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8" r:id="rId1"/>
    <p:sldMasterId id="2147483684" r:id="rId2"/>
  </p:sldMasterIdLst>
  <p:notesMasterIdLst>
    <p:notesMasterId r:id="rId19"/>
  </p:notesMasterIdLst>
  <p:sldIdLst>
    <p:sldId id="258" r:id="rId3"/>
    <p:sldId id="267" r:id="rId4"/>
    <p:sldId id="280" r:id="rId5"/>
    <p:sldId id="284" r:id="rId6"/>
    <p:sldId id="279" r:id="rId7"/>
    <p:sldId id="283" r:id="rId8"/>
    <p:sldId id="286" r:id="rId9"/>
    <p:sldId id="285" r:id="rId10"/>
    <p:sldId id="282" r:id="rId11"/>
    <p:sldId id="287" r:id="rId12"/>
    <p:sldId id="288" r:id="rId13"/>
    <p:sldId id="289" r:id="rId14"/>
    <p:sldId id="292" r:id="rId15"/>
    <p:sldId id="290" r:id="rId16"/>
    <p:sldId id="291" r:id="rId17"/>
    <p:sldId id="27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84532" autoAdjust="0"/>
  </p:normalViewPr>
  <p:slideViewPr>
    <p:cSldViewPr snapToGrid="0">
      <p:cViewPr>
        <p:scale>
          <a:sx n="76" d="100"/>
          <a:sy n="76" d="100"/>
        </p:scale>
        <p:origin x="1080" y="4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4D1EBB-7FDB-4D9C-990D-73E8B0641E6F}" type="datetimeFigureOut">
              <a:rPr lang="en-GB" smtClean="0"/>
              <a:t>06/01/2025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EFB5D-60EE-4A6D-B7FF-16B258969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67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685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A7F15C-E5B0-6BBE-818E-6C6D723C3A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547214-28D1-2F34-C9FC-02E6DDF220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87B133D-3B00-39F5-63C7-D047CFA12D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7FA3A1-AE20-CD28-FAF3-A1BBB358B5B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69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Friedman goes on to state – “as long it stays within the rules of the game.” i.e. – legal.</a:t>
            </a:r>
          </a:p>
          <a:p>
            <a:endParaRPr lang="en-GB" dirty="0"/>
          </a:p>
          <a:p>
            <a:r>
              <a:rPr lang="en-GB" dirty="0"/>
              <a:t>So from a business perspective, we have to consider balancing profit, with social </a:t>
            </a:r>
            <a:r>
              <a:rPr lang="en-GB" dirty="0" err="1"/>
              <a:t>responisbility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2595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biggest challenge faced, is that of climate change.</a:t>
            </a:r>
          </a:p>
          <a:p>
            <a:endParaRPr lang="en-GB" dirty="0"/>
          </a:p>
          <a:p>
            <a:r>
              <a:rPr lang="en-GB" dirty="0"/>
              <a:t>For business, it is about maximising those profits, to stay viable, and balancing its impact on a changing world. Often, without knowledge or understanding of long-term impacts. Society, has necessitated the need for the former (profit &amp; growth), over the long term.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383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3C3BD7-A177-9529-0408-FC9803C523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D39F97-93CC-5A04-13C9-F3EB3DA40B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EEFBFB-D868-DADA-A3C9-1C02104E0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what the students come up with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FAC9DD-EC27-DC6E-801E-C13B6F0F1F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7213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Following </a:t>
            </a:r>
            <a:r>
              <a:rPr lang="en-GB" dirty="0" err="1"/>
              <a:t>Wwii</a:t>
            </a:r>
            <a:r>
              <a:rPr lang="en-GB" dirty="0"/>
              <a:t> the borders were opened to economic migrants – came from the Caribbean… in 1971, they were given indefinite eave to remain. However, no documentation was produced/retained to say who could stay… So, BREXIT happened, and…</a:t>
            </a:r>
          </a:p>
          <a:p>
            <a:endParaRPr lang="en-GB" dirty="0"/>
          </a:p>
          <a:p>
            <a:r>
              <a:rPr lang="en-GB" dirty="0"/>
              <a:t>Many were deported. Many, many more were threatened with, and on the brink of deportation.</a:t>
            </a:r>
          </a:p>
          <a:p>
            <a:endParaRPr lang="en-GB" dirty="0"/>
          </a:p>
          <a:p>
            <a:r>
              <a:rPr lang="en-GB" dirty="0"/>
              <a:t>An enquiry into this led to the creation of the Ethical Decision-Making Model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41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this model is a way of structuring our thought process, when analysing decisions – It can create criteria for our grid analysis perhaps…?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021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5C030-0956-B0BF-7913-815F0C8CF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A81ABC-4C7B-D1A6-E945-C77C094B807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59D2CE-B5D2-56F3-321D-DFBC3ED480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this model is a way of structuring our thought process, when analysing decisions – It can create criteria for our grid analysis perhaps…?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AEF46D-8DB8-01C9-290D-7E5C5C575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8506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Case </a:t>
            </a:r>
            <a:r>
              <a:rPr lang="en-GB"/>
              <a:t>study available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7EFB5D-60EE-4A6D-B7FF-16B258969A0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017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3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46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E6625B1C-8207-489C-A363-42AF003D0C6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32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xfordcollege.ac/news/ethics-versus-morals/" TargetMode="External"/><Relationship Id="rId2" Type="http://schemas.openxmlformats.org/officeDocument/2006/relationships/hyperlink" Target="https://assets.publishing.service.gov.uk/media/618b97d7e90e07044a559ba3/The_Ethical_Decision-Making_Model.pdf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032" y="1950403"/>
            <a:ext cx="5465127" cy="3193097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2400" b="1" dirty="0">
                <a:ea typeface="Calibri" panose="020F0502020204030204" pitchFamily="34" charset="0"/>
              </a:rPr>
            </a:br>
            <a:br>
              <a:rPr lang="en-GB" altLang="en-US" sz="2400" dirty="0"/>
            </a:br>
            <a:br>
              <a:rPr lang="en-GB" altLang="en-US" sz="2400" dirty="0"/>
            </a:br>
            <a:r>
              <a:rPr lang="en-GB" altLang="en-US" sz="4000" dirty="0"/>
              <a:t>BMSK5011 Developing Workplace Critical Thinking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Session: 8</a:t>
            </a:r>
            <a:br>
              <a:rPr lang="en-GB" sz="2400" dirty="0"/>
            </a:br>
            <a:br>
              <a:rPr lang="en-GB" sz="2400" b="1" dirty="0"/>
            </a:b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19181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A5CD-A6DC-A42D-88F5-EB1202B71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Agenda (CT &amp; Ethical Decision making):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D1B7F7B-1C96-C6C5-C1BF-DD972C2CE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7F9F88E-7521-99CE-4420-0AC7B61C8B24}"/>
              </a:ext>
            </a:extLst>
          </p:cNvPr>
          <p:cNvSpPr txBox="1">
            <a:spLocks/>
          </p:cNvSpPr>
          <p:nvPr/>
        </p:nvSpPr>
        <p:spPr>
          <a:xfrm>
            <a:off x="597031" y="2746489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tx2">
                    <a:lumMod val="50000"/>
                  </a:schemeClr>
                </a:solidFill>
              </a:rPr>
              <a:t>Importance of Ethical Decision-Making</a:t>
            </a:r>
          </a:p>
          <a:p>
            <a:r>
              <a:rPr lang="en-GB">
                <a:solidFill>
                  <a:schemeClr val="tx2">
                    <a:lumMod val="50000"/>
                  </a:schemeClr>
                </a:solidFill>
              </a:rPr>
              <a:t>Understanding ethics in the Workplace</a:t>
            </a:r>
          </a:p>
          <a:p>
            <a:r>
              <a:rPr lang="en-GB">
                <a:solidFill>
                  <a:schemeClr val="tx2">
                    <a:lumMod val="50000"/>
                  </a:schemeClr>
                </a:solidFill>
              </a:rPr>
              <a:t>Critical thinking tools for ethical decision-making</a:t>
            </a:r>
          </a:p>
          <a:p>
            <a:pPr lvl="1"/>
            <a:r>
              <a:rPr lang="en-GB">
                <a:solidFill>
                  <a:schemeClr val="tx2">
                    <a:lumMod val="50000"/>
                  </a:schemeClr>
                </a:solidFill>
              </a:rPr>
              <a:t>Ethical Decision-Making Model</a:t>
            </a:r>
          </a:p>
          <a:p>
            <a:pPr lvl="1"/>
            <a:r>
              <a:rPr lang="en-GB">
                <a:solidFill>
                  <a:schemeClr val="tx2">
                    <a:lumMod val="50000"/>
                  </a:schemeClr>
                </a:solidFill>
              </a:rPr>
              <a:t>Stakeholder Analysis</a:t>
            </a:r>
          </a:p>
          <a:p>
            <a:r>
              <a:rPr lang="en-GB">
                <a:solidFill>
                  <a:schemeClr val="tx2">
                    <a:lumMod val="50000"/>
                  </a:schemeClr>
                </a:solidFill>
              </a:rPr>
              <a:t>Case study activity</a:t>
            </a:r>
          </a:p>
          <a:p>
            <a:r>
              <a:rPr lang="en-GB">
                <a:solidFill>
                  <a:schemeClr val="tx2">
                    <a:lumMod val="50000"/>
                  </a:schemeClr>
                </a:solidFill>
              </a:rPr>
              <a:t>Strategies for Making ethical Decisions</a:t>
            </a:r>
          </a:p>
          <a:p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43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F0C1F-64CE-0138-07F6-BDBDB5E7C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Ethical Decision-Making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3C364-750D-EE8B-1025-DF5A50871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489" y="3085789"/>
            <a:ext cx="11594969" cy="547574"/>
          </a:xfrm>
        </p:spPr>
        <p:txBody>
          <a:bodyPr/>
          <a:lstStyle/>
          <a:p>
            <a:r>
              <a:rPr lang="en-GB" dirty="0"/>
              <a:t>Why is it important for business to be Ethical?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614CB0C-210D-FBBA-A10B-D5C6FF7B8634}"/>
              </a:ext>
            </a:extLst>
          </p:cNvPr>
          <p:cNvSpPr txBox="1">
            <a:spLocks/>
          </p:cNvSpPr>
          <p:nvPr/>
        </p:nvSpPr>
        <p:spPr>
          <a:xfrm>
            <a:off x="1398695" y="3837725"/>
            <a:ext cx="11594969" cy="5475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It impacts reputation, and longevity of the business. How?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F2CFFBF-2E8C-805B-2653-CF6C60B16EA4}"/>
              </a:ext>
            </a:extLst>
          </p:cNvPr>
          <p:cNvSpPr txBox="1">
            <a:spLocks/>
          </p:cNvSpPr>
          <p:nvPr/>
        </p:nvSpPr>
        <p:spPr>
          <a:xfrm>
            <a:off x="1398696" y="4589661"/>
            <a:ext cx="11594969" cy="5475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Fosters Trust &amp; Integrity</a:t>
            </a:r>
          </a:p>
        </p:txBody>
      </p:sp>
    </p:spTree>
    <p:extLst>
      <p:ext uri="{BB962C8B-B14F-4D97-AF65-F5344CB8AC3E}">
        <p14:creationId xmlns:p14="http://schemas.microsoft.com/office/powerpoint/2010/main" val="1283252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789A9-DAEA-9ABD-F9FB-13F2AF324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77DA8-432B-8C7B-B62C-2200759DA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9339" y="2580801"/>
            <a:ext cx="5097061" cy="3845051"/>
          </a:xfrm>
        </p:spPr>
        <p:txBody>
          <a:bodyPr/>
          <a:lstStyle/>
          <a:p>
            <a:r>
              <a:rPr lang="en-GB" dirty="0"/>
              <a:t>How would you define ethics?</a:t>
            </a:r>
          </a:p>
        </p:txBody>
      </p:sp>
      <p:pic>
        <p:nvPicPr>
          <p:cNvPr id="8194" name="Picture 2" descr="AI Ethics: What It Is And Why It Matters">
            <a:extLst>
              <a:ext uri="{FF2B5EF4-FFF2-40B4-BE49-F238E27FC236}">
                <a16:creationId xmlns:a16="http://schemas.microsoft.com/office/drawing/2014/main" id="{B2F9F3B3-5744-452A-D149-C9896C9F67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116" y="3246731"/>
            <a:ext cx="4490712" cy="301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20F58E-09FD-67FC-5A2F-E4E3179189D1}"/>
              </a:ext>
            </a:extLst>
          </p:cNvPr>
          <p:cNvSpPr txBox="1"/>
          <p:nvPr/>
        </p:nvSpPr>
        <p:spPr>
          <a:xfrm>
            <a:off x="6237962" y="3232035"/>
            <a:ext cx="554903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b="0" i="0" dirty="0">
                <a:effectLst/>
                <a:latin typeface="Poppins" panose="020B0502040204020203" pitchFamily="2" charset="0"/>
              </a:rPr>
              <a:t>Rules of conduct in a particular culture or group recognised by an external source or social system. For example, a medical code of ethics that medical professionals must follow.”</a:t>
            </a:r>
          </a:p>
          <a:p>
            <a:endParaRPr lang="en-GB" dirty="0">
              <a:latin typeface="Poppins" panose="020B0502040204020203" pitchFamily="2" charset="0"/>
            </a:endParaRPr>
          </a:p>
          <a:p>
            <a:endParaRPr lang="en-GB" dirty="0">
              <a:latin typeface="Poppins" panose="020B0502040204020203" pitchFamily="2" charset="0"/>
            </a:endParaRPr>
          </a:p>
          <a:p>
            <a:endParaRPr lang="en-GB" dirty="0">
              <a:latin typeface="Poppins" panose="020B0502040204020203" pitchFamily="2" charset="0"/>
            </a:endParaRPr>
          </a:p>
          <a:p>
            <a:pPr algn="r"/>
            <a:r>
              <a:rPr lang="en-GB" dirty="0">
                <a:latin typeface="Poppins" panose="020B0502040204020203" pitchFamily="2" charset="0"/>
              </a:rPr>
              <a:t>(Oxford College,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93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9AA16-0566-ED64-6488-0D07B96BFB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Ethical Behaviour in Business">
            <a:extLst>
              <a:ext uri="{FF2B5EF4-FFF2-40B4-BE49-F238E27FC236}">
                <a16:creationId xmlns:a16="http://schemas.microsoft.com/office/drawing/2014/main" id="{CF752C01-FED6-5D11-3198-42F1FA2F38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0352"/>
            <a:ext cx="12192000" cy="5882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C5B13C-18CA-7056-6ACB-F04117C90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155030"/>
            <a:ext cx="11594969" cy="936817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Principles &amp; Values that Guide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67142-8534-CB2C-62A5-D5CA88655E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6182" y="2275729"/>
            <a:ext cx="3907089" cy="365134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Integrity</a:t>
            </a:r>
          </a:p>
          <a:p>
            <a:r>
              <a:rPr lang="en-GB" dirty="0"/>
              <a:t>Fairness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Responsibility</a:t>
            </a:r>
          </a:p>
          <a:p>
            <a:r>
              <a:rPr lang="en-GB" dirty="0"/>
              <a:t>Empathy</a:t>
            </a:r>
          </a:p>
          <a:p>
            <a:r>
              <a:rPr lang="en-GB" dirty="0"/>
              <a:t>Sustainability</a:t>
            </a:r>
          </a:p>
          <a:p>
            <a:r>
              <a:rPr lang="en-GB" dirty="0"/>
              <a:t>Transparency</a:t>
            </a:r>
          </a:p>
          <a:p>
            <a:r>
              <a:rPr lang="en-GB" dirty="0"/>
              <a:t>Accountability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96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Milton Friedman">
            <a:extLst>
              <a:ext uri="{FF2B5EF4-FFF2-40B4-BE49-F238E27FC236}">
                <a16:creationId xmlns:a16="http://schemas.microsoft.com/office/drawing/2014/main" id="{EDF5DE34-05BE-0355-0959-395E0BA321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281" y="1092089"/>
            <a:ext cx="12252562" cy="5765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35803B0-95E0-79B6-8DBA-A3B883DB0E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907359"/>
            <a:ext cx="1159496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Ethical Decision-making: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7A99FE-F292-1186-9660-63E7F5958ACF}"/>
              </a:ext>
            </a:extLst>
          </p:cNvPr>
          <p:cNvSpPr/>
          <p:nvPr/>
        </p:nvSpPr>
        <p:spPr>
          <a:xfrm>
            <a:off x="7265096" y="6137753"/>
            <a:ext cx="1828800" cy="529959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400CCD-148E-69B7-9F6D-7294C110E159}"/>
              </a:ext>
            </a:extLst>
          </p:cNvPr>
          <p:cNvSpPr txBox="1"/>
          <p:nvPr/>
        </p:nvSpPr>
        <p:spPr>
          <a:xfrm>
            <a:off x="4409162" y="5185775"/>
            <a:ext cx="691436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What are your thoughts?</a:t>
            </a:r>
          </a:p>
        </p:txBody>
      </p:sp>
    </p:spTree>
    <p:extLst>
      <p:ext uri="{BB962C8B-B14F-4D97-AF65-F5344CB8AC3E}">
        <p14:creationId xmlns:p14="http://schemas.microsoft.com/office/powerpoint/2010/main" val="339691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14942-228C-E8FB-F057-F6CBB4B03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Big Challenges: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EF21E-398F-A43A-E3F8-092222DEC3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167" y="3206651"/>
            <a:ext cx="11594969" cy="3651349"/>
          </a:xfrm>
        </p:spPr>
        <p:txBody>
          <a:bodyPr/>
          <a:lstStyle/>
          <a:p>
            <a:r>
              <a:rPr lang="en-GB" dirty="0"/>
              <a:t>Balancing Profit with social, environmental challenges</a:t>
            </a:r>
          </a:p>
          <a:p>
            <a:r>
              <a:rPr lang="en-GB" dirty="0"/>
              <a:t>Considering the long-term effects of decisions made</a:t>
            </a:r>
          </a:p>
        </p:txBody>
      </p:sp>
    </p:spTree>
    <p:extLst>
      <p:ext uri="{BB962C8B-B14F-4D97-AF65-F5344CB8AC3E}">
        <p14:creationId xmlns:p14="http://schemas.microsoft.com/office/powerpoint/2010/main" val="308883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C1265-3658-CF2B-B6AC-A019B5B83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86CDC-2779-48B6-CB0C-6662E42AC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 descr="Is Global Warming the Same as Climate Change - Unite for Change">
            <a:extLst>
              <a:ext uri="{FF2B5EF4-FFF2-40B4-BE49-F238E27FC236}">
                <a16:creationId xmlns:a16="http://schemas.microsoft.com/office/drawing/2014/main" id="{5867625D-7B34-6B30-0A53-81BA5ED646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7874"/>
            <a:ext cx="12192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CFB9AD-4DB1-96BF-F700-CC745B863D11}"/>
              </a:ext>
            </a:extLst>
          </p:cNvPr>
          <p:cNvSpPr txBox="1"/>
          <p:nvPr/>
        </p:nvSpPr>
        <p:spPr>
          <a:xfrm>
            <a:off x="1" y="3009541"/>
            <a:ext cx="12191999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500" dirty="0">
                <a:solidFill>
                  <a:schemeClr val="bg1"/>
                </a:solidFill>
              </a:rPr>
              <a:t>CLIMATE CHANGE</a:t>
            </a:r>
          </a:p>
        </p:txBody>
      </p:sp>
    </p:spTree>
    <p:extLst>
      <p:ext uri="{BB962C8B-B14F-4D97-AF65-F5344CB8AC3E}">
        <p14:creationId xmlns:p14="http://schemas.microsoft.com/office/powerpoint/2010/main" val="1902739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D114F-E734-B15A-1221-5CAB623E23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BB4E5-E0DB-0082-ADB8-34DCEFB57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Critical thinking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47AF0-0EC9-4C06-0CD8-9405C8683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1" y="3069317"/>
            <a:ext cx="11594969" cy="3651349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Previously in this module, we created our own checklists – Does that fit or, can it be adapted to consider ethical decision making, and long-term impacts?</a:t>
            </a:r>
          </a:p>
          <a:p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373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AE69-BBEF-6538-F130-5CE66DD53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BFD321-2977-6054-E37D-488DFF83A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268" name="Picture 4" descr="The Story of Windrush | English Heritage">
            <a:extLst>
              <a:ext uri="{FF2B5EF4-FFF2-40B4-BE49-F238E27FC236}">
                <a16:creationId xmlns:a16="http://schemas.microsoft.com/office/drawing/2014/main" id="{2D3209BF-D25D-7715-DA30-5047911057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896" y="-1239900"/>
            <a:ext cx="12642474" cy="841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9C91FAE-6618-E0B1-1F2E-86018C68F538}"/>
              </a:ext>
            </a:extLst>
          </p:cNvPr>
          <p:cNvSpPr/>
          <p:nvPr/>
        </p:nvSpPr>
        <p:spPr>
          <a:xfrm>
            <a:off x="-651353" y="1027134"/>
            <a:ext cx="13665895" cy="3056351"/>
          </a:xfrm>
          <a:prstGeom prst="rect">
            <a:avLst/>
          </a:prstGeom>
          <a:solidFill>
            <a:schemeClr val="accent3">
              <a:alpha val="67000"/>
            </a:schemeClr>
          </a:solidFill>
          <a:ln>
            <a:noFill/>
          </a:ln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0" dirty="0"/>
              <a:t>WINDRUSH SCANDAL</a:t>
            </a:r>
          </a:p>
        </p:txBody>
      </p:sp>
    </p:spTree>
    <p:extLst>
      <p:ext uri="{BB962C8B-B14F-4D97-AF65-F5344CB8AC3E}">
        <p14:creationId xmlns:p14="http://schemas.microsoft.com/office/powerpoint/2010/main" val="20182674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A62E086-C64C-D6E9-E312-CE9989B3F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979" y="1151569"/>
            <a:ext cx="5373021" cy="57064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A6CC956-DCE6-7273-CF5B-A40524E8DD18}"/>
              </a:ext>
            </a:extLst>
          </p:cNvPr>
          <p:cNvSpPr txBox="1"/>
          <p:nvPr/>
        </p:nvSpPr>
        <p:spPr>
          <a:xfrm>
            <a:off x="450937" y="2227886"/>
            <a:ext cx="56450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“The Ethical Decision-Making Model is intended to help a decision-maker to articulate and resolve ethical issues that you identify whilst considering what decision to make.”</a:t>
            </a:r>
          </a:p>
          <a:p>
            <a:endParaRPr lang="en-GB" sz="2000" dirty="0"/>
          </a:p>
          <a:p>
            <a:r>
              <a:rPr lang="en-GB" sz="2000" dirty="0"/>
              <a:t>“the model does not direct you as to what you should do or provide a “right answer”. It encourages Critical Thinking.”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algn="r"/>
            <a:r>
              <a:rPr lang="en-GB" sz="2000" dirty="0"/>
              <a:t>(Home Office, 2021)</a:t>
            </a:r>
          </a:p>
        </p:txBody>
      </p:sp>
    </p:spTree>
    <p:extLst>
      <p:ext uri="{BB962C8B-B14F-4D97-AF65-F5344CB8AC3E}">
        <p14:creationId xmlns:p14="http://schemas.microsoft.com/office/powerpoint/2010/main" val="3821529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D736B-040F-1D52-1357-79C201732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8B4ECD3-F240-89F9-21F6-5A20A40C6C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55851"/>
            <a:ext cx="9807879" cy="569286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22F78C-F114-6D06-3ED7-7C9C6A6280DA}"/>
              </a:ext>
            </a:extLst>
          </p:cNvPr>
          <p:cNvSpPr txBox="1"/>
          <p:nvPr/>
        </p:nvSpPr>
        <p:spPr>
          <a:xfrm rot="16200000">
            <a:off x="8578409" y="2671498"/>
            <a:ext cx="4801314" cy="22171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sz="2000" dirty="0"/>
              <a:t>Combined with the Ethical Decision-Making Model, our stakeholder mapping now considers the values and ethics of suppliers, how the decisions we make can impact them…</a:t>
            </a:r>
          </a:p>
          <a:p>
            <a:endParaRPr lang="en-GB" sz="2000" dirty="0"/>
          </a:p>
          <a:p>
            <a:r>
              <a:rPr lang="en-GB" sz="2000" dirty="0"/>
              <a:t>…To consider the ethical and impact lifecycle of our decisions.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00BD38-21DA-18BF-9A97-7473167EB8DE}"/>
              </a:ext>
            </a:extLst>
          </p:cNvPr>
          <p:cNvSpPr txBox="1"/>
          <p:nvPr/>
        </p:nvSpPr>
        <p:spPr>
          <a:xfrm>
            <a:off x="3079315" y="301255"/>
            <a:ext cx="59582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STAKEHOLDER ANALYSIS</a:t>
            </a:r>
          </a:p>
        </p:txBody>
      </p:sp>
    </p:spTree>
    <p:extLst>
      <p:ext uri="{BB962C8B-B14F-4D97-AF65-F5344CB8AC3E}">
        <p14:creationId xmlns:p14="http://schemas.microsoft.com/office/powerpoint/2010/main" val="3268342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8CF05-5196-4D7F-EA40-F7A82DB02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4D607-C559-169E-59C8-24D448AC6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031" y="3300526"/>
            <a:ext cx="11594969" cy="3651349"/>
          </a:xfrm>
        </p:spPr>
        <p:txBody>
          <a:bodyPr/>
          <a:lstStyle/>
          <a:p>
            <a:r>
              <a:rPr lang="en-GB" dirty="0"/>
              <a:t>In groups, read the short case study, and answer the questions</a:t>
            </a:r>
          </a:p>
        </p:txBody>
      </p:sp>
    </p:spTree>
    <p:extLst>
      <p:ext uri="{BB962C8B-B14F-4D97-AF65-F5344CB8AC3E}">
        <p14:creationId xmlns:p14="http://schemas.microsoft.com/office/powerpoint/2010/main" val="283615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363F-CAAC-22C9-F982-C33DDC4A2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61664-DEF7-A3AF-5F26-0E40CA90E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8728" y="2746489"/>
            <a:ext cx="9934543" cy="3651349"/>
          </a:xfrm>
        </p:spPr>
        <p:txBody>
          <a:bodyPr/>
          <a:lstStyle/>
          <a:p>
            <a:r>
              <a:rPr lang="en-GB" dirty="0"/>
              <a:t>When combining critical thinking, and ethical decision-making, it allows the workplace to consider the long-term impacts, and can lead to ethical strategic choices</a:t>
            </a:r>
          </a:p>
        </p:txBody>
      </p:sp>
    </p:spTree>
    <p:extLst>
      <p:ext uri="{BB962C8B-B14F-4D97-AF65-F5344CB8AC3E}">
        <p14:creationId xmlns:p14="http://schemas.microsoft.com/office/powerpoint/2010/main" val="3524269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CEADD-4D75-ED42-BF3A-ACFF06D893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9BAF-0632-2FD7-1CE2-8435932A7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5032834-BD88-A2D0-F20E-2238F19806E7}"/>
              </a:ext>
            </a:extLst>
          </p:cNvPr>
          <p:cNvSpPr txBox="1">
            <a:spLocks/>
          </p:cNvSpPr>
          <p:nvPr/>
        </p:nvSpPr>
        <p:spPr>
          <a:xfrm>
            <a:off x="1003431" y="2632189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Importance of Ethical Decision-Making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Understanding ethics in the Workplace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Critical thinking tools for ethical decision-making</a:t>
            </a:r>
          </a:p>
          <a:p>
            <a:pPr lvl="1"/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Ethical Decision-Making Model</a:t>
            </a:r>
          </a:p>
          <a:p>
            <a:pPr lvl="1"/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Stakeholder Analysis</a:t>
            </a:r>
          </a:p>
          <a:p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Strategies for Making ethical Decisions</a:t>
            </a:r>
          </a:p>
          <a:p>
            <a:endParaRPr lang="en-GB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55408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23007-6ED0-6B5C-A8C1-9CDADB9C8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074A1-894B-C1E3-E762-BB33FFBC8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374" y="2480593"/>
            <a:ext cx="11594969" cy="3651349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Home Office (2021) The Ethical Decision-Making Model: A tool to help Home Office staff when making decisions involving difficult ethical issues. [Online]. Available at: </a:t>
            </a:r>
            <a:r>
              <a:rPr lang="en-GB" dirty="0">
                <a:hlinkClick r:id="rId2"/>
              </a:rPr>
              <a:t>https://assets.publishing.service.gov.uk/media/618b97d7e90e07044a559ba3/The_Ethical_Decision-Making_Model.pdf</a:t>
            </a:r>
            <a:r>
              <a:rPr lang="en-GB" dirty="0"/>
              <a:t> Accessed: 09/01/2025</a:t>
            </a:r>
          </a:p>
          <a:p>
            <a:r>
              <a:rPr lang="en-GB" dirty="0"/>
              <a:t>Oxford College (2024) Ethics Vs Morals – What’s the Difference?. [Online].Available at: </a:t>
            </a:r>
            <a:r>
              <a:rPr lang="en-GB" dirty="0">
                <a:hlinkClick r:id="rId3"/>
              </a:rPr>
              <a:t>https://www.oxfordcollege.ac/news/ethics-versus-morals/</a:t>
            </a:r>
            <a:r>
              <a:rPr lang="en-GB" dirty="0"/>
              <a:t> Accessed: 08/01/2025.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6186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3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727</Words>
  <Application>Microsoft Office PowerPoint</Application>
  <PresentationFormat>Widescreen</PresentationFormat>
  <Paragraphs>89</Paragraphs>
  <Slides>16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Poppins</vt:lpstr>
      <vt:lpstr>UWTSD Text 2</vt:lpstr>
      <vt:lpstr>3_Title Slide 1</vt:lpstr>
      <vt:lpstr>   BMSK5011 Developing Workplace Critical Thinking  Session: 8  </vt:lpstr>
      <vt:lpstr>Agenda (CT &amp; Ethical Decision making):</vt:lpstr>
      <vt:lpstr>Importance of Ethical Decision-Making</vt:lpstr>
      <vt:lpstr>Understanding Ethics</vt:lpstr>
      <vt:lpstr>Principles &amp; Values that Guide Behaviour</vt:lpstr>
      <vt:lpstr>Ethical Decision-making:</vt:lpstr>
      <vt:lpstr>Big Challenges:</vt:lpstr>
      <vt:lpstr>PowerPoint Presentation</vt:lpstr>
      <vt:lpstr>Critical thinking checklist</vt:lpstr>
      <vt:lpstr>PowerPoint Presentation</vt:lpstr>
      <vt:lpstr>PowerPoint Presentation</vt:lpstr>
      <vt:lpstr>PowerPoint Presentation</vt:lpstr>
      <vt:lpstr>Activity:</vt:lpstr>
      <vt:lpstr>Conclusion:</vt:lpstr>
      <vt:lpstr>Summary:</vt:lpstr>
      <vt:lpstr>References: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107</cp:revision>
  <dcterms:created xsi:type="dcterms:W3CDTF">2024-11-04T09:28:33Z</dcterms:created>
  <dcterms:modified xsi:type="dcterms:W3CDTF">2025-01-10T15:55:53Z</dcterms:modified>
</cp:coreProperties>
</file>