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notesMasterIdLst>
    <p:notesMasterId r:id="rId25"/>
  </p:notesMasterIdLst>
  <p:sldIdLst>
    <p:sldId id="256" r:id="rId2"/>
    <p:sldId id="305" r:id="rId3"/>
    <p:sldId id="313" r:id="rId4"/>
    <p:sldId id="258" r:id="rId5"/>
    <p:sldId id="304" r:id="rId6"/>
    <p:sldId id="292" r:id="rId7"/>
    <p:sldId id="294" r:id="rId8"/>
    <p:sldId id="306" r:id="rId9"/>
    <p:sldId id="307" r:id="rId10"/>
    <p:sldId id="297" r:id="rId11"/>
    <p:sldId id="316" r:id="rId12"/>
    <p:sldId id="308" r:id="rId13"/>
    <p:sldId id="299" r:id="rId14"/>
    <p:sldId id="309" r:id="rId15"/>
    <p:sldId id="310" r:id="rId16"/>
    <p:sldId id="311" r:id="rId17"/>
    <p:sldId id="312" r:id="rId18"/>
    <p:sldId id="300" r:id="rId19"/>
    <p:sldId id="301" r:id="rId20"/>
    <p:sldId id="303" r:id="rId21"/>
    <p:sldId id="295" r:id="rId22"/>
    <p:sldId id="296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112426-15C5-EB45-51FE-B5458B408B11}" v="146" dt="2026-03-15T11:52:32.341"/>
    <p1510:client id="{29B9BD34-5725-547D-A09C-CE1E48258325}" v="122" dt="2026-03-15T12:41:26.382"/>
    <p1510:client id="{3A91BA85-987E-8615-AD69-935ADCFF5BB2}" v="1" dt="2026-03-14T11:37:37.379"/>
    <p1510:client id="{A8A604B0-2741-849A-B9FA-E7595E25C565}" v="470" dt="2026-03-14T12:47:18.265"/>
    <p1510:client id="{BF0B210A-AB4E-E4A0-2B75-06471D89E22A}" v="210" dt="2026-03-15T13:14:17.144"/>
    <p1510:client id="{D84F9653-97C2-9BB1-1E21-94DA06396635}" v="6" dt="2026-03-15T13:27:33.098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E22718-E820-48BB-9D75-3FF0A85632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211868-3959-4282-B7AE-80DBFDCCC4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Skills and Research Methods</a:t>
          </a:r>
          <a:br>
            <a:rPr lang="en-US"/>
          </a:br>
          <a:r>
            <a:rPr lang="en-US" b="1"/>
            <a:t>Module:</a:t>
          </a:r>
          <a:r>
            <a:rPr lang="en-US"/>
            <a:t> LCHS4007</a:t>
          </a:r>
        </a:p>
      </dgm:t>
    </dgm:pt>
    <dgm:pt modelId="{AB74AE3B-504A-49FA-B4F1-6FB4793F4586}" type="parTrans" cxnId="{332C8BD6-0699-46B0-ACE2-9794201BEDFA}">
      <dgm:prSet/>
      <dgm:spPr/>
      <dgm:t>
        <a:bodyPr/>
        <a:lstStyle/>
        <a:p>
          <a:endParaRPr lang="en-US"/>
        </a:p>
      </dgm:t>
    </dgm:pt>
    <dgm:pt modelId="{B76AD663-208A-447C-8298-DBE37423DC40}" type="sibTrans" cxnId="{332C8BD6-0699-46B0-ACE2-9794201BEDFA}">
      <dgm:prSet/>
      <dgm:spPr/>
      <dgm:t>
        <a:bodyPr/>
        <a:lstStyle/>
        <a:p>
          <a:endParaRPr lang="en-US"/>
        </a:p>
      </dgm:t>
    </dgm:pt>
    <dgm:pt modelId="{A6A77881-4DDB-420F-8D19-41D8C7F096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err="1"/>
            <a:t>Programme</a:t>
          </a:r>
          <a:r>
            <a:rPr lang="en-US"/>
            <a:t>: Certificate of Higher Education Skills for the Workplace (Health &amp; Social Care)</a:t>
          </a:r>
        </a:p>
      </dgm:t>
    </dgm:pt>
    <dgm:pt modelId="{549DE309-2DC1-4684-B99C-F95FC53F6FD9}" type="parTrans" cxnId="{6FA4194F-1921-4C51-8B1B-EEBE578E9FEF}">
      <dgm:prSet/>
      <dgm:spPr/>
      <dgm:t>
        <a:bodyPr/>
        <a:lstStyle/>
        <a:p>
          <a:endParaRPr lang="en-US"/>
        </a:p>
      </dgm:t>
    </dgm:pt>
    <dgm:pt modelId="{A0EF4839-280B-4BC8-89D6-19454C40809E}" type="sibTrans" cxnId="{6FA4194F-1921-4C51-8B1B-EEBE578E9FEF}">
      <dgm:prSet/>
      <dgm:spPr/>
      <dgm:t>
        <a:bodyPr/>
        <a:lstStyle/>
        <a:p>
          <a:endParaRPr lang="en-US"/>
        </a:p>
      </dgm:t>
    </dgm:pt>
    <dgm:pt modelId="{9AB61684-E2BD-4C26-A6A8-E01A36574C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Lecturer:</a:t>
          </a:r>
          <a:r>
            <a:rPr lang="en-US"/>
            <a:t> Kwa</a:t>
          </a:r>
          <a:r>
            <a:rPr lang="en-US" b="1"/>
            <a:t>me Assa-Agyei</a:t>
          </a:r>
          <a:endParaRPr lang="en-US"/>
        </a:p>
      </dgm:t>
    </dgm:pt>
    <dgm:pt modelId="{E948994B-1BB2-4497-8809-F0BF6E6F5856}" type="parTrans" cxnId="{D1EADDBB-B218-43C4-9D8C-89812138AD4D}">
      <dgm:prSet/>
      <dgm:spPr/>
      <dgm:t>
        <a:bodyPr/>
        <a:lstStyle/>
        <a:p>
          <a:endParaRPr lang="en-US"/>
        </a:p>
      </dgm:t>
    </dgm:pt>
    <dgm:pt modelId="{A4CDA685-7673-4D35-83DF-06AC41BC010E}" type="sibTrans" cxnId="{D1EADDBB-B218-43C4-9D8C-89812138AD4D}">
      <dgm:prSet/>
      <dgm:spPr/>
      <dgm:t>
        <a:bodyPr/>
        <a:lstStyle/>
        <a:p>
          <a:endParaRPr lang="en-US"/>
        </a:p>
      </dgm:t>
    </dgm:pt>
    <dgm:pt modelId="{F5B91402-AFA2-4CEE-876B-480872D959F6}" type="pres">
      <dgm:prSet presAssocID="{2FE22718-E820-48BB-9D75-3FF0A85632E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70C40AD-C7A8-4D3A-A71F-7F359DAB763A}" type="pres">
      <dgm:prSet presAssocID="{01211868-3959-4282-B7AE-80DBFDCCC4B2}" presName="compNode" presStyleCnt="0"/>
      <dgm:spPr/>
    </dgm:pt>
    <dgm:pt modelId="{B10E09C0-4E62-41A9-B838-E0163B75B04E}" type="pres">
      <dgm:prSet presAssocID="{01211868-3959-4282-B7AE-80DBFDCCC4B2}" presName="bgRect" presStyleLbl="bgShp" presStyleIdx="0" presStyleCnt="3"/>
      <dgm:spPr/>
    </dgm:pt>
    <dgm:pt modelId="{0FAA217E-9B37-4142-A0C4-3A30ED886247}" type="pres">
      <dgm:prSet presAssocID="{01211868-3959-4282-B7AE-80DBFDCCC4B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BAFE5AB-A0EA-4B36-B459-C3DA06C5EEF5}" type="pres">
      <dgm:prSet presAssocID="{01211868-3959-4282-B7AE-80DBFDCCC4B2}" presName="spaceRect" presStyleCnt="0"/>
      <dgm:spPr/>
    </dgm:pt>
    <dgm:pt modelId="{2F7FFB0E-A91C-4196-93CF-8D3EBACF8276}" type="pres">
      <dgm:prSet presAssocID="{01211868-3959-4282-B7AE-80DBFDCCC4B2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38F0A3E-CB1B-4ECC-8337-C1EF97809822}" type="pres">
      <dgm:prSet presAssocID="{B76AD663-208A-447C-8298-DBE37423DC40}" presName="sibTrans" presStyleCnt="0"/>
      <dgm:spPr/>
    </dgm:pt>
    <dgm:pt modelId="{5D223A58-3308-4413-A8C4-84A142F6C5AC}" type="pres">
      <dgm:prSet presAssocID="{A6A77881-4DDB-420F-8D19-41D8C7F0965A}" presName="compNode" presStyleCnt="0"/>
      <dgm:spPr/>
    </dgm:pt>
    <dgm:pt modelId="{6B8E8F17-80B0-465F-B9EA-B6DBD43B4908}" type="pres">
      <dgm:prSet presAssocID="{A6A77881-4DDB-420F-8D19-41D8C7F0965A}" presName="bgRect" presStyleLbl="bgShp" presStyleIdx="1" presStyleCnt="3"/>
      <dgm:spPr/>
    </dgm:pt>
    <dgm:pt modelId="{F8992DC7-370D-482B-982B-7E74D871942E}" type="pres">
      <dgm:prSet presAssocID="{A6A77881-4DDB-420F-8D19-41D8C7F0965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2044E42-7368-4820-884B-614047FCDD7F}" type="pres">
      <dgm:prSet presAssocID="{A6A77881-4DDB-420F-8D19-41D8C7F0965A}" presName="spaceRect" presStyleCnt="0"/>
      <dgm:spPr/>
    </dgm:pt>
    <dgm:pt modelId="{25298BFC-6662-40CA-887F-E0DA2E5E6839}" type="pres">
      <dgm:prSet presAssocID="{A6A77881-4DDB-420F-8D19-41D8C7F0965A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7BD73FE-0741-4C10-8CEC-FB7346017148}" type="pres">
      <dgm:prSet presAssocID="{A0EF4839-280B-4BC8-89D6-19454C40809E}" presName="sibTrans" presStyleCnt="0"/>
      <dgm:spPr/>
    </dgm:pt>
    <dgm:pt modelId="{AD86A7D2-5EF5-4B03-BE03-6AACA2AEF63F}" type="pres">
      <dgm:prSet presAssocID="{9AB61684-E2BD-4C26-A6A8-E01A36574CE9}" presName="compNode" presStyleCnt="0"/>
      <dgm:spPr/>
    </dgm:pt>
    <dgm:pt modelId="{83383E23-DA90-44C3-BF9B-597AD929572B}" type="pres">
      <dgm:prSet presAssocID="{9AB61684-E2BD-4C26-A6A8-E01A36574CE9}" presName="bgRect" presStyleLbl="bgShp" presStyleIdx="2" presStyleCnt="3"/>
      <dgm:spPr/>
    </dgm:pt>
    <dgm:pt modelId="{AB46827A-6083-4BFE-B96D-1EFF3CE52C67}" type="pres">
      <dgm:prSet presAssocID="{9AB61684-E2BD-4C26-A6A8-E01A36574CE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CB49B2D5-7199-4977-BF97-F89A7039563D}" type="pres">
      <dgm:prSet presAssocID="{9AB61684-E2BD-4C26-A6A8-E01A36574CE9}" presName="spaceRect" presStyleCnt="0"/>
      <dgm:spPr/>
    </dgm:pt>
    <dgm:pt modelId="{2A950647-0DF8-4966-9FEE-60030776D684}" type="pres">
      <dgm:prSet presAssocID="{9AB61684-E2BD-4C26-A6A8-E01A36574CE9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32C8BD6-0699-46B0-ACE2-9794201BEDFA}" srcId="{2FE22718-E820-48BB-9D75-3FF0A85632E4}" destId="{01211868-3959-4282-B7AE-80DBFDCCC4B2}" srcOrd="0" destOrd="0" parTransId="{AB74AE3B-504A-49FA-B4F1-6FB4793F4586}" sibTransId="{B76AD663-208A-447C-8298-DBE37423DC40}"/>
    <dgm:cxn modelId="{281A8896-D041-4944-9A04-0E42F1D815BD}" type="presOf" srcId="{A6A77881-4DDB-420F-8D19-41D8C7F0965A}" destId="{25298BFC-6662-40CA-887F-E0DA2E5E6839}" srcOrd="0" destOrd="0" presId="urn:microsoft.com/office/officeart/2018/2/layout/IconVerticalSolidList"/>
    <dgm:cxn modelId="{6006680D-691C-4176-AA6E-063635EEE9F5}" type="presOf" srcId="{01211868-3959-4282-B7AE-80DBFDCCC4B2}" destId="{2F7FFB0E-A91C-4196-93CF-8D3EBACF8276}" srcOrd="0" destOrd="0" presId="urn:microsoft.com/office/officeart/2018/2/layout/IconVerticalSolidList"/>
    <dgm:cxn modelId="{6FA4194F-1921-4C51-8B1B-EEBE578E9FEF}" srcId="{2FE22718-E820-48BB-9D75-3FF0A85632E4}" destId="{A6A77881-4DDB-420F-8D19-41D8C7F0965A}" srcOrd="1" destOrd="0" parTransId="{549DE309-2DC1-4684-B99C-F95FC53F6FD9}" sibTransId="{A0EF4839-280B-4BC8-89D6-19454C40809E}"/>
    <dgm:cxn modelId="{4931196C-39B8-4771-BC4E-2BC9C62A3FFE}" type="presOf" srcId="{2FE22718-E820-48BB-9D75-3FF0A85632E4}" destId="{F5B91402-AFA2-4CEE-876B-480872D959F6}" srcOrd="0" destOrd="0" presId="urn:microsoft.com/office/officeart/2018/2/layout/IconVerticalSolidList"/>
    <dgm:cxn modelId="{999974E3-1918-492C-BE9A-9F742F857B54}" type="presOf" srcId="{9AB61684-E2BD-4C26-A6A8-E01A36574CE9}" destId="{2A950647-0DF8-4966-9FEE-60030776D684}" srcOrd="0" destOrd="0" presId="urn:microsoft.com/office/officeart/2018/2/layout/IconVerticalSolidList"/>
    <dgm:cxn modelId="{D1EADDBB-B218-43C4-9D8C-89812138AD4D}" srcId="{2FE22718-E820-48BB-9D75-3FF0A85632E4}" destId="{9AB61684-E2BD-4C26-A6A8-E01A36574CE9}" srcOrd="2" destOrd="0" parTransId="{E948994B-1BB2-4497-8809-F0BF6E6F5856}" sibTransId="{A4CDA685-7673-4D35-83DF-06AC41BC010E}"/>
    <dgm:cxn modelId="{79D55916-009D-4755-9F40-9B62221C2B14}" type="presParOf" srcId="{F5B91402-AFA2-4CEE-876B-480872D959F6}" destId="{E70C40AD-C7A8-4D3A-A71F-7F359DAB763A}" srcOrd="0" destOrd="0" presId="urn:microsoft.com/office/officeart/2018/2/layout/IconVerticalSolidList"/>
    <dgm:cxn modelId="{778040E3-2578-45F1-A333-D1A3A807FD60}" type="presParOf" srcId="{E70C40AD-C7A8-4D3A-A71F-7F359DAB763A}" destId="{B10E09C0-4E62-41A9-B838-E0163B75B04E}" srcOrd="0" destOrd="0" presId="urn:microsoft.com/office/officeart/2018/2/layout/IconVerticalSolidList"/>
    <dgm:cxn modelId="{5C14105A-3BF7-4CDB-9484-416D94D16D8A}" type="presParOf" srcId="{E70C40AD-C7A8-4D3A-A71F-7F359DAB763A}" destId="{0FAA217E-9B37-4142-A0C4-3A30ED886247}" srcOrd="1" destOrd="0" presId="urn:microsoft.com/office/officeart/2018/2/layout/IconVerticalSolidList"/>
    <dgm:cxn modelId="{CCD73C29-A904-4D37-9CAC-0E3D03248CDE}" type="presParOf" srcId="{E70C40AD-C7A8-4D3A-A71F-7F359DAB763A}" destId="{3BAFE5AB-A0EA-4B36-B459-C3DA06C5EEF5}" srcOrd="2" destOrd="0" presId="urn:microsoft.com/office/officeart/2018/2/layout/IconVerticalSolidList"/>
    <dgm:cxn modelId="{62CDDE16-E6BC-4C99-8B2D-E0170E8C301D}" type="presParOf" srcId="{E70C40AD-C7A8-4D3A-A71F-7F359DAB763A}" destId="{2F7FFB0E-A91C-4196-93CF-8D3EBACF8276}" srcOrd="3" destOrd="0" presId="urn:microsoft.com/office/officeart/2018/2/layout/IconVerticalSolidList"/>
    <dgm:cxn modelId="{05674275-074C-4427-B740-65EC0EFB2F99}" type="presParOf" srcId="{F5B91402-AFA2-4CEE-876B-480872D959F6}" destId="{B38F0A3E-CB1B-4ECC-8337-C1EF97809822}" srcOrd="1" destOrd="0" presId="urn:microsoft.com/office/officeart/2018/2/layout/IconVerticalSolidList"/>
    <dgm:cxn modelId="{194C9FE1-EB55-448D-808E-E458078EFCB1}" type="presParOf" srcId="{F5B91402-AFA2-4CEE-876B-480872D959F6}" destId="{5D223A58-3308-4413-A8C4-84A142F6C5AC}" srcOrd="2" destOrd="0" presId="urn:microsoft.com/office/officeart/2018/2/layout/IconVerticalSolidList"/>
    <dgm:cxn modelId="{432E7A3B-8900-449D-AF57-76A36B849CBA}" type="presParOf" srcId="{5D223A58-3308-4413-A8C4-84A142F6C5AC}" destId="{6B8E8F17-80B0-465F-B9EA-B6DBD43B4908}" srcOrd="0" destOrd="0" presId="urn:microsoft.com/office/officeart/2018/2/layout/IconVerticalSolidList"/>
    <dgm:cxn modelId="{E521E194-33A8-445C-841F-8592CE4FF281}" type="presParOf" srcId="{5D223A58-3308-4413-A8C4-84A142F6C5AC}" destId="{F8992DC7-370D-482B-982B-7E74D871942E}" srcOrd="1" destOrd="0" presId="urn:microsoft.com/office/officeart/2018/2/layout/IconVerticalSolidList"/>
    <dgm:cxn modelId="{EA306E30-C81F-4CC8-983F-B9B5166C27E0}" type="presParOf" srcId="{5D223A58-3308-4413-A8C4-84A142F6C5AC}" destId="{72044E42-7368-4820-884B-614047FCDD7F}" srcOrd="2" destOrd="0" presId="urn:microsoft.com/office/officeart/2018/2/layout/IconVerticalSolidList"/>
    <dgm:cxn modelId="{D7EA7E82-B2B8-4BFD-8734-22ADE10A07BF}" type="presParOf" srcId="{5D223A58-3308-4413-A8C4-84A142F6C5AC}" destId="{25298BFC-6662-40CA-887F-E0DA2E5E6839}" srcOrd="3" destOrd="0" presId="urn:microsoft.com/office/officeart/2018/2/layout/IconVerticalSolidList"/>
    <dgm:cxn modelId="{4BE22A49-C1DC-4D42-A8C2-D71DAF8FD5F3}" type="presParOf" srcId="{F5B91402-AFA2-4CEE-876B-480872D959F6}" destId="{07BD73FE-0741-4C10-8CEC-FB7346017148}" srcOrd="3" destOrd="0" presId="urn:microsoft.com/office/officeart/2018/2/layout/IconVerticalSolidList"/>
    <dgm:cxn modelId="{A74DE2E6-3F8E-4E9F-BB85-F73597677C0E}" type="presParOf" srcId="{F5B91402-AFA2-4CEE-876B-480872D959F6}" destId="{AD86A7D2-5EF5-4B03-BE03-6AACA2AEF63F}" srcOrd="4" destOrd="0" presId="urn:microsoft.com/office/officeart/2018/2/layout/IconVerticalSolidList"/>
    <dgm:cxn modelId="{8E6BA4F9-2029-4A00-8EC9-581C199CCFC8}" type="presParOf" srcId="{AD86A7D2-5EF5-4B03-BE03-6AACA2AEF63F}" destId="{83383E23-DA90-44C3-BF9B-597AD929572B}" srcOrd="0" destOrd="0" presId="urn:microsoft.com/office/officeart/2018/2/layout/IconVerticalSolidList"/>
    <dgm:cxn modelId="{74C15519-98E2-4C50-B7C3-7F56C3AF8D04}" type="presParOf" srcId="{AD86A7D2-5EF5-4B03-BE03-6AACA2AEF63F}" destId="{AB46827A-6083-4BFE-B96D-1EFF3CE52C67}" srcOrd="1" destOrd="0" presId="urn:microsoft.com/office/officeart/2018/2/layout/IconVerticalSolidList"/>
    <dgm:cxn modelId="{C3D7C998-4EA1-4A90-944E-3D82D95317EC}" type="presParOf" srcId="{AD86A7D2-5EF5-4B03-BE03-6AACA2AEF63F}" destId="{CB49B2D5-7199-4977-BF97-F89A7039563D}" srcOrd="2" destOrd="0" presId="urn:microsoft.com/office/officeart/2018/2/layout/IconVerticalSolidList"/>
    <dgm:cxn modelId="{DDD8F894-BBBD-4BFD-B378-0ECF0A68412A}" type="presParOf" srcId="{AD86A7D2-5EF5-4B03-BE03-6AACA2AEF63F}" destId="{2A950647-0DF8-4966-9FEE-60030776D6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0E09C0-4E62-41A9-B838-E0163B75B04E}">
      <dsp:nvSpPr>
        <dsp:cNvPr id="0" name=""/>
        <dsp:cNvSpPr/>
      </dsp:nvSpPr>
      <dsp:spPr>
        <a:xfrm>
          <a:off x="0" y="442"/>
          <a:ext cx="7213191" cy="10342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A217E-9B37-4142-A0C4-3A30ED886247}">
      <dsp:nvSpPr>
        <dsp:cNvPr id="0" name=""/>
        <dsp:cNvSpPr/>
      </dsp:nvSpPr>
      <dsp:spPr>
        <a:xfrm>
          <a:off x="312874" y="233158"/>
          <a:ext cx="568862" cy="5688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FFB0E-A91C-4196-93CF-8D3EBACF8276}">
      <dsp:nvSpPr>
        <dsp:cNvPr id="0" name=""/>
        <dsp:cNvSpPr/>
      </dsp:nvSpPr>
      <dsp:spPr>
        <a:xfrm>
          <a:off x="1194610" y="442"/>
          <a:ext cx="6018580" cy="1034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3" tIns="109463" rIns="109463" bIns="109463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Digital Skills and Research Methods</a:t>
          </a:r>
          <a:br>
            <a:rPr lang="en-US" sz="2100" kern="1200"/>
          </a:br>
          <a:r>
            <a:rPr lang="en-US" sz="2100" b="1" kern="1200"/>
            <a:t>Module:</a:t>
          </a:r>
          <a:r>
            <a:rPr lang="en-US" sz="2100" kern="1200"/>
            <a:t> LCHS4007</a:t>
          </a:r>
        </a:p>
      </dsp:txBody>
      <dsp:txXfrm>
        <a:off x="1194610" y="442"/>
        <a:ext cx="6018580" cy="1034294"/>
      </dsp:txXfrm>
    </dsp:sp>
    <dsp:sp modelId="{6B8E8F17-80B0-465F-B9EA-B6DBD43B4908}">
      <dsp:nvSpPr>
        <dsp:cNvPr id="0" name=""/>
        <dsp:cNvSpPr/>
      </dsp:nvSpPr>
      <dsp:spPr>
        <a:xfrm>
          <a:off x="0" y="1293310"/>
          <a:ext cx="7213191" cy="10342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992DC7-370D-482B-982B-7E74D871942E}">
      <dsp:nvSpPr>
        <dsp:cNvPr id="0" name=""/>
        <dsp:cNvSpPr/>
      </dsp:nvSpPr>
      <dsp:spPr>
        <a:xfrm>
          <a:off x="312874" y="1526026"/>
          <a:ext cx="568862" cy="5688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98BFC-6662-40CA-887F-E0DA2E5E6839}">
      <dsp:nvSpPr>
        <dsp:cNvPr id="0" name=""/>
        <dsp:cNvSpPr/>
      </dsp:nvSpPr>
      <dsp:spPr>
        <a:xfrm>
          <a:off x="1194610" y="1293310"/>
          <a:ext cx="6018580" cy="1034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3" tIns="109463" rIns="109463" bIns="109463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 err="1"/>
            <a:t>Programme</a:t>
          </a:r>
          <a:r>
            <a:rPr lang="en-US" sz="2100" kern="1200"/>
            <a:t>: Certificate of Higher Education Skills for the Workplace (Health &amp; Social Care)</a:t>
          </a:r>
        </a:p>
      </dsp:txBody>
      <dsp:txXfrm>
        <a:off x="1194610" y="1293310"/>
        <a:ext cx="6018580" cy="1034294"/>
      </dsp:txXfrm>
    </dsp:sp>
    <dsp:sp modelId="{83383E23-DA90-44C3-BF9B-597AD929572B}">
      <dsp:nvSpPr>
        <dsp:cNvPr id="0" name=""/>
        <dsp:cNvSpPr/>
      </dsp:nvSpPr>
      <dsp:spPr>
        <a:xfrm>
          <a:off x="0" y="2586179"/>
          <a:ext cx="7213191" cy="10342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6827A-6083-4BFE-B96D-1EFF3CE52C67}">
      <dsp:nvSpPr>
        <dsp:cNvPr id="0" name=""/>
        <dsp:cNvSpPr/>
      </dsp:nvSpPr>
      <dsp:spPr>
        <a:xfrm>
          <a:off x="312874" y="2818895"/>
          <a:ext cx="568862" cy="5688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50647-0DF8-4966-9FEE-60030776D684}">
      <dsp:nvSpPr>
        <dsp:cNvPr id="0" name=""/>
        <dsp:cNvSpPr/>
      </dsp:nvSpPr>
      <dsp:spPr>
        <a:xfrm>
          <a:off x="1194610" y="2586179"/>
          <a:ext cx="6018580" cy="1034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3" tIns="109463" rIns="109463" bIns="109463" numCol="1" spcCol="1270" anchor="ctr" anchorCtr="0">
          <a:noAutofit/>
        </a:bodyPr>
        <a:lstStyle/>
        <a:p>
          <a:pPr lvl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kern="1200"/>
            <a:t>Lecturer:</a:t>
          </a:r>
          <a:r>
            <a:rPr lang="en-US" sz="2100" kern="1200"/>
            <a:t> Kwa</a:t>
          </a:r>
          <a:r>
            <a:rPr lang="en-US" sz="2100" b="1" kern="1200"/>
            <a:t>me Assa-Agyei</a:t>
          </a:r>
          <a:endParaRPr lang="en-US" sz="2100" kern="1200"/>
        </a:p>
      </dsp:txBody>
      <dsp:txXfrm>
        <a:off x="1194610" y="2586179"/>
        <a:ext cx="6018580" cy="1034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3BFE9-774A-4C35-BABC-ECAAF875854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3D0743-5734-410E-9149-9FAF8B838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840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50924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74795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76798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75389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652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604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221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142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20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608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833922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3663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933092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70759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6526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60083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7327" y="1078993"/>
            <a:ext cx="2455164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836024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58072" y="3099816"/>
            <a:ext cx="2455164" cy="29535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171450" indent="0">
              <a:buNone/>
              <a:defRPr sz="1050"/>
            </a:lvl2pPr>
            <a:lvl3pPr marL="342900" indent="0">
              <a:buNone/>
              <a:defRPr sz="1050"/>
            </a:lvl3pPr>
            <a:lvl4pPr marL="514350" indent="0">
              <a:buNone/>
              <a:defRPr sz="1050"/>
            </a:lvl4pPr>
            <a:lvl5pPr marL="685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57327" y="6453003"/>
            <a:ext cx="75274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10071" y="6453003"/>
            <a:ext cx="1751374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484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583413"/>
            <a:ext cx="3271266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9582" y="2212975"/>
            <a:ext cx="3270647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870" y="6453003"/>
            <a:ext cx="1523305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3/15/2026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09110" y="0"/>
            <a:ext cx="483489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26175" y="6453003"/>
            <a:ext cx="210405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2906" y="6453003"/>
            <a:ext cx="3219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7460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548639"/>
            <a:ext cx="3504438" cy="1453896"/>
          </a:xfrm>
        </p:spPr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9486" y="2290890"/>
            <a:ext cx="3504438" cy="404164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0" y="549276"/>
            <a:ext cx="4189444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147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9E671-1C83-40F7-9D33-FE8AAC7F721F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90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  <p:sldLayoutId id="2147483950" r:id="rId13"/>
    <p:sldLayoutId id="2147483951" r:id="rId14"/>
    <p:sldLayoutId id="2147483952" r:id="rId15"/>
    <p:sldLayoutId id="2147483953" r:id="rId16"/>
    <p:sldLayoutId id="2147483954" r:id="rId17"/>
    <p:sldLayoutId id="2147483955" r:id="rId18"/>
    <p:sldLayoutId id="2147483956" r:id="rId19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17" name="Group 3216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218" name="Straight Connector 3217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19" name="Straight Connector 3218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20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1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2" name="Isosceles Triangle 3221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3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4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5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6" name="Isosceles Triangle 3225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27" name="Isosceles Triangle 3226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30044A93-FA1D-B834-AB6B-04772E9CF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51" y="914401"/>
            <a:ext cx="4239022" cy="1783080"/>
          </a:xfrm>
          <a:prstGeom prst="rect">
            <a:avLst/>
          </a:prstGeom>
        </p:spPr>
      </p:pic>
      <p:graphicFrame>
        <p:nvGraphicFramePr>
          <p:cNvPr id="3229" name="Subtitle 2">
            <a:extLst>
              <a:ext uri="{FF2B5EF4-FFF2-40B4-BE49-F238E27FC236}">
                <a16:creationId xmlns:a16="http://schemas.microsoft.com/office/drawing/2014/main" id="{81C798F0-76DF-518A-6C0B-25C71B8A786C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917979769"/>
              </p:ext>
            </p:extLst>
          </p:nvPr>
        </p:nvGraphicFramePr>
        <p:xfrm>
          <a:off x="334171" y="2697481"/>
          <a:ext cx="7213191" cy="3620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1666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4EFB2-857E-7022-D6DE-70C6DAC1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26" y="609600"/>
            <a:ext cx="7008217" cy="788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Case Study: Greenfield Home Care Agency</a:t>
            </a:r>
            <a:r>
              <a:rPr lang="en-US" sz="2000" b="1" dirty="0"/>
              <a:t/>
            </a:r>
            <a:br>
              <a:rPr lang="en-US" sz="2000" b="1" dirty="0"/>
            </a:br>
            <a:endParaRPr lang="en-US" sz="2000" b="1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200F8A-A977-7BB6-F0A1-F1A7A7FCFE83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517036755"/>
              </p:ext>
            </p:extLst>
          </p:nvPr>
        </p:nvGraphicFramePr>
        <p:xfrm>
          <a:off x="632603" y="1365849"/>
          <a:ext cx="8202917" cy="4082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4255">
                  <a:extLst>
                    <a:ext uri="{9D8B030D-6E8A-4147-A177-3AD203B41FA5}">
                      <a16:colId xmlns:a16="http://schemas.microsoft.com/office/drawing/2014/main" val="3269957017"/>
                    </a:ext>
                  </a:extLst>
                </a:gridCol>
                <a:gridCol w="4068662">
                  <a:extLst>
                    <a:ext uri="{9D8B030D-6E8A-4147-A177-3AD203B41FA5}">
                      <a16:colId xmlns:a16="http://schemas.microsoft.com/office/drawing/2014/main" val="1224776656"/>
                    </a:ext>
                  </a:extLst>
                </a:gridCol>
              </a:tblGrid>
              <a:tr h="729574">
                <a:tc>
                  <a:txBody>
                    <a:bodyPr/>
                    <a:lstStyle/>
                    <a:p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Student Number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106405"/>
                  </a:ext>
                </a:extLst>
              </a:tr>
              <a:tr h="678180">
                <a:tc>
                  <a:txBody>
                    <a:bodyPr/>
                    <a:lstStyle/>
                    <a:p>
                      <a:r>
                        <a:rPr lang="en-US" sz="1800" b="1"/>
                        <a:t>1 </a:t>
                      </a:r>
                      <a:r>
                        <a:rPr lang="en-US" sz="1800"/>
                        <a:t>:Rosemary Okeke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– 2522002</a:t>
                      </a:r>
                    </a:p>
                    <a:p>
                      <a:pPr algn="l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296313"/>
                  </a:ext>
                </a:extLst>
              </a:tr>
              <a:tr h="678180">
                <a:tc>
                  <a:txBody>
                    <a:bodyPr/>
                    <a:lstStyle/>
                    <a:p>
                      <a:r>
                        <a:rPr lang="en-US" sz="1800" b="1" dirty="0"/>
                        <a:t>2: </a:t>
                      </a:r>
                      <a:r>
                        <a:rPr lang="en-US" sz="1800" dirty="0" err="1"/>
                        <a:t>Mahdre</a:t>
                      </a:r>
                      <a:r>
                        <a:rPr lang="en-US" sz="1800" dirty="0"/>
                        <a:t> Rahel Tesfay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- 2526562</a:t>
                      </a:r>
                      <a:endParaRPr lang="en-US" sz="1800" b="1"/>
                    </a:p>
                    <a:p>
                      <a:pPr algn="l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234792"/>
                  </a:ext>
                </a:extLst>
              </a:tr>
              <a:tr h="678180">
                <a:tc>
                  <a:txBody>
                    <a:bodyPr/>
                    <a:lstStyle/>
                    <a:p>
                      <a:r>
                        <a:rPr lang="en-GB" dirty="0"/>
                        <a:t>3.</a:t>
                      </a:r>
                      <a:r>
                        <a:rPr lang="en-US" sz="1800" dirty="0"/>
                        <a:t>Serwin Sibug </a:t>
                      </a:r>
                      <a:r>
                        <a:rPr lang="en-US" sz="1800" dirty="0" err="1"/>
                        <a:t>Berondo</a:t>
                      </a:r>
                      <a:r>
                        <a:rPr lang="en-US" sz="180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- 253067</a:t>
                      </a:r>
                      <a:r>
                        <a:rPr lang="en-US" sz="1800" b="1"/>
                        <a:t>7</a:t>
                      </a:r>
                      <a:endParaRPr lang="en-US" sz="1800"/>
                    </a:p>
                    <a:p>
                      <a:pPr algn="l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773489"/>
                  </a:ext>
                </a:extLst>
              </a:tr>
              <a:tr h="678180">
                <a:tc>
                  <a:txBody>
                    <a:bodyPr/>
                    <a:lstStyle/>
                    <a:p>
                      <a:r>
                        <a:rPr lang="en-US" sz="1800" b="0"/>
                        <a:t>4.</a:t>
                      </a:r>
                      <a:r>
                        <a:rPr lang="en-US" sz="1800"/>
                        <a:t>Valentine Ba Die Sabine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800" b="0"/>
                        <a:t>- 2529381</a:t>
                      </a:r>
                      <a:endParaRPr lang="en-GB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6283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5.</a:t>
                      </a:r>
                      <a:r>
                        <a:rPr lang="en-US" sz="1800" dirty="0"/>
                        <a:t> </a:t>
                      </a:r>
                      <a:r>
                        <a:rPr lang="en-US" sz="1800" dirty="0" err="1"/>
                        <a:t>Minchi</a:t>
                      </a:r>
                      <a:r>
                        <a:rPr lang="en-US" sz="1800" dirty="0"/>
                        <a:t> Capio Chandler </a:t>
                      </a:r>
                      <a:endParaRPr lang="en-GB" dirty="0"/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- 2532181</a:t>
                      </a:r>
                      <a:endParaRPr lang="en-US" sz="1800" b="1"/>
                    </a:p>
                    <a:p>
                      <a:pPr algn="l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667056"/>
                  </a:ext>
                </a:extLst>
              </a:tr>
            </a:tbl>
          </a:graphicData>
        </a:graphic>
      </p:graphicFrame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42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023B7-98E4-7A37-BB6A-6B78C5AB4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26" y="609600"/>
            <a:ext cx="6447501" cy="11195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           </a:t>
            </a:r>
            <a:r>
              <a:rPr lang="en-US">
                <a:solidFill>
                  <a:srgbClr val="90C226"/>
                </a:solidFill>
              </a:rPr>
              <a:t>  </a:t>
            </a:r>
            <a:r>
              <a:rPr lang="en-US" b="1">
                <a:solidFill>
                  <a:srgbClr val="90C226"/>
                </a:solidFill>
              </a:rPr>
              <a:t> </a:t>
            </a:r>
            <a:r>
              <a:rPr lang="en-US" sz="2400" b="1">
                <a:solidFill>
                  <a:schemeClr val="tx1"/>
                </a:solidFill>
              </a:rPr>
              <a:t>CONTENT</a:t>
            </a:r>
            <a:r>
              <a:rPr lang="en-US" dirty="0"/>
              <a:t> 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52CA9-845A-2731-9940-69A321DC27F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43900" y="1786778"/>
            <a:ext cx="6447501" cy="38807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charset="2"/>
              <a:buChar char="q"/>
            </a:pPr>
            <a:endParaRPr lang="en-US"/>
          </a:p>
          <a:p>
            <a:pPr marL="342900" indent="-342900">
              <a:buFont typeface="Wingdings" charset="2"/>
              <a:buChar char="q"/>
            </a:pPr>
            <a:r>
              <a:rPr lang="en-US" sz="2000"/>
              <a:t>INTRODUCTIIN-Explanation of the chosen MS 360 application </a:t>
            </a:r>
            <a:endParaRPr lang="en-US" sz="2000" dirty="0"/>
          </a:p>
          <a:p>
            <a:pPr marL="342900" indent="-342900">
              <a:buFont typeface="Wingdings" charset="2"/>
              <a:buChar char="q"/>
            </a:pPr>
            <a:r>
              <a:rPr lang="en-US" sz="2000" dirty="0"/>
              <a:t>Benefit and Limitation within the Sunrise </a:t>
            </a:r>
            <a:r>
              <a:rPr lang="en-US" sz="2000"/>
              <a:t>Residential care Home </a:t>
            </a:r>
          </a:p>
          <a:p>
            <a:pPr>
              <a:buFont typeface="Wingdings" charset="2"/>
              <a:buChar char="q"/>
            </a:pPr>
            <a:r>
              <a:rPr lang="en-US" sz="2000" dirty="0"/>
              <a:t>Explanation of the chosen </a:t>
            </a:r>
            <a:r>
              <a:rPr lang="en-US" sz="2000"/>
              <a:t>communication or collaboration too </a:t>
            </a:r>
          </a:p>
          <a:p>
            <a:pPr marL="342900" indent="-342900">
              <a:buFont typeface="Wingdings" charset="2"/>
              <a:buChar char="q"/>
            </a:pPr>
            <a:r>
              <a:rPr lang="en-US" sz="2000"/>
              <a:t>  Benefit and Limitation</a:t>
            </a:r>
            <a:r>
              <a:rPr lang="en-US" sz="2000" dirty="0"/>
              <a:t> within sunrise Residential care Home </a:t>
            </a:r>
          </a:p>
          <a:p>
            <a:pPr>
              <a:buFont typeface="Wingdings" charset="2"/>
              <a:buChar char="q"/>
            </a:pPr>
            <a:r>
              <a:rPr lang="en-US" sz="2000" dirty="0"/>
              <a:t>Impact of limited digital skill or </a:t>
            </a:r>
            <a:r>
              <a:rPr lang="en-US" sz="2000"/>
              <a:t>literacy </a:t>
            </a:r>
          </a:p>
          <a:p>
            <a:pPr>
              <a:buFont typeface="Wingdings" charset="2"/>
              <a:buChar char="q"/>
            </a:pPr>
            <a:r>
              <a:rPr lang="en-US" sz="2000" dirty="0"/>
              <a:t>Checklist for digital safety </a:t>
            </a:r>
            <a:r>
              <a:rPr lang="en-US" sz="2000"/>
              <a:t>practices </a:t>
            </a:r>
            <a:endParaRPr lang="en-US" sz="2000" dirty="0"/>
          </a:p>
          <a:p>
            <a:pPr>
              <a:buFont typeface="Wingdings" charset="2"/>
              <a:buChar char="q"/>
            </a:pPr>
            <a:r>
              <a:rPr lang="en-US" sz="2000"/>
              <a:t>Conclusion</a:t>
            </a:r>
            <a:endParaRPr lang="en-US" sz="2000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1246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AB7471A-FBE0-C3A6-4795-5EBB50C3D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149" y="314326"/>
            <a:ext cx="7648121" cy="77206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INTRODUCTION </a:t>
            </a:r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1757" y="1680671"/>
            <a:ext cx="5148829" cy="4398358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>
                <a:solidFill>
                  <a:schemeClr val="tx1"/>
                </a:solidFill>
                <a:latin typeface="Perpetua" pitchFamily="18" charset="0"/>
              </a:rPr>
              <a:t>Greenfield Home Care Agency Serves Older Adults in the Community.</a:t>
            </a:r>
          </a:p>
          <a:p>
            <a:pPr lvl="0"/>
            <a:r>
              <a:rPr lang="en-GB">
                <a:solidFill>
                  <a:schemeClr val="tx1"/>
                </a:solidFill>
                <a:latin typeface="Perpetua" pitchFamily="18" charset="0"/>
              </a:rPr>
              <a:t>Staff struggles to adapt Microsoft 365 tools in Greenfield Home Care Agency.</a:t>
            </a:r>
          </a:p>
          <a:p>
            <a:pPr lvl="0"/>
            <a:r>
              <a:rPr lang="en-GB">
                <a:solidFill>
                  <a:schemeClr val="tx1"/>
                </a:solidFill>
                <a:latin typeface="Perpetua" pitchFamily="18" charset="0"/>
              </a:rPr>
              <a:t>These digital inefficiencies affect:</a:t>
            </a:r>
          </a:p>
          <a:p>
            <a:pPr lvl="0">
              <a:buFont typeface="+mj-lt"/>
              <a:buAutoNum type="arabicPeriod"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Organisational Communication.</a:t>
            </a:r>
          </a:p>
          <a:p>
            <a:pPr lvl="0">
              <a:buFont typeface="+mj-lt"/>
              <a:buAutoNum type="arabicPeriod"/>
            </a:pPr>
            <a:r>
              <a:rPr lang="en-GB">
                <a:solidFill>
                  <a:schemeClr val="tx1"/>
                </a:solidFill>
                <a:latin typeface="Perpetua"/>
              </a:rPr>
              <a:t>Staff training.. </a:t>
            </a:r>
          </a:p>
          <a:p>
            <a:pPr>
              <a:buAutoNum type="arabicPeriod"/>
            </a:pPr>
            <a:r>
              <a:rPr lang="en-GB">
                <a:solidFill>
                  <a:schemeClr val="tx1"/>
                </a:solidFill>
                <a:latin typeface="Perpetua"/>
              </a:rPr>
              <a:t>Documentation</a:t>
            </a:r>
          </a:p>
          <a:p>
            <a:r>
              <a:rPr lang="en-GB">
                <a:solidFill>
                  <a:schemeClr val="tx1"/>
                </a:solidFill>
                <a:latin typeface="Perpetua"/>
              </a:rPr>
              <a:t>This presentation will analyse how Microsoft PowerPoint can be used to improve the inefficiencies.</a:t>
            </a:r>
          </a:p>
          <a:p>
            <a:pPr>
              <a:buAutoNum type="arabicPeriod"/>
            </a:pPr>
            <a:r>
              <a:rPr lang="en-GB">
                <a:solidFill>
                  <a:schemeClr val="tx1"/>
                </a:solidFill>
                <a:latin typeface="Perpetua"/>
              </a:rPr>
              <a:t>PowerPoint goes beyond presentations; it is a training, communication and documentation device in healthcare</a:t>
            </a:r>
            <a:endParaRPr lang="en-GB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278" y="2215918"/>
            <a:ext cx="3110673" cy="284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6002248" y="5561341"/>
            <a:ext cx="2790825" cy="5238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i="1">
                <a:latin typeface="Perpetua" pitchFamily="18" charset="0"/>
              </a:rPr>
              <a:t>paper-based vs digital </a:t>
            </a:r>
            <a:r>
              <a:rPr lang="en-GB" sz="1600" b="1" i="1">
                <a:solidFill>
                  <a:schemeClr val="tx1"/>
                </a:solidFill>
                <a:latin typeface="Perpetua" pitchFamily="18" charset="0"/>
              </a:rPr>
              <a:t>(</a:t>
            </a:r>
            <a:r>
              <a:rPr lang="en-US" sz="1600" b="1" i="1">
                <a:solidFill>
                  <a:schemeClr val="tx1"/>
                </a:solidFill>
                <a:latin typeface="Perpetua" pitchFamily="18" charset="0"/>
              </a:rPr>
              <a:t>NHS Digital, 2022).</a:t>
            </a:r>
            <a:endParaRPr lang="en-GB" sz="1600" b="1" i="1">
              <a:solidFill>
                <a:schemeClr val="tx1"/>
              </a:solidFill>
              <a:latin typeface="Perpetua" pitchFamily="18" charset="0"/>
            </a:endParaRPr>
          </a:p>
          <a:p>
            <a:pPr algn="ctr"/>
            <a:endParaRPr lang="en-US" sz="1600" b="1" i="1">
              <a:latin typeface="Perpet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848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0E2E1-585C-AEC2-29D7-71039276F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latin typeface="Perpetua"/>
              </a:rPr>
              <a:t>   </a:t>
            </a:r>
            <a:r>
              <a:rPr lang="en-GB" sz="3200" b="1">
                <a:solidFill>
                  <a:schemeClr val="tx1"/>
                </a:solidFill>
                <a:latin typeface="Perpetua"/>
              </a:rPr>
              <a:t> Current Practice at Greenfield </a:t>
            </a:r>
            <a:br>
              <a:rPr lang="en-GB" sz="3200" b="1">
                <a:solidFill>
                  <a:schemeClr val="tx1"/>
                </a:solidFill>
                <a:latin typeface="Perpetua"/>
              </a:rPr>
            </a:br>
            <a:r>
              <a:rPr lang="en-GB" sz="3200" b="1">
                <a:solidFill>
                  <a:schemeClr val="tx1"/>
                </a:solidFill>
                <a:latin typeface="Perpetua"/>
              </a:rPr>
              <a:t>              (Before PowerPoint)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1597-A6A6-5887-99D0-94863287E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7914846" cy="45133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Staff rely on:</a:t>
            </a:r>
          </a:p>
          <a:p>
            <a:pPr marL="285750" indent="-285750"/>
            <a:r>
              <a:rPr lang="en-GB" b="1"/>
              <a:t>Paper-based training materials.</a:t>
            </a:r>
          </a:p>
          <a:p>
            <a:pPr marL="285750" indent="-285750"/>
            <a:r>
              <a:rPr lang="en-GB" b="1"/>
              <a:t>Verbal handover .</a:t>
            </a:r>
          </a:p>
          <a:p>
            <a:pPr marL="285750" indent="-285750"/>
            <a:r>
              <a:rPr lang="en-GB" b="1"/>
              <a:t>Static printed guidelines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!  PROBLEMS: </a:t>
            </a:r>
          </a:p>
          <a:p>
            <a:pPr marL="285750" indent="-285750"/>
            <a:r>
              <a:rPr lang="en-GB">
                <a:solidFill>
                  <a:schemeClr val="tx1"/>
                </a:solidFill>
              </a:rPr>
              <a:t>Time- consuming training</a:t>
            </a:r>
          </a:p>
          <a:p>
            <a:pPr marL="285750" indent="-285750"/>
            <a:r>
              <a:rPr lang="en-GB">
                <a:solidFill>
                  <a:schemeClr val="tx1"/>
                </a:solidFill>
              </a:rPr>
              <a:t>Poor staff </a:t>
            </a:r>
            <a:r>
              <a:rPr lang="en-GB">
                <a:solidFill>
                  <a:schemeClr val="tx1"/>
                </a:solidFill>
                <a:latin typeface="Trebuchet MS"/>
              </a:rPr>
              <a:t>engagement</a:t>
            </a:r>
          </a:p>
          <a:p>
            <a:pPr marL="285750" indent="-285750"/>
            <a:r>
              <a:rPr lang="en-GB">
                <a:solidFill>
                  <a:schemeClr val="tx1"/>
                </a:solidFill>
              </a:rPr>
              <a:t>Greater risk of making mistakes in 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Providing care. Example: A new carer 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Might be unaware of the specific medication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Procedures or </a:t>
            </a:r>
            <a:r>
              <a:rPr lang="en-GB" err="1">
                <a:solidFill>
                  <a:schemeClr val="tx1"/>
                </a:solidFill>
              </a:rPr>
              <a:t>safequarding</a:t>
            </a:r>
            <a:r>
              <a:rPr lang="en-GB">
                <a:solidFill>
                  <a:schemeClr val="tx1"/>
                </a:solidFill>
              </a:rPr>
              <a:t> protocols 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  <a:p>
            <a:pPr marL="285750" indent="-285750"/>
            <a:endParaRPr lang="en-GB">
              <a:solidFill>
                <a:srgbClr val="000000"/>
              </a:solidFill>
            </a:endParaRPr>
          </a:p>
          <a:p>
            <a:pPr marL="285750" indent="-285750"/>
            <a:endParaRPr lang="en-GB">
              <a:solidFill>
                <a:srgbClr val="000000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404040"/>
              </a:solidFill>
            </a:endParaRPr>
          </a:p>
        </p:txBody>
      </p:sp>
      <p:pic>
        <p:nvPicPr>
          <p:cNvPr id="4" name="Picture 3" descr="A person sitting at a desk with piles of papers&#10;&#10;AI-generated content may be incorrect.">
            <a:extLst>
              <a:ext uri="{FF2B5EF4-FFF2-40B4-BE49-F238E27FC236}">
                <a16:creationId xmlns:a16="http://schemas.microsoft.com/office/drawing/2014/main" id="{C022A37A-B017-125E-2152-761BD9D36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379" y="2159570"/>
            <a:ext cx="2775012" cy="29414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7DC792-3276-3609-455C-B2979290768C}"/>
              </a:ext>
            </a:extLst>
          </p:cNvPr>
          <p:cNvSpPr txBox="1"/>
          <p:nvPr/>
        </p:nvSpPr>
        <p:spPr>
          <a:xfrm>
            <a:off x="4902679" y="5111151"/>
            <a:ext cx="265981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i="1" kern="1200">
                <a:latin typeface="Perpetua"/>
                <a:ea typeface="+mn-ea"/>
                <a:cs typeface="+mn-cs"/>
              </a:rPr>
              <a:t>Reinforces inefficiency </a:t>
            </a:r>
            <a:endParaRPr lang="en-GB">
              <a:latin typeface="Trebuchet MS"/>
            </a:endParaRPr>
          </a:p>
          <a:p>
            <a:r>
              <a:rPr lang="en-US" sz="1800" b="1" i="1" kern="1200">
                <a:latin typeface="Perpetua"/>
                <a:ea typeface="+mn-ea"/>
                <a:cs typeface="+mn-cs"/>
              </a:rPr>
              <a:t>(Westbrook et al. 2019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736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276225"/>
            <a:ext cx="7058025" cy="1057275"/>
          </a:xfrm>
        </p:spPr>
        <p:txBody>
          <a:bodyPr>
            <a:normAutofit/>
          </a:bodyPr>
          <a:lstStyle/>
          <a:p>
            <a:pPr algn="ctr"/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/>
              </a:rPr>
              <a:t>How PowerPoint Improves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334" y="917458"/>
            <a:ext cx="4996253" cy="55341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  <a:latin typeface="Perpetua"/>
              </a:rPr>
              <a:t>So here is how PowerPoint in Greenfield Home Care Agency could help:</a:t>
            </a:r>
            <a:endParaRPr lang="en-GB" sz="2000" b="1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/>
              </a:rPr>
              <a:t>✅ Staff Training</a:t>
            </a:r>
            <a:endParaRPr lang="en-GB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Interactive slides with graphics and case scenarios.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✅ Standardised Communication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/>
                <a:ea typeface="+mn-lt"/>
                <a:cs typeface="+mn-lt"/>
              </a:rPr>
              <a:t>Consistent information across all staff</a:t>
            </a:r>
            <a:endParaRPr lang="en-GB"/>
          </a:p>
          <a:p>
            <a:pPr>
              <a:buNone/>
            </a:pP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✅ </a:t>
            </a:r>
            <a:r>
              <a:rPr lang="en-GB" b="1">
                <a:solidFill>
                  <a:schemeClr val="tx1"/>
                </a:solidFill>
                <a:latin typeface="Perpetua"/>
              </a:rPr>
              <a:t>Visual Learning</a:t>
            </a:r>
            <a:endParaRPr lang="en-GB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Perpetua"/>
              </a:rPr>
              <a:t>Use Charts, diagrams and images to enhance familiarity/understanding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Consistent information across all staff.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✅ Remote Access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/>
              </a:rPr>
              <a:t>Slides shared via Teams/OneDrive.</a:t>
            </a: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📌 </a:t>
            </a:r>
            <a:r>
              <a:rPr lang="en-GB" dirty="0">
                <a:solidFill>
                  <a:schemeClr val="tx1"/>
                </a:solidFill>
                <a:latin typeface="Perpetua"/>
              </a:rPr>
              <a:t>For example, a PowerPoint slide titled “Safe Medication Administration” provides consistency for </a:t>
            </a:r>
            <a:r>
              <a:rPr lang="en-GB">
                <a:solidFill>
                  <a:schemeClr val="tx1"/>
                </a:solidFill>
                <a:latin typeface="Perpetua"/>
              </a:rPr>
              <a:t>all carers to follow (NHS digital, 2022).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marL="0" indent="0">
              <a:buNone/>
            </a:pPr>
            <a:endParaRPr lang="en-GB">
              <a:solidFill>
                <a:schemeClr val="tx1"/>
              </a:solidFill>
              <a:latin typeface="Perpetua" pitchFamily="18" charset="0"/>
            </a:endParaRPr>
          </a:p>
        </p:txBody>
      </p:sp>
      <p:sp>
        <p:nvSpPr>
          <p:cNvPr id="4" name="AutoShape 2" descr="Upload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247" y="1343894"/>
            <a:ext cx="3323087" cy="335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4642726" y="4841479"/>
            <a:ext cx="31190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>
                <a:latin typeface="Perpetua" pitchFamily="18" charset="0"/>
              </a:rPr>
              <a:t>Visual solution (Westbrook et al. 2019). </a:t>
            </a:r>
          </a:p>
          <a:p>
            <a:pPr algn="ctr"/>
            <a:endParaRPr lang="en-US" b="1" i="1">
              <a:latin typeface="Perpet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422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148" y="295275"/>
            <a:ext cx="6323552" cy="942975"/>
          </a:xfrm>
        </p:spPr>
        <p:txBody>
          <a:bodyPr>
            <a:normAutofit/>
          </a:bodyPr>
          <a:lstStyle/>
          <a:p>
            <a:pPr algn="ctr"/>
            <a:r>
              <a:rPr 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/>
              </a:rPr>
              <a:t>Benefits of PowerPoint </a:t>
            </a:r>
            <a:endParaRPr lang="en-GB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erpetua"/>
            </a:endParaRPr>
          </a:p>
        </p:txBody>
      </p: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9009" y="3428999"/>
            <a:ext cx="2438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8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834" y="1293814"/>
            <a:ext cx="3880567" cy="50165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/>
              </a:rPr>
              <a:t>✔️ Enhances Efficiency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Structured content that reduces training time.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/>
              </a:rPr>
              <a:t>✔️ Enhances Performance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Retention is improved with visual learning (Mayer, 2020).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/>
              </a:rPr>
              <a:t>✔️ Supports Person-Centred Care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Staff better understand patient needs.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Perpetua"/>
              </a:rPr>
              <a:t>✔️ Boosts Consistency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Reduces variation in care practices.</a:t>
            </a:r>
          </a:p>
          <a:p>
            <a:pPr>
              <a:buNone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📌 </a:t>
            </a: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Critical Insight: </a:t>
            </a:r>
            <a:r>
              <a:rPr lang="en-GB">
                <a:solidFill>
                  <a:schemeClr val="tx1"/>
                </a:solidFill>
                <a:latin typeface="Perpetua" pitchFamily="18" charset="0"/>
              </a:rPr>
              <a:t>Standardised digital training lowers clinical risk and increases the quality of care</a:t>
            </a:r>
            <a:endParaRPr lang="en-GB"/>
          </a:p>
          <a:p>
            <a:pPr marL="0" indent="0">
              <a:buNone/>
            </a:pPr>
            <a:endParaRPr lang="en-GB">
              <a:solidFill>
                <a:schemeClr val="tx1"/>
              </a:solidFill>
              <a:latin typeface="Perpetua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483" y="1300223"/>
            <a:ext cx="3642465" cy="3278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589789" y="4793614"/>
            <a:ext cx="32334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>
                <a:latin typeface="Perpetua" pitchFamily="18" charset="0"/>
              </a:rPr>
              <a:t>Supports analytical discussion (Topol, 2019). </a:t>
            </a:r>
          </a:p>
        </p:txBody>
      </p:sp>
    </p:spTree>
    <p:extLst>
      <p:ext uri="{BB962C8B-B14F-4D97-AF65-F5344CB8AC3E}">
        <p14:creationId xmlns:p14="http://schemas.microsoft.com/office/powerpoint/2010/main" val="1847255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78CDB-DB64-C805-8473-A2B95C532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04581" cy="81759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Perpetua"/>
              </a:rPr>
              <a:t>           Limitations of PowerPoint </a:t>
            </a:r>
            <a:endParaRPr lang="en-US" sz="2400" b="1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CC31-F42E-64B6-EDE3-8CCA773AC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14892"/>
            <a:ext cx="4967489" cy="408205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b="1">
                <a:solidFill>
                  <a:srgbClr val="000000"/>
                </a:solidFill>
                <a:ea typeface="+mn-lt"/>
                <a:cs typeface="+mn-lt"/>
              </a:rPr>
              <a:t>⚠️ 1. Digital Skills </a:t>
            </a:r>
            <a:r>
              <a:rPr lang="en-GB" b="1">
                <a:solidFill>
                  <a:srgbClr val="000000"/>
                </a:solidFill>
                <a:latin typeface="Perpetua"/>
              </a:rPr>
              <a:t>GAP</a:t>
            </a:r>
            <a:endParaRPr lang="en-GB"/>
          </a:p>
          <a:p>
            <a:r>
              <a:rPr lang="en-GB" dirty="0" err="1">
                <a:solidFill>
                  <a:srgbClr val="90C226"/>
                </a:solidFill>
                <a:latin typeface="Wingdings 3"/>
                <a:sym typeface="Wingdings 3"/>
              </a:rPr>
              <a:t>u</a:t>
            </a:r>
            <a:r>
              <a:rPr lang="en-GB" dirty="0" err="1">
                <a:solidFill>
                  <a:srgbClr val="000000"/>
                </a:solidFill>
                <a:latin typeface="Perpetua"/>
              </a:rPr>
              <a:t>Not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every staff member may grasp technology well.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ea typeface="+mn-lt"/>
                <a:cs typeface="+mn-lt"/>
              </a:rPr>
              <a:t>⚠️ </a:t>
            </a:r>
            <a:r>
              <a:rPr lang="en-GB" b="1">
                <a:solidFill>
                  <a:srgbClr val="000000"/>
                </a:solidFill>
                <a:latin typeface="Perpetua"/>
              </a:rPr>
              <a:t>2. Over-reliance on Slides</a:t>
            </a:r>
            <a:endParaRPr lang="en-GB"/>
          </a:p>
          <a:p>
            <a:r>
              <a:rPr lang="en-GB" dirty="0" err="1">
                <a:solidFill>
                  <a:srgbClr val="90C226"/>
                </a:solidFill>
                <a:latin typeface="Wingdings 3"/>
                <a:sym typeface="Wingdings 3"/>
              </a:rPr>
              <a:t>u</a:t>
            </a:r>
            <a:r>
              <a:rPr lang="en-GB" dirty="0" err="1">
                <a:solidFill>
                  <a:srgbClr val="000000"/>
                </a:solidFill>
                <a:latin typeface="Perpetua"/>
              </a:rPr>
              <a:t>If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poorly designed, they can diminish critical thinking.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ea typeface="+mn-lt"/>
                <a:cs typeface="+mn-lt"/>
              </a:rPr>
              <a:t>⚠️ </a:t>
            </a:r>
            <a:r>
              <a:rPr lang="en-GB" b="1">
                <a:solidFill>
                  <a:srgbClr val="000000"/>
                </a:solidFill>
                <a:latin typeface="Perpetua"/>
              </a:rPr>
              <a:t>3. Accessibility Issues</a:t>
            </a:r>
            <a:endParaRPr lang="en-GB"/>
          </a:p>
          <a:p>
            <a:r>
              <a:rPr lang="en-GB" dirty="0" err="1">
                <a:solidFill>
                  <a:srgbClr val="90C226"/>
                </a:solidFill>
                <a:latin typeface="Wingdings 3"/>
                <a:sym typeface="Wingdings 3"/>
              </a:rPr>
              <a:t>u</a:t>
            </a:r>
            <a:r>
              <a:rPr lang="en-GB" dirty="0" err="1">
                <a:solidFill>
                  <a:srgbClr val="000000"/>
                </a:solidFill>
                <a:latin typeface="Perpetua"/>
              </a:rPr>
              <a:t>Older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personnel may prefer conventional methods.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ea typeface="+mn-lt"/>
                <a:cs typeface="+mn-lt"/>
              </a:rPr>
              <a:t>⚠️ </a:t>
            </a:r>
            <a:r>
              <a:rPr lang="en-GB" b="1">
                <a:solidFill>
                  <a:srgbClr val="000000"/>
                </a:solidFill>
                <a:latin typeface="Perpetua"/>
              </a:rPr>
              <a:t>4. Requires Regular Updates</a:t>
            </a:r>
            <a:endParaRPr lang="en-GB"/>
          </a:p>
          <a:p>
            <a:r>
              <a:rPr lang="en-GB" dirty="0" err="1">
                <a:solidFill>
                  <a:srgbClr val="90C226"/>
                </a:solidFill>
                <a:latin typeface="Wingdings 3"/>
                <a:sym typeface="Wingdings 3"/>
              </a:rPr>
              <a:t>u</a:t>
            </a:r>
            <a:r>
              <a:rPr lang="en-GB" dirty="0" err="1">
                <a:solidFill>
                  <a:srgbClr val="000000"/>
                </a:solidFill>
                <a:latin typeface="Perpetua"/>
              </a:rPr>
              <a:t>Outdated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content can cause dangerous practices.</a:t>
            </a:r>
            <a:endParaRPr lang="en-GB" dirty="0"/>
          </a:p>
          <a:p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📌  </a:t>
            </a:r>
            <a:r>
              <a:rPr lang="en-GB">
                <a:solidFill>
                  <a:srgbClr val="000000"/>
                </a:solidFill>
                <a:latin typeface="Perpetua"/>
              </a:rPr>
              <a:t>Critical Evaluation: Technology Does Not Improve </a:t>
            </a:r>
            <a:endParaRPr lang="en-GB">
              <a:solidFill>
                <a:srgbClr val="404040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>
                <a:solidFill>
                  <a:srgbClr val="000000"/>
                </a:solidFill>
                <a:latin typeface="Perpetua"/>
              </a:rPr>
              <a:t>       Care, Both Training and Support Are Needed</a:t>
            </a:r>
            <a:endParaRPr lang="en-GB"/>
          </a:p>
        </p:txBody>
      </p:sp>
      <p:pic>
        <p:nvPicPr>
          <p:cNvPr id="4" name="Picture 3" descr="A group of people around a computer&#10;&#10;AI-generated content may be incorrect.">
            <a:extLst>
              <a:ext uri="{FF2B5EF4-FFF2-40B4-BE49-F238E27FC236}">
                <a16:creationId xmlns:a16="http://schemas.microsoft.com/office/drawing/2014/main" id="{1B27BDDB-58EC-8FA7-828C-602D92E88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5130" y="1759519"/>
            <a:ext cx="2752007" cy="33389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AE5386-E373-C646-85B6-5F802989DE27}"/>
              </a:ext>
            </a:extLst>
          </p:cNvPr>
          <p:cNvSpPr txBox="1"/>
          <p:nvPr/>
        </p:nvSpPr>
        <p:spPr>
          <a:xfrm>
            <a:off x="5520905" y="5197415"/>
            <a:ext cx="326366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ctr" rtl="0"/>
            <a:r>
              <a:rPr lang="en-US" sz="1800" b="1" i="1" kern="1200">
                <a:solidFill>
                  <a:schemeClr val="tx1"/>
                </a:solidFill>
                <a:latin typeface="Perpetua"/>
                <a:ea typeface="+mn-ea"/>
                <a:cs typeface="+mn-cs"/>
              </a:rPr>
              <a:t>struggling with technology (Health Education England, 2021). 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09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22C6290-CC05-D75E-733A-DAE4438580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530407"/>
              </p:ext>
            </p:extLst>
          </p:nvPr>
        </p:nvGraphicFramePr>
        <p:xfrm>
          <a:off x="661358" y="618226"/>
          <a:ext cx="7585663" cy="3556655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1800385">
                  <a:extLst>
                    <a:ext uri="{9D8B030D-6E8A-4147-A177-3AD203B41FA5}">
                      <a16:colId xmlns:a16="http://schemas.microsoft.com/office/drawing/2014/main" val="2094199211"/>
                    </a:ext>
                  </a:extLst>
                </a:gridCol>
                <a:gridCol w="2990313">
                  <a:extLst>
                    <a:ext uri="{9D8B030D-6E8A-4147-A177-3AD203B41FA5}">
                      <a16:colId xmlns:a16="http://schemas.microsoft.com/office/drawing/2014/main" val="3241170931"/>
                    </a:ext>
                  </a:extLst>
                </a:gridCol>
                <a:gridCol w="2794965">
                  <a:extLst>
                    <a:ext uri="{9D8B030D-6E8A-4147-A177-3AD203B41FA5}">
                      <a16:colId xmlns:a16="http://schemas.microsoft.com/office/drawing/2014/main" val="1295120659"/>
                    </a:ext>
                  </a:extLst>
                </a:gridCol>
              </a:tblGrid>
              <a:tr h="675560"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3100" b="0" kern="1200" cap="none" spc="0">
                          <a:solidFill>
                            <a:schemeClr val="bg1"/>
                          </a:solidFill>
                          <a:effectLst/>
                          <a:latin typeface="Perpetua"/>
                        </a:rPr>
                        <a:t>Aspect</a:t>
                      </a:r>
                      <a:endParaRPr lang="en-US" sz="3100" b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3100" b="0" kern="1200" cap="none" spc="0">
                          <a:solidFill>
                            <a:schemeClr val="bg1"/>
                          </a:solidFill>
                          <a:effectLst/>
                          <a:latin typeface="Perpetua"/>
                        </a:rPr>
                        <a:t>Before PowerPoint</a:t>
                      </a:r>
                      <a:endParaRPr lang="en-US" sz="3100" b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3100" b="0" kern="1200" cap="none" spc="0">
                          <a:solidFill>
                            <a:schemeClr val="bg1"/>
                          </a:solidFill>
                          <a:effectLst/>
                          <a:latin typeface="Perpetua"/>
                        </a:rPr>
                        <a:t>After PowerPoint</a:t>
                      </a:r>
                      <a:endParaRPr lang="en-US" sz="3100" b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1446560"/>
                  </a:ext>
                </a:extLst>
              </a:tr>
              <a:tr h="552732"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b="1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Training</a:t>
                      </a:r>
                      <a:endParaRPr lang="en-US" sz="2400" b="1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Verbal/manual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Structured &amp; visual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5174262"/>
                  </a:ext>
                </a:extLst>
              </a:tr>
              <a:tr h="552732"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b="1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Consistency</a:t>
                      </a:r>
                      <a:endParaRPr lang="en-US" sz="2400" b="1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Low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High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209763"/>
                  </a:ext>
                </a:extLst>
              </a:tr>
              <a:tr h="552732"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b="1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Efficiency</a:t>
                      </a:r>
                      <a:endParaRPr lang="en-US" sz="2400" b="1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Time-consuming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Time-saving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0251021"/>
                  </a:ext>
                </a:extLst>
              </a:tr>
              <a:tr h="552732"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b="1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Engagement</a:t>
                      </a:r>
                      <a:endParaRPr lang="en-US" sz="2400" b="1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Low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just" rtl="0" eaLnBrk="1" latinLnBrk="0" hangingPunct="1">
                        <a:lnSpc>
                          <a:spcPct val="150000"/>
                        </a:lnSpc>
                        <a:buNone/>
                      </a:pPr>
                      <a:r>
                        <a:rPr lang="en-US" sz="2400" kern="1200" cap="none" spc="0">
                          <a:solidFill>
                            <a:schemeClr val="tx1"/>
                          </a:solidFill>
                          <a:effectLst/>
                          <a:latin typeface="Perpetua" panose="02020502060401020303" pitchFamily="18" charset="0"/>
                        </a:rPr>
                        <a:t>Interactive</a:t>
                      </a:r>
                      <a:endParaRPr lang="en-US" sz="24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179074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0044446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924755B-1243-6162-8327-CF3F7582F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850" y="4443320"/>
            <a:ext cx="7479282" cy="178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752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AFDAF-F133-696C-378C-5C351158B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2467" y="537714"/>
            <a:ext cx="5743864" cy="2154685"/>
          </a:xfrm>
        </p:spPr>
        <p:txBody>
          <a:bodyPr>
            <a:noAutofit/>
          </a:bodyPr>
          <a:lstStyle/>
          <a:p>
            <a:r>
              <a:rPr lang="en-GB" sz="3200">
                <a:solidFill>
                  <a:schemeClr val="tx1"/>
                </a:solidFill>
                <a:ea typeface="+mj-lt"/>
                <a:cs typeface="+mj-lt"/>
              </a:rPr>
              <a:t>Microsoft Teams – Enhancing Communication &amp; Collaboration at Greenfield Home Care Agency</a:t>
            </a:r>
            <a:endParaRPr lang="en-US" sz="3200">
              <a:solidFill>
                <a:schemeClr val="tx1"/>
              </a:solidFill>
              <a:ea typeface="+mj-lt"/>
              <a:cs typeface="+mj-lt"/>
            </a:endParaRPr>
          </a:p>
        </p:txBody>
      </p:sp>
      <p:pic>
        <p:nvPicPr>
          <p:cNvPr id="4" name="Content Placeholder 3" descr="A group of blue and white logos&#10;&#10;AI-generated content may be incorrect.">
            <a:extLst>
              <a:ext uri="{FF2B5EF4-FFF2-40B4-BE49-F238E27FC236}">
                <a16:creationId xmlns:a16="http://schemas.microsoft.com/office/drawing/2014/main" id="{D24D6ACC-948A-F97A-91D6-B5C8BA2D11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052" y="1281395"/>
            <a:ext cx="2434806" cy="21454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F57F12-9C04-27B6-D52B-68865D88E4CA}"/>
              </a:ext>
            </a:extLst>
          </p:cNvPr>
          <p:cNvSpPr txBox="1"/>
          <p:nvPr/>
        </p:nvSpPr>
        <p:spPr>
          <a:xfrm>
            <a:off x="431321" y="3745302"/>
            <a:ext cx="41550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11480" indent="-347345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Perpetua"/>
                <a:ea typeface="+mn-ea"/>
                <a:cs typeface="+mn-cs"/>
              </a:rPr>
              <a:t>Microsoft Teams: Bridging Field Carers and Office Staff</a:t>
            </a:r>
            <a:endParaRPr lang="en-US">
              <a:ea typeface="+mn-ea"/>
              <a:cs typeface="+mn-cs"/>
            </a:endParaRPr>
          </a:p>
          <a:p>
            <a:pPr marL="411480" indent="-347345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Perpetua"/>
                <a:ea typeface="+mn-ea"/>
                <a:cs typeface="+mn-cs"/>
              </a:rPr>
              <a:t>Evaluating Communication Across Locations</a:t>
            </a:r>
            <a:endParaRPr lang="en-GB" sz="1800" kern="1200">
              <a:solidFill>
                <a:schemeClr val="tx1"/>
              </a:solidFill>
              <a:latin typeface="Perpetua"/>
            </a:endParaRPr>
          </a:p>
          <a:p>
            <a:pPr marL="411480" indent="-347345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Perpetua"/>
                <a:ea typeface="+mn-ea"/>
                <a:cs typeface="+mn-cs"/>
              </a:rPr>
              <a:t>Greenfield Home Care Agency Case Study</a:t>
            </a:r>
            <a:endParaRPr lang="en-GB" sz="1800" kern="1200">
              <a:solidFill>
                <a:schemeClr val="tx1"/>
              </a:solidFill>
              <a:latin typeface="Perpetua"/>
            </a:endParaRPr>
          </a:p>
          <a:p>
            <a:pPr algn="ctr"/>
            <a:endParaRPr lang="en-GB"/>
          </a:p>
        </p:txBody>
      </p:sp>
      <p:pic>
        <p:nvPicPr>
          <p:cNvPr id="6" name="Picture 5" descr="A group of medical professionals having a video call&#10;&#10;AI-generated content may be incorrect.">
            <a:extLst>
              <a:ext uri="{FF2B5EF4-FFF2-40B4-BE49-F238E27FC236}">
                <a16:creationId xmlns:a16="http://schemas.microsoft.com/office/drawing/2014/main" id="{FA60E89B-A751-75F6-4ED9-69DA27F48D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525" y="2931813"/>
            <a:ext cx="4150385" cy="276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789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40217-F8EB-83F0-9C6B-F174AD218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903857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         Communication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E9A30-378A-E955-0F8D-BDD56D6BA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882" y="1714892"/>
            <a:ext cx="6822166" cy="38807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  <a:latin typeface="Aptos"/>
              </a:rPr>
              <a:t>.Sharing files and information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latin typeface="Aptos"/>
              </a:rPr>
              <a:t>• Staff can upload and share documents, care plans, or reports through Teams. This means the main office and field carers can access the same information instantly, ensuring everyone is updated.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  <a:latin typeface="Aptos"/>
              </a:rPr>
              <a:t>4.Group communication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latin typeface="Aptos"/>
              </a:rPr>
              <a:t>• Teams channels allow groups of staff to communicate together. For example, all carers can receive announcements, schedule changes, or important updates from the main office at the same time. 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  <a:latin typeface="Aptos"/>
              </a:rPr>
              <a:t>5.Real-time update 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  <a:latin typeface="Aptos"/>
              </a:rPr>
              <a:t>•Carers can send updates from their phone or tablet while they are out working. This keeps the office informed about completed visits, delays, or emergencies.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latin typeface="Aptos"/>
              </a:rPr>
              <a:t>Microsoft Teams helps staff in different locations communicate quickly, share information easily, and stay coordinated even when carers are working out in the community and not in the main office. </a:t>
            </a:r>
            <a:endParaRPr lang="en-US" dirty="0">
              <a:solidFill>
                <a:srgbClr val="000000"/>
              </a:solidFill>
              <a:latin typeface="Apto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613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4846-2E60-5439-D7F5-BB3BAB138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Overview of Microsoft Teams in Greenfield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297E4-7271-99F4-76B2-7D034AB1E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46213"/>
            <a:ext cx="4708697" cy="37945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900" b="1">
                <a:solidFill>
                  <a:srgbClr val="000000"/>
                </a:solidFill>
                <a:latin typeface="Perpetua"/>
              </a:rPr>
              <a:t>Greenfield Home Care Agency Microsoft Teams</a:t>
            </a:r>
            <a:endParaRPr lang="en-GB"/>
          </a:p>
          <a:p>
            <a:r>
              <a:rPr lang="en-GB" sz="1900" b="1">
                <a:solidFill>
                  <a:srgbClr val="000000"/>
                </a:solidFill>
                <a:latin typeface="Perpetua"/>
              </a:rPr>
              <a:t>Focus: </a:t>
            </a:r>
            <a:r>
              <a:rPr lang="en-GB" sz="1900">
                <a:solidFill>
                  <a:srgbClr val="000000"/>
                </a:solidFill>
                <a:latin typeface="Perpetua"/>
              </a:rPr>
              <a:t>office and field staff communication and collaboration.</a:t>
            </a:r>
            <a:endParaRPr lang="en-GB"/>
          </a:p>
          <a:p>
            <a:r>
              <a:rPr lang="en-GB" sz="1900">
                <a:solidFill>
                  <a:srgbClr val="000000"/>
                </a:solidFill>
                <a:latin typeface="Perpetua"/>
              </a:rPr>
              <a:t>Greenfield staff are in multiple locations, such as the office, community visits, and clinics.</a:t>
            </a:r>
            <a:endParaRPr lang="en-GB"/>
          </a:p>
          <a:p>
            <a:r>
              <a:rPr lang="en-GB" sz="1900" b="1">
                <a:solidFill>
                  <a:srgbClr val="000000"/>
                </a:solidFill>
                <a:latin typeface="Perpetua"/>
              </a:rPr>
              <a:t>Teams</a:t>
            </a:r>
            <a:r>
              <a:rPr lang="en-GB" sz="1900">
                <a:solidFill>
                  <a:srgbClr val="000000"/>
                </a:solidFill>
                <a:latin typeface="Perpetua"/>
              </a:rPr>
              <a:t> can serve as a single hub for messaging, calls, meetings, files, and updates (Mayer, 2020).</a:t>
            </a:r>
            <a:endParaRPr lang="en-GB"/>
          </a:p>
          <a:p>
            <a:r>
              <a:rPr lang="en-GB" sz="1900" b="1" dirty="0">
                <a:solidFill>
                  <a:srgbClr val="000000"/>
                </a:solidFill>
                <a:latin typeface="Perpetua"/>
              </a:rPr>
              <a:t>Purpose: </a:t>
            </a:r>
            <a:r>
              <a:rPr lang="en-GB" sz="1900" dirty="0">
                <a:solidFill>
                  <a:srgbClr val="000000"/>
                </a:solidFill>
                <a:latin typeface="Perpetua"/>
              </a:rPr>
              <a:t>To facilitate faster communication, and decrease the number of lost messages while enabling safer information distribution</a:t>
            </a:r>
            <a:endParaRPr lang="en-GB" dirty="0"/>
          </a:p>
          <a:p>
            <a:endParaRPr lang="en-GB"/>
          </a:p>
        </p:txBody>
      </p:sp>
      <p:pic>
        <p:nvPicPr>
          <p:cNvPr id="4" name="Picture 3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CF504ABF-1751-A478-85FF-FC00DF39E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907" y="2151661"/>
            <a:ext cx="3117732" cy="3359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355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CD9E1-C57B-369D-3152-714E1A937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181601" cy="1320800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How Teams Supports Communication Across Locations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38F85-8123-9D85-23D4-69D74FE99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203" y="1930552"/>
            <a:ext cx="5197527" cy="4700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Linking carers in the field to coordinators and admin staff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Instant messaging between visiting carers, nurses and care coordinators (quicker than phone tag).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Voice/video calls for urgent advice (e.g. medication query, wound concern, safeguarding worry).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Staff have access to a mobile app and can communicate during community visits (with safe use policy).</a:t>
            </a:r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Presence/status (Available/Busy) as it allows staff to determine who can quickly respond (NHS University Press, 2022).</a:t>
            </a:r>
            <a:endParaRPr lang="en-GB">
              <a:solidFill>
                <a:srgbClr val="404040"/>
              </a:solidFill>
              <a:latin typeface="Trebuchet MS"/>
            </a:endParaRPr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 b="1">
                <a:solidFill>
                  <a:srgbClr val="000000"/>
                </a:solidFill>
                <a:latin typeface="Perpetua"/>
              </a:rPr>
              <a:t>Example (Greenfield): </a:t>
            </a:r>
            <a:r>
              <a:rPr lang="en-GB">
                <a:solidFill>
                  <a:srgbClr val="000000"/>
                </a:solidFill>
                <a:latin typeface="Perpetua"/>
              </a:rPr>
              <a:t>A caregiver sees a client’s condition worsening → messages the nurse in Teams, shares key details, and starts a call for immediate guidance.</a:t>
            </a:r>
            <a:endParaRPr lang="en-GB"/>
          </a:p>
          <a:p>
            <a:endParaRPr lang="en-GB">
              <a:solidFill>
                <a:srgbClr val="000000"/>
              </a:solidFill>
              <a:latin typeface="Perpetua"/>
            </a:endParaRPr>
          </a:p>
          <a:p>
            <a:endParaRPr lang="en-GB">
              <a:solidFill>
                <a:srgbClr val="000000"/>
              </a:solidFill>
              <a:latin typeface="Perpetua"/>
            </a:endParaRPr>
          </a:p>
          <a:p>
            <a:pPr marL="0" indent="0">
              <a:buNone/>
            </a:pPr>
            <a:endParaRPr lang="en-GB">
              <a:solidFill>
                <a:srgbClr val="A04DA3"/>
              </a:solidFill>
              <a:latin typeface="Georgia"/>
            </a:endParaRP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5502E2-5AC5-4173-8422-90C9F811DE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060" y="1536850"/>
            <a:ext cx="2899015" cy="487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139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61D61-DEBB-C4EE-E4BA-4B347330C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109713" cy="860725"/>
          </a:xfrm>
        </p:spPr>
        <p:txBody>
          <a:bodyPr>
            <a:normAutofit fontScale="90000"/>
          </a:bodyPr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Collaboration Features for Day-to-Day Work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7D518-CBAB-A86E-93E4-934C9CF8D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552"/>
            <a:ext cx="5945148" cy="431209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Teams is a shared workspace (not just chat)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Structured Communication channels (e.g., Rota &amp; Scheduling, Safeguarding, Medication Queries, Training &amp; Updates).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Collaborative file sharing within Teams (SharePoint backend): shared care resources, templates, policies.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Meeting notes and action lists (can connect Microsoft 365 Tools like Planner/To Do).</a:t>
            </a:r>
            <a:endParaRPr lang="en-GB"/>
          </a:p>
          <a:p>
            <a:r>
              <a:rPr lang="en-GB" dirty="0">
                <a:solidFill>
                  <a:srgbClr val="000000"/>
                </a:solidFill>
                <a:latin typeface="Perpetua"/>
              </a:rPr>
              <a:t>Searchable archive: staff can look up previous advice/messages (reducing repeating questions).</a:t>
            </a:r>
            <a:endParaRPr lang="en-GB" dirty="0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Agency-wide notifications (policy updates, weather emergency plans, infection control alerts) (Westbook et al., 2019).</a:t>
            </a:r>
            <a:endParaRPr lang="en-GB"/>
          </a:p>
          <a:p>
            <a:r>
              <a:rPr lang="en-GB" b="1" i="1">
                <a:solidFill>
                  <a:srgbClr val="000000"/>
                </a:solidFill>
                <a:latin typeface="Perpetua"/>
              </a:rPr>
              <a:t>Example: </a:t>
            </a:r>
            <a:r>
              <a:rPr lang="en-GB">
                <a:solidFill>
                  <a:srgbClr val="000000"/>
                </a:solidFill>
                <a:latin typeface="Perpetua"/>
              </a:rPr>
              <a:t>(Greenfield) Coordinators minimise uncertainty by posting rota updates in a dedicated channel instead of being dependent on scattered texts/phone calls.</a:t>
            </a:r>
            <a:endParaRPr lang="en-GB"/>
          </a:p>
          <a:p>
            <a:endParaRPr lang="en-GB"/>
          </a:p>
        </p:txBody>
      </p:sp>
      <p:pic>
        <p:nvPicPr>
          <p:cNvPr id="4" name="Picture 3" descr="A screenshot of a group of people&#10;&#10;AI-generated content may be incorrect.">
            <a:extLst>
              <a:ext uri="{FF2B5EF4-FFF2-40B4-BE49-F238E27FC236}">
                <a16:creationId xmlns:a16="http://schemas.microsoft.com/office/drawing/2014/main" id="{4140ACDB-7A8A-A83C-1AE7-4AE3139106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7486" y="1925219"/>
            <a:ext cx="2421328" cy="3783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116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4C3E-E5FA-9FCE-5499-5C30CC6A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903857"/>
          </a:xfrm>
        </p:spPr>
        <p:txBody>
          <a:bodyPr/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Advantages of Teams for Greenfield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E8271-9B28-AC9D-0BBA-D183C7CA8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14891"/>
            <a:ext cx="5298167" cy="452775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Operational + communication benefits</a:t>
            </a:r>
            <a:endParaRPr lang="en-GB"/>
          </a:p>
          <a:p>
            <a:r>
              <a:rPr lang="en-GB" b="1" dirty="0">
                <a:solidFill>
                  <a:srgbClr val="000000"/>
                </a:solidFill>
                <a:latin typeface="Perpetua"/>
              </a:rPr>
              <a:t>Quicker decisions: 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Immediate feedback for our out in the field workers.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latin typeface="Perpetua"/>
              </a:rPr>
              <a:t>Less commute time: </a:t>
            </a:r>
            <a:r>
              <a:rPr lang="en-GB">
                <a:solidFill>
                  <a:srgbClr val="000000"/>
                </a:solidFill>
                <a:latin typeface="Perpetua"/>
              </a:rPr>
              <a:t>meetings/briefings can be remote.</a:t>
            </a:r>
            <a:endParaRPr lang="en-GB"/>
          </a:p>
          <a:p>
            <a:r>
              <a:rPr lang="en-GB" b="1" dirty="0">
                <a:solidFill>
                  <a:srgbClr val="000000"/>
                </a:solidFill>
                <a:latin typeface="Perpetua"/>
              </a:rPr>
              <a:t>Better continuity of care: 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uniform information communicated between coordinators, nurses and caregivers.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latin typeface="Perpetua"/>
              </a:rPr>
              <a:t>Improved teamwork culture: </a:t>
            </a:r>
            <a:r>
              <a:rPr lang="en-GB">
                <a:solidFill>
                  <a:srgbClr val="000000"/>
                </a:solidFill>
                <a:latin typeface="Perpetua"/>
              </a:rPr>
              <a:t>employees feel like they are supported and connected (especially lone workers).</a:t>
            </a:r>
            <a:endParaRPr lang="en-GB"/>
          </a:p>
          <a:p>
            <a:r>
              <a:rPr lang="en-GB" b="1">
                <a:solidFill>
                  <a:srgbClr val="000000"/>
                </a:solidFill>
                <a:latin typeface="Perpetua"/>
              </a:rPr>
              <a:t>Centralised messaging: </a:t>
            </a:r>
            <a:r>
              <a:rPr lang="en-GB">
                <a:solidFill>
                  <a:srgbClr val="000000"/>
                </a:solidFill>
                <a:latin typeface="Perpetua"/>
              </a:rPr>
              <a:t>fewer missed messages compared with mix tools (personal WhatsApp/texts) (Topol, 2019).</a:t>
            </a:r>
            <a:endParaRPr lang="en-GB"/>
          </a:p>
          <a:p>
            <a:r>
              <a:rPr lang="en-GB" b="1" i="1" dirty="0">
                <a:solidFill>
                  <a:srgbClr val="000000"/>
                </a:solidFill>
                <a:latin typeface="Perpetua"/>
              </a:rPr>
              <a:t>Microsoft 365 Security Features: 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access control, audit logs, MFA (facilitates secure management of customer data) (Microsoft, 2023).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group of cell phones and a tablet&#10;&#10;AI-generated content may be incorrect.">
            <a:extLst>
              <a:ext uri="{FF2B5EF4-FFF2-40B4-BE49-F238E27FC236}">
                <a16:creationId xmlns:a16="http://schemas.microsoft.com/office/drawing/2014/main" id="{15ACE0B3-222E-FBC6-2E39-AC97563E54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228" y="1830508"/>
            <a:ext cx="2740864" cy="420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069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4E04-35C4-6ED6-6F50-F8C0EA6A7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Challenges/Risks (and What They Mean at Greenfield)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4CA14-18C2-67EB-BCD2-0597D3E1A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552"/>
            <a:ext cx="5413187" cy="455650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700" b="1">
                <a:solidFill>
                  <a:srgbClr val="000000"/>
                </a:solidFill>
                <a:latin typeface="Perpetua"/>
              </a:rPr>
              <a:t>Commercial and protection challenges to address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Digital confidence gap: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Some staff accustomed to face-to-face may feel lost with channels, notifications, and file sharing.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Flood of information: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too much chat → critical news can be lost.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Data protection risk: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it is easy to send client details in the wrong chat/channel.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Device/connectivity issues: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poor signal while onsite, staff personnel using personal phones (BYOD hazard).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Manage boundaries: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messaging someone after hours to the detriment of their well-being.</a:t>
            </a:r>
            <a:endParaRPr lang="en-GB"/>
          </a:p>
          <a:p>
            <a:r>
              <a:rPr lang="en-GB" sz="1700">
                <a:solidFill>
                  <a:srgbClr val="A04DA3"/>
                </a:solidFill>
                <a:latin typeface="Georgia"/>
              </a:rPr>
              <a:t>•</a:t>
            </a:r>
            <a:r>
              <a:rPr lang="en-GB" sz="1700" b="1">
                <a:solidFill>
                  <a:srgbClr val="000000"/>
                </a:solidFill>
                <a:latin typeface="Perpetua"/>
              </a:rPr>
              <a:t>Governance: </a:t>
            </a:r>
            <a:r>
              <a:rPr lang="en-GB" sz="1700">
                <a:solidFill>
                  <a:srgbClr val="000000"/>
                </a:solidFill>
                <a:latin typeface="Perpetua"/>
              </a:rPr>
              <a:t>Teams can get messy (duplicate channels/files) without rules in place (Health Education England: NHS, 2021).</a:t>
            </a:r>
            <a:endParaRPr lang="en-GB"/>
          </a:p>
          <a:p>
            <a:endParaRPr lang="en-GB" dirty="0"/>
          </a:p>
        </p:txBody>
      </p:sp>
      <p:pic>
        <p:nvPicPr>
          <p:cNvPr id="4" name="Picture 3" descr="A group of cell phones and a tablet&#10;&#10;AI-generated content may be incorrect.">
            <a:extLst>
              <a:ext uri="{FF2B5EF4-FFF2-40B4-BE49-F238E27FC236}">
                <a16:creationId xmlns:a16="http://schemas.microsoft.com/office/drawing/2014/main" id="{DBF34DCC-6716-9072-C3FD-F7E450732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252" y="1710905"/>
            <a:ext cx="2576815" cy="432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894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2777E-FD52-D617-13A8-607750DE7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Recommendations for Effective Use at Greenfield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0B45C-BE74-16BF-6061-925727877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552"/>
            <a:ext cx="5844507" cy="416832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How to implement Teams well (simple, realistic actions)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Create a clear </a:t>
            </a:r>
            <a:r>
              <a:rPr lang="en-GB" b="1">
                <a:solidFill>
                  <a:srgbClr val="000000"/>
                </a:solidFill>
                <a:latin typeface="Perpetua"/>
              </a:rPr>
              <a:t>Teams structure</a:t>
            </a:r>
            <a:r>
              <a:rPr lang="en-GB">
                <a:solidFill>
                  <a:srgbClr val="000000"/>
                </a:solidFill>
                <a:latin typeface="Perpetua"/>
              </a:rPr>
              <a:t>: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Teams: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Care Coordination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Field Team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Nursing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Admin/HR.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Channels: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Urgent Clinical Advice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Rota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Safeguarding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Policies</a:t>
            </a:r>
            <a:r>
              <a:rPr lang="en-GB">
                <a:solidFill>
                  <a:srgbClr val="000000"/>
                </a:solidFill>
                <a:latin typeface="Perpetua"/>
              </a:rPr>
              <a:t>, </a:t>
            </a:r>
            <a:r>
              <a:rPr lang="en-GB" i="1">
                <a:solidFill>
                  <a:srgbClr val="000000"/>
                </a:solidFill>
                <a:latin typeface="Perpetua"/>
              </a:rPr>
              <a:t>Training.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Set </a:t>
            </a:r>
            <a:r>
              <a:rPr lang="en-GB" b="1">
                <a:solidFill>
                  <a:srgbClr val="000000"/>
                </a:solidFill>
                <a:latin typeface="Perpetua"/>
              </a:rPr>
              <a:t>communication rules</a:t>
            </a:r>
            <a:r>
              <a:rPr lang="en-GB">
                <a:solidFill>
                  <a:srgbClr val="000000"/>
                </a:solidFill>
                <a:latin typeface="Perpetua"/>
              </a:rPr>
              <a:t>: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What counts as “urgent” and when to call vs message.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No client identifiable data in open channels (use approved process).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Provide </a:t>
            </a:r>
            <a:r>
              <a:rPr lang="en-GB" b="1">
                <a:solidFill>
                  <a:srgbClr val="000000"/>
                </a:solidFill>
                <a:latin typeface="Perpetua"/>
              </a:rPr>
              <a:t>short training</a:t>
            </a:r>
            <a:r>
              <a:rPr lang="en-GB">
                <a:solidFill>
                  <a:srgbClr val="000000"/>
                </a:solidFill>
                <a:latin typeface="Perpetua"/>
              </a:rPr>
              <a:t> + quick guides: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Mobile use, joining meetings, tagging @mentions, uploading files safely.</a:t>
            </a:r>
            <a:endParaRPr lang="en-GB"/>
          </a:p>
          <a:p>
            <a:r>
              <a:rPr lang="en-GB">
                <a:solidFill>
                  <a:srgbClr val="A04DA3"/>
                </a:solidFill>
                <a:latin typeface="Georgia"/>
              </a:rPr>
              <a:t>•</a:t>
            </a:r>
            <a:r>
              <a:rPr lang="en-GB">
                <a:solidFill>
                  <a:srgbClr val="000000"/>
                </a:solidFill>
                <a:latin typeface="Perpetua"/>
              </a:rPr>
              <a:t>Configure </a:t>
            </a:r>
            <a:r>
              <a:rPr lang="en-GB" b="1">
                <a:solidFill>
                  <a:srgbClr val="000000"/>
                </a:solidFill>
                <a:latin typeface="Perpetua"/>
              </a:rPr>
              <a:t>security &amp; compliance</a:t>
            </a:r>
            <a:r>
              <a:rPr lang="en-GB">
                <a:solidFill>
                  <a:srgbClr val="000000"/>
                </a:solidFill>
                <a:latin typeface="Perpetua"/>
              </a:rPr>
              <a:t> (with IT/admin):</a:t>
            </a:r>
            <a:endParaRPr lang="en-GB"/>
          </a:p>
          <a:p>
            <a:r>
              <a:rPr lang="en-GB">
                <a:solidFill>
                  <a:srgbClr val="438086"/>
                </a:solidFill>
                <a:latin typeface="Georgia"/>
              </a:rPr>
              <a:t>▫</a:t>
            </a:r>
            <a:r>
              <a:rPr lang="en-GB">
                <a:solidFill>
                  <a:srgbClr val="000000"/>
                </a:solidFill>
                <a:latin typeface="Perpetua"/>
              </a:rPr>
              <a:t>MFA, access permissions, retention policies, device management if possible.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Agree </a:t>
            </a:r>
            <a:r>
              <a:rPr lang="en-GB" b="1">
                <a:solidFill>
                  <a:srgbClr val="000000"/>
                </a:solidFill>
                <a:latin typeface="Perpetua"/>
              </a:rPr>
              <a:t>working-hours etiquette</a:t>
            </a:r>
            <a:r>
              <a:rPr lang="en-GB">
                <a:solidFill>
                  <a:srgbClr val="000000"/>
                </a:solidFill>
                <a:latin typeface="Perpetua"/>
              </a:rPr>
              <a:t> and escalation routes to reduce burnout.</a:t>
            </a:r>
            <a:endParaRPr lang="en-GB"/>
          </a:p>
        </p:txBody>
      </p:sp>
      <p:pic>
        <p:nvPicPr>
          <p:cNvPr id="4" name="Picture 3" descr="A hand writing on a transparent board&#10;&#10;AI-generated content may be incorrect.">
            <a:extLst>
              <a:ext uri="{FF2B5EF4-FFF2-40B4-BE49-F238E27FC236}">
                <a16:creationId xmlns:a16="http://schemas.microsoft.com/office/drawing/2014/main" id="{E577D0B1-9FC1-CC80-645A-E05D4BC5F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8158" y="2108799"/>
            <a:ext cx="2741044" cy="246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879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B8B24-92A0-5CD4-0F1B-6014F1119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8259901" cy="1550837"/>
          </a:xfrm>
        </p:spPr>
        <p:txBody>
          <a:bodyPr>
            <a:normAutofit fontScale="90000"/>
          </a:bodyPr>
          <a:lstStyle/>
          <a:p>
            <a:r>
              <a:rPr lang="en-GB" sz="2400" b="1">
                <a:solidFill>
                  <a:srgbClr val="000000"/>
                </a:solidFill>
                <a:latin typeface="Perpetua"/>
              </a:rPr>
              <a:t>Digital Safety Action Plan for Greenfield Home Care Agency</a:t>
            </a:r>
            <a:r>
              <a:rPr lang="en-GB" sz="2400" b="1">
                <a:latin typeface="Perpetua"/>
              </a:rPr>
              <a:t/>
            </a:r>
            <a:br>
              <a:rPr lang="en-GB" sz="2400" b="1">
                <a:latin typeface="Perpetua"/>
              </a:rPr>
            </a:br>
            <a:r>
              <a:rPr lang="en-GB" sz="2400" b="1">
                <a:latin typeface="Perpetua"/>
              </a:rPr>
              <a:t/>
            </a:r>
            <a:br>
              <a:rPr lang="en-GB" sz="2400" b="1">
                <a:latin typeface="Perpetua"/>
              </a:rPr>
            </a:br>
            <a:r>
              <a:rPr lang="en-GB" sz="2400" b="1">
                <a:solidFill>
                  <a:srgbClr val="000000"/>
                </a:solidFill>
                <a:latin typeface="Perpetua"/>
              </a:rPr>
              <a:t>Protecting Client Data and Improving Digital Security</a:t>
            </a:r>
            <a:r>
              <a:rPr lang="en-GB" sz="2400" b="1">
                <a:latin typeface="Perpetua"/>
              </a:rPr>
              <a:t/>
            </a:r>
            <a:br>
              <a:rPr lang="en-GB" sz="2400" b="1">
                <a:latin typeface="Perpetua"/>
              </a:rPr>
            </a:br>
            <a:r>
              <a:rPr lang="en-GB" sz="2400" b="1">
                <a:latin typeface="Perpetua"/>
              </a:rPr>
              <a:t/>
            </a:r>
            <a:br>
              <a:rPr lang="en-GB" sz="2400" b="1">
                <a:latin typeface="Perpetua"/>
              </a:rPr>
            </a:br>
            <a:r>
              <a:rPr lang="en-GB" sz="2400" b="1">
                <a:solidFill>
                  <a:srgbClr val="000000"/>
                </a:solidFill>
                <a:latin typeface="Perpetua"/>
              </a:rPr>
              <a:t>                                 </a:t>
            </a:r>
            <a:endParaRPr lang="en-GB" sz="2400" b="1" i="1">
              <a:solidFill>
                <a:srgbClr val="000000"/>
              </a:solidFill>
              <a:latin typeface="Perpetu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A5035-3081-DB77-DF68-568DCC181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8389298" cy="4498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000000"/>
                </a:solidFill>
                <a:latin typeface="Perpetua"/>
              </a:rPr>
              <a:t>Goal: </a:t>
            </a:r>
            <a:r>
              <a:rPr lang="en-GB">
                <a:solidFill>
                  <a:srgbClr val="000000"/>
                </a:solidFill>
                <a:latin typeface="Perpetua"/>
              </a:rPr>
              <a:t>Ensuring the protection of our older adult clients’ sensitive health data while empowering staff confidence in Microsoft 365.</a:t>
            </a:r>
            <a:endParaRPr lang="en-GB"/>
          </a:p>
          <a:p>
            <a:r>
              <a:rPr lang="en-GB" b="1" dirty="0">
                <a:solidFill>
                  <a:srgbClr val="000000"/>
                </a:solidFill>
                <a:latin typeface="Perpetua"/>
              </a:rPr>
              <a:t>The Challenge: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Staff at Greenfield work out and about (i.e. visiting people in their homes) and are adjusting to new digital tools, .</a:t>
            </a:r>
            <a:endParaRPr lang="en-GB" dirty="0"/>
          </a:p>
          <a:p>
            <a:r>
              <a:rPr lang="en-GB" b="1">
                <a:solidFill>
                  <a:srgbClr val="000000"/>
                </a:solidFill>
                <a:latin typeface="Perpetua"/>
              </a:rPr>
              <a:t>Action: </a:t>
            </a:r>
            <a:r>
              <a:rPr lang="en-GB">
                <a:solidFill>
                  <a:srgbClr val="000000"/>
                </a:solidFill>
                <a:latin typeface="Perpetua"/>
              </a:rPr>
              <a:t>A clear, simple, and actionable safety plan with the four goals that you must keep in mind: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•Secure Access</a:t>
            </a:r>
            <a:endParaRPr lang="en-GB"/>
          </a:p>
          <a:p>
            <a:r>
              <a:rPr lang="en-GB">
                <a:solidFill>
                  <a:srgbClr val="000000"/>
                </a:solidFill>
                <a:latin typeface="Perpetua"/>
              </a:rPr>
              <a:t>•Email Awareness</a:t>
            </a:r>
            <a:endParaRPr lang="en-GB"/>
          </a:p>
          <a:p>
            <a:r>
              <a:rPr lang="en-GB" dirty="0">
                <a:solidFill>
                  <a:srgbClr val="000000"/>
                </a:solidFill>
                <a:latin typeface="Perpetua"/>
              </a:rPr>
              <a:t>•Data </a:t>
            </a:r>
            <a:r>
              <a:rPr lang="en-GB" dirty="0" err="1">
                <a:solidFill>
                  <a:srgbClr val="000000"/>
                </a:solidFill>
                <a:latin typeface="Perpetua"/>
              </a:rPr>
              <a:t>ManagementConfidentiality</a:t>
            </a:r>
            <a:r>
              <a:rPr lang="en-GB" dirty="0">
                <a:solidFill>
                  <a:srgbClr val="000000"/>
                </a:solidFill>
                <a:latin typeface="Perpetua"/>
              </a:rPr>
              <a:t> &amp;</a:t>
            </a:r>
            <a:endParaRPr lang="en-GB" dirty="0">
              <a:solidFill>
                <a:srgbClr val="404040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>
                <a:solidFill>
                  <a:srgbClr val="000000"/>
                </a:solidFill>
                <a:latin typeface="Perpetua"/>
              </a:rPr>
              <a:t>Compliance</a:t>
            </a:r>
            <a:endParaRPr lang="en-GB">
              <a:solidFill>
                <a:srgbClr val="404040"/>
              </a:solidFill>
              <a:latin typeface="Trebuchet MS"/>
            </a:endParaRPr>
          </a:p>
          <a:p>
            <a:endParaRPr lang="en-GB" dirty="0">
              <a:solidFill>
                <a:srgbClr val="000000"/>
              </a:solidFill>
              <a:latin typeface="Perpetua"/>
            </a:endParaRPr>
          </a:p>
          <a:p>
            <a:endParaRPr lang="en-GB" dirty="0">
              <a:solidFill>
                <a:srgbClr val="000000"/>
              </a:solidFill>
              <a:latin typeface="Perpetua"/>
            </a:endParaRPr>
          </a:p>
          <a:p>
            <a:endParaRPr lang="en-GB"/>
          </a:p>
        </p:txBody>
      </p:sp>
      <p:pic>
        <p:nvPicPr>
          <p:cNvPr id="4" name="Picture 3" descr="A close-up of a keyboard&#10;&#10;AI-generated content may be incorrect.">
            <a:extLst>
              <a:ext uri="{FF2B5EF4-FFF2-40B4-BE49-F238E27FC236}">
                <a16:creationId xmlns:a16="http://schemas.microsoft.com/office/drawing/2014/main" id="{21F8D2BA-95C4-AA76-B785-5EDC5B485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116" y="4342053"/>
            <a:ext cx="4638675" cy="231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22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5366F-53BD-6030-F96E-F525EDA4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8259901" cy="1320800"/>
          </a:xfrm>
        </p:spPr>
        <p:txBody>
          <a:bodyPr/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Secure Access: Protecting Devices in the Office and the Field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48E36-0DA9-7306-9039-4E64A4EF4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5556961" cy="2859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>
                <a:solidFill>
                  <a:srgbClr val="000000"/>
                </a:solidFill>
                <a:latin typeface="Perpetua"/>
              </a:rPr>
              <a:t>MFA (Multi-Factor Authentication): </a:t>
            </a:r>
            <a:r>
              <a:rPr lang="en-GB">
                <a:solidFill>
                  <a:srgbClr val="000000"/>
                </a:solidFill>
                <a:latin typeface="Perpetua"/>
              </a:rPr>
              <a:t>Requires a second confirmation (such as a text message code) to access Microsoft 365.</a:t>
            </a:r>
            <a:endParaRPr lang="en-GB"/>
          </a:p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>
                <a:solidFill>
                  <a:srgbClr val="000000"/>
                </a:solidFill>
                <a:latin typeface="Perpetua"/>
              </a:rPr>
              <a:t>Device Security: </a:t>
            </a:r>
            <a:r>
              <a:rPr lang="en-GB">
                <a:solidFill>
                  <a:srgbClr val="000000"/>
                </a:solidFill>
                <a:latin typeface="Perpetua"/>
              </a:rPr>
              <a:t>Visiting carers' phones and tablets should be protected by robust PINs/biometrics (Face ID/Fingerprint).</a:t>
            </a:r>
            <a:endParaRPr lang="en-GB"/>
          </a:p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>
                <a:solidFill>
                  <a:srgbClr val="000000"/>
                </a:solidFill>
                <a:latin typeface="Perpetua"/>
              </a:rPr>
              <a:t>Safe Networks: </a:t>
            </a:r>
            <a:r>
              <a:rPr lang="en-GB">
                <a:solidFill>
                  <a:srgbClr val="000000"/>
                </a:solidFill>
                <a:latin typeface="Perpetua"/>
              </a:rPr>
              <a:t>Avoid insecure public Wi-Fi (e.g., cafes) to access clients' care plans (Coventry &amp; Branley, 2018).</a:t>
            </a:r>
            <a:endParaRPr lang="en-GB"/>
          </a:p>
          <a:p>
            <a:endParaRPr lang="en-GB">
              <a:solidFill>
                <a:srgbClr val="404040"/>
              </a:solidFill>
              <a:latin typeface="Trebuchet MS"/>
            </a:endParaRPr>
          </a:p>
        </p:txBody>
      </p:sp>
      <p:pic>
        <p:nvPicPr>
          <p:cNvPr id="4" name="Picture 3" descr="A lock on a circuit board&#10;&#10;AI-generated content may be incorrect.">
            <a:extLst>
              <a:ext uri="{FF2B5EF4-FFF2-40B4-BE49-F238E27FC236}">
                <a16:creationId xmlns:a16="http://schemas.microsoft.com/office/drawing/2014/main" id="{1B50BA34-18A7-55A0-05CF-11EFB36DC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0763" y="2484139"/>
            <a:ext cx="2697193" cy="2551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24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5EF68-6B84-E2F7-0EFC-54A81E469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8044241" cy="1320800"/>
          </a:xfrm>
        </p:spPr>
        <p:txBody>
          <a:bodyPr/>
          <a:lstStyle/>
          <a:p>
            <a:r>
              <a:rPr lang="en-GB" sz="3200" b="1">
                <a:solidFill>
                  <a:srgbClr val="000000"/>
                </a:solidFill>
                <a:latin typeface="Perpetua"/>
              </a:rPr>
              <a:t>Data Management: Handling Client Data Safely in MS 365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53EE4-F773-DC20-D7C5-4A8812951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5556960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>
                <a:solidFill>
                  <a:srgbClr val="000000"/>
                </a:solidFill>
                <a:latin typeface="Perpetua"/>
              </a:rPr>
              <a:t>Cloud vs Local Storage:</a:t>
            </a:r>
            <a:r>
              <a:rPr lang="en-GB">
                <a:solidFill>
                  <a:srgbClr val="000000"/>
                </a:solidFill>
                <a:latin typeface="Perpetua"/>
              </a:rPr>
              <a:t> All notes/files must be saved to OneDrive or SharePoint, NEVER to the device's local hard drive/personal phone gallery.</a:t>
            </a:r>
            <a:endParaRPr lang="en-GB"/>
          </a:p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>
                <a:solidFill>
                  <a:srgbClr val="000000"/>
                </a:solidFill>
                <a:latin typeface="Perpetua"/>
              </a:rPr>
              <a:t>Access Limits:</a:t>
            </a:r>
            <a:r>
              <a:rPr lang="en-GB">
                <a:solidFill>
                  <a:srgbClr val="000000"/>
                </a:solidFill>
                <a:latin typeface="Perpetua"/>
              </a:rPr>
              <a:t> Use "</a:t>
            </a:r>
            <a:r>
              <a:rPr lang="en-GB" err="1">
                <a:solidFill>
                  <a:srgbClr val="000000"/>
                </a:solidFill>
                <a:latin typeface="Perpetua"/>
              </a:rPr>
              <a:t>RRole-BasedAccess</a:t>
            </a:r>
            <a:r>
              <a:rPr lang="en-GB">
                <a:solidFill>
                  <a:srgbClr val="000000"/>
                </a:solidFill>
                <a:latin typeface="Perpetua"/>
              </a:rPr>
              <a:t>" so staff only see what they need to.</a:t>
            </a:r>
            <a:endParaRPr lang="en-GB"/>
          </a:p>
          <a:p>
            <a:r>
              <a:rPr lang="en-GB">
                <a:solidFill>
                  <a:srgbClr val="2DA2BF"/>
                </a:solidFill>
                <a:latin typeface="Wingdings 3"/>
                <a:sym typeface="Wingdings 3"/>
              </a:rPr>
              <a:t>}</a:t>
            </a:r>
            <a:r>
              <a:rPr lang="en-GB" b="1" i="1">
                <a:solidFill>
                  <a:srgbClr val="000000"/>
                </a:solidFill>
                <a:latin typeface="Perpetua"/>
              </a:rPr>
              <a:t>Greenfield Application:</a:t>
            </a:r>
            <a:r>
              <a:rPr lang="en-GB" b="1">
                <a:solidFill>
                  <a:srgbClr val="000000"/>
                </a:solidFill>
                <a:latin typeface="Perpetua"/>
              </a:rPr>
              <a:t>  </a:t>
            </a:r>
            <a:r>
              <a:rPr lang="en-GB">
                <a:solidFill>
                  <a:srgbClr val="000000"/>
                </a:solidFill>
                <a:latin typeface="Perpetua"/>
              </a:rPr>
              <a:t>When an admin leaves the agency, they may take their client files with them and store them on their personal laptops instead of SharePoint (Microsoft, 2023).</a:t>
            </a:r>
            <a:endParaRPr lang="en-GB"/>
          </a:p>
          <a:p>
            <a:endParaRPr lang="en-GB"/>
          </a:p>
        </p:txBody>
      </p:sp>
      <p:pic>
        <p:nvPicPr>
          <p:cNvPr id="4" name="Picture 3" descr="A person and person sitting at a desk with computers&#10;&#10;AI-generated content may be incorrect.">
            <a:extLst>
              <a:ext uri="{FF2B5EF4-FFF2-40B4-BE49-F238E27FC236}">
                <a16:creationId xmlns:a16="http://schemas.microsoft.com/office/drawing/2014/main" id="{D5E8C708-8012-3789-6A14-6FDD906DA3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504" y="2155795"/>
            <a:ext cx="2742840" cy="270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0943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42925" y="530226"/>
            <a:ext cx="4534500" cy="5783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b="1">
                <a:solidFill>
                  <a:schemeClr val="tx1"/>
                </a:solidFill>
                <a:latin typeface="Perpetua"/>
              </a:rPr>
              <a:t> Conclusion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PowerPoint immensely enhances:</a:t>
            </a:r>
          </a:p>
          <a:p>
            <a:pPr>
              <a:buFont typeface="+mj-lt"/>
              <a:buAutoNum type="arabicPeriod"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Training efficiency.</a:t>
            </a:r>
          </a:p>
          <a:p>
            <a:pPr>
              <a:buFont typeface="+mj-lt"/>
              <a:buAutoNum type="arabicPeriod"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Organisational Communication.</a:t>
            </a:r>
          </a:p>
          <a:p>
            <a:pPr>
              <a:buFont typeface="+mj-lt"/>
              <a:buAutoNum type="arabicPeriod"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Care quality.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However: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PowerPoint must also be covered in Office automation for employees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🎯 Bottom Line: PowerPoint is a free solution that saves money and improves staff performance/patient safety. </a:t>
            </a:r>
            <a:endParaRPr lang="en-US">
              <a:solidFill>
                <a:schemeClr val="tx1"/>
              </a:solidFill>
              <a:latin typeface="Perpetua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985" y="2047875"/>
            <a:ext cx="3621252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760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81025" y="577851"/>
            <a:ext cx="4189444" cy="57832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tx1"/>
                </a:solidFill>
                <a:latin typeface="Perpetua"/>
              </a:rPr>
              <a:t>References</a:t>
            </a:r>
            <a:endParaRPr lang="en-US" sz="2400">
              <a:solidFill>
                <a:schemeClr val="tx1"/>
              </a:solidFill>
              <a:latin typeface="Perpetua"/>
            </a:endParaRPr>
          </a:p>
          <a:p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Mayer, R. (2020).. </a:t>
            </a:r>
            <a:r>
              <a:rPr lang="en-US" sz="2000" i="1">
                <a:solidFill>
                  <a:schemeClr val="tx1"/>
                </a:solidFill>
                <a:latin typeface="Perpetua" pitchFamily="18" charset="0"/>
              </a:rPr>
              <a:t>Multimedia Learning</a:t>
            </a:r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. 3rd ed. Cambridge: Cambridge University Press.</a:t>
            </a:r>
          </a:p>
          <a:p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NHS Digital (2022).. </a:t>
            </a:r>
            <a:r>
              <a:rPr lang="en-US" sz="2000" i="1">
                <a:solidFill>
                  <a:schemeClr val="tx1"/>
                </a:solidFill>
                <a:latin typeface="Perpetua" pitchFamily="18" charset="0"/>
              </a:rPr>
              <a:t>Digital Transformation in Health and Social Care</a:t>
            </a:r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.</a:t>
            </a:r>
          </a:p>
          <a:p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Westbrook, J. et al. (2019). ‘Impact of digital tools on healthcare efficiency’, </a:t>
            </a:r>
            <a:r>
              <a:rPr lang="en-US" sz="2000" i="1">
                <a:solidFill>
                  <a:schemeClr val="tx1"/>
                </a:solidFill>
                <a:latin typeface="Perpetua" pitchFamily="18" charset="0"/>
              </a:rPr>
              <a:t>Journal of Health Informatics</a:t>
            </a:r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, 26(2), pp. 120–135.</a:t>
            </a:r>
          </a:p>
          <a:p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Topol, E. (2019). </a:t>
            </a:r>
            <a:r>
              <a:rPr lang="en-US" sz="2000" i="1">
                <a:solidFill>
                  <a:schemeClr val="tx1"/>
                </a:solidFill>
                <a:latin typeface="Perpetua" pitchFamily="18" charset="0"/>
              </a:rPr>
              <a:t>The Digital Future of Healthcare</a:t>
            </a:r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. London: NHS.</a:t>
            </a:r>
          </a:p>
          <a:p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Health Education England (2021). </a:t>
            </a:r>
            <a:r>
              <a:rPr lang="en-US" sz="2000" i="1">
                <a:solidFill>
                  <a:schemeClr val="tx1"/>
                </a:solidFill>
                <a:latin typeface="Perpetua" pitchFamily="18" charset="0"/>
              </a:rPr>
              <a:t>Digital Literacy Framework for Healthcare Staff</a:t>
            </a:r>
            <a:r>
              <a:rPr lang="en-US" sz="2000">
                <a:solidFill>
                  <a:schemeClr val="tx1"/>
                </a:solidFill>
                <a:latin typeface="Perpetua" pitchFamily="18" charset="0"/>
              </a:rPr>
              <a:t>.</a:t>
            </a:r>
          </a:p>
          <a:p>
            <a:endParaRPr lang="en-US" sz="2000">
              <a:solidFill>
                <a:schemeClr val="tx1"/>
              </a:solidFill>
              <a:latin typeface="Perpet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2733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B5C5C-B8F4-F84A-302C-79427F683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26" y="609600"/>
            <a:ext cx="6447501" cy="7169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solidFill>
                  <a:srgbClr val="000000"/>
                </a:solidFill>
                <a:latin typeface="Segoe UI"/>
                <a:cs typeface="Segoe UI"/>
              </a:rPr>
              <a:t>     Acknowledgement of the use of AI</a:t>
            </a:r>
            <a:endParaRPr lang="en-US" sz="2400">
              <a:latin typeface="Segoe UI"/>
              <a:cs typeface="Segoe UI"/>
            </a:endParaRP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07D9B-EB87-4044-DC4D-5A6402CD10F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15786" y="1484853"/>
            <a:ext cx="6447501" cy="25293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rgbClr val="000000"/>
                </a:solidFill>
                <a:ea typeface="+mn-lt"/>
                <a:cs typeface="+mn-lt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US" sz="240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069465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1540</Words>
  <Application>Microsoft Office PowerPoint</Application>
  <PresentationFormat>On-screen Show (4:3)</PresentationFormat>
  <Paragraphs>200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Aptos</vt:lpstr>
      <vt:lpstr>Arial</vt:lpstr>
      <vt:lpstr>Georgia</vt:lpstr>
      <vt:lpstr>Perpetua</vt:lpstr>
      <vt:lpstr>Segoe UI</vt:lpstr>
      <vt:lpstr>Trebuchet MS</vt:lpstr>
      <vt:lpstr>Wingdings</vt:lpstr>
      <vt:lpstr>Wingdings 3</vt:lpstr>
      <vt:lpstr>Facet</vt:lpstr>
      <vt:lpstr>PowerPoint Presentation</vt:lpstr>
      <vt:lpstr>Case Study: Greenfield Home Care Agency </vt:lpstr>
      <vt:lpstr>               CONTENT </vt:lpstr>
      <vt:lpstr>INTRODUCTION </vt:lpstr>
      <vt:lpstr>    Current Practice at Greenfield                (Before PowerPoint)</vt:lpstr>
      <vt:lpstr>How PowerPoint Improves Practice</vt:lpstr>
      <vt:lpstr>Benefits of PowerPoint </vt:lpstr>
      <vt:lpstr>           Limitations of PowerPoint </vt:lpstr>
      <vt:lpstr>PowerPoint Presentation</vt:lpstr>
      <vt:lpstr>Microsoft Teams – Enhancing Communication &amp; Collaboration at Greenfield Home Care Agency</vt:lpstr>
      <vt:lpstr>         Communication </vt:lpstr>
      <vt:lpstr>Overview of Microsoft Teams in Greenfield</vt:lpstr>
      <vt:lpstr>How Teams Supports Communication Across Locations</vt:lpstr>
      <vt:lpstr>Collaboration Features for Day-to-Day Work</vt:lpstr>
      <vt:lpstr>Advantages of Teams for Greenfield</vt:lpstr>
      <vt:lpstr>Challenges/Risks (and What They Mean at Greenfield)</vt:lpstr>
      <vt:lpstr>Recommendations for Effective Use at Greenfield</vt:lpstr>
      <vt:lpstr>Digital Safety Action Plan for Greenfield Home Care Agency  Protecting Client Data and Improving Digital Security                                   </vt:lpstr>
      <vt:lpstr>Secure Access: Protecting Devices in the Office and the Field</vt:lpstr>
      <vt:lpstr>Data Management: Handling Client Data Safely in MS 365</vt:lpstr>
      <vt:lpstr>PowerPoint Presentation</vt:lpstr>
      <vt:lpstr>PowerPoint Presentation</vt:lpstr>
      <vt:lpstr>     Acknowledgement of the use of AI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presentation</dc:creator>
  <cp:lastModifiedBy>USER</cp:lastModifiedBy>
  <cp:revision>297</cp:revision>
  <dcterms:created xsi:type="dcterms:W3CDTF">2025-11-21T23:23:18Z</dcterms:created>
  <dcterms:modified xsi:type="dcterms:W3CDTF">2026-03-15T13:36:40Z</dcterms:modified>
</cp:coreProperties>
</file>