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ink/ink1.xml" ContentType="application/inkml+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ink/ink2.xml" ContentType="application/inkml+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26"/>
  </p:notesMasterIdLst>
  <p:sldIdLst>
    <p:sldId id="256" r:id="rId2"/>
    <p:sldId id="257" r:id="rId3"/>
    <p:sldId id="261" r:id="rId4"/>
    <p:sldId id="258" r:id="rId5"/>
    <p:sldId id="260" r:id="rId6"/>
    <p:sldId id="267" r:id="rId7"/>
    <p:sldId id="263" r:id="rId8"/>
    <p:sldId id="264" r:id="rId9"/>
    <p:sldId id="265" r:id="rId10"/>
    <p:sldId id="280" r:id="rId11"/>
    <p:sldId id="266" r:id="rId12"/>
    <p:sldId id="281" r:id="rId13"/>
    <p:sldId id="282" r:id="rId14"/>
    <p:sldId id="283" r:id="rId15"/>
    <p:sldId id="284" r:id="rId16"/>
    <p:sldId id="269" r:id="rId17"/>
    <p:sldId id="287" r:id="rId18"/>
    <p:sldId id="270" r:id="rId19"/>
    <p:sldId id="279" r:id="rId20"/>
    <p:sldId id="276" r:id="rId21"/>
    <p:sldId id="285" r:id="rId22"/>
    <p:sldId id="268" r:id="rId23"/>
    <p:sldId id="274" r:id="rId24"/>
    <p:sldId id="286" r:id="rId2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2FEF6"/>
    <a:srgbClr val="F5F0F6"/>
    <a:srgbClr val="FDD7DF"/>
    <a:srgbClr val="E1FE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012645-F495-422E-94E4-FF48DFDFE26E}" v="43" dt="2023-01-30T16:38:06.9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68221" autoAdjust="0"/>
  </p:normalViewPr>
  <p:slideViewPr>
    <p:cSldViewPr snapToGrid="0">
      <p:cViewPr varScale="1">
        <p:scale>
          <a:sx n="74" d="100"/>
          <a:sy n="74" d="100"/>
        </p:scale>
        <p:origin x="1818" y="7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13:38:13.321"/>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20:54:47.515"/>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806B3154-1809-4D8B-A70E-F8715418ACEC}" type="datetimeFigureOut">
              <a:rPr lang="en-GB" smtClean="0"/>
              <a:t>30/01/2023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16FA073-F659-4836-A584-100C33BA78FE}" type="slidenum">
              <a:rPr lang="en-GB" smtClean="0"/>
              <a:t>‹#›</a:t>
            </a:fld>
            <a:endParaRPr lang="en-GB"/>
          </a:p>
        </p:txBody>
      </p:sp>
    </p:spTree>
    <p:extLst>
      <p:ext uri="{BB962C8B-B14F-4D97-AF65-F5344CB8AC3E}">
        <p14:creationId xmlns:p14="http://schemas.microsoft.com/office/powerpoint/2010/main" val="36067352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16FA073-F659-4836-A584-100C33BA78FE}" type="slidenum">
              <a:rPr lang="en-GB" smtClean="0"/>
              <a:t>1</a:t>
            </a:fld>
            <a:endParaRPr lang="en-GB"/>
          </a:p>
        </p:txBody>
      </p:sp>
    </p:spTree>
    <p:extLst>
      <p:ext uri="{BB962C8B-B14F-4D97-AF65-F5344CB8AC3E}">
        <p14:creationId xmlns:p14="http://schemas.microsoft.com/office/powerpoint/2010/main" val="3925642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16FA073-F659-4836-A584-100C33BA78FE}" type="slidenum">
              <a:rPr lang="en-GB" smtClean="0"/>
              <a:t>2</a:t>
            </a:fld>
            <a:endParaRPr lang="en-GB"/>
          </a:p>
        </p:txBody>
      </p:sp>
    </p:spTree>
    <p:extLst>
      <p:ext uri="{BB962C8B-B14F-4D97-AF65-F5344CB8AC3E}">
        <p14:creationId xmlns:p14="http://schemas.microsoft.com/office/powerpoint/2010/main" val="2401405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16FA073-F659-4836-A584-100C33BA78FE}" type="slidenum">
              <a:rPr lang="en-GB" smtClean="0"/>
              <a:t>3</a:t>
            </a:fld>
            <a:endParaRPr lang="en-GB"/>
          </a:p>
        </p:txBody>
      </p:sp>
    </p:spTree>
    <p:extLst>
      <p:ext uri="{BB962C8B-B14F-4D97-AF65-F5344CB8AC3E}">
        <p14:creationId xmlns:p14="http://schemas.microsoft.com/office/powerpoint/2010/main" val="2463118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16FA073-F659-4836-A584-100C33BA78FE}" type="slidenum">
              <a:rPr lang="en-GB" smtClean="0"/>
              <a:t>4</a:t>
            </a:fld>
            <a:endParaRPr lang="en-GB"/>
          </a:p>
        </p:txBody>
      </p:sp>
    </p:spTree>
    <p:extLst>
      <p:ext uri="{BB962C8B-B14F-4D97-AF65-F5344CB8AC3E}">
        <p14:creationId xmlns:p14="http://schemas.microsoft.com/office/powerpoint/2010/main" val="10577333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16FA073-F659-4836-A584-100C33BA78FE}" type="slidenum">
              <a:rPr lang="en-GB" smtClean="0"/>
              <a:t>5</a:t>
            </a:fld>
            <a:endParaRPr lang="en-GB"/>
          </a:p>
        </p:txBody>
      </p:sp>
    </p:spTree>
    <p:extLst>
      <p:ext uri="{BB962C8B-B14F-4D97-AF65-F5344CB8AC3E}">
        <p14:creationId xmlns:p14="http://schemas.microsoft.com/office/powerpoint/2010/main" val="26057756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16FA073-F659-4836-A584-100C33BA78FE}" type="slidenum">
              <a:rPr lang="en-GB" smtClean="0"/>
              <a:t>6</a:t>
            </a:fld>
            <a:endParaRPr lang="en-GB"/>
          </a:p>
        </p:txBody>
      </p:sp>
    </p:spTree>
    <p:extLst>
      <p:ext uri="{BB962C8B-B14F-4D97-AF65-F5344CB8AC3E}">
        <p14:creationId xmlns:p14="http://schemas.microsoft.com/office/powerpoint/2010/main" val="17451796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16FA073-F659-4836-A584-100C33BA78FE}" type="slidenum">
              <a:rPr lang="en-GB" smtClean="0"/>
              <a:t>7</a:t>
            </a:fld>
            <a:endParaRPr lang="en-GB"/>
          </a:p>
        </p:txBody>
      </p:sp>
    </p:spTree>
    <p:extLst>
      <p:ext uri="{BB962C8B-B14F-4D97-AF65-F5344CB8AC3E}">
        <p14:creationId xmlns:p14="http://schemas.microsoft.com/office/powerpoint/2010/main" val="3978668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6FA073-F659-4836-A584-100C33BA78FE}" type="slidenum">
              <a:rPr lang="en-GB" smtClean="0"/>
              <a:t>8</a:t>
            </a:fld>
            <a:endParaRPr lang="en-GB"/>
          </a:p>
        </p:txBody>
      </p:sp>
    </p:spTree>
    <p:extLst>
      <p:ext uri="{BB962C8B-B14F-4D97-AF65-F5344CB8AC3E}">
        <p14:creationId xmlns:p14="http://schemas.microsoft.com/office/powerpoint/2010/main" val="1882247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6FA073-F659-4836-A584-100C33BA78FE}" type="slidenum">
              <a:rPr lang="en-GB" smtClean="0"/>
              <a:t>9</a:t>
            </a:fld>
            <a:endParaRPr lang="en-GB"/>
          </a:p>
        </p:txBody>
      </p:sp>
    </p:spTree>
    <p:extLst>
      <p:ext uri="{BB962C8B-B14F-4D97-AF65-F5344CB8AC3E}">
        <p14:creationId xmlns:p14="http://schemas.microsoft.com/office/powerpoint/2010/main" val="2578738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6FA073-F659-4836-A584-100C33BA78FE}" type="slidenum">
              <a:rPr lang="en-GB" smtClean="0"/>
              <a:t>10</a:t>
            </a:fld>
            <a:endParaRPr lang="en-GB"/>
          </a:p>
        </p:txBody>
      </p:sp>
    </p:spTree>
    <p:extLst>
      <p:ext uri="{BB962C8B-B14F-4D97-AF65-F5344CB8AC3E}">
        <p14:creationId xmlns:p14="http://schemas.microsoft.com/office/powerpoint/2010/main" val="34009506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6FA073-F659-4836-A584-100C33BA78FE}" type="slidenum">
              <a:rPr lang="en-GB" smtClean="0"/>
              <a:t>11</a:t>
            </a:fld>
            <a:endParaRPr lang="en-GB"/>
          </a:p>
        </p:txBody>
      </p:sp>
    </p:spTree>
    <p:extLst>
      <p:ext uri="{BB962C8B-B14F-4D97-AF65-F5344CB8AC3E}">
        <p14:creationId xmlns:p14="http://schemas.microsoft.com/office/powerpoint/2010/main" val="29424512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6FA073-F659-4836-A584-100C33BA78FE}" type="slidenum">
              <a:rPr lang="en-GB" smtClean="0"/>
              <a:t>12</a:t>
            </a:fld>
            <a:endParaRPr lang="en-GB"/>
          </a:p>
        </p:txBody>
      </p:sp>
    </p:spTree>
    <p:extLst>
      <p:ext uri="{BB962C8B-B14F-4D97-AF65-F5344CB8AC3E}">
        <p14:creationId xmlns:p14="http://schemas.microsoft.com/office/powerpoint/2010/main" val="17681852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6FA073-F659-4836-A584-100C33BA78FE}" type="slidenum">
              <a:rPr lang="en-GB" smtClean="0"/>
              <a:t>13</a:t>
            </a:fld>
            <a:endParaRPr lang="en-GB"/>
          </a:p>
        </p:txBody>
      </p:sp>
    </p:spTree>
    <p:extLst>
      <p:ext uri="{BB962C8B-B14F-4D97-AF65-F5344CB8AC3E}">
        <p14:creationId xmlns:p14="http://schemas.microsoft.com/office/powerpoint/2010/main" val="3089671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6FA073-F659-4836-A584-100C33BA78FE}" type="slidenum">
              <a:rPr lang="en-GB" smtClean="0"/>
              <a:t>14</a:t>
            </a:fld>
            <a:endParaRPr lang="en-GB"/>
          </a:p>
        </p:txBody>
      </p:sp>
    </p:spTree>
    <p:extLst>
      <p:ext uri="{BB962C8B-B14F-4D97-AF65-F5344CB8AC3E}">
        <p14:creationId xmlns:p14="http://schemas.microsoft.com/office/powerpoint/2010/main" val="41560887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6FA073-F659-4836-A584-100C33BA78FE}" type="slidenum">
              <a:rPr lang="en-GB" smtClean="0"/>
              <a:t>15</a:t>
            </a:fld>
            <a:endParaRPr lang="en-GB"/>
          </a:p>
        </p:txBody>
      </p:sp>
    </p:spTree>
    <p:extLst>
      <p:ext uri="{BB962C8B-B14F-4D97-AF65-F5344CB8AC3E}">
        <p14:creationId xmlns:p14="http://schemas.microsoft.com/office/powerpoint/2010/main" val="16808546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6FA073-F659-4836-A584-100C33BA78FE}" type="slidenum">
              <a:rPr lang="en-GB" smtClean="0"/>
              <a:t>16</a:t>
            </a:fld>
            <a:endParaRPr lang="en-GB"/>
          </a:p>
        </p:txBody>
      </p:sp>
    </p:spTree>
    <p:extLst>
      <p:ext uri="{BB962C8B-B14F-4D97-AF65-F5344CB8AC3E}">
        <p14:creationId xmlns:p14="http://schemas.microsoft.com/office/powerpoint/2010/main" val="23432833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16FA073-F659-4836-A584-100C33BA78FE}" type="slidenum">
              <a:rPr lang="en-GB" smtClean="0"/>
              <a:t>17</a:t>
            </a:fld>
            <a:endParaRPr lang="en-GB"/>
          </a:p>
        </p:txBody>
      </p:sp>
    </p:spTree>
    <p:extLst>
      <p:ext uri="{BB962C8B-B14F-4D97-AF65-F5344CB8AC3E}">
        <p14:creationId xmlns:p14="http://schemas.microsoft.com/office/powerpoint/2010/main" val="34376636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6FA073-F659-4836-A584-100C33BA78FE}" type="slidenum">
              <a:rPr lang="en-GB" smtClean="0"/>
              <a:t>18</a:t>
            </a:fld>
            <a:endParaRPr lang="en-GB"/>
          </a:p>
        </p:txBody>
      </p:sp>
    </p:spTree>
    <p:extLst>
      <p:ext uri="{BB962C8B-B14F-4D97-AF65-F5344CB8AC3E}">
        <p14:creationId xmlns:p14="http://schemas.microsoft.com/office/powerpoint/2010/main" val="33981972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6FA073-F659-4836-A584-100C33BA78FE}" type="slidenum">
              <a:rPr lang="en-GB" smtClean="0"/>
              <a:t>19</a:t>
            </a:fld>
            <a:endParaRPr lang="en-GB"/>
          </a:p>
        </p:txBody>
      </p:sp>
    </p:spTree>
    <p:extLst>
      <p:ext uri="{BB962C8B-B14F-4D97-AF65-F5344CB8AC3E}">
        <p14:creationId xmlns:p14="http://schemas.microsoft.com/office/powerpoint/2010/main" val="11999500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6FA073-F659-4836-A584-100C33BA78FE}" type="slidenum">
              <a:rPr lang="en-GB" smtClean="0"/>
              <a:t>20</a:t>
            </a:fld>
            <a:endParaRPr lang="en-GB"/>
          </a:p>
        </p:txBody>
      </p:sp>
    </p:spTree>
    <p:extLst>
      <p:ext uri="{BB962C8B-B14F-4D97-AF65-F5344CB8AC3E}">
        <p14:creationId xmlns:p14="http://schemas.microsoft.com/office/powerpoint/2010/main" val="25499536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6FA073-F659-4836-A584-100C33BA78FE}" type="slidenum">
              <a:rPr lang="en-GB" smtClean="0"/>
              <a:t>21</a:t>
            </a:fld>
            <a:endParaRPr lang="en-GB"/>
          </a:p>
        </p:txBody>
      </p:sp>
    </p:spTree>
    <p:extLst>
      <p:ext uri="{BB962C8B-B14F-4D97-AF65-F5344CB8AC3E}">
        <p14:creationId xmlns:p14="http://schemas.microsoft.com/office/powerpoint/2010/main" val="13131427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416FA073-F659-4836-A584-100C33BA78FE}" type="slidenum">
              <a:rPr lang="en-GB" smtClean="0"/>
              <a:t>22</a:t>
            </a:fld>
            <a:endParaRPr lang="en-GB"/>
          </a:p>
        </p:txBody>
      </p:sp>
    </p:spTree>
    <p:extLst>
      <p:ext uri="{BB962C8B-B14F-4D97-AF65-F5344CB8AC3E}">
        <p14:creationId xmlns:p14="http://schemas.microsoft.com/office/powerpoint/2010/main" val="16382282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6FA073-F659-4836-A584-100C33BA78FE}" type="slidenum">
              <a:rPr lang="en-GB" smtClean="0"/>
              <a:t>23</a:t>
            </a:fld>
            <a:endParaRPr lang="en-GB"/>
          </a:p>
        </p:txBody>
      </p:sp>
    </p:spTree>
    <p:extLst>
      <p:ext uri="{BB962C8B-B14F-4D97-AF65-F5344CB8AC3E}">
        <p14:creationId xmlns:p14="http://schemas.microsoft.com/office/powerpoint/2010/main" val="35930300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6FA073-F659-4836-A584-100C33BA78FE}" type="slidenum">
              <a:rPr lang="en-GB" smtClean="0"/>
              <a:t>24</a:t>
            </a:fld>
            <a:endParaRPr lang="en-GB"/>
          </a:p>
        </p:txBody>
      </p:sp>
    </p:spTree>
    <p:extLst>
      <p:ext uri="{BB962C8B-B14F-4D97-AF65-F5344CB8AC3E}">
        <p14:creationId xmlns:p14="http://schemas.microsoft.com/office/powerpoint/2010/main" val="2712621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1/30/2023</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68396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1/30/2023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01731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1/30/2023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28366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1/30/2023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34078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1/30/2023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80341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1/30/2023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369107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1/30/2023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506433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1/30/2023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5048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1/30/2023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4883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1/30/2023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921916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1/30/2023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511289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1/30/2023</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537744025"/>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hyperlink" Target="https://assets.college.police.uk/s3fs-public/2022-03/Menu_of_tactics.pdf"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tarianrocu.org.uk/wp-content/uploads/2021/05/Instagram-Templates-2-1030x1030.png"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video" Target="https://www.youtube.com/embed/7GG_FGFU51Q?feature=oembed" TargetMode="External"/><Relationship Id="rId4" Type="http://schemas.openxmlformats.org/officeDocument/2006/relationships/image" Target="../media/image30.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xt&#10;&#10;Description automatically generated with low confidence">
            <a:extLst>
              <a:ext uri="{FF2B5EF4-FFF2-40B4-BE49-F238E27FC236}">
                <a16:creationId xmlns:a16="http://schemas.microsoft.com/office/drawing/2014/main" id="{96A5B7D6-9C4D-7A11-5E7F-64A7C33EBBBA}"/>
              </a:ext>
            </a:extLst>
          </p:cNvPr>
          <p:cNvPicPr>
            <a:picLocks noChangeAspect="1"/>
          </p:cNvPicPr>
          <p:nvPr/>
        </p:nvPicPr>
        <p:blipFill rotWithShape="1">
          <a:blip r:embed="rId3"/>
          <a:srcRect t="15972" r="1" b="1262"/>
          <a:stretch/>
        </p:blipFill>
        <p:spPr>
          <a:xfrm>
            <a:off x="180279" y="161490"/>
            <a:ext cx="11827082" cy="6534092"/>
          </a:xfrm>
          <a:custGeom>
            <a:avLst/>
            <a:gdLst/>
            <a:ahLst/>
            <a:cxnLst/>
            <a:rect l="l" t="t" r="r" b="b"/>
            <a:pathLst>
              <a:path w="11827082" h="6534092">
                <a:moveTo>
                  <a:pt x="6610089" y="5"/>
                </a:moveTo>
                <a:cubicBezTo>
                  <a:pt x="6763993" y="-277"/>
                  <a:pt x="6862741" y="14300"/>
                  <a:pt x="6956523" y="21390"/>
                </a:cubicBezTo>
                <a:cubicBezTo>
                  <a:pt x="7271939" y="-12207"/>
                  <a:pt x="7581352" y="149"/>
                  <a:pt x="7768349" y="21390"/>
                </a:cubicBezTo>
                <a:lnTo>
                  <a:pt x="7831642" y="23688"/>
                </a:lnTo>
                <a:lnTo>
                  <a:pt x="7886307" y="21390"/>
                </a:lnTo>
                <a:cubicBezTo>
                  <a:pt x="7951978" y="17798"/>
                  <a:pt x="8007622" y="16567"/>
                  <a:pt x="8057445" y="16600"/>
                </a:cubicBezTo>
                <a:lnTo>
                  <a:pt x="8096254" y="17396"/>
                </a:lnTo>
                <a:lnTo>
                  <a:pt x="8199591" y="12947"/>
                </a:lnTo>
                <a:cubicBezTo>
                  <a:pt x="8247971" y="12558"/>
                  <a:pt x="8296272" y="14617"/>
                  <a:pt x="8344260" y="21390"/>
                </a:cubicBezTo>
                <a:lnTo>
                  <a:pt x="8355505" y="22738"/>
                </a:lnTo>
                <a:lnTo>
                  <a:pt x="8462217" y="21390"/>
                </a:lnTo>
                <a:cubicBezTo>
                  <a:pt x="8567700" y="16869"/>
                  <a:pt x="8666620" y="17239"/>
                  <a:pt x="8761697" y="18554"/>
                </a:cubicBezTo>
                <a:lnTo>
                  <a:pt x="8808871" y="19038"/>
                </a:lnTo>
                <a:lnTo>
                  <a:pt x="8941246" y="13930"/>
                </a:lnTo>
                <a:cubicBezTo>
                  <a:pt x="9040199" y="10800"/>
                  <a:pt x="9149474" y="10157"/>
                  <a:pt x="9260166" y="21390"/>
                </a:cubicBezTo>
                <a:lnTo>
                  <a:pt x="9339613" y="26448"/>
                </a:lnTo>
                <a:lnTo>
                  <a:pt x="9432845" y="28493"/>
                </a:lnTo>
                <a:cubicBezTo>
                  <a:pt x="9587011" y="31230"/>
                  <a:pt x="9744909" y="31599"/>
                  <a:pt x="9849954" y="21390"/>
                </a:cubicBezTo>
                <a:cubicBezTo>
                  <a:pt x="10060044" y="972"/>
                  <a:pt x="10204432" y="2657"/>
                  <a:pt x="10425865" y="21390"/>
                </a:cubicBezTo>
                <a:lnTo>
                  <a:pt x="10477895" y="25158"/>
                </a:lnTo>
                <a:lnTo>
                  <a:pt x="10566351" y="27751"/>
                </a:lnTo>
                <a:cubicBezTo>
                  <a:pt x="10727031" y="32755"/>
                  <a:pt x="10877889" y="35639"/>
                  <a:pt x="11001775" y="21390"/>
                </a:cubicBezTo>
                <a:cubicBezTo>
                  <a:pt x="11249546" y="-7108"/>
                  <a:pt x="11434553" y="12510"/>
                  <a:pt x="11813601" y="21390"/>
                </a:cubicBezTo>
                <a:cubicBezTo>
                  <a:pt x="11817928" y="208271"/>
                  <a:pt x="11818867" y="336567"/>
                  <a:pt x="11813601" y="475847"/>
                </a:cubicBezTo>
                <a:cubicBezTo>
                  <a:pt x="11808335" y="615127"/>
                  <a:pt x="11845853" y="1008651"/>
                  <a:pt x="11813601" y="1254916"/>
                </a:cubicBezTo>
                <a:cubicBezTo>
                  <a:pt x="11809570" y="1285699"/>
                  <a:pt x="11806768" y="1314174"/>
                  <a:pt x="11804923" y="1340777"/>
                </a:cubicBezTo>
                <a:lnTo>
                  <a:pt x="11803652" y="1373115"/>
                </a:lnTo>
                <a:lnTo>
                  <a:pt x="11804560" y="1395572"/>
                </a:lnTo>
                <a:cubicBezTo>
                  <a:pt x="11806656" y="1431340"/>
                  <a:pt x="11809600" y="1470662"/>
                  <a:pt x="11813601" y="1514605"/>
                </a:cubicBezTo>
                <a:cubicBezTo>
                  <a:pt x="11829606" y="1690380"/>
                  <a:pt x="11822955" y="1813845"/>
                  <a:pt x="11815628" y="1920902"/>
                </a:cubicBezTo>
                <a:lnTo>
                  <a:pt x="11811346" y="1995660"/>
                </a:lnTo>
                <a:lnTo>
                  <a:pt x="11813868" y="2104640"/>
                </a:lnTo>
                <a:lnTo>
                  <a:pt x="11817197" y="2264365"/>
                </a:lnTo>
                <a:lnTo>
                  <a:pt x="11821465" y="2306631"/>
                </a:lnTo>
                <a:cubicBezTo>
                  <a:pt x="11835170" y="2477814"/>
                  <a:pt x="11818400" y="2578773"/>
                  <a:pt x="11813601" y="2683208"/>
                </a:cubicBezTo>
                <a:cubicBezTo>
                  <a:pt x="11809487" y="2772725"/>
                  <a:pt x="11816027" y="2930030"/>
                  <a:pt x="11816192" y="3070653"/>
                </a:cubicBezTo>
                <a:lnTo>
                  <a:pt x="11813610" y="3202145"/>
                </a:lnTo>
                <a:lnTo>
                  <a:pt x="11813601" y="3267510"/>
                </a:lnTo>
                <a:cubicBezTo>
                  <a:pt x="11811419" y="3587194"/>
                  <a:pt x="11813535" y="3497122"/>
                  <a:pt x="11813601" y="3721967"/>
                </a:cubicBezTo>
                <a:cubicBezTo>
                  <a:pt x="11813617" y="3778178"/>
                  <a:pt x="11814293" y="3835214"/>
                  <a:pt x="11815131" y="3894088"/>
                </a:cubicBezTo>
                <a:lnTo>
                  <a:pt x="11816203" y="3972593"/>
                </a:lnTo>
                <a:lnTo>
                  <a:pt x="11816265" y="3973919"/>
                </a:lnTo>
                <a:cubicBezTo>
                  <a:pt x="11819902" y="4062998"/>
                  <a:pt x="11819694" y="4122248"/>
                  <a:pt x="11818174" y="4171327"/>
                </a:cubicBezTo>
                <a:lnTo>
                  <a:pt x="11817878" y="4178488"/>
                </a:lnTo>
                <a:lnTo>
                  <a:pt x="11818118" y="4277530"/>
                </a:lnTo>
                <a:cubicBezTo>
                  <a:pt x="11817612" y="4347824"/>
                  <a:pt x="11816272" y="4421987"/>
                  <a:pt x="11813601" y="4501036"/>
                </a:cubicBezTo>
                <a:cubicBezTo>
                  <a:pt x="11824398" y="4779554"/>
                  <a:pt x="11834923" y="4895505"/>
                  <a:pt x="11813601" y="5020415"/>
                </a:cubicBezTo>
                <a:cubicBezTo>
                  <a:pt x="11808270" y="5051643"/>
                  <a:pt x="11804885" y="5094410"/>
                  <a:pt x="11802984" y="5145366"/>
                </a:cubicBezTo>
                <a:lnTo>
                  <a:pt x="11802805" y="5153576"/>
                </a:lnTo>
                <a:lnTo>
                  <a:pt x="11813601" y="5280104"/>
                </a:lnTo>
                <a:cubicBezTo>
                  <a:pt x="11848339" y="5545832"/>
                  <a:pt x="11803810" y="5568088"/>
                  <a:pt x="11813601" y="5734561"/>
                </a:cubicBezTo>
                <a:cubicBezTo>
                  <a:pt x="11814825" y="5755370"/>
                  <a:pt x="11815354" y="5777180"/>
                  <a:pt x="11815391" y="5800160"/>
                </a:cubicBezTo>
                <a:lnTo>
                  <a:pt x="11814403" y="5861994"/>
                </a:lnTo>
                <a:lnTo>
                  <a:pt x="11814897" y="5940552"/>
                </a:lnTo>
                <a:cubicBezTo>
                  <a:pt x="11813455" y="6007961"/>
                  <a:pt x="11810716" y="6074118"/>
                  <a:pt x="11808410" y="6139030"/>
                </a:cubicBezTo>
                <a:lnTo>
                  <a:pt x="11805249" y="6294204"/>
                </a:lnTo>
                <a:lnTo>
                  <a:pt x="11806853" y="6377232"/>
                </a:lnTo>
                <a:lnTo>
                  <a:pt x="11813601" y="6513630"/>
                </a:lnTo>
                <a:cubicBezTo>
                  <a:pt x="11755932" y="6520071"/>
                  <a:pt x="11702085" y="6522123"/>
                  <a:pt x="11651008" y="6521869"/>
                </a:cubicBezTo>
                <a:lnTo>
                  <a:pt x="11606878" y="6520178"/>
                </a:lnTo>
                <a:lnTo>
                  <a:pt x="11480359" y="6526470"/>
                </a:lnTo>
                <a:cubicBezTo>
                  <a:pt x="11411497" y="6529079"/>
                  <a:pt x="11340067" y="6529281"/>
                  <a:pt x="11235913" y="6522672"/>
                </a:cubicBezTo>
                <a:lnTo>
                  <a:pt x="11167376" y="6517338"/>
                </a:lnTo>
                <a:lnTo>
                  <a:pt x="11118099" y="6519937"/>
                </a:lnTo>
                <a:cubicBezTo>
                  <a:pt x="11008080" y="6519923"/>
                  <a:pt x="10918905" y="6505169"/>
                  <a:pt x="10779737" y="6513630"/>
                </a:cubicBezTo>
                <a:lnTo>
                  <a:pt x="10756340" y="6513513"/>
                </a:lnTo>
                <a:lnTo>
                  <a:pt x="10748952" y="6514346"/>
                </a:lnTo>
                <a:cubicBezTo>
                  <a:pt x="10725838" y="6516206"/>
                  <a:pt x="10699773" y="6516641"/>
                  <a:pt x="10661780" y="6513630"/>
                </a:cubicBezTo>
                <a:lnTo>
                  <a:pt x="10643067" y="6512943"/>
                </a:lnTo>
                <a:lnTo>
                  <a:pt x="10627638" y="6512866"/>
                </a:lnTo>
                <a:lnTo>
                  <a:pt x="10598539" y="6511309"/>
                </a:lnTo>
                <a:lnTo>
                  <a:pt x="10590670" y="6511020"/>
                </a:lnTo>
                <a:cubicBezTo>
                  <a:pt x="10422654" y="6509230"/>
                  <a:pt x="10114537" y="6525711"/>
                  <a:pt x="9930443" y="6519069"/>
                </a:cubicBezTo>
                <a:lnTo>
                  <a:pt x="9908887" y="6517613"/>
                </a:lnTo>
                <a:lnTo>
                  <a:pt x="9697150" y="6531900"/>
                </a:lnTo>
                <a:cubicBezTo>
                  <a:pt x="9438634" y="6540253"/>
                  <a:pt x="9217380" y="6522684"/>
                  <a:pt x="9038128" y="6513630"/>
                </a:cubicBezTo>
                <a:lnTo>
                  <a:pt x="8901719" y="6509665"/>
                </a:lnTo>
                <a:lnTo>
                  <a:pt x="8766922" y="6512046"/>
                </a:lnTo>
                <a:cubicBezTo>
                  <a:pt x="8694433" y="6513288"/>
                  <a:pt x="8629372" y="6514112"/>
                  <a:pt x="8580175" y="6513630"/>
                </a:cubicBezTo>
                <a:lnTo>
                  <a:pt x="8571277" y="6513524"/>
                </a:lnTo>
                <a:lnTo>
                  <a:pt x="8462217" y="6513630"/>
                </a:lnTo>
                <a:cubicBezTo>
                  <a:pt x="8225188" y="6509968"/>
                  <a:pt x="7780127" y="6525503"/>
                  <a:pt x="7532434" y="6513630"/>
                </a:cubicBezTo>
                <a:lnTo>
                  <a:pt x="7448622" y="6511320"/>
                </a:lnTo>
                <a:lnTo>
                  <a:pt x="7428354" y="6513630"/>
                </a:lnTo>
                <a:cubicBezTo>
                  <a:pt x="7293248" y="6538560"/>
                  <a:pt x="7186080" y="6533261"/>
                  <a:pt x="7078782" y="6523679"/>
                </a:cubicBezTo>
                <a:lnTo>
                  <a:pt x="6973169" y="6513887"/>
                </a:lnTo>
                <a:lnTo>
                  <a:pt x="6954249" y="6514033"/>
                </a:lnTo>
                <a:cubicBezTo>
                  <a:pt x="6918701" y="6514123"/>
                  <a:pt x="6880374" y="6514018"/>
                  <a:pt x="6838566" y="6513630"/>
                </a:cubicBezTo>
                <a:lnTo>
                  <a:pt x="6790865" y="6514652"/>
                </a:lnTo>
                <a:lnTo>
                  <a:pt x="6717520" y="6518204"/>
                </a:lnTo>
                <a:lnTo>
                  <a:pt x="6690736" y="6516798"/>
                </a:lnTo>
                <a:lnTo>
                  <a:pt x="6604647" y="6518643"/>
                </a:lnTo>
                <a:cubicBezTo>
                  <a:pt x="6383546" y="6528740"/>
                  <a:pt x="6188571" y="6547337"/>
                  <a:pt x="5908782" y="6513630"/>
                </a:cubicBezTo>
                <a:lnTo>
                  <a:pt x="5827432" y="6506155"/>
                </a:lnTo>
                <a:lnTo>
                  <a:pt x="5818169" y="6505897"/>
                </a:lnTo>
                <a:cubicBezTo>
                  <a:pt x="5656134" y="6501940"/>
                  <a:pt x="5476891" y="6500561"/>
                  <a:pt x="5360626" y="6513630"/>
                </a:cubicBezTo>
                <a:cubicBezTo>
                  <a:pt x="5244362" y="6526700"/>
                  <a:pt x="5155294" y="6523407"/>
                  <a:pt x="5082581" y="6518492"/>
                </a:cubicBezTo>
                <a:lnTo>
                  <a:pt x="5011539" y="6513612"/>
                </a:lnTo>
                <a:lnTo>
                  <a:pt x="4978999" y="6513630"/>
                </a:lnTo>
                <a:lnTo>
                  <a:pt x="4947560" y="6512597"/>
                </a:lnTo>
                <a:lnTo>
                  <a:pt x="4902673" y="6513630"/>
                </a:lnTo>
                <a:cubicBezTo>
                  <a:pt x="4851834" y="6520217"/>
                  <a:pt x="4795188" y="6523001"/>
                  <a:pt x="4737076" y="6522747"/>
                </a:cubicBezTo>
                <a:lnTo>
                  <a:pt x="4649328" y="6518160"/>
                </a:lnTo>
                <a:lnTo>
                  <a:pt x="4624935" y="6519597"/>
                </a:lnTo>
                <a:cubicBezTo>
                  <a:pt x="4598495" y="6519851"/>
                  <a:pt x="4566987" y="6518389"/>
                  <a:pt x="4521046" y="6513630"/>
                </a:cubicBezTo>
                <a:lnTo>
                  <a:pt x="4456833" y="6510131"/>
                </a:lnTo>
                <a:lnTo>
                  <a:pt x="4343538" y="6512337"/>
                </a:lnTo>
                <a:cubicBezTo>
                  <a:pt x="4260681" y="6514690"/>
                  <a:pt x="4174545" y="6517475"/>
                  <a:pt x="4104725" y="6513630"/>
                </a:cubicBezTo>
                <a:cubicBezTo>
                  <a:pt x="3965085" y="6505941"/>
                  <a:pt x="3802107" y="6535988"/>
                  <a:pt x="3528815" y="6513630"/>
                </a:cubicBezTo>
                <a:lnTo>
                  <a:pt x="3407613" y="6504978"/>
                </a:lnTo>
                <a:lnTo>
                  <a:pt x="3251268" y="6513630"/>
                </a:lnTo>
                <a:cubicBezTo>
                  <a:pt x="3103602" y="6529652"/>
                  <a:pt x="3004932" y="6519904"/>
                  <a:pt x="2867035" y="6513929"/>
                </a:cubicBezTo>
                <a:lnTo>
                  <a:pt x="2840124" y="6513045"/>
                </a:lnTo>
                <a:lnTo>
                  <a:pt x="2834946" y="6513630"/>
                </a:lnTo>
                <a:cubicBezTo>
                  <a:pt x="2691933" y="6538293"/>
                  <a:pt x="2614008" y="6529004"/>
                  <a:pt x="2502859" y="6520536"/>
                </a:cubicBezTo>
                <a:lnTo>
                  <a:pt x="2442001" y="6517197"/>
                </a:lnTo>
                <a:lnTo>
                  <a:pt x="2438245" y="6517313"/>
                </a:lnTo>
                <a:cubicBezTo>
                  <a:pt x="2401807" y="6517985"/>
                  <a:pt x="2368299" y="6518156"/>
                  <a:pt x="2336678" y="6517988"/>
                </a:cubicBezTo>
                <a:lnTo>
                  <a:pt x="2185932" y="6514754"/>
                </a:lnTo>
                <a:lnTo>
                  <a:pt x="1960620" y="6520062"/>
                </a:lnTo>
                <a:cubicBezTo>
                  <a:pt x="1876521" y="6521810"/>
                  <a:pt x="1788378" y="6523022"/>
                  <a:pt x="1701155" y="6522387"/>
                </a:cubicBezTo>
                <a:lnTo>
                  <a:pt x="1589271" y="6518529"/>
                </a:lnTo>
                <a:lnTo>
                  <a:pt x="1539168" y="6519829"/>
                </a:lnTo>
                <a:cubicBezTo>
                  <a:pt x="1395291" y="6522782"/>
                  <a:pt x="1407110" y="6517174"/>
                  <a:pt x="1287620" y="6513630"/>
                </a:cubicBezTo>
                <a:cubicBezTo>
                  <a:pt x="1168131" y="6510087"/>
                  <a:pt x="1041230" y="6513238"/>
                  <a:pt x="932033" y="6514000"/>
                </a:cubicBezTo>
                <a:lnTo>
                  <a:pt x="918750" y="6513952"/>
                </a:lnTo>
                <a:lnTo>
                  <a:pt x="858917" y="6514806"/>
                </a:lnTo>
                <a:cubicBezTo>
                  <a:pt x="826932" y="6514879"/>
                  <a:pt x="792070" y="6514545"/>
                  <a:pt x="753341" y="6513630"/>
                </a:cubicBezTo>
                <a:cubicBezTo>
                  <a:pt x="443511" y="6506311"/>
                  <a:pt x="354936" y="6524642"/>
                  <a:pt x="17841" y="6513630"/>
                </a:cubicBezTo>
                <a:cubicBezTo>
                  <a:pt x="-956" y="6342673"/>
                  <a:pt x="-10467" y="6012653"/>
                  <a:pt x="17841" y="5799484"/>
                </a:cubicBezTo>
                <a:lnTo>
                  <a:pt x="19845" y="5756408"/>
                </a:lnTo>
                <a:lnTo>
                  <a:pt x="17841" y="5734561"/>
                </a:lnTo>
                <a:cubicBezTo>
                  <a:pt x="13149" y="5695472"/>
                  <a:pt x="12578" y="5648752"/>
                  <a:pt x="13918" y="5598323"/>
                </a:cubicBezTo>
                <a:lnTo>
                  <a:pt x="18180" y="5508699"/>
                </a:lnTo>
                <a:lnTo>
                  <a:pt x="16493" y="5477760"/>
                </a:lnTo>
                <a:cubicBezTo>
                  <a:pt x="8966" y="5369709"/>
                  <a:pt x="1889" y="5260695"/>
                  <a:pt x="17841" y="5150260"/>
                </a:cubicBezTo>
                <a:cubicBezTo>
                  <a:pt x="-3463" y="5038150"/>
                  <a:pt x="-2139" y="4857473"/>
                  <a:pt x="6850" y="4650409"/>
                </a:cubicBezTo>
                <a:lnTo>
                  <a:pt x="14633" y="4498670"/>
                </a:lnTo>
                <a:lnTo>
                  <a:pt x="14494" y="4495758"/>
                </a:lnTo>
                <a:cubicBezTo>
                  <a:pt x="12245" y="4421472"/>
                  <a:pt x="13025" y="4335511"/>
                  <a:pt x="14442" y="4243130"/>
                </a:cubicBezTo>
                <a:lnTo>
                  <a:pt x="16801" y="4091152"/>
                </a:lnTo>
                <a:lnTo>
                  <a:pt x="13537" y="4018512"/>
                </a:lnTo>
                <a:lnTo>
                  <a:pt x="17696" y="3920163"/>
                </a:lnTo>
                <a:lnTo>
                  <a:pt x="17841" y="3851812"/>
                </a:lnTo>
                <a:cubicBezTo>
                  <a:pt x="15571" y="3651484"/>
                  <a:pt x="26219" y="3546077"/>
                  <a:pt x="24551" y="3386181"/>
                </a:cubicBezTo>
                <a:lnTo>
                  <a:pt x="24397" y="3379573"/>
                </a:lnTo>
                <a:lnTo>
                  <a:pt x="22173" y="3327681"/>
                </a:lnTo>
                <a:cubicBezTo>
                  <a:pt x="20895" y="3304536"/>
                  <a:pt x="19446" y="3284181"/>
                  <a:pt x="17841" y="3267510"/>
                </a:cubicBezTo>
                <a:cubicBezTo>
                  <a:pt x="8213" y="3167488"/>
                  <a:pt x="-3113" y="2984082"/>
                  <a:pt x="3931" y="2799801"/>
                </a:cubicBezTo>
                <a:lnTo>
                  <a:pt x="4125" y="2797274"/>
                </a:lnTo>
                <a:lnTo>
                  <a:pt x="3717" y="2776150"/>
                </a:lnTo>
                <a:cubicBezTo>
                  <a:pt x="3237" y="2640023"/>
                  <a:pt x="7465" y="2516197"/>
                  <a:pt x="17841" y="2423520"/>
                </a:cubicBezTo>
                <a:cubicBezTo>
                  <a:pt x="20435" y="2400350"/>
                  <a:pt x="22069" y="2375698"/>
                  <a:pt x="22982" y="2349684"/>
                </a:cubicBezTo>
                <a:lnTo>
                  <a:pt x="23157" y="2331991"/>
                </a:lnTo>
                <a:lnTo>
                  <a:pt x="21648" y="2290240"/>
                </a:lnTo>
                <a:cubicBezTo>
                  <a:pt x="18695" y="2240502"/>
                  <a:pt x="15426" y="2193755"/>
                  <a:pt x="14054" y="2150784"/>
                </a:cubicBezTo>
                <a:lnTo>
                  <a:pt x="17291" y="2050968"/>
                </a:lnTo>
                <a:lnTo>
                  <a:pt x="12351" y="1872365"/>
                </a:lnTo>
                <a:cubicBezTo>
                  <a:pt x="11665" y="1799113"/>
                  <a:pt x="12859" y="1722821"/>
                  <a:pt x="17841" y="1644450"/>
                </a:cubicBezTo>
                <a:lnTo>
                  <a:pt x="21169" y="1569934"/>
                </a:lnTo>
                <a:lnTo>
                  <a:pt x="20488" y="1547698"/>
                </a:lnTo>
                <a:cubicBezTo>
                  <a:pt x="19568" y="1516527"/>
                  <a:pt x="18663" y="1483900"/>
                  <a:pt x="17841" y="1449683"/>
                </a:cubicBezTo>
                <a:cubicBezTo>
                  <a:pt x="11271" y="1175953"/>
                  <a:pt x="1415" y="1152151"/>
                  <a:pt x="17841" y="995226"/>
                </a:cubicBezTo>
                <a:lnTo>
                  <a:pt x="19885" y="968921"/>
                </a:lnTo>
                <a:lnTo>
                  <a:pt x="17841" y="930304"/>
                </a:lnTo>
                <a:cubicBezTo>
                  <a:pt x="7442" y="768208"/>
                  <a:pt x="7865" y="285783"/>
                  <a:pt x="17841" y="21390"/>
                </a:cubicBezTo>
                <a:cubicBezTo>
                  <a:pt x="147136" y="10433"/>
                  <a:pt x="296588" y="9602"/>
                  <a:pt x="440468" y="11925"/>
                </a:cubicBezTo>
                <a:lnTo>
                  <a:pt x="473966" y="12726"/>
                </a:lnTo>
                <a:lnTo>
                  <a:pt x="478805" y="12539"/>
                </a:lnTo>
                <a:lnTo>
                  <a:pt x="484496" y="12977"/>
                </a:lnTo>
                <a:lnTo>
                  <a:pt x="648894" y="16905"/>
                </a:lnTo>
                <a:cubicBezTo>
                  <a:pt x="714833" y="18773"/>
                  <a:pt x="776163" y="20559"/>
                  <a:pt x="829667" y="21390"/>
                </a:cubicBezTo>
                <a:lnTo>
                  <a:pt x="916694" y="22693"/>
                </a:lnTo>
                <a:lnTo>
                  <a:pt x="933747" y="21390"/>
                </a:lnTo>
                <a:cubicBezTo>
                  <a:pt x="1086511" y="12604"/>
                  <a:pt x="1591110" y="15003"/>
                  <a:pt x="1863531" y="21390"/>
                </a:cubicBezTo>
                <a:lnTo>
                  <a:pt x="1920387" y="22646"/>
                </a:lnTo>
                <a:lnTo>
                  <a:pt x="2054705" y="24358"/>
                </a:lnTo>
                <a:cubicBezTo>
                  <a:pt x="2107717" y="24456"/>
                  <a:pt x="2161143" y="23719"/>
                  <a:pt x="2217404" y="21390"/>
                </a:cubicBezTo>
                <a:cubicBezTo>
                  <a:pt x="2442445" y="12073"/>
                  <a:pt x="2732199" y="18194"/>
                  <a:pt x="2911273" y="21390"/>
                </a:cubicBezTo>
                <a:lnTo>
                  <a:pt x="3023675" y="20799"/>
                </a:lnTo>
                <a:lnTo>
                  <a:pt x="3093869" y="15816"/>
                </a:lnTo>
                <a:cubicBezTo>
                  <a:pt x="3182922" y="11551"/>
                  <a:pt x="3301373" y="10993"/>
                  <a:pt x="3429365" y="12165"/>
                </a:cubicBezTo>
                <a:lnTo>
                  <a:pt x="3575555" y="14425"/>
                </a:lnTo>
                <a:lnTo>
                  <a:pt x="3605772" y="13210"/>
                </a:lnTo>
                <a:cubicBezTo>
                  <a:pt x="3774503" y="6974"/>
                  <a:pt x="3960371" y="3465"/>
                  <a:pt x="4063093" y="21390"/>
                </a:cubicBezTo>
                <a:lnTo>
                  <a:pt x="4088792" y="24677"/>
                </a:lnTo>
                <a:lnTo>
                  <a:pt x="4129769" y="25744"/>
                </a:lnTo>
                <a:cubicBezTo>
                  <a:pt x="4269845" y="29597"/>
                  <a:pt x="4297423" y="30995"/>
                  <a:pt x="4403088" y="21390"/>
                </a:cubicBezTo>
                <a:cubicBezTo>
                  <a:pt x="4473592" y="10814"/>
                  <a:pt x="4858406" y="-6032"/>
                  <a:pt x="5096956" y="21390"/>
                </a:cubicBezTo>
                <a:lnTo>
                  <a:pt x="5251798" y="27914"/>
                </a:lnTo>
                <a:lnTo>
                  <a:pt x="5332872" y="21390"/>
                </a:lnTo>
                <a:cubicBezTo>
                  <a:pt x="5422885" y="11295"/>
                  <a:pt x="5502187" y="8863"/>
                  <a:pt x="5576462" y="10240"/>
                </a:cubicBezTo>
                <a:lnTo>
                  <a:pt x="5700011" y="17015"/>
                </a:lnTo>
                <a:lnTo>
                  <a:pt x="5761151" y="15143"/>
                </a:lnTo>
                <a:cubicBezTo>
                  <a:pt x="5846776" y="14123"/>
                  <a:pt x="5935566" y="15403"/>
                  <a:pt x="6026740" y="21390"/>
                </a:cubicBezTo>
                <a:lnTo>
                  <a:pt x="6161088" y="29209"/>
                </a:lnTo>
                <a:lnTo>
                  <a:pt x="6262655" y="21390"/>
                </a:lnTo>
                <a:cubicBezTo>
                  <a:pt x="6405549" y="5694"/>
                  <a:pt x="6517747" y="175"/>
                  <a:pt x="6610089" y="5"/>
                </a:cubicBezTo>
                <a:close/>
              </a:path>
            </a:pathLst>
          </a:custGeom>
        </p:spPr>
      </p:pic>
    </p:spTree>
    <p:extLst>
      <p:ext uri="{BB962C8B-B14F-4D97-AF65-F5344CB8AC3E}">
        <p14:creationId xmlns:p14="http://schemas.microsoft.com/office/powerpoint/2010/main" val="2333433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6EC9D9-F46D-0C9E-8395-EFDBD3B9D06F}"/>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a:latin typeface="Abadi" panose="020B0604020202020204" pitchFamily="34" charset="0"/>
              </a:rPr>
              <a:t>Aims and objectives</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D7A121"/>
          </a:solidFill>
          <a:ln w="38100" cap="rnd">
            <a:solidFill>
              <a:srgbClr val="D7A12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109569-AB2B-C8BD-BEF9-7A666DBF3588}"/>
              </a:ext>
            </a:extLst>
          </p:cNvPr>
          <p:cNvSpPr>
            <a:spLocks noGrp="1"/>
          </p:cNvSpPr>
          <p:nvPr>
            <p:ph idx="1"/>
          </p:nvPr>
        </p:nvSpPr>
        <p:spPr>
          <a:xfrm>
            <a:off x="4977553" y="2862930"/>
            <a:ext cx="6891527" cy="3765614"/>
          </a:xfrm>
        </p:spPr>
        <p:txBody>
          <a:bodyPr>
            <a:normAutofit/>
          </a:bodyPr>
          <a:lstStyle/>
          <a:p>
            <a:pPr marL="0" indent="0">
              <a:lnSpc>
                <a:spcPct val="100000"/>
              </a:lnSpc>
              <a:buNone/>
            </a:pPr>
            <a:r>
              <a:rPr lang="en-GB" sz="2000" b="1" i="0" u="sng" dirty="0">
                <a:effectLst/>
                <a:latin typeface="-apple-system"/>
              </a:rPr>
              <a:t>AIM: </a:t>
            </a:r>
          </a:p>
          <a:p>
            <a:pPr>
              <a:lnSpc>
                <a:spcPct val="100000"/>
              </a:lnSpc>
              <a:buFontTx/>
              <a:buChar char="-"/>
            </a:pPr>
            <a:r>
              <a:rPr lang="en-GB" sz="2000" dirty="0">
                <a:latin typeface="-apple-system"/>
              </a:rPr>
              <a:t>To </a:t>
            </a:r>
            <a:r>
              <a:rPr lang="en-GB" sz="2000" b="0" i="0" dirty="0">
                <a:effectLst/>
                <a:latin typeface="-apple-system"/>
              </a:rPr>
              <a:t>explore the definition, characteristics and offending behaviour behind serious crime </a:t>
            </a:r>
          </a:p>
          <a:p>
            <a:pPr marL="0" indent="0">
              <a:lnSpc>
                <a:spcPct val="100000"/>
              </a:lnSpc>
              <a:buNone/>
            </a:pPr>
            <a:endParaRPr lang="en-GB" sz="2000" b="0" i="0" dirty="0">
              <a:effectLst/>
              <a:latin typeface="-apple-system"/>
            </a:endParaRPr>
          </a:p>
          <a:p>
            <a:pPr marL="0" indent="0">
              <a:lnSpc>
                <a:spcPct val="100000"/>
              </a:lnSpc>
              <a:buNone/>
            </a:pPr>
            <a:r>
              <a:rPr lang="en-GB" sz="2000" b="1" i="0" u="sng" dirty="0">
                <a:effectLst/>
                <a:latin typeface="-apple-system"/>
              </a:rPr>
              <a:t>OBJECTIVES:</a:t>
            </a:r>
          </a:p>
          <a:p>
            <a:pPr marL="0" indent="0">
              <a:lnSpc>
                <a:spcPct val="100000"/>
              </a:lnSpc>
              <a:buNone/>
            </a:pPr>
            <a:r>
              <a:rPr lang="en-GB" sz="2000" dirty="0">
                <a:latin typeface="-apple-system"/>
              </a:rPr>
              <a:t>- </a:t>
            </a:r>
            <a:r>
              <a:rPr lang="en-GB" sz="2000" b="0" i="0" dirty="0">
                <a:effectLst/>
                <a:latin typeface="-apple-system"/>
              </a:rPr>
              <a:t>Systematically understand the most serious forms of offending behaviour and critically evaluate the causation of such crimes</a:t>
            </a:r>
          </a:p>
          <a:p>
            <a:pPr marL="0" indent="0">
              <a:lnSpc>
                <a:spcPct val="100000"/>
              </a:lnSpc>
              <a:buNone/>
            </a:pPr>
            <a:r>
              <a:rPr lang="en-GB" sz="2000" b="0" i="0" dirty="0">
                <a:effectLst/>
                <a:latin typeface="-apple-system"/>
              </a:rPr>
              <a:t>- Critically assess the impact serious crime has on society</a:t>
            </a:r>
          </a:p>
          <a:p>
            <a:pPr>
              <a:lnSpc>
                <a:spcPct val="100000"/>
              </a:lnSpc>
            </a:pPr>
            <a:endParaRPr lang="en-GB" sz="2000" dirty="0"/>
          </a:p>
        </p:txBody>
      </p:sp>
      <p:pic>
        <p:nvPicPr>
          <p:cNvPr id="5" name="Picture 4" descr="Exclamation mark on a yellow background">
            <a:extLst>
              <a:ext uri="{FF2B5EF4-FFF2-40B4-BE49-F238E27FC236}">
                <a16:creationId xmlns:a16="http://schemas.microsoft.com/office/drawing/2014/main" id="{5CEEC3C2-57DC-4E40-31E8-E07B507636C5}"/>
              </a:ext>
            </a:extLst>
          </p:cNvPr>
          <p:cNvPicPr>
            <a:picLocks noChangeAspect="1"/>
          </p:cNvPicPr>
          <p:nvPr/>
        </p:nvPicPr>
        <p:blipFill rotWithShape="1">
          <a:blip r:embed="rId3"/>
          <a:srcRect l="30992" r="1807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116201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01F10-77E0-D29D-5E83-980111145DD7}"/>
              </a:ext>
            </a:extLst>
          </p:cNvPr>
          <p:cNvSpPr>
            <a:spLocks noGrp="1"/>
          </p:cNvSpPr>
          <p:nvPr>
            <p:ph type="title"/>
          </p:nvPr>
        </p:nvSpPr>
        <p:spPr/>
        <p:txBody>
          <a:bodyPr/>
          <a:lstStyle/>
          <a:p>
            <a:r>
              <a:rPr lang="en-GB" dirty="0">
                <a:latin typeface="Abadi" panose="020B0604020104020204" pitchFamily="34" charset="0"/>
              </a:rPr>
              <a:t>Scheme of work</a:t>
            </a:r>
          </a:p>
        </p:txBody>
      </p:sp>
      <p:pic>
        <p:nvPicPr>
          <p:cNvPr id="5" name="Picture 4">
            <a:extLst>
              <a:ext uri="{FF2B5EF4-FFF2-40B4-BE49-F238E27FC236}">
                <a16:creationId xmlns:a16="http://schemas.microsoft.com/office/drawing/2014/main" id="{B583DCB1-73B7-4D7C-C459-ACB9970BA98D}"/>
              </a:ext>
            </a:extLst>
          </p:cNvPr>
          <p:cNvPicPr>
            <a:picLocks noChangeAspect="1"/>
          </p:cNvPicPr>
          <p:nvPr/>
        </p:nvPicPr>
        <p:blipFill rotWithShape="1">
          <a:blip r:embed="rId3"/>
          <a:srcRect l="12963" t="46157" r="39120" b="10729"/>
          <a:stretch/>
        </p:blipFill>
        <p:spPr>
          <a:xfrm>
            <a:off x="3032643" y="1466726"/>
            <a:ext cx="8761688" cy="5255542"/>
          </a:xfrm>
          <a:prstGeom prst="rect">
            <a:avLst/>
          </a:prstGeom>
        </p:spPr>
      </p:pic>
      <p:sp>
        <p:nvSpPr>
          <p:cNvPr id="3" name="TextBox 2">
            <a:extLst>
              <a:ext uri="{FF2B5EF4-FFF2-40B4-BE49-F238E27FC236}">
                <a16:creationId xmlns:a16="http://schemas.microsoft.com/office/drawing/2014/main" id="{75FE2423-E0E4-FB9F-4122-68B793EDC61F}"/>
              </a:ext>
            </a:extLst>
          </p:cNvPr>
          <p:cNvSpPr txBox="1"/>
          <p:nvPr/>
        </p:nvSpPr>
        <p:spPr>
          <a:xfrm>
            <a:off x="358588" y="3358776"/>
            <a:ext cx="2551953" cy="1477328"/>
          </a:xfrm>
          <a:prstGeom prst="rect">
            <a:avLst/>
          </a:prstGeom>
          <a:noFill/>
        </p:spPr>
        <p:txBody>
          <a:bodyPr wrap="square" rtlCol="0">
            <a:spAutoFit/>
          </a:bodyPr>
          <a:lstStyle/>
          <a:p>
            <a:pPr algn="ctr"/>
            <a:r>
              <a:rPr lang="en-GB" b="1" dirty="0">
                <a:highlight>
                  <a:srgbClr val="FFFF00"/>
                </a:highlight>
                <a:latin typeface="Abadi" panose="020B0604020104020204" pitchFamily="34" charset="0"/>
              </a:rPr>
              <a:t>IF YOU REQUIRE FEEDBACK ON A DRAFT, YOU NEED TO DISCUSS IT WITH ME NO LATER THAN 6/3/23</a:t>
            </a:r>
          </a:p>
        </p:txBody>
      </p:sp>
    </p:spTree>
    <p:extLst>
      <p:ext uri="{BB962C8B-B14F-4D97-AF65-F5344CB8AC3E}">
        <p14:creationId xmlns:p14="http://schemas.microsoft.com/office/powerpoint/2010/main" val="866919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39AD1-60FA-8CBB-4322-5E8E661A623D}"/>
              </a:ext>
            </a:extLst>
          </p:cNvPr>
          <p:cNvSpPr>
            <a:spLocks noGrp="1"/>
          </p:cNvSpPr>
          <p:nvPr>
            <p:ph type="title"/>
          </p:nvPr>
        </p:nvSpPr>
        <p:spPr/>
        <p:txBody>
          <a:bodyPr/>
          <a:lstStyle/>
          <a:p>
            <a:r>
              <a:rPr lang="en-GB" dirty="0">
                <a:latin typeface="Abadi" panose="020B0604020104020204" pitchFamily="34" charset="0"/>
              </a:rPr>
              <a:t>ASSESSMENTS</a:t>
            </a:r>
          </a:p>
        </p:txBody>
      </p:sp>
      <p:sp>
        <p:nvSpPr>
          <p:cNvPr id="3" name="Content Placeholder 2">
            <a:extLst>
              <a:ext uri="{FF2B5EF4-FFF2-40B4-BE49-F238E27FC236}">
                <a16:creationId xmlns:a16="http://schemas.microsoft.com/office/drawing/2014/main" id="{CA36566B-DF13-CFF1-0949-ED1A7721F005}"/>
              </a:ext>
            </a:extLst>
          </p:cNvPr>
          <p:cNvSpPr>
            <a:spLocks noGrp="1"/>
          </p:cNvSpPr>
          <p:nvPr>
            <p:ph idx="1"/>
          </p:nvPr>
        </p:nvSpPr>
        <p:spPr/>
        <p:txBody>
          <a:bodyPr/>
          <a:lstStyle/>
          <a:p>
            <a:pPr marL="0" indent="0">
              <a:buNone/>
            </a:pPr>
            <a:endParaRPr lang="en-GB" b="1" u="sng" dirty="0">
              <a:solidFill>
                <a:srgbClr val="0070C0"/>
              </a:solidFill>
              <a:latin typeface="Abadi" panose="020B0604020104020204" pitchFamily="34" charset="0"/>
            </a:endParaRPr>
          </a:p>
          <a:p>
            <a:pPr marL="0" indent="0">
              <a:buNone/>
            </a:pPr>
            <a:r>
              <a:rPr lang="en-GB" b="1" u="sng" dirty="0">
                <a:solidFill>
                  <a:srgbClr val="0070C0"/>
                </a:solidFill>
                <a:latin typeface="Abadi" panose="020B0604020104020204" pitchFamily="34" charset="0"/>
              </a:rPr>
              <a:t>Assessment component 1</a:t>
            </a:r>
            <a:r>
              <a:rPr lang="en-GB" dirty="0">
                <a:solidFill>
                  <a:srgbClr val="0070C0"/>
                </a:solidFill>
                <a:latin typeface="Abadi" panose="020B0604020104020204" pitchFamily="34" charset="0"/>
              </a:rPr>
              <a:t>: </a:t>
            </a:r>
            <a:r>
              <a:rPr lang="en-GB" dirty="0">
                <a:latin typeface="Abadi" panose="020B0604020104020204" pitchFamily="34" charset="0"/>
              </a:rPr>
              <a:t>2,000 word essay – Friday 10</a:t>
            </a:r>
            <a:r>
              <a:rPr lang="en-GB" baseline="30000" dirty="0">
                <a:latin typeface="Abadi" panose="020B0604020104020204" pitchFamily="34" charset="0"/>
              </a:rPr>
              <a:t>th</a:t>
            </a:r>
            <a:r>
              <a:rPr lang="en-GB" dirty="0">
                <a:latin typeface="Abadi" panose="020B0604020104020204" pitchFamily="34" charset="0"/>
              </a:rPr>
              <a:t> March 23:59</a:t>
            </a:r>
          </a:p>
          <a:p>
            <a:pPr marL="0" indent="0">
              <a:buNone/>
            </a:pPr>
            <a:endParaRPr lang="en-GB" dirty="0">
              <a:latin typeface="Abadi" panose="020B0604020104020204" pitchFamily="34" charset="0"/>
            </a:endParaRPr>
          </a:p>
          <a:p>
            <a:pPr marL="0" indent="0">
              <a:buNone/>
            </a:pPr>
            <a:r>
              <a:rPr lang="en-GB" b="1" u="sng" dirty="0">
                <a:solidFill>
                  <a:schemeClr val="accent6"/>
                </a:solidFill>
                <a:latin typeface="Abadi" panose="020B0604020104020204" pitchFamily="34" charset="0"/>
              </a:rPr>
              <a:t>Assessment component 2</a:t>
            </a:r>
            <a:r>
              <a:rPr lang="en-GB" dirty="0">
                <a:solidFill>
                  <a:schemeClr val="accent6"/>
                </a:solidFill>
                <a:latin typeface="Abadi" panose="020B0604020104020204" pitchFamily="34" charset="0"/>
              </a:rPr>
              <a:t>: </a:t>
            </a:r>
            <a:r>
              <a:rPr lang="en-GB" dirty="0">
                <a:latin typeface="Abadi" panose="020B0604020104020204" pitchFamily="34" charset="0"/>
              </a:rPr>
              <a:t>15 minute individual presentation – Tuesday 2</a:t>
            </a:r>
            <a:r>
              <a:rPr lang="en-GB" baseline="30000" dirty="0">
                <a:latin typeface="Abadi" panose="020B0604020104020204" pitchFamily="34" charset="0"/>
              </a:rPr>
              <a:t>nd</a:t>
            </a:r>
            <a:r>
              <a:rPr lang="en-GB" dirty="0">
                <a:latin typeface="Abadi" panose="020B0604020104020204" pitchFamily="34" charset="0"/>
              </a:rPr>
              <a:t> May </a:t>
            </a:r>
          </a:p>
          <a:p>
            <a:pPr marL="0" indent="0">
              <a:buNone/>
            </a:pPr>
            <a:endParaRPr lang="en-GB" dirty="0">
              <a:latin typeface="Abadi" panose="020B0604020104020204" pitchFamily="34" charset="0"/>
            </a:endParaRPr>
          </a:p>
        </p:txBody>
      </p:sp>
    </p:spTree>
    <p:extLst>
      <p:ext uri="{BB962C8B-B14F-4D97-AF65-F5344CB8AC3E}">
        <p14:creationId xmlns:p14="http://schemas.microsoft.com/office/powerpoint/2010/main" val="634322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371632-FFDC-4335-E21A-32DDEC51FE8C}"/>
              </a:ext>
            </a:extLst>
          </p:cNvPr>
          <p:cNvSpPr txBox="1"/>
          <p:nvPr/>
        </p:nvSpPr>
        <p:spPr>
          <a:xfrm>
            <a:off x="1374405" y="1671725"/>
            <a:ext cx="3522964" cy="2400657"/>
          </a:xfrm>
          <a:prstGeom prst="rect">
            <a:avLst/>
          </a:prstGeom>
          <a:noFill/>
        </p:spPr>
        <p:txBody>
          <a:bodyPr wrap="square" rtlCol="0">
            <a:spAutoFit/>
          </a:bodyPr>
          <a:lstStyle/>
          <a:p>
            <a:pPr algn="ctr"/>
            <a:r>
              <a:rPr lang="en-GB" sz="5000" b="1" dirty="0"/>
              <a:t>Let’s take a look at the assignment brief . . . </a:t>
            </a:r>
            <a:r>
              <a:rPr lang="en-GB" dirty="0"/>
              <a:t>.</a:t>
            </a:r>
          </a:p>
        </p:txBody>
      </p:sp>
      <p:pic>
        <p:nvPicPr>
          <p:cNvPr id="4" name="Picture 3">
            <a:extLst>
              <a:ext uri="{FF2B5EF4-FFF2-40B4-BE49-F238E27FC236}">
                <a16:creationId xmlns:a16="http://schemas.microsoft.com/office/drawing/2014/main" id="{A6C880E3-5573-1A3D-0804-D31690A3C217}"/>
              </a:ext>
            </a:extLst>
          </p:cNvPr>
          <p:cNvPicPr>
            <a:picLocks noChangeAspect="1"/>
          </p:cNvPicPr>
          <p:nvPr/>
        </p:nvPicPr>
        <p:blipFill rotWithShape="1">
          <a:blip r:embed="rId3"/>
          <a:srcRect l="21019" t="19375" r="23356" b="6458"/>
          <a:stretch/>
        </p:blipFill>
        <p:spPr>
          <a:xfrm>
            <a:off x="5457825" y="1035844"/>
            <a:ext cx="5722144" cy="50863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83197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0EA85B-84F7-1F22-0F0D-6081B5608500}"/>
              </a:ext>
            </a:extLst>
          </p:cNvPr>
          <p:cNvSpPr>
            <a:spLocks noGrp="1"/>
          </p:cNvSpPr>
          <p:nvPr>
            <p:ph type="title"/>
          </p:nvPr>
        </p:nvSpPr>
        <p:spPr>
          <a:xfrm>
            <a:off x="576072" y="238539"/>
            <a:ext cx="11018520" cy="1434415"/>
          </a:xfrm>
        </p:spPr>
        <p:txBody>
          <a:bodyPr anchor="b">
            <a:normAutofit/>
          </a:bodyPr>
          <a:lstStyle/>
          <a:p>
            <a:pPr>
              <a:lnSpc>
                <a:spcPct val="90000"/>
              </a:lnSpc>
            </a:pPr>
            <a:r>
              <a:rPr lang="en-GB" sz="5000">
                <a:latin typeface="Arial" panose="020B0604020202020204" pitchFamily="34" charset="0"/>
                <a:cs typeface="Arial" panose="020B0604020202020204" pitchFamily="34" charset="0"/>
              </a:rPr>
              <a:t>Assignment feedback from semester 1</a:t>
            </a:r>
          </a:p>
        </p:txBody>
      </p:sp>
      <p:sp>
        <p:nvSpPr>
          <p:cNvPr id="1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2EB4ED"/>
          </a:solidFill>
          <a:ln w="38100" cap="rnd">
            <a:solidFill>
              <a:srgbClr val="2EB4E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008478-8CD7-1EEF-A440-87A63DB9D452}"/>
              </a:ext>
            </a:extLst>
          </p:cNvPr>
          <p:cNvSpPr>
            <a:spLocks noGrp="1"/>
          </p:cNvSpPr>
          <p:nvPr>
            <p:ph idx="1"/>
          </p:nvPr>
        </p:nvSpPr>
        <p:spPr>
          <a:xfrm>
            <a:off x="572493" y="2071316"/>
            <a:ext cx="6713552" cy="4119172"/>
          </a:xfrm>
        </p:spPr>
        <p:txBody>
          <a:bodyPr anchor="t">
            <a:normAutofit/>
          </a:bodyPr>
          <a:lstStyle/>
          <a:p>
            <a:pPr marL="514350" indent="-514350">
              <a:buFont typeface="+mj-lt"/>
              <a:buAutoNum type="arabicPeriod"/>
            </a:pPr>
            <a:r>
              <a:rPr lang="en-GB" dirty="0">
                <a:latin typeface="Abadi" panose="020B0604020104020204" pitchFamily="34" charset="0"/>
              </a:rPr>
              <a:t>Engagement with academic literature</a:t>
            </a:r>
          </a:p>
          <a:p>
            <a:pPr marL="514350" indent="-514350">
              <a:buFont typeface="+mj-lt"/>
              <a:buAutoNum type="arabicPeriod"/>
            </a:pPr>
            <a:r>
              <a:rPr lang="en-GB" dirty="0">
                <a:latin typeface="Abadi" panose="020B0604020104020204" pitchFamily="34" charset="0"/>
              </a:rPr>
              <a:t>Referencing</a:t>
            </a:r>
          </a:p>
          <a:p>
            <a:pPr marL="514350" indent="-514350">
              <a:buFont typeface="+mj-lt"/>
              <a:buAutoNum type="arabicPeriod"/>
            </a:pPr>
            <a:r>
              <a:rPr lang="en-GB" dirty="0">
                <a:latin typeface="Abadi" panose="020B0604020104020204" pitchFamily="34" charset="0"/>
              </a:rPr>
              <a:t>Too much description, not enough analysis</a:t>
            </a:r>
          </a:p>
          <a:p>
            <a:pPr marL="514350" indent="-514350">
              <a:buFont typeface="+mj-lt"/>
              <a:buAutoNum type="arabicPeriod"/>
            </a:pPr>
            <a:r>
              <a:rPr lang="en-GB" dirty="0">
                <a:latin typeface="Abadi" panose="020B0604020104020204" pitchFamily="34" charset="0"/>
              </a:rPr>
              <a:t>Sentence structure and cumbersome writing</a:t>
            </a:r>
          </a:p>
        </p:txBody>
      </p:sp>
      <p:pic>
        <p:nvPicPr>
          <p:cNvPr id="4" name="Picture 3">
            <a:extLst>
              <a:ext uri="{FF2B5EF4-FFF2-40B4-BE49-F238E27FC236}">
                <a16:creationId xmlns:a16="http://schemas.microsoft.com/office/drawing/2014/main" id="{E0C10301-76DF-CE1F-BE07-9A4B55DEF64D}"/>
              </a:ext>
            </a:extLst>
          </p:cNvPr>
          <p:cNvPicPr>
            <a:picLocks noChangeAspect="1"/>
          </p:cNvPicPr>
          <p:nvPr/>
        </p:nvPicPr>
        <p:blipFill rotWithShape="1">
          <a:blip r:embed="rId3"/>
          <a:srcRect l="28649" r="7373" b="-3"/>
          <a:stretch/>
        </p:blipFill>
        <p:spPr>
          <a:xfrm>
            <a:off x="7675658" y="2093976"/>
            <a:ext cx="3941064" cy="4096512"/>
          </a:xfrm>
          <a:prstGeom prst="rect">
            <a:avLst/>
          </a:prstGeom>
        </p:spPr>
      </p:pic>
    </p:spTree>
    <p:extLst>
      <p:ext uri="{BB962C8B-B14F-4D97-AF65-F5344CB8AC3E}">
        <p14:creationId xmlns:p14="http://schemas.microsoft.com/office/powerpoint/2010/main" val="3177556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A921A5-293F-6FE0-981D-1BCFF853FCA8}"/>
              </a:ext>
            </a:extLst>
          </p:cNvPr>
          <p:cNvSpPr txBox="1"/>
          <p:nvPr/>
        </p:nvSpPr>
        <p:spPr>
          <a:xfrm>
            <a:off x="2744603" y="1658158"/>
            <a:ext cx="6095064" cy="3323987"/>
          </a:xfrm>
          <a:prstGeom prst="rect">
            <a:avLst/>
          </a:prstGeom>
          <a:noFill/>
        </p:spPr>
        <p:txBody>
          <a:bodyPr wrap="square">
            <a:spAutoFit/>
          </a:bodyPr>
          <a:lstStyle/>
          <a:p>
            <a:pPr algn="ctr"/>
            <a:r>
              <a:rPr lang="en-GB" sz="7000" dirty="0">
                <a:latin typeface="Abadi" panose="020B0604020104020204" pitchFamily="34" charset="0"/>
              </a:rPr>
              <a:t>What is serious and organised crime?</a:t>
            </a:r>
          </a:p>
        </p:txBody>
      </p:sp>
      <p:sp>
        <p:nvSpPr>
          <p:cNvPr id="4" name="TextBox 3">
            <a:extLst>
              <a:ext uri="{FF2B5EF4-FFF2-40B4-BE49-F238E27FC236}">
                <a16:creationId xmlns:a16="http://schemas.microsoft.com/office/drawing/2014/main" id="{AB5CCAE6-56B1-5149-55F8-D4ED435C6695}"/>
              </a:ext>
            </a:extLst>
          </p:cNvPr>
          <p:cNvSpPr txBox="1"/>
          <p:nvPr/>
        </p:nvSpPr>
        <p:spPr>
          <a:xfrm>
            <a:off x="8274479" y="471225"/>
            <a:ext cx="3713698" cy="3693319"/>
          </a:xfrm>
          <a:prstGeom prst="rect">
            <a:avLst/>
          </a:prstGeom>
          <a:solidFill>
            <a:schemeClr val="bg1"/>
          </a:solidFill>
        </p:spPr>
        <p:txBody>
          <a:bodyPr wrap="square" rtlCol="0">
            <a:spAutoFit/>
          </a:bodyPr>
          <a:lstStyle/>
          <a:p>
            <a:r>
              <a:rPr lang="en-GB" b="0" i="0" dirty="0">
                <a:solidFill>
                  <a:srgbClr val="171717"/>
                </a:solidFill>
                <a:effectLst/>
                <a:latin typeface="Montserrat" panose="00000500000000000000" pitchFamily="2" charset="0"/>
              </a:rPr>
              <a:t>The definition of serious and organised crime, or SOC, can be given as people who have worked together for an extended period of time to plan, coordinate and conduct serious crime.</a:t>
            </a:r>
            <a:br>
              <a:rPr lang="en-GB" dirty="0"/>
            </a:br>
            <a:br>
              <a:rPr lang="en-GB" dirty="0"/>
            </a:br>
            <a:r>
              <a:rPr lang="en-GB" b="0" i="0" dirty="0">
                <a:solidFill>
                  <a:srgbClr val="171717"/>
                </a:solidFill>
                <a:effectLst/>
                <a:latin typeface="Montserrat" panose="00000500000000000000" pitchFamily="2" charset="0"/>
              </a:rPr>
              <a:t>These people are, more often than not, motivated to commit these serious crimes by the potential of financial gain (Crimestoppers, 2022)</a:t>
            </a:r>
            <a:endParaRPr lang="en-GB" dirty="0"/>
          </a:p>
        </p:txBody>
      </p:sp>
      <p:sp>
        <p:nvSpPr>
          <p:cNvPr id="6" name="TextBox 5">
            <a:extLst>
              <a:ext uri="{FF2B5EF4-FFF2-40B4-BE49-F238E27FC236}">
                <a16:creationId xmlns:a16="http://schemas.microsoft.com/office/drawing/2014/main" id="{9C9CB8E5-8D35-EE33-4669-60DC542B3EB7}"/>
              </a:ext>
            </a:extLst>
          </p:cNvPr>
          <p:cNvSpPr txBox="1"/>
          <p:nvPr/>
        </p:nvSpPr>
        <p:spPr>
          <a:xfrm>
            <a:off x="410920" y="3768681"/>
            <a:ext cx="6095064" cy="2862322"/>
          </a:xfrm>
          <a:prstGeom prst="rect">
            <a:avLst/>
          </a:prstGeom>
          <a:solidFill>
            <a:schemeClr val="bg1"/>
          </a:solid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Organised Crime is defined as planned and co-ordinated criminal behaviour and conduct by people working together on a continuing basis. Their motivation is often, but not always, financial gain. Organised crime in this and other countries recognises neither national borders nor national interests.</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In December 2013 it was estimated that there were 36,000 organised criminals in 5,300 groups affecting the UK (CPS, 2022)</a:t>
            </a:r>
          </a:p>
        </p:txBody>
      </p:sp>
      <p:pic>
        <p:nvPicPr>
          <p:cNvPr id="7" name="Picture 6">
            <a:extLst>
              <a:ext uri="{FF2B5EF4-FFF2-40B4-BE49-F238E27FC236}">
                <a16:creationId xmlns:a16="http://schemas.microsoft.com/office/drawing/2014/main" id="{5598ED7C-4D9C-ECC5-1D1E-66473B43ACE3}"/>
              </a:ext>
            </a:extLst>
          </p:cNvPr>
          <p:cNvPicPr>
            <a:picLocks noChangeAspect="1"/>
          </p:cNvPicPr>
          <p:nvPr/>
        </p:nvPicPr>
        <p:blipFill>
          <a:blip r:embed="rId3"/>
          <a:stretch>
            <a:fillRect/>
          </a:stretch>
        </p:blipFill>
        <p:spPr>
          <a:xfrm>
            <a:off x="-67319" y="82033"/>
            <a:ext cx="3152249" cy="3152249"/>
          </a:xfrm>
          <a:prstGeom prst="rect">
            <a:avLst/>
          </a:prstGeom>
        </p:spPr>
      </p:pic>
    </p:spTree>
    <p:extLst>
      <p:ext uri="{BB962C8B-B14F-4D97-AF65-F5344CB8AC3E}">
        <p14:creationId xmlns:p14="http://schemas.microsoft.com/office/powerpoint/2010/main" val="1813419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circle(in)">
                                      <p:cBhvr>
                                        <p:cTn id="25"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0F6826-D852-D0A7-3A1F-1BC57F84F324}"/>
              </a:ext>
            </a:extLst>
          </p:cNvPr>
          <p:cNvPicPr>
            <a:picLocks noChangeAspect="1"/>
          </p:cNvPicPr>
          <p:nvPr/>
        </p:nvPicPr>
        <p:blipFill>
          <a:blip r:embed="rId3"/>
          <a:stretch>
            <a:fillRect/>
          </a:stretch>
        </p:blipFill>
        <p:spPr>
          <a:xfrm>
            <a:off x="1432898" y="0"/>
            <a:ext cx="9326204" cy="6858000"/>
          </a:xfrm>
          <a:prstGeom prst="rect">
            <a:avLst/>
          </a:prstGeom>
        </p:spPr>
      </p:pic>
    </p:spTree>
    <p:extLst>
      <p:ext uri="{BB962C8B-B14F-4D97-AF65-F5344CB8AC3E}">
        <p14:creationId xmlns:p14="http://schemas.microsoft.com/office/powerpoint/2010/main" val="2484592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ext&#10;&#10;Description automatically generated">
            <a:extLst>
              <a:ext uri="{FF2B5EF4-FFF2-40B4-BE49-F238E27FC236}">
                <a16:creationId xmlns:a16="http://schemas.microsoft.com/office/drawing/2014/main" id="{FE1EAABE-1CBB-ED75-9E3B-590F7812F5F2}"/>
              </a:ext>
            </a:extLst>
          </p:cNvPr>
          <p:cNvPicPr>
            <a:picLocks noChangeAspect="1"/>
          </p:cNvPicPr>
          <p:nvPr/>
        </p:nvPicPr>
        <p:blipFill rotWithShape="1">
          <a:blip r:embed="rId3"/>
          <a:srcRect t="19290" r="1" b="5800"/>
          <a:stretch/>
        </p:blipFill>
        <p:spPr>
          <a:xfrm>
            <a:off x="180279" y="161490"/>
            <a:ext cx="11827082" cy="6534092"/>
          </a:xfrm>
          <a:custGeom>
            <a:avLst/>
            <a:gdLst/>
            <a:ahLst/>
            <a:cxnLst/>
            <a:rect l="l" t="t" r="r" b="b"/>
            <a:pathLst>
              <a:path w="11827082" h="6534092">
                <a:moveTo>
                  <a:pt x="6610089" y="5"/>
                </a:moveTo>
                <a:cubicBezTo>
                  <a:pt x="6763993" y="-277"/>
                  <a:pt x="6862741" y="14300"/>
                  <a:pt x="6956523" y="21390"/>
                </a:cubicBezTo>
                <a:cubicBezTo>
                  <a:pt x="7271939" y="-12207"/>
                  <a:pt x="7581352" y="149"/>
                  <a:pt x="7768349" y="21390"/>
                </a:cubicBezTo>
                <a:lnTo>
                  <a:pt x="7831642" y="23688"/>
                </a:lnTo>
                <a:lnTo>
                  <a:pt x="7886307" y="21390"/>
                </a:lnTo>
                <a:cubicBezTo>
                  <a:pt x="7951978" y="17798"/>
                  <a:pt x="8007622" y="16567"/>
                  <a:pt x="8057445" y="16600"/>
                </a:cubicBezTo>
                <a:lnTo>
                  <a:pt x="8096254" y="17396"/>
                </a:lnTo>
                <a:lnTo>
                  <a:pt x="8199591" y="12947"/>
                </a:lnTo>
                <a:cubicBezTo>
                  <a:pt x="8247971" y="12558"/>
                  <a:pt x="8296272" y="14617"/>
                  <a:pt x="8344260" y="21390"/>
                </a:cubicBezTo>
                <a:lnTo>
                  <a:pt x="8355505" y="22738"/>
                </a:lnTo>
                <a:lnTo>
                  <a:pt x="8462217" y="21390"/>
                </a:lnTo>
                <a:cubicBezTo>
                  <a:pt x="8567700" y="16869"/>
                  <a:pt x="8666620" y="17239"/>
                  <a:pt x="8761697" y="18554"/>
                </a:cubicBezTo>
                <a:lnTo>
                  <a:pt x="8808871" y="19038"/>
                </a:lnTo>
                <a:lnTo>
                  <a:pt x="8941246" y="13930"/>
                </a:lnTo>
                <a:cubicBezTo>
                  <a:pt x="9040199" y="10800"/>
                  <a:pt x="9149474" y="10157"/>
                  <a:pt x="9260166" y="21390"/>
                </a:cubicBezTo>
                <a:lnTo>
                  <a:pt x="9339613" y="26448"/>
                </a:lnTo>
                <a:lnTo>
                  <a:pt x="9432845" y="28493"/>
                </a:lnTo>
                <a:cubicBezTo>
                  <a:pt x="9587011" y="31230"/>
                  <a:pt x="9744909" y="31599"/>
                  <a:pt x="9849954" y="21390"/>
                </a:cubicBezTo>
                <a:cubicBezTo>
                  <a:pt x="10060044" y="972"/>
                  <a:pt x="10204432" y="2657"/>
                  <a:pt x="10425865" y="21390"/>
                </a:cubicBezTo>
                <a:lnTo>
                  <a:pt x="10477895" y="25158"/>
                </a:lnTo>
                <a:lnTo>
                  <a:pt x="10566351" y="27751"/>
                </a:lnTo>
                <a:cubicBezTo>
                  <a:pt x="10727031" y="32755"/>
                  <a:pt x="10877889" y="35639"/>
                  <a:pt x="11001775" y="21390"/>
                </a:cubicBezTo>
                <a:cubicBezTo>
                  <a:pt x="11249546" y="-7108"/>
                  <a:pt x="11434553" y="12510"/>
                  <a:pt x="11813601" y="21390"/>
                </a:cubicBezTo>
                <a:cubicBezTo>
                  <a:pt x="11817928" y="208271"/>
                  <a:pt x="11818867" y="336567"/>
                  <a:pt x="11813601" y="475847"/>
                </a:cubicBezTo>
                <a:cubicBezTo>
                  <a:pt x="11808335" y="615127"/>
                  <a:pt x="11845853" y="1008651"/>
                  <a:pt x="11813601" y="1254916"/>
                </a:cubicBezTo>
                <a:cubicBezTo>
                  <a:pt x="11809570" y="1285699"/>
                  <a:pt x="11806768" y="1314174"/>
                  <a:pt x="11804923" y="1340777"/>
                </a:cubicBezTo>
                <a:lnTo>
                  <a:pt x="11803652" y="1373115"/>
                </a:lnTo>
                <a:lnTo>
                  <a:pt x="11804560" y="1395572"/>
                </a:lnTo>
                <a:cubicBezTo>
                  <a:pt x="11806656" y="1431340"/>
                  <a:pt x="11809600" y="1470662"/>
                  <a:pt x="11813601" y="1514605"/>
                </a:cubicBezTo>
                <a:cubicBezTo>
                  <a:pt x="11829606" y="1690380"/>
                  <a:pt x="11822955" y="1813845"/>
                  <a:pt x="11815628" y="1920902"/>
                </a:cubicBezTo>
                <a:lnTo>
                  <a:pt x="11811346" y="1995660"/>
                </a:lnTo>
                <a:lnTo>
                  <a:pt x="11813868" y="2104640"/>
                </a:lnTo>
                <a:lnTo>
                  <a:pt x="11817197" y="2264365"/>
                </a:lnTo>
                <a:lnTo>
                  <a:pt x="11821465" y="2306631"/>
                </a:lnTo>
                <a:cubicBezTo>
                  <a:pt x="11835170" y="2477814"/>
                  <a:pt x="11818400" y="2578773"/>
                  <a:pt x="11813601" y="2683208"/>
                </a:cubicBezTo>
                <a:cubicBezTo>
                  <a:pt x="11809487" y="2772725"/>
                  <a:pt x="11816027" y="2930030"/>
                  <a:pt x="11816192" y="3070653"/>
                </a:cubicBezTo>
                <a:lnTo>
                  <a:pt x="11813610" y="3202145"/>
                </a:lnTo>
                <a:lnTo>
                  <a:pt x="11813601" y="3267510"/>
                </a:lnTo>
                <a:cubicBezTo>
                  <a:pt x="11811419" y="3587194"/>
                  <a:pt x="11813535" y="3497122"/>
                  <a:pt x="11813601" y="3721967"/>
                </a:cubicBezTo>
                <a:cubicBezTo>
                  <a:pt x="11813617" y="3778178"/>
                  <a:pt x="11814293" y="3835214"/>
                  <a:pt x="11815131" y="3894088"/>
                </a:cubicBezTo>
                <a:lnTo>
                  <a:pt x="11816203" y="3972593"/>
                </a:lnTo>
                <a:lnTo>
                  <a:pt x="11816265" y="3973919"/>
                </a:lnTo>
                <a:cubicBezTo>
                  <a:pt x="11819902" y="4062998"/>
                  <a:pt x="11819694" y="4122248"/>
                  <a:pt x="11818174" y="4171327"/>
                </a:cubicBezTo>
                <a:lnTo>
                  <a:pt x="11817878" y="4178488"/>
                </a:lnTo>
                <a:lnTo>
                  <a:pt x="11818118" y="4277530"/>
                </a:lnTo>
                <a:cubicBezTo>
                  <a:pt x="11817612" y="4347824"/>
                  <a:pt x="11816272" y="4421987"/>
                  <a:pt x="11813601" y="4501036"/>
                </a:cubicBezTo>
                <a:cubicBezTo>
                  <a:pt x="11824398" y="4779554"/>
                  <a:pt x="11834923" y="4895505"/>
                  <a:pt x="11813601" y="5020415"/>
                </a:cubicBezTo>
                <a:cubicBezTo>
                  <a:pt x="11808270" y="5051643"/>
                  <a:pt x="11804885" y="5094410"/>
                  <a:pt x="11802984" y="5145366"/>
                </a:cubicBezTo>
                <a:lnTo>
                  <a:pt x="11802805" y="5153576"/>
                </a:lnTo>
                <a:lnTo>
                  <a:pt x="11813601" y="5280104"/>
                </a:lnTo>
                <a:cubicBezTo>
                  <a:pt x="11848339" y="5545832"/>
                  <a:pt x="11803810" y="5568088"/>
                  <a:pt x="11813601" y="5734561"/>
                </a:cubicBezTo>
                <a:cubicBezTo>
                  <a:pt x="11814825" y="5755370"/>
                  <a:pt x="11815354" y="5777180"/>
                  <a:pt x="11815391" y="5800160"/>
                </a:cubicBezTo>
                <a:lnTo>
                  <a:pt x="11814403" y="5861994"/>
                </a:lnTo>
                <a:lnTo>
                  <a:pt x="11814897" y="5940552"/>
                </a:lnTo>
                <a:cubicBezTo>
                  <a:pt x="11813455" y="6007961"/>
                  <a:pt x="11810716" y="6074118"/>
                  <a:pt x="11808410" y="6139030"/>
                </a:cubicBezTo>
                <a:lnTo>
                  <a:pt x="11805249" y="6294204"/>
                </a:lnTo>
                <a:lnTo>
                  <a:pt x="11806853" y="6377232"/>
                </a:lnTo>
                <a:lnTo>
                  <a:pt x="11813601" y="6513630"/>
                </a:lnTo>
                <a:cubicBezTo>
                  <a:pt x="11755932" y="6520071"/>
                  <a:pt x="11702085" y="6522123"/>
                  <a:pt x="11651008" y="6521869"/>
                </a:cubicBezTo>
                <a:lnTo>
                  <a:pt x="11606878" y="6520178"/>
                </a:lnTo>
                <a:lnTo>
                  <a:pt x="11480359" y="6526470"/>
                </a:lnTo>
                <a:cubicBezTo>
                  <a:pt x="11411497" y="6529079"/>
                  <a:pt x="11340067" y="6529281"/>
                  <a:pt x="11235913" y="6522672"/>
                </a:cubicBezTo>
                <a:lnTo>
                  <a:pt x="11167376" y="6517338"/>
                </a:lnTo>
                <a:lnTo>
                  <a:pt x="11118099" y="6519937"/>
                </a:lnTo>
                <a:cubicBezTo>
                  <a:pt x="11008080" y="6519923"/>
                  <a:pt x="10918905" y="6505169"/>
                  <a:pt x="10779737" y="6513630"/>
                </a:cubicBezTo>
                <a:lnTo>
                  <a:pt x="10756340" y="6513513"/>
                </a:lnTo>
                <a:lnTo>
                  <a:pt x="10748952" y="6514346"/>
                </a:lnTo>
                <a:cubicBezTo>
                  <a:pt x="10725838" y="6516206"/>
                  <a:pt x="10699773" y="6516641"/>
                  <a:pt x="10661780" y="6513630"/>
                </a:cubicBezTo>
                <a:lnTo>
                  <a:pt x="10643067" y="6512943"/>
                </a:lnTo>
                <a:lnTo>
                  <a:pt x="10627638" y="6512866"/>
                </a:lnTo>
                <a:lnTo>
                  <a:pt x="10598539" y="6511309"/>
                </a:lnTo>
                <a:lnTo>
                  <a:pt x="10590670" y="6511020"/>
                </a:lnTo>
                <a:cubicBezTo>
                  <a:pt x="10422654" y="6509230"/>
                  <a:pt x="10114537" y="6525711"/>
                  <a:pt x="9930443" y="6519069"/>
                </a:cubicBezTo>
                <a:lnTo>
                  <a:pt x="9908887" y="6517613"/>
                </a:lnTo>
                <a:lnTo>
                  <a:pt x="9697150" y="6531900"/>
                </a:lnTo>
                <a:cubicBezTo>
                  <a:pt x="9438634" y="6540253"/>
                  <a:pt x="9217380" y="6522684"/>
                  <a:pt x="9038128" y="6513630"/>
                </a:cubicBezTo>
                <a:lnTo>
                  <a:pt x="8901719" y="6509665"/>
                </a:lnTo>
                <a:lnTo>
                  <a:pt x="8766922" y="6512046"/>
                </a:lnTo>
                <a:cubicBezTo>
                  <a:pt x="8694433" y="6513288"/>
                  <a:pt x="8629372" y="6514112"/>
                  <a:pt x="8580175" y="6513630"/>
                </a:cubicBezTo>
                <a:lnTo>
                  <a:pt x="8571277" y="6513524"/>
                </a:lnTo>
                <a:lnTo>
                  <a:pt x="8462217" y="6513630"/>
                </a:lnTo>
                <a:cubicBezTo>
                  <a:pt x="8225188" y="6509968"/>
                  <a:pt x="7780127" y="6525503"/>
                  <a:pt x="7532434" y="6513630"/>
                </a:cubicBezTo>
                <a:lnTo>
                  <a:pt x="7448622" y="6511320"/>
                </a:lnTo>
                <a:lnTo>
                  <a:pt x="7428354" y="6513630"/>
                </a:lnTo>
                <a:cubicBezTo>
                  <a:pt x="7293248" y="6538560"/>
                  <a:pt x="7186080" y="6533261"/>
                  <a:pt x="7078782" y="6523679"/>
                </a:cubicBezTo>
                <a:lnTo>
                  <a:pt x="6973169" y="6513887"/>
                </a:lnTo>
                <a:lnTo>
                  <a:pt x="6954249" y="6514033"/>
                </a:lnTo>
                <a:cubicBezTo>
                  <a:pt x="6918701" y="6514123"/>
                  <a:pt x="6880374" y="6514018"/>
                  <a:pt x="6838566" y="6513630"/>
                </a:cubicBezTo>
                <a:lnTo>
                  <a:pt x="6790865" y="6514652"/>
                </a:lnTo>
                <a:lnTo>
                  <a:pt x="6717520" y="6518204"/>
                </a:lnTo>
                <a:lnTo>
                  <a:pt x="6690736" y="6516798"/>
                </a:lnTo>
                <a:lnTo>
                  <a:pt x="6604647" y="6518643"/>
                </a:lnTo>
                <a:cubicBezTo>
                  <a:pt x="6383546" y="6528740"/>
                  <a:pt x="6188571" y="6547337"/>
                  <a:pt x="5908782" y="6513630"/>
                </a:cubicBezTo>
                <a:lnTo>
                  <a:pt x="5827432" y="6506155"/>
                </a:lnTo>
                <a:lnTo>
                  <a:pt x="5818169" y="6505897"/>
                </a:lnTo>
                <a:cubicBezTo>
                  <a:pt x="5656134" y="6501940"/>
                  <a:pt x="5476891" y="6500561"/>
                  <a:pt x="5360626" y="6513630"/>
                </a:cubicBezTo>
                <a:cubicBezTo>
                  <a:pt x="5244362" y="6526700"/>
                  <a:pt x="5155294" y="6523407"/>
                  <a:pt x="5082581" y="6518492"/>
                </a:cubicBezTo>
                <a:lnTo>
                  <a:pt x="5011539" y="6513612"/>
                </a:lnTo>
                <a:lnTo>
                  <a:pt x="4978999" y="6513630"/>
                </a:lnTo>
                <a:lnTo>
                  <a:pt x="4947560" y="6512597"/>
                </a:lnTo>
                <a:lnTo>
                  <a:pt x="4902673" y="6513630"/>
                </a:lnTo>
                <a:cubicBezTo>
                  <a:pt x="4851834" y="6520217"/>
                  <a:pt x="4795188" y="6523001"/>
                  <a:pt x="4737076" y="6522747"/>
                </a:cubicBezTo>
                <a:lnTo>
                  <a:pt x="4649328" y="6518160"/>
                </a:lnTo>
                <a:lnTo>
                  <a:pt x="4624935" y="6519597"/>
                </a:lnTo>
                <a:cubicBezTo>
                  <a:pt x="4598495" y="6519851"/>
                  <a:pt x="4566987" y="6518389"/>
                  <a:pt x="4521046" y="6513630"/>
                </a:cubicBezTo>
                <a:lnTo>
                  <a:pt x="4456833" y="6510131"/>
                </a:lnTo>
                <a:lnTo>
                  <a:pt x="4343538" y="6512337"/>
                </a:lnTo>
                <a:cubicBezTo>
                  <a:pt x="4260681" y="6514690"/>
                  <a:pt x="4174545" y="6517475"/>
                  <a:pt x="4104725" y="6513630"/>
                </a:cubicBezTo>
                <a:cubicBezTo>
                  <a:pt x="3965085" y="6505941"/>
                  <a:pt x="3802107" y="6535988"/>
                  <a:pt x="3528815" y="6513630"/>
                </a:cubicBezTo>
                <a:lnTo>
                  <a:pt x="3407613" y="6504978"/>
                </a:lnTo>
                <a:lnTo>
                  <a:pt x="3251268" y="6513630"/>
                </a:lnTo>
                <a:cubicBezTo>
                  <a:pt x="3103602" y="6529652"/>
                  <a:pt x="3004932" y="6519904"/>
                  <a:pt x="2867035" y="6513929"/>
                </a:cubicBezTo>
                <a:lnTo>
                  <a:pt x="2840124" y="6513045"/>
                </a:lnTo>
                <a:lnTo>
                  <a:pt x="2834946" y="6513630"/>
                </a:lnTo>
                <a:cubicBezTo>
                  <a:pt x="2691933" y="6538293"/>
                  <a:pt x="2614008" y="6529004"/>
                  <a:pt x="2502859" y="6520536"/>
                </a:cubicBezTo>
                <a:lnTo>
                  <a:pt x="2442001" y="6517197"/>
                </a:lnTo>
                <a:lnTo>
                  <a:pt x="2438245" y="6517313"/>
                </a:lnTo>
                <a:cubicBezTo>
                  <a:pt x="2401807" y="6517985"/>
                  <a:pt x="2368299" y="6518156"/>
                  <a:pt x="2336678" y="6517988"/>
                </a:cubicBezTo>
                <a:lnTo>
                  <a:pt x="2185932" y="6514754"/>
                </a:lnTo>
                <a:lnTo>
                  <a:pt x="1960620" y="6520062"/>
                </a:lnTo>
                <a:cubicBezTo>
                  <a:pt x="1876521" y="6521810"/>
                  <a:pt x="1788378" y="6523022"/>
                  <a:pt x="1701155" y="6522387"/>
                </a:cubicBezTo>
                <a:lnTo>
                  <a:pt x="1589271" y="6518529"/>
                </a:lnTo>
                <a:lnTo>
                  <a:pt x="1539168" y="6519829"/>
                </a:lnTo>
                <a:cubicBezTo>
                  <a:pt x="1395291" y="6522782"/>
                  <a:pt x="1407110" y="6517174"/>
                  <a:pt x="1287620" y="6513630"/>
                </a:cubicBezTo>
                <a:cubicBezTo>
                  <a:pt x="1168131" y="6510087"/>
                  <a:pt x="1041230" y="6513238"/>
                  <a:pt x="932033" y="6514000"/>
                </a:cubicBezTo>
                <a:lnTo>
                  <a:pt x="918750" y="6513952"/>
                </a:lnTo>
                <a:lnTo>
                  <a:pt x="858917" y="6514806"/>
                </a:lnTo>
                <a:cubicBezTo>
                  <a:pt x="826932" y="6514879"/>
                  <a:pt x="792070" y="6514545"/>
                  <a:pt x="753341" y="6513630"/>
                </a:cubicBezTo>
                <a:cubicBezTo>
                  <a:pt x="443511" y="6506311"/>
                  <a:pt x="354936" y="6524642"/>
                  <a:pt x="17841" y="6513630"/>
                </a:cubicBezTo>
                <a:cubicBezTo>
                  <a:pt x="-956" y="6342673"/>
                  <a:pt x="-10467" y="6012653"/>
                  <a:pt x="17841" y="5799484"/>
                </a:cubicBezTo>
                <a:lnTo>
                  <a:pt x="19845" y="5756408"/>
                </a:lnTo>
                <a:lnTo>
                  <a:pt x="17841" y="5734561"/>
                </a:lnTo>
                <a:cubicBezTo>
                  <a:pt x="13149" y="5695472"/>
                  <a:pt x="12578" y="5648752"/>
                  <a:pt x="13918" y="5598323"/>
                </a:cubicBezTo>
                <a:lnTo>
                  <a:pt x="18180" y="5508699"/>
                </a:lnTo>
                <a:lnTo>
                  <a:pt x="16493" y="5477760"/>
                </a:lnTo>
                <a:cubicBezTo>
                  <a:pt x="8966" y="5369709"/>
                  <a:pt x="1889" y="5260695"/>
                  <a:pt x="17841" y="5150260"/>
                </a:cubicBezTo>
                <a:cubicBezTo>
                  <a:pt x="-3463" y="5038150"/>
                  <a:pt x="-2139" y="4857473"/>
                  <a:pt x="6850" y="4650409"/>
                </a:cubicBezTo>
                <a:lnTo>
                  <a:pt x="14633" y="4498670"/>
                </a:lnTo>
                <a:lnTo>
                  <a:pt x="14494" y="4495758"/>
                </a:lnTo>
                <a:cubicBezTo>
                  <a:pt x="12245" y="4421472"/>
                  <a:pt x="13025" y="4335511"/>
                  <a:pt x="14442" y="4243130"/>
                </a:cubicBezTo>
                <a:lnTo>
                  <a:pt x="16801" y="4091152"/>
                </a:lnTo>
                <a:lnTo>
                  <a:pt x="13537" y="4018512"/>
                </a:lnTo>
                <a:lnTo>
                  <a:pt x="17696" y="3920163"/>
                </a:lnTo>
                <a:lnTo>
                  <a:pt x="17841" y="3851812"/>
                </a:lnTo>
                <a:cubicBezTo>
                  <a:pt x="15571" y="3651484"/>
                  <a:pt x="26219" y="3546077"/>
                  <a:pt x="24551" y="3386181"/>
                </a:cubicBezTo>
                <a:lnTo>
                  <a:pt x="24397" y="3379573"/>
                </a:lnTo>
                <a:lnTo>
                  <a:pt x="22173" y="3327681"/>
                </a:lnTo>
                <a:cubicBezTo>
                  <a:pt x="20895" y="3304536"/>
                  <a:pt x="19446" y="3284181"/>
                  <a:pt x="17841" y="3267510"/>
                </a:cubicBezTo>
                <a:cubicBezTo>
                  <a:pt x="8213" y="3167488"/>
                  <a:pt x="-3113" y="2984082"/>
                  <a:pt x="3931" y="2799801"/>
                </a:cubicBezTo>
                <a:lnTo>
                  <a:pt x="4125" y="2797274"/>
                </a:lnTo>
                <a:lnTo>
                  <a:pt x="3717" y="2776150"/>
                </a:lnTo>
                <a:cubicBezTo>
                  <a:pt x="3237" y="2640023"/>
                  <a:pt x="7465" y="2516197"/>
                  <a:pt x="17841" y="2423520"/>
                </a:cubicBezTo>
                <a:cubicBezTo>
                  <a:pt x="20435" y="2400350"/>
                  <a:pt x="22069" y="2375698"/>
                  <a:pt x="22982" y="2349684"/>
                </a:cubicBezTo>
                <a:lnTo>
                  <a:pt x="23157" y="2331991"/>
                </a:lnTo>
                <a:lnTo>
                  <a:pt x="21648" y="2290240"/>
                </a:lnTo>
                <a:cubicBezTo>
                  <a:pt x="18695" y="2240502"/>
                  <a:pt x="15426" y="2193755"/>
                  <a:pt x="14054" y="2150784"/>
                </a:cubicBezTo>
                <a:lnTo>
                  <a:pt x="17291" y="2050968"/>
                </a:lnTo>
                <a:lnTo>
                  <a:pt x="12351" y="1872365"/>
                </a:lnTo>
                <a:cubicBezTo>
                  <a:pt x="11665" y="1799113"/>
                  <a:pt x="12859" y="1722821"/>
                  <a:pt x="17841" y="1644450"/>
                </a:cubicBezTo>
                <a:lnTo>
                  <a:pt x="21169" y="1569934"/>
                </a:lnTo>
                <a:lnTo>
                  <a:pt x="20488" y="1547698"/>
                </a:lnTo>
                <a:cubicBezTo>
                  <a:pt x="19568" y="1516527"/>
                  <a:pt x="18663" y="1483900"/>
                  <a:pt x="17841" y="1449683"/>
                </a:cubicBezTo>
                <a:cubicBezTo>
                  <a:pt x="11271" y="1175953"/>
                  <a:pt x="1415" y="1152151"/>
                  <a:pt x="17841" y="995226"/>
                </a:cubicBezTo>
                <a:lnTo>
                  <a:pt x="19885" y="968921"/>
                </a:lnTo>
                <a:lnTo>
                  <a:pt x="17841" y="930304"/>
                </a:lnTo>
                <a:cubicBezTo>
                  <a:pt x="7442" y="768208"/>
                  <a:pt x="7865" y="285783"/>
                  <a:pt x="17841" y="21390"/>
                </a:cubicBezTo>
                <a:cubicBezTo>
                  <a:pt x="147136" y="10433"/>
                  <a:pt x="296588" y="9602"/>
                  <a:pt x="440468" y="11925"/>
                </a:cubicBezTo>
                <a:lnTo>
                  <a:pt x="473966" y="12726"/>
                </a:lnTo>
                <a:lnTo>
                  <a:pt x="478805" y="12539"/>
                </a:lnTo>
                <a:lnTo>
                  <a:pt x="484496" y="12977"/>
                </a:lnTo>
                <a:lnTo>
                  <a:pt x="648894" y="16905"/>
                </a:lnTo>
                <a:cubicBezTo>
                  <a:pt x="714833" y="18773"/>
                  <a:pt x="776163" y="20559"/>
                  <a:pt x="829667" y="21390"/>
                </a:cubicBezTo>
                <a:lnTo>
                  <a:pt x="916694" y="22693"/>
                </a:lnTo>
                <a:lnTo>
                  <a:pt x="933747" y="21390"/>
                </a:lnTo>
                <a:cubicBezTo>
                  <a:pt x="1086511" y="12604"/>
                  <a:pt x="1591110" y="15003"/>
                  <a:pt x="1863531" y="21390"/>
                </a:cubicBezTo>
                <a:lnTo>
                  <a:pt x="1920387" y="22646"/>
                </a:lnTo>
                <a:lnTo>
                  <a:pt x="2054705" y="24358"/>
                </a:lnTo>
                <a:cubicBezTo>
                  <a:pt x="2107717" y="24456"/>
                  <a:pt x="2161143" y="23719"/>
                  <a:pt x="2217404" y="21390"/>
                </a:cubicBezTo>
                <a:cubicBezTo>
                  <a:pt x="2442445" y="12073"/>
                  <a:pt x="2732199" y="18194"/>
                  <a:pt x="2911273" y="21390"/>
                </a:cubicBezTo>
                <a:lnTo>
                  <a:pt x="3023675" y="20799"/>
                </a:lnTo>
                <a:lnTo>
                  <a:pt x="3093869" y="15816"/>
                </a:lnTo>
                <a:cubicBezTo>
                  <a:pt x="3182922" y="11551"/>
                  <a:pt x="3301373" y="10993"/>
                  <a:pt x="3429365" y="12165"/>
                </a:cubicBezTo>
                <a:lnTo>
                  <a:pt x="3575555" y="14425"/>
                </a:lnTo>
                <a:lnTo>
                  <a:pt x="3605772" y="13210"/>
                </a:lnTo>
                <a:cubicBezTo>
                  <a:pt x="3774503" y="6974"/>
                  <a:pt x="3960371" y="3465"/>
                  <a:pt x="4063093" y="21390"/>
                </a:cubicBezTo>
                <a:lnTo>
                  <a:pt x="4088792" y="24677"/>
                </a:lnTo>
                <a:lnTo>
                  <a:pt x="4129769" y="25744"/>
                </a:lnTo>
                <a:cubicBezTo>
                  <a:pt x="4269845" y="29597"/>
                  <a:pt x="4297423" y="30995"/>
                  <a:pt x="4403088" y="21390"/>
                </a:cubicBezTo>
                <a:cubicBezTo>
                  <a:pt x="4473592" y="10814"/>
                  <a:pt x="4858406" y="-6032"/>
                  <a:pt x="5096956" y="21390"/>
                </a:cubicBezTo>
                <a:lnTo>
                  <a:pt x="5251798" y="27914"/>
                </a:lnTo>
                <a:lnTo>
                  <a:pt x="5332872" y="21390"/>
                </a:lnTo>
                <a:cubicBezTo>
                  <a:pt x="5422885" y="11295"/>
                  <a:pt x="5502187" y="8863"/>
                  <a:pt x="5576462" y="10240"/>
                </a:cubicBezTo>
                <a:lnTo>
                  <a:pt x="5700011" y="17015"/>
                </a:lnTo>
                <a:lnTo>
                  <a:pt x="5761151" y="15143"/>
                </a:lnTo>
                <a:cubicBezTo>
                  <a:pt x="5846776" y="14123"/>
                  <a:pt x="5935566" y="15403"/>
                  <a:pt x="6026740" y="21390"/>
                </a:cubicBezTo>
                <a:lnTo>
                  <a:pt x="6161088" y="29209"/>
                </a:lnTo>
                <a:lnTo>
                  <a:pt x="6262655" y="21390"/>
                </a:lnTo>
                <a:cubicBezTo>
                  <a:pt x="6405549" y="5694"/>
                  <a:pt x="6517747" y="175"/>
                  <a:pt x="6610089" y="5"/>
                </a:cubicBezTo>
                <a:close/>
              </a:path>
            </a:pathLst>
          </a:custGeom>
        </p:spPr>
      </p:pic>
    </p:spTree>
    <p:extLst>
      <p:ext uri="{BB962C8B-B14F-4D97-AF65-F5344CB8AC3E}">
        <p14:creationId xmlns:p14="http://schemas.microsoft.com/office/powerpoint/2010/main" val="1376738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358C26E-3693-6DA8-BAEE-37E6B1F68F1B}"/>
              </a:ext>
            </a:extLst>
          </p:cNvPr>
          <p:cNvPicPr>
            <a:picLocks noChangeAspect="1"/>
          </p:cNvPicPr>
          <p:nvPr/>
        </p:nvPicPr>
        <p:blipFill rotWithShape="1">
          <a:blip r:embed="rId3"/>
          <a:srcRect l="30437" t="22692" r="33566" b="10143"/>
          <a:stretch/>
        </p:blipFill>
        <p:spPr>
          <a:xfrm>
            <a:off x="4451039" y="152600"/>
            <a:ext cx="5390779" cy="6705400"/>
          </a:xfrm>
          <a:prstGeom prst="rect">
            <a:avLst/>
          </a:prstGeom>
        </p:spPr>
      </p:pic>
      <p:sp>
        <p:nvSpPr>
          <p:cNvPr id="4" name="TextBox 3">
            <a:extLst>
              <a:ext uri="{FF2B5EF4-FFF2-40B4-BE49-F238E27FC236}">
                <a16:creationId xmlns:a16="http://schemas.microsoft.com/office/drawing/2014/main" id="{D68C6E3F-A3ED-A683-46FF-8464163BC41A}"/>
              </a:ext>
            </a:extLst>
          </p:cNvPr>
          <p:cNvSpPr txBox="1"/>
          <p:nvPr/>
        </p:nvSpPr>
        <p:spPr>
          <a:xfrm>
            <a:off x="992094" y="705224"/>
            <a:ext cx="3550024" cy="1200329"/>
          </a:xfrm>
          <a:prstGeom prst="rect">
            <a:avLst/>
          </a:prstGeom>
          <a:noFill/>
        </p:spPr>
        <p:txBody>
          <a:bodyPr wrap="square" rtlCol="0">
            <a:spAutoFit/>
          </a:bodyPr>
          <a:lstStyle/>
          <a:p>
            <a:pPr algn="ctr"/>
            <a:r>
              <a:rPr lang="en-GB" sz="3600" b="1" u="sng" dirty="0">
                <a:latin typeface="Abadi" panose="020B0604020104020204" pitchFamily="34" charset="0"/>
              </a:rPr>
              <a:t>Prevalence of SOC in the UK</a:t>
            </a:r>
          </a:p>
        </p:txBody>
      </p:sp>
    </p:spTree>
    <p:extLst>
      <p:ext uri="{BB962C8B-B14F-4D97-AF65-F5344CB8AC3E}">
        <p14:creationId xmlns:p14="http://schemas.microsoft.com/office/powerpoint/2010/main" val="14914345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139C13-7B03-69D0-9997-B36FCCFCDE74}"/>
              </a:ext>
            </a:extLst>
          </p:cNvPr>
          <p:cNvPicPr>
            <a:picLocks noChangeAspect="1"/>
          </p:cNvPicPr>
          <p:nvPr/>
        </p:nvPicPr>
        <p:blipFill>
          <a:blip r:embed="rId3"/>
          <a:stretch>
            <a:fillRect/>
          </a:stretch>
        </p:blipFill>
        <p:spPr>
          <a:xfrm>
            <a:off x="1714500" y="157480"/>
            <a:ext cx="8973910" cy="6700520"/>
          </a:xfrm>
          <a:prstGeom prst="rect">
            <a:avLst/>
          </a:prstGeom>
        </p:spPr>
      </p:pic>
    </p:spTree>
    <p:extLst>
      <p:ext uri="{BB962C8B-B14F-4D97-AF65-F5344CB8AC3E}">
        <p14:creationId xmlns:p14="http://schemas.microsoft.com/office/powerpoint/2010/main" val="1055708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ack and white logo&#10;&#10;Description automatically generated with low confidence">
            <a:extLst>
              <a:ext uri="{FF2B5EF4-FFF2-40B4-BE49-F238E27FC236}">
                <a16:creationId xmlns:a16="http://schemas.microsoft.com/office/drawing/2014/main" id="{C22C3AF5-5F35-88E2-9477-EC27EDC2AC10}"/>
              </a:ext>
            </a:extLst>
          </p:cNvPr>
          <p:cNvPicPr>
            <a:picLocks noChangeAspect="1"/>
          </p:cNvPicPr>
          <p:nvPr/>
        </p:nvPicPr>
        <p:blipFill rotWithShape="1">
          <a:blip r:embed="rId3"/>
          <a:srcRect r="1" b="880"/>
          <a:stretch/>
        </p:blipFill>
        <p:spPr>
          <a:xfrm>
            <a:off x="5162052" y="3272588"/>
            <a:ext cx="6105382" cy="3585411"/>
          </a:xfrm>
          <a:prstGeom prst="rect">
            <a:avLst/>
          </a:prstGeom>
        </p:spPr>
      </p:pic>
      <p:pic>
        <p:nvPicPr>
          <p:cNvPr id="4" name="Picture 3">
            <a:extLst>
              <a:ext uri="{FF2B5EF4-FFF2-40B4-BE49-F238E27FC236}">
                <a16:creationId xmlns:a16="http://schemas.microsoft.com/office/drawing/2014/main" id="{B3A95D0A-2720-2757-972F-16B1EC4EA18A}"/>
              </a:ext>
            </a:extLst>
          </p:cNvPr>
          <p:cNvPicPr>
            <a:picLocks noChangeAspect="1"/>
          </p:cNvPicPr>
          <p:nvPr/>
        </p:nvPicPr>
        <p:blipFill rotWithShape="1">
          <a:blip r:embed="rId4"/>
          <a:srcRect t="1508" r="-2" b="5009"/>
          <a:stretch/>
        </p:blipFill>
        <p:spPr>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pic>
        <p:nvPicPr>
          <p:cNvPr id="2" name="Picture 1" descr="Graphical user interface&#10;&#10;Description automatically generated">
            <a:extLst>
              <a:ext uri="{FF2B5EF4-FFF2-40B4-BE49-F238E27FC236}">
                <a16:creationId xmlns:a16="http://schemas.microsoft.com/office/drawing/2014/main" id="{3EE4D7C4-A2E3-F677-AD62-EFD546C420DA}"/>
              </a:ext>
            </a:extLst>
          </p:cNvPr>
          <p:cNvPicPr>
            <a:picLocks noChangeAspect="1"/>
          </p:cNvPicPr>
          <p:nvPr/>
        </p:nvPicPr>
        <p:blipFill rotWithShape="1">
          <a:blip r:embed="rId5"/>
          <a:srcRect l="5807" r="9569" b="2"/>
          <a:stretch/>
        </p:blipFill>
        <p:spPr>
          <a:xfrm>
            <a:off x="7458302" y="-22547"/>
            <a:ext cx="3809132" cy="3139531"/>
          </a:xfrm>
          <a:prstGeom prst="rect">
            <a:avLst/>
          </a:prstGeom>
        </p:spPr>
      </p:pic>
      <p:sp>
        <p:nvSpPr>
          <p:cNvPr id="13" name="Rectangle 9">
            <a:extLst>
              <a:ext uri="{FF2B5EF4-FFF2-40B4-BE49-F238E27FC236}">
                <a16:creationId xmlns:a16="http://schemas.microsoft.com/office/drawing/2014/main" id="{36A1CAC3-A129-43F8-8881-63D3E319A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69422"/>
            <a:ext cx="5001186" cy="2788578"/>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5CCE41C-FBFB-44B8-BE25-7F555613C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86E1BF94-B121-2D6F-9431-57FFD74CDA1D}"/>
              </a:ext>
            </a:extLst>
          </p:cNvPr>
          <p:cNvSpPr txBox="1"/>
          <p:nvPr/>
        </p:nvSpPr>
        <p:spPr>
          <a:xfrm>
            <a:off x="119529" y="107576"/>
            <a:ext cx="3472329" cy="5909310"/>
          </a:xfrm>
          <a:prstGeom prst="rect">
            <a:avLst/>
          </a:prstGeom>
          <a:solidFill>
            <a:schemeClr val="tx2">
              <a:lumMod val="10000"/>
              <a:lumOff val="90000"/>
            </a:schemeClr>
          </a:solidFill>
        </p:spPr>
        <p:txBody>
          <a:bodyPr wrap="square">
            <a:spAutoFit/>
          </a:bodyPr>
          <a:lstStyle/>
          <a:p>
            <a:r>
              <a:rPr lang="en-GB" b="1" dirty="0">
                <a:latin typeface="Abadi" panose="020B0604020104020204" pitchFamily="34" charset="0"/>
              </a:rPr>
              <a:t>“HIVE was a service which enabled cyber criminals to steal millions from businesses across the globe, with several UK organisations suffering significant disruption and financial losses.</a:t>
            </a:r>
          </a:p>
          <a:p>
            <a:r>
              <a:rPr lang="en-GB" b="1" dirty="0">
                <a:latin typeface="Abadi" panose="020B0604020104020204" pitchFamily="34" charset="0"/>
              </a:rPr>
              <a:t>The combined might of international law enforcement, which includes NCA officers, is a tremendous example of action to take down illegal IT infrastructure.</a:t>
            </a:r>
          </a:p>
          <a:p>
            <a:r>
              <a:rPr lang="en-GB" b="1" dirty="0">
                <a:latin typeface="Abadi" panose="020B0604020104020204" pitchFamily="34" charset="0"/>
              </a:rPr>
              <a:t>“We continue to work closely with partners to bolster our capability to tackle this national security threat and strengthen the UK’s response to cyber crime.</a:t>
            </a:r>
          </a:p>
          <a:p>
            <a:r>
              <a:rPr lang="en-GB" b="1" dirty="0">
                <a:latin typeface="Abadi" panose="020B0604020104020204" pitchFamily="34" charset="0"/>
              </a:rPr>
              <a:t>“I would urge any businesses that may have been a victim of cyber-crime to come forward and report such incidents to law enforcement.”</a:t>
            </a:r>
          </a:p>
        </p:txBody>
      </p:sp>
    </p:spTree>
    <p:extLst>
      <p:ext uri="{BB962C8B-B14F-4D97-AF65-F5344CB8AC3E}">
        <p14:creationId xmlns:p14="http://schemas.microsoft.com/office/powerpoint/2010/main" val="348831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7" name="Rectangle 13">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3">
            <p14:nvContentPartPr>
              <p14:cNvPr id="19"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9"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5737403" y="1956150"/>
                <a:ext cx="36000" cy="32709"/>
              </a:xfrm>
              <a:prstGeom prst="rect">
                <a:avLst/>
              </a:prstGeom>
            </p:spPr>
          </p:pic>
        </mc:Fallback>
      </mc:AlternateContent>
      <p:sp>
        <p:nvSpPr>
          <p:cNvPr id="20"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786384"/>
            <a:ext cx="18288" cy="1600200"/>
          </a:xfrm>
          <a:custGeom>
            <a:avLst/>
            <a:gdLst>
              <a:gd name="connsiteX0" fmla="*/ 0 w 18288"/>
              <a:gd name="connsiteY0" fmla="*/ 0 h 1600200"/>
              <a:gd name="connsiteX1" fmla="*/ 18288 w 18288"/>
              <a:gd name="connsiteY1" fmla="*/ 0 h 1600200"/>
              <a:gd name="connsiteX2" fmla="*/ 18288 w 18288"/>
              <a:gd name="connsiteY2" fmla="*/ 549402 h 1600200"/>
              <a:gd name="connsiteX3" fmla="*/ 18288 w 18288"/>
              <a:gd name="connsiteY3" fmla="*/ 1114806 h 1600200"/>
              <a:gd name="connsiteX4" fmla="*/ 18288 w 18288"/>
              <a:gd name="connsiteY4" fmla="*/ 1600200 h 1600200"/>
              <a:gd name="connsiteX5" fmla="*/ 0 w 18288"/>
              <a:gd name="connsiteY5" fmla="*/ 1600200 h 1600200"/>
              <a:gd name="connsiteX6" fmla="*/ 0 w 18288"/>
              <a:gd name="connsiteY6" fmla="*/ 1066800 h 1600200"/>
              <a:gd name="connsiteX7" fmla="*/ 0 w 18288"/>
              <a:gd name="connsiteY7" fmla="*/ 517398 h 1600200"/>
              <a:gd name="connsiteX8" fmla="*/ 0 w 18288"/>
              <a:gd name="connsiteY8" fmla="*/ 0 h 160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 h="1600200" fill="none" extrusionOk="0">
                <a:moveTo>
                  <a:pt x="0" y="0"/>
                </a:moveTo>
                <a:cubicBezTo>
                  <a:pt x="4865" y="374"/>
                  <a:pt x="13608" y="53"/>
                  <a:pt x="18288" y="0"/>
                </a:cubicBezTo>
                <a:cubicBezTo>
                  <a:pt x="23286" y="215154"/>
                  <a:pt x="-6672" y="375145"/>
                  <a:pt x="18288" y="549402"/>
                </a:cubicBezTo>
                <a:cubicBezTo>
                  <a:pt x="43248" y="723659"/>
                  <a:pt x="44414" y="873011"/>
                  <a:pt x="18288" y="1114806"/>
                </a:cubicBezTo>
                <a:cubicBezTo>
                  <a:pt x="-7838" y="1356601"/>
                  <a:pt x="13030" y="1360490"/>
                  <a:pt x="18288" y="1600200"/>
                </a:cubicBezTo>
                <a:cubicBezTo>
                  <a:pt x="10638" y="1600772"/>
                  <a:pt x="4111" y="1599793"/>
                  <a:pt x="0" y="1600200"/>
                </a:cubicBezTo>
                <a:cubicBezTo>
                  <a:pt x="-6890" y="1375807"/>
                  <a:pt x="21339" y="1304563"/>
                  <a:pt x="0" y="1066800"/>
                </a:cubicBezTo>
                <a:cubicBezTo>
                  <a:pt x="-21339" y="829037"/>
                  <a:pt x="-23009" y="689986"/>
                  <a:pt x="0" y="517398"/>
                </a:cubicBezTo>
                <a:cubicBezTo>
                  <a:pt x="23009" y="344810"/>
                  <a:pt x="-9921" y="122345"/>
                  <a:pt x="0" y="0"/>
                </a:cubicBezTo>
                <a:close/>
              </a:path>
              <a:path w="18288" h="1600200" stroke="0" extrusionOk="0">
                <a:moveTo>
                  <a:pt x="0" y="0"/>
                </a:moveTo>
                <a:cubicBezTo>
                  <a:pt x="5341" y="9"/>
                  <a:pt x="11148" y="-611"/>
                  <a:pt x="18288" y="0"/>
                </a:cubicBezTo>
                <a:cubicBezTo>
                  <a:pt x="31387" y="104987"/>
                  <a:pt x="17137" y="300374"/>
                  <a:pt x="18288" y="485394"/>
                </a:cubicBezTo>
                <a:cubicBezTo>
                  <a:pt x="19439" y="670414"/>
                  <a:pt x="37394" y="922400"/>
                  <a:pt x="18288" y="1050798"/>
                </a:cubicBezTo>
                <a:cubicBezTo>
                  <a:pt x="-818" y="1179196"/>
                  <a:pt x="6556" y="1394957"/>
                  <a:pt x="18288" y="1600200"/>
                </a:cubicBezTo>
                <a:cubicBezTo>
                  <a:pt x="12642" y="1600430"/>
                  <a:pt x="3803" y="1599869"/>
                  <a:pt x="0" y="1600200"/>
                </a:cubicBezTo>
                <a:cubicBezTo>
                  <a:pt x="10832" y="1355159"/>
                  <a:pt x="-10163" y="1159269"/>
                  <a:pt x="0" y="1034796"/>
                </a:cubicBezTo>
                <a:cubicBezTo>
                  <a:pt x="10163" y="910323"/>
                  <a:pt x="5178" y="626710"/>
                  <a:pt x="0" y="469392"/>
                </a:cubicBezTo>
                <a:cubicBezTo>
                  <a:pt x="-5178" y="312074"/>
                  <a:pt x="20387" y="137476"/>
                  <a:pt x="0" y="0"/>
                </a:cubicBezTo>
                <a:close/>
              </a:path>
            </a:pathLst>
          </a:custGeom>
          <a:solidFill>
            <a:srgbClr val="FDFF43"/>
          </a:solidFill>
          <a:ln w="34925">
            <a:solidFill>
              <a:srgbClr val="FDFF4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ECD91EFE-7218-D29C-CE79-125DC46A84DF}"/>
              </a:ext>
            </a:extLst>
          </p:cNvPr>
          <p:cNvSpPr txBox="1"/>
          <p:nvPr/>
        </p:nvSpPr>
        <p:spPr>
          <a:xfrm>
            <a:off x="739140" y="423492"/>
            <a:ext cx="10710672" cy="2325984"/>
          </a:xfrm>
          <a:prstGeom prst="rect">
            <a:avLst/>
          </a:prstGeom>
          <a:solidFill>
            <a:schemeClr val="bg2"/>
          </a:solidFill>
        </p:spPr>
        <p:txBody>
          <a:bodyPr vert="horz" lIns="91440" tIns="45720" rIns="91440" bIns="45720" rtlCol="0" anchor="ctr">
            <a:normAutofit/>
          </a:bodyPr>
          <a:lstStyle/>
          <a:p>
            <a:pPr indent="-228600">
              <a:spcAft>
                <a:spcPts val="600"/>
              </a:spcAft>
              <a:buFont typeface="Arial" panose="020B0604020202020204" pitchFamily="34" charset="0"/>
              <a:buChar char="•"/>
            </a:pPr>
            <a:r>
              <a:rPr lang="en-US" b="0" i="0" dirty="0">
                <a:effectLst/>
                <a:latin typeface="Arial Narrow" panose="020B0606020202030204" pitchFamily="34" charset="0"/>
              </a:rPr>
              <a:t>Officers found three suspected victims of modern slavery, all Vietnamese nationals, working at the premises. They were safeguarded.</a:t>
            </a:r>
            <a:br>
              <a:rPr lang="en-US" b="0" i="0" dirty="0">
                <a:effectLst/>
                <a:latin typeface="Arial Narrow" panose="020B0606020202030204" pitchFamily="34" charset="0"/>
              </a:rPr>
            </a:br>
            <a:br>
              <a:rPr lang="en-US" b="0" i="0" dirty="0">
                <a:effectLst/>
                <a:latin typeface="Arial Narrow" panose="020B0606020202030204" pitchFamily="34" charset="0"/>
              </a:rPr>
            </a:br>
            <a:r>
              <a:rPr lang="en-US" b="0" i="0" dirty="0">
                <a:effectLst/>
                <a:latin typeface="Arial Narrow" panose="020B0606020202030204" pitchFamily="34" charset="0"/>
              </a:rPr>
              <a:t>Approximately 500 cannabis plants were recovered and destroyed. They would have had a street value in excess of £400,000.</a:t>
            </a:r>
            <a:br>
              <a:rPr lang="en-US" b="0" i="0" dirty="0">
                <a:effectLst/>
                <a:latin typeface="Arial Narrow" panose="020B0606020202030204" pitchFamily="34" charset="0"/>
              </a:rPr>
            </a:br>
            <a:br>
              <a:rPr lang="en-US" b="0" i="0" dirty="0">
                <a:effectLst/>
                <a:latin typeface="Arial Narrow" panose="020B0606020202030204" pitchFamily="34" charset="0"/>
              </a:rPr>
            </a:br>
            <a:r>
              <a:rPr lang="en-US" b="0" i="0" dirty="0">
                <a:effectLst/>
                <a:latin typeface="Arial Narrow" panose="020B0606020202030204" pitchFamily="34" charset="0"/>
              </a:rPr>
              <a:t>Two months later in June, a man aged 34 and a woman aged 28, were arrested in Essex on suspicion of having set up the Stroud farm. They were later released under investigation.</a:t>
            </a:r>
            <a:br>
              <a:rPr lang="en-US" sz="1400" b="0" i="0" dirty="0">
                <a:effectLst/>
              </a:rPr>
            </a:br>
            <a:endParaRPr lang="en-US" sz="1400" dirty="0"/>
          </a:p>
        </p:txBody>
      </p:sp>
      <p:pic>
        <p:nvPicPr>
          <p:cNvPr id="5" name="Picture 4">
            <a:extLst>
              <a:ext uri="{FF2B5EF4-FFF2-40B4-BE49-F238E27FC236}">
                <a16:creationId xmlns:a16="http://schemas.microsoft.com/office/drawing/2014/main" id="{46625350-AFB6-07C4-1859-FCC121EAE0D5}"/>
              </a:ext>
            </a:extLst>
          </p:cNvPr>
          <p:cNvPicPr>
            <a:picLocks noChangeAspect="1"/>
          </p:cNvPicPr>
          <p:nvPr/>
        </p:nvPicPr>
        <p:blipFill>
          <a:blip r:embed="rId5"/>
          <a:stretch>
            <a:fillRect/>
          </a:stretch>
        </p:blipFill>
        <p:spPr>
          <a:xfrm>
            <a:off x="466344" y="2734322"/>
            <a:ext cx="5468112" cy="3638779"/>
          </a:xfrm>
          <a:prstGeom prst="rect">
            <a:avLst/>
          </a:prstGeom>
        </p:spPr>
      </p:pic>
      <p:pic>
        <p:nvPicPr>
          <p:cNvPr id="2" name="Picture 1">
            <a:extLst>
              <a:ext uri="{FF2B5EF4-FFF2-40B4-BE49-F238E27FC236}">
                <a16:creationId xmlns:a16="http://schemas.microsoft.com/office/drawing/2014/main" id="{6D9D36ED-D20C-A7A8-EEE0-7E32F19CD723}"/>
              </a:ext>
            </a:extLst>
          </p:cNvPr>
          <p:cNvPicPr>
            <a:picLocks noChangeAspect="1"/>
          </p:cNvPicPr>
          <p:nvPr/>
        </p:nvPicPr>
        <p:blipFill>
          <a:blip r:embed="rId6"/>
          <a:stretch>
            <a:fillRect/>
          </a:stretch>
        </p:blipFill>
        <p:spPr>
          <a:xfrm>
            <a:off x="6254496" y="2735565"/>
            <a:ext cx="5468112" cy="3636294"/>
          </a:xfrm>
          <a:prstGeom prst="rect">
            <a:avLst/>
          </a:prstGeom>
        </p:spPr>
      </p:pic>
    </p:spTree>
    <p:extLst>
      <p:ext uri="{BB962C8B-B14F-4D97-AF65-F5344CB8AC3E}">
        <p14:creationId xmlns:p14="http://schemas.microsoft.com/office/powerpoint/2010/main" val="2014970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5F0F6"/>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8" name="Rectangle 17">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62AEE22-7CEA-4C8D-2722-9CAA190D49E7}"/>
              </a:ext>
            </a:extLst>
          </p:cNvPr>
          <p:cNvSpPr txBox="1"/>
          <p:nvPr/>
        </p:nvSpPr>
        <p:spPr>
          <a:xfrm>
            <a:off x="640080"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i="0" dirty="0">
                <a:effectLst/>
                <a:latin typeface="Abadi" panose="020B0604020104020204" pitchFamily="34" charset="0"/>
                <a:ea typeface="+mj-ea"/>
                <a:cs typeface="+mj-cs"/>
              </a:rPr>
              <a:t>Child rapist convicted after decades long catalogue of abuse: 20 January 2022</a:t>
            </a:r>
          </a:p>
        </p:txBody>
      </p:sp>
      <p:sp>
        <p:nvSpPr>
          <p:cNvPr id="20" name="sketchy rul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66D55"/>
          </a:solidFill>
          <a:ln w="38100" cap="rnd">
            <a:solidFill>
              <a:srgbClr val="C66D5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FC472CE2-DBE0-C573-F9CA-8AD78D30D2DA}"/>
              </a:ext>
            </a:extLst>
          </p:cNvPr>
          <p:cNvSpPr txBox="1"/>
          <p:nvPr/>
        </p:nvSpPr>
        <p:spPr>
          <a:xfrm>
            <a:off x="640080" y="2706624"/>
            <a:ext cx="6894576" cy="3483864"/>
          </a:xfrm>
          <a:prstGeom prst="rect">
            <a:avLst/>
          </a:prstGeom>
        </p:spPr>
        <p:txBody>
          <a:bodyPr vert="horz" lIns="91440" tIns="45720" rIns="91440" bIns="45720" rtlCol="0">
            <a:normAutofit fontScale="85000" lnSpcReduction="20000"/>
          </a:bodyPr>
          <a:lstStyle/>
          <a:p>
            <a:pPr indent="-228600">
              <a:lnSpc>
                <a:spcPct val="110000"/>
              </a:lnSpc>
              <a:spcAft>
                <a:spcPts val="600"/>
              </a:spcAft>
              <a:buFont typeface="Arial" panose="020B0604020202020204" pitchFamily="34" charset="0"/>
              <a:buChar char="•"/>
            </a:pPr>
            <a:r>
              <a:rPr lang="en-US" sz="2600" b="0" i="0" dirty="0">
                <a:effectLst/>
                <a:latin typeface="Abadi" panose="020B0604020104020204" pitchFamily="34" charset="0"/>
              </a:rPr>
              <a:t>David </a:t>
            </a:r>
            <a:r>
              <a:rPr lang="en-US" sz="2600" b="0" i="0" dirty="0" err="1">
                <a:effectLst/>
                <a:latin typeface="Abadi" panose="020B0604020104020204" pitchFamily="34" charset="0"/>
              </a:rPr>
              <a:t>Levett</a:t>
            </a:r>
            <a:r>
              <a:rPr lang="en-US" sz="2600" b="0" i="0" dirty="0">
                <a:effectLst/>
                <a:latin typeface="Abadi" panose="020B0604020104020204" pitchFamily="34" charset="0"/>
              </a:rPr>
              <a:t>, Senior Investigating Officer at the NCA, said: “Christopher Manning is a dangerous sexual offender who committed grave abuse against children over more than two decades and was targeting young girls online right up to the point of his arrest.</a:t>
            </a:r>
          </a:p>
          <a:p>
            <a:pPr>
              <a:lnSpc>
                <a:spcPct val="110000"/>
              </a:lnSpc>
              <a:spcAft>
                <a:spcPts val="600"/>
              </a:spcAft>
            </a:pPr>
            <a:endParaRPr lang="en-US" sz="2600" b="0" i="0" dirty="0">
              <a:effectLst/>
              <a:latin typeface="Abadi" panose="020B0604020104020204" pitchFamily="34" charset="0"/>
            </a:endParaRPr>
          </a:p>
          <a:p>
            <a:pPr indent="-228600">
              <a:lnSpc>
                <a:spcPct val="110000"/>
              </a:lnSpc>
              <a:spcAft>
                <a:spcPts val="600"/>
              </a:spcAft>
              <a:buFont typeface="Arial" panose="020B0604020202020204" pitchFamily="34" charset="0"/>
              <a:buChar char="•"/>
            </a:pPr>
            <a:r>
              <a:rPr lang="en-GB" sz="2600" b="0" i="0" dirty="0">
                <a:solidFill>
                  <a:srgbClr val="333333"/>
                </a:solidFill>
                <a:effectLst/>
                <a:latin typeface="Signika"/>
              </a:rPr>
              <a:t>Examination of a mobile phone belonging to Manning found that eight different VPNs (Virtual private networks) had been installed on it in an effort to conceal his searches for child abuse images.</a:t>
            </a:r>
          </a:p>
          <a:p>
            <a:pPr>
              <a:lnSpc>
                <a:spcPct val="110000"/>
              </a:lnSpc>
              <a:spcAft>
                <a:spcPts val="600"/>
              </a:spcAft>
            </a:pPr>
            <a:endParaRPr lang="en-US" b="0" i="0" dirty="0">
              <a:effectLst/>
              <a:latin typeface="Abadi" panose="020B0604020104020204" pitchFamily="34" charset="0"/>
            </a:endParaRPr>
          </a:p>
        </p:txBody>
      </p:sp>
      <p:pic>
        <p:nvPicPr>
          <p:cNvPr id="5" name="Picture 4">
            <a:extLst>
              <a:ext uri="{FF2B5EF4-FFF2-40B4-BE49-F238E27FC236}">
                <a16:creationId xmlns:a16="http://schemas.microsoft.com/office/drawing/2014/main" id="{17FB794B-14B8-84C7-5B73-7A6472FCA532}"/>
              </a:ext>
            </a:extLst>
          </p:cNvPr>
          <p:cNvPicPr>
            <a:picLocks noChangeAspect="1"/>
          </p:cNvPicPr>
          <p:nvPr/>
        </p:nvPicPr>
        <p:blipFill rotWithShape="1">
          <a:blip r:embed="rId3"/>
          <a:srcRect t="4151" r="1" b="17152"/>
          <a:stretch/>
        </p:blipFill>
        <p:spPr>
          <a:xfrm>
            <a:off x="8156454" y="-5"/>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11" name="Picture 10">
            <a:extLst>
              <a:ext uri="{FF2B5EF4-FFF2-40B4-BE49-F238E27FC236}">
                <a16:creationId xmlns:a16="http://schemas.microsoft.com/office/drawing/2014/main" id="{B4C13024-486C-B0CB-76AE-CFD45783C215}"/>
              </a:ext>
            </a:extLst>
          </p:cNvPr>
          <p:cNvPicPr>
            <a:picLocks noChangeAspect="1"/>
          </p:cNvPicPr>
          <p:nvPr/>
        </p:nvPicPr>
        <p:blipFill rotWithShape="1">
          <a:blip r:embed="rId4"/>
          <a:srcRect r="3918" b="2"/>
          <a:stretch/>
        </p:blipFill>
        <p:spPr>
          <a:xfrm>
            <a:off x="8144356" y="4362195"/>
            <a:ext cx="4047645" cy="2495811"/>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657302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1"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3" name="Rectangle 22">
            <a:extLst>
              <a:ext uri="{FF2B5EF4-FFF2-40B4-BE49-F238E27FC236}">
                <a16:creationId xmlns:a16="http://schemas.microsoft.com/office/drawing/2014/main" id="{1001F816-B8B8-438E-A94F-2D896564AF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turtle in a box&#10;&#10;Description automatically generated with low confidence">
            <a:extLst>
              <a:ext uri="{FF2B5EF4-FFF2-40B4-BE49-F238E27FC236}">
                <a16:creationId xmlns:a16="http://schemas.microsoft.com/office/drawing/2014/main" id="{556BC6B4-82EB-4210-04B0-2F5C2EE65C57}"/>
              </a:ext>
            </a:extLst>
          </p:cNvPr>
          <p:cNvPicPr>
            <a:picLocks noChangeAspect="1"/>
          </p:cNvPicPr>
          <p:nvPr/>
        </p:nvPicPr>
        <p:blipFill>
          <a:blip r:embed="rId3"/>
          <a:stretch>
            <a:fillRect/>
          </a:stretch>
        </p:blipFill>
        <p:spPr>
          <a:xfrm>
            <a:off x="812125" y="365125"/>
            <a:ext cx="1645919" cy="2194559"/>
          </a:xfrm>
          <a:prstGeom prst="rect">
            <a:avLst/>
          </a:prstGeom>
        </p:spPr>
      </p:pic>
      <p:pic>
        <p:nvPicPr>
          <p:cNvPr id="5" name="Picture 4">
            <a:extLst>
              <a:ext uri="{FF2B5EF4-FFF2-40B4-BE49-F238E27FC236}">
                <a16:creationId xmlns:a16="http://schemas.microsoft.com/office/drawing/2014/main" id="{1DC82048-36E7-0FD5-0FAF-BBCBFEA77E6E}"/>
              </a:ext>
            </a:extLst>
          </p:cNvPr>
          <p:cNvPicPr>
            <a:picLocks noChangeAspect="1"/>
          </p:cNvPicPr>
          <p:nvPr/>
        </p:nvPicPr>
        <p:blipFill>
          <a:blip r:embed="rId4"/>
          <a:stretch>
            <a:fillRect/>
          </a:stretch>
        </p:blipFill>
        <p:spPr>
          <a:xfrm>
            <a:off x="3116412" y="509141"/>
            <a:ext cx="2542032" cy="1906524"/>
          </a:xfrm>
          <a:prstGeom prst="rect">
            <a:avLst/>
          </a:prstGeom>
        </p:spPr>
      </p:pic>
      <p:sp>
        <p:nvSpPr>
          <p:cNvPr id="25" name="Rectangle 6">
            <a:extLst>
              <a:ext uri="{FF2B5EF4-FFF2-40B4-BE49-F238E27FC236}">
                <a16:creationId xmlns:a16="http://schemas.microsoft.com/office/drawing/2014/main" id="{35AD8443-F80F-481A-A3DE-89A2D0BA7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2320" y="265475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70C0E1"/>
          </a:solidFill>
          <a:ln w="38100" cap="rnd">
            <a:solidFill>
              <a:srgbClr val="70C0E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Logo, company name&#10;&#10;Description automatically generated">
            <a:extLst>
              <a:ext uri="{FF2B5EF4-FFF2-40B4-BE49-F238E27FC236}">
                <a16:creationId xmlns:a16="http://schemas.microsoft.com/office/drawing/2014/main" id="{A797DF35-248F-CF5E-5B48-9AC146D974C2}"/>
              </a:ext>
            </a:extLst>
          </p:cNvPr>
          <p:cNvPicPr>
            <a:picLocks noChangeAspect="1"/>
          </p:cNvPicPr>
          <p:nvPr/>
        </p:nvPicPr>
        <p:blipFill>
          <a:blip r:embed="rId5"/>
          <a:stretch>
            <a:fillRect/>
          </a:stretch>
        </p:blipFill>
        <p:spPr>
          <a:xfrm>
            <a:off x="448563" y="2766251"/>
            <a:ext cx="5125386" cy="3410712"/>
          </a:xfrm>
          <a:prstGeom prst="rect">
            <a:avLst/>
          </a:prstGeom>
        </p:spPr>
      </p:pic>
      <p:sp>
        <p:nvSpPr>
          <p:cNvPr id="3" name="TextBox 2">
            <a:extLst>
              <a:ext uri="{FF2B5EF4-FFF2-40B4-BE49-F238E27FC236}">
                <a16:creationId xmlns:a16="http://schemas.microsoft.com/office/drawing/2014/main" id="{72A253E5-F5F4-7CBE-706E-C04723783E4F}"/>
              </a:ext>
            </a:extLst>
          </p:cNvPr>
          <p:cNvSpPr txBox="1"/>
          <p:nvPr/>
        </p:nvSpPr>
        <p:spPr>
          <a:xfrm>
            <a:off x="6386074" y="153346"/>
            <a:ext cx="5066527" cy="2843094"/>
          </a:xfrm>
          <a:prstGeom prst="rect">
            <a:avLst/>
          </a:prstGeom>
        </p:spPr>
        <p:txBody>
          <a:bodyPr vert="horz" lIns="91440" tIns="45720" rIns="91440" bIns="45720" rtlCol="0">
            <a:normAutofit fontScale="92500"/>
          </a:bodyPr>
          <a:lstStyle/>
          <a:p>
            <a:pPr algn="ctr">
              <a:lnSpc>
                <a:spcPct val="110000"/>
              </a:lnSpc>
              <a:spcAft>
                <a:spcPts val="600"/>
              </a:spcAft>
            </a:pPr>
            <a:r>
              <a:rPr lang="en-US" sz="4000" b="1" i="0" dirty="0">
                <a:solidFill>
                  <a:schemeClr val="bg1"/>
                </a:solidFill>
                <a:effectLst/>
                <a:latin typeface="Abadi" panose="020B0604020104020204" pitchFamily="34" charset="0"/>
              </a:rPr>
              <a:t>NCA issues warning after further arrests made from Los Angeles-London flights</a:t>
            </a:r>
          </a:p>
        </p:txBody>
      </p:sp>
      <p:sp>
        <p:nvSpPr>
          <p:cNvPr id="8" name="TextBox 7">
            <a:extLst>
              <a:ext uri="{FF2B5EF4-FFF2-40B4-BE49-F238E27FC236}">
                <a16:creationId xmlns:a16="http://schemas.microsoft.com/office/drawing/2014/main" id="{0EA95F36-FB1B-D8C3-8F7F-B973A6BBC2AF}"/>
              </a:ext>
            </a:extLst>
          </p:cNvPr>
          <p:cNvSpPr txBox="1"/>
          <p:nvPr/>
        </p:nvSpPr>
        <p:spPr>
          <a:xfrm>
            <a:off x="6298569" y="3149786"/>
            <a:ext cx="5293297" cy="3416320"/>
          </a:xfrm>
          <a:prstGeom prst="rect">
            <a:avLst/>
          </a:prstGeom>
          <a:solidFill>
            <a:srgbClr val="E1FEFF"/>
          </a:solidFill>
        </p:spPr>
        <p:txBody>
          <a:bodyPr wrap="square">
            <a:spAutoFit/>
          </a:bodyPr>
          <a:lstStyle/>
          <a:p>
            <a:pPr algn="ctr"/>
            <a:r>
              <a:rPr lang="en-GB" sz="2400" b="1" dirty="0">
                <a:latin typeface="Abadi" panose="020B0604020104020204" pitchFamily="34" charset="0"/>
              </a:rPr>
              <a:t>In each case Border Force officers have seized between 30 and 50 kilos of cannabis in checked in baggage. In total more than 400 kilos has now been seized.</a:t>
            </a:r>
            <a:br>
              <a:rPr lang="en-GB" sz="2400" b="1" dirty="0">
                <a:latin typeface="Abadi" panose="020B0604020104020204" pitchFamily="34" charset="0"/>
              </a:rPr>
            </a:br>
            <a:r>
              <a:rPr lang="en-GB" sz="2400" b="1" dirty="0">
                <a:latin typeface="Abadi" panose="020B0604020104020204" pitchFamily="34" charset="0"/>
              </a:rPr>
              <a:t>Nine of the American citizens have been charged with attempting to import class B drugs and remain in custody pending court appearances.</a:t>
            </a:r>
          </a:p>
        </p:txBody>
      </p:sp>
    </p:spTree>
    <p:extLst>
      <p:ext uri="{BB962C8B-B14F-4D97-AF65-F5344CB8AC3E}">
        <p14:creationId xmlns:p14="http://schemas.microsoft.com/office/powerpoint/2010/main" val="12193268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6AAF6-FDF0-7689-7D54-92EE028F1CCF}"/>
              </a:ext>
            </a:extLst>
          </p:cNvPr>
          <p:cNvPicPr>
            <a:picLocks noChangeAspect="1"/>
          </p:cNvPicPr>
          <p:nvPr/>
        </p:nvPicPr>
        <p:blipFill rotWithShape="1">
          <a:blip r:embed="rId3"/>
          <a:srcRect l="7973" t="17668" r="15735" b="8876"/>
          <a:stretch/>
        </p:blipFill>
        <p:spPr>
          <a:xfrm>
            <a:off x="454395" y="-73790"/>
            <a:ext cx="9850837" cy="6323125"/>
          </a:xfrm>
          <a:prstGeom prst="rect">
            <a:avLst/>
          </a:prstGeom>
        </p:spPr>
      </p:pic>
    </p:spTree>
    <p:extLst>
      <p:ext uri="{BB962C8B-B14F-4D97-AF65-F5344CB8AC3E}">
        <p14:creationId xmlns:p14="http://schemas.microsoft.com/office/powerpoint/2010/main" val="836725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24F543F-025F-DC44-119C-0E93EE1B96E3}"/>
              </a:ext>
            </a:extLst>
          </p:cNvPr>
          <p:cNvPicPr>
            <a:picLocks noChangeAspect="1"/>
          </p:cNvPicPr>
          <p:nvPr/>
        </p:nvPicPr>
        <p:blipFill>
          <a:blip r:embed="rId3"/>
          <a:stretch>
            <a:fillRect/>
          </a:stretch>
        </p:blipFill>
        <p:spPr>
          <a:xfrm>
            <a:off x="532917" y="496759"/>
            <a:ext cx="4151736" cy="5444200"/>
          </a:xfrm>
          <a:prstGeom prst="rect">
            <a:avLst/>
          </a:prstGeom>
        </p:spPr>
      </p:pic>
      <p:sp>
        <p:nvSpPr>
          <p:cNvPr id="4" name="TextBox 3">
            <a:extLst>
              <a:ext uri="{FF2B5EF4-FFF2-40B4-BE49-F238E27FC236}">
                <a16:creationId xmlns:a16="http://schemas.microsoft.com/office/drawing/2014/main" id="{18E024F4-994E-5D4A-A4BE-23BD23CDED79}"/>
              </a:ext>
            </a:extLst>
          </p:cNvPr>
          <p:cNvSpPr txBox="1"/>
          <p:nvPr/>
        </p:nvSpPr>
        <p:spPr>
          <a:xfrm>
            <a:off x="1304866" y="6176575"/>
            <a:ext cx="6096946" cy="369332"/>
          </a:xfrm>
          <a:prstGeom prst="rect">
            <a:avLst/>
          </a:prstGeom>
          <a:noFill/>
        </p:spPr>
        <p:txBody>
          <a:bodyPr wrap="square">
            <a:spAutoFit/>
          </a:bodyPr>
          <a:lstStyle/>
          <a:p>
            <a:r>
              <a:rPr lang="en-GB" dirty="0">
                <a:hlinkClick r:id="rId4"/>
              </a:rPr>
              <a:t>Menu_of_tactics.pdf (college.police.uk)</a:t>
            </a:r>
            <a:endParaRPr lang="en-GB" dirty="0"/>
          </a:p>
        </p:txBody>
      </p:sp>
      <p:pic>
        <p:nvPicPr>
          <p:cNvPr id="6" name="Picture 5">
            <a:extLst>
              <a:ext uri="{FF2B5EF4-FFF2-40B4-BE49-F238E27FC236}">
                <a16:creationId xmlns:a16="http://schemas.microsoft.com/office/drawing/2014/main" id="{8A38A28B-D6A2-322D-A3D2-EC99CD6C2BF4}"/>
              </a:ext>
            </a:extLst>
          </p:cNvPr>
          <p:cNvPicPr>
            <a:picLocks noChangeAspect="1"/>
          </p:cNvPicPr>
          <p:nvPr/>
        </p:nvPicPr>
        <p:blipFill rotWithShape="1">
          <a:blip r:embed="rId5"/>
          <a:srcRect l="27732" t="15736" r="31909" b="4550"/>
          <a:stretch/>
        </p:blipFill>
        <p:spPr>
          <a:xfrm>
            <a:off x="4816199" y="496759"/>
            <a:ext cx="4151737" cy="5466801"/>
          </a:xfrm>
          <a:prstGeom prst="rect">
            <a:avLst/>
          </a:prstGeom>
        </p:spPr>
      </p:pic>
    </p:spTree>
    <p:extLst>
      <p:ext uri="{BB962C8B-B14F-4D97-AF65-F5344CB8AC3E}">
        <p14:creationId xmlns:p14="http://schemas.microsoft.com/office/powerpoint/2010/main" val="14498774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7646C41-D9E6-34F8-664B-A17747396EE6}"/>
              </a:ext>
            </a:extLst>
          </p:cNvPr>
          <p:cNvPicPr>
            <a:picLocks noChangeAspect="1"/>
          </p:cNvPicPr>
          <p:nvPr/>
        </p:nvPicPr>
        <p:blipFill>
          <a:blip r:embed="rId3"/>
          <a:stretch>
            <a:fillRect/>
          </a:stretch>
        </p:blipFill>
        <p:spPr>
          <a:xfrm>
            <a:off x="1942390" y="27363"/>
            <a:ext cx="8340631" cy="6830637"/>
          </a:xfrm>
          <a:prstGeom prst="rect">
            <a:avLst/>
          </a:prstGeom>
        </p:spPr>
      </p:pic>
    </p:spTree>
    <p:extLst>
      <p:ext uri="{BB962C8B-B14F-4D97-AF65-F5344CB8AC3E}">
        <p14:creationId xmlns:p14="http://schemas.microsoft.com/office/powerpoint/2010/main" val="22348363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C99D3D-E063-587A-6FD3-DB6D203DD909}"/>
              </a:ext>
            </a:extLst>
          </p:cNvPr>
          <p:cNvSpPr txBox="1"/>
          <p:nvPr/>
        </p:nvSpPr>
        <p:spPr>
          <a:xfrm>
            <a:off x="2498981" y="1243811"/>
            <a:ext cx="5929402" cy="3785652"/>
          </a:xfrm>
          <a:prstGeom prst="rect">
            <a:avLst/>
          </a:prstGeom>
          <a:noFill/>
        </p:spPr>
        <p:txBody>
          <a:bodyPr wrap="square" rtlCol="0">
            <a:spAutoFit/>
          </a:bodyPr>
          <a:lstStyle/>
          <a:p>
            <a:pPr algn="ctr"/>
            <a:r>
              <a:rPr lang="en-GB" sz="6000" dirty="0">
                <a:latin typeface="Abadi" panose="020B0604020104020204" pitchFamily="34" charset="0"/>
              </a:rPr>
              <a:t>GROUP TASK: Timeline of disrupting SOC in the UK</a:t>
            </a:r>
          </a:p>
        </p:txBody>
      </p:sp>
    </p:spTree>
    <p:extLst>
      <p:ext uri="{BB962C8B-B14F-4D97-AF65-F5344CB8AC3E}">
        <p14:creationId xmlns:p14="http://schemas.microsoft.com/office/powerpoint/2010/main" val="36366937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9" name="Rectangle 18">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D1A7F-80BA-8A2A-9C69-837BD41DDD84}"/>
              </a:ext>
            </a:extLst>
          </p:cNvPr>
          <p:cNvSpPr>
            <a:spLocks noGrp="1"/>
          </p:cNvSpPr>
          <p:nvPr>
            <p:ph type="title"/>
          </p:nvPr>
        </p:nvSpPr>
        <p:spPr>
          <a:xfrm>
            <a:off x="638881" y="839865"/>
            <a:ext cx="10909640" cy="904970"/>
          </a:xfrm>
        </p:spPr>
        <p:txBody>
          <a:bodyPr vert="horz" lIns="91440" tIns="45720" rIns="91440" bIns="45720" rtlCol="0" anchor="ctr">
            <a:normAutofit/>
          </a:bodyPr>
          <a:lstStyle/>
          <a:p>
            <a:pPr algn="ctr">
              <a:lnSpc>
                <a:spcPct val="90000"/>
              </a:lnSpc>
            </a:pPr>
            <a:r>
              <a:rPr lang="en-US" sz="5600" dirty="0">
                <a:latin typeface="Abadi" panose="020B0604020104020204" pitchFamily="34" charset="0"/>
              </a:rPr>
              <a:t>What about Wales? </a:t>
            </a:r>
          </a:p>
        </p:txBody>
      </p:sp>
      <p:pic>
        <p:nvPicPr>
          <p:cNvPr id="5" name="Content Placeholder 4">
            <a:extLst>
              <a:ext uri="{FF2B5EF4-FFF2-40B4-BE49-F238E27FC236}">
                <a16:creationId xmlns:a16="http://schemas.microsoft.com/office/drawing/2014/main" id="{AA21AC3C-F513-07E0-39A2-0385B06A2FF2}"/>
              </a:ext>
            </a:extLst>
          </p:cNvPr>
          <p:cNvPicPr>
            <a:picLocks noGrp="1" noChangeAspect="1"/>
          </p:cNvPicPr>
          <p:nvPr>
            <p:ph idx="1"/>
          </p:nvPr>
        </p:nvPicPr>
        <p:blipFill>
          <a:blip r:embed="rId3"/>
          <a:stretch>
            <a:fillRect/>
          </a:stretch>
        </p:blipFill>
        <p:spPr>
          <a:xfrm>
            <a:off x="818141" y="2633472"/>
            <a:ext cx="10552669" cy="3904488"/>
          </a:xfrm>
          <a:prstGeom prst="rect">
            <a:avLst/>
          </a:prstGeom>
        </p:spPr>
      </p:pic>
    </p:spTree>
    <p:extLst>
      <p:ext uri="{BB962C8B-B14F-4D97-AF65-F5344CB8AC3E}">
        <p14:creationId xmlns:p14="http://schemas.microsoft.com/office/powerpoint/2010/main" val="3424546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hlinkClick r:id="rId3" tooltip="Instagram Templates"/>
            <a:extLst>
              <a:ext uri="{FF2B5EF4-FFF2-40B4-BE49-F238E27FC236}">
                <a16:creationId xmlns:a16="http://schemas.microsoft.com/office/drawing/2014/main" id="{442F0566-3D9F-75B6-4662-8F504316BE4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330" r="15887" b="-1"/>
          <a:stretch/>
        </p:blipFill>
        <p:spPr bwMode="auto">
          <a:xfrm>
            <a:off x="1390318" y="2016223"/>
            <a:ext cx="6681148" cy="3691125"/>
          </a:xfrm>
          <a:custGeom>
            <a:avLst/>
            <a:gdLst/>
            <a:ahLst/>
            <a:cxnLst/>
            <a:rect l="l" t="t" r="r" b="b"/>
            <a:pathLst>
              <a:path w="11827082" h="6534092">
                <a:moveTo>
                  <a:pt x="6610089" y="5"/>
                </a:moveTo>
                <a:cubicBezTo>
                  <a:pt x="6763993" y="-277"/>
                  <a:pt x="6862741" y="14300"/>
                  <a:pt x="6956523" y="21390"/>
                </a:cubicBezTo>
                <a:cubicBezTo>
                  <a:pt x="7271939" y="-12207"/>
                  <a:pt x="7581352" y="149"/>
                  <a:pt x="7768349" y="21390"/>
                </a:cubicBezTo>
                <a:lnTo>
                  <a:pt x="7831642" y="23688"/>
                </a:lnTo>
                <a:lnTo>
                  <a:pt x="7886307" y="21390"/>
                </a:lnTo>
                <a:cubicBezTo>
                  <a:pt x="7951978" y="17798"/>
                  <a:pt x="8007622" y="16567"/>
                  <a:pt x="8057445" y="16600"/>
                </a:cubicBezTo>
                <a:lnTo>
                  <a:pt x="8096254" y="17396"/>
                </a:lnTo>
                <a:lnTo>
                  <a:pt x="8199591" y="12947"/>
                </a:lnTo>
                <a:cubicBezTo>
                  <a:pt x="8247971" y="12558"/>
                  <a:pt x="8296272" y="14617"/>
                  <a:pt x="8344260" y="21390"/>
                </a:cubicBezTo>
                <a:lnTo>
                  <a:pt x="8355505" y="22738"/>
                </a:lnTo>
                <a:lnTo>
                  <a:pt x="8462217" y="21390"/>
                </a:lnTo>
                <a:cubicBezTo>
                  <a:pt x="8567700" y="16869"/>
                  <a:pt x="8666620" y="17239"/>
                  <a:pt x="8761697" y="18554"/>
                </a:cubicBezTo>
                <a:lnTo>
                  <a:pt x="8808871" y="19038"/>
                </a:lnTo>
                <a:lnTo>
                  <a:pt x="8941246" y="13930"/>
                </a:lnTo>
                <a:cubicBezTo>
                  <a:pt x="9040199" y="10800"/>
                  <a:pt x="9149474" y="10157"/>
                  <a:pt x="9260166" y="21390"/>
                </a:cubicBezTo>
                <a:lnTo>
                  <a:pt x="9339613" y="26448"/>
                </a:lnTo>
                <a:lnTo>
                  <a:pt x="9432845" y="28493"/>
                </a:lnTo>
                <a:cubicBezTo>
                  <a:pt x="9587011" y="31230"/>
                  <a:pt x="9744909" y="31599"/>
                  <a:pt x="9849954" y="21390"/>
                </a:cubicBezTo>
                <a:cubicBezTo>
                  <a:pt x="10060044" y="972"/>
                  <a:pt x="10204432" y="2657"/>
                  <a:pt x="10425865" y="21390"/>
                </a:cubicBezTo>
                <a:lnTo>
                  <a:pt x="10477895" y="25158"/>
                </a:lnTo>
                <a:lnTo>
                  <a:pt x="10566351" y="27751"/>
                </a:lnTo>
                <a:cubicBezTo>
                  <a:pt x="10727031" y="32755"/>
                  <a:pt x="10877889" y="35639"/>
                  <a:pt x="11001775" y="21390"/>
                </a:cubicBezTo>
                <a:cubicBezTo>
                  <a:pt x="11249546" y="-7108"/>
                  <a:pt x="11434553" y="12510"/>
                  <a:pt x="11813601" y="21390"/>
                </a:cubicBezTo>
                <a:cubicBezTo>
                  <a:pt x="11817928" y="208271"/>
                  <a:pt x="11818867" y="336567"/>
                  <a:pt x="11813601" y="475847"/>
                </a:cubicBezTo>
                <a:cubicBezTo>
                  <a:pt x="11808335" y="615127"/>
                  <a:pt x="11845853" y="1008651"/>
                  <a:pt x="11813601" y="1254916"/>
                </a:cubicBezTo>
                <a:cubicBezTo>
                  <a:pt x="11809570" y="1285699"/>
                  <a:pt x="11806768" y="1314174"/>
                  <a:pt x="11804923" y="1340777"/>
                </a:cubicBezTo>
                <a:lnTo>
                  <a:pt x="11803652" y="1373115"/>
                </a:lnTo>
                <a:lnTo>
                  <a:pt x="11804560" y="1395572"/>
                </a:lnTo>
                <a:cubicBezTo>
                  <a:pt x="11806656" y="1431340"/>
                  <a:pt x="11809600" y="1470662"/>
                  <a:pt x="11813601" y="1514605"/>
                </a:cubicBezTo>
                <a:cubicBezTo>
                  <a:pt x="11829606" y="1690380"/>
                  <a:pt x="11822955" y="1813845"/>
                  <a:pt x="11815628" y="1920902"/>
                </a:cubicBezTo>
                <a:lnTo>
                  <a:pt x="11811346" y="1995660"/>
                </a:lnTo>
                <a:lnTo>
                  <a:pt x="11813868" y="2104640"/>
                </a:lnTo>
                <a:lnTo>
                  <a:pt x="11817197" y="2264365"/>
                </a:lnTo>
                <a:lnTo>
                  <a:pt x="11821465" y="2306631"/>
                </a:lnTo>
                <a:cubicBezTo>
                  <a:pt x="11835170" y="2477814"/>
                  <a:pt x="11818400" y="2578773"/>
                  <a:pt x="11813601" y="2683208"/>
                </a:cubicBezTo>
                <a:cubicBezTo>
                  <a:pt x="11809487" y="2772725"/>
                  <a:pt x="11816027" y="2930030"/>
                  <a:pt x="11816192" y="3070653"/>
                </a:cubicBezTo>
                <a:lnTo>
                  <a:pt x="11813610" y="3202145"/>
                </a:lnTo>
                <a:lnTo>
                  <a:pt x="11813601" y="3267510"/>
                </a:lnTo>
                <a:cubicBezTo>
                  <a:pt x="11811419" y="3587194"/>
                  <a:pt x="11813535" y="3497122"/>
                  <a:pt x="11813601" y="3721967"/>
                </a:cubicBezTo>
                <a:cubicBezTo>
                  <a:pt x="11813617" y="3778178"/>
                  <a:pt x="11814293" y="3835214"/>
                  <a:pt x="11815131" y="3894088"/>
                </a:cubicBezTo>
                <a:lnTo>
                  <a:pt x="11816203" y="3972593"/>
                </a:lnTo>
                <a:lnTo>
                  <a:pt x="11816265" y="3973919"/>
                </a:lnTo>
                <a:cubicBezTo>
                  <a:pt x="11819902" y="4062998"/>
                  <a:pt x="11819694" y="4122248"/>
                  <a:pt x="11818174" y="4171327"/>
                </a:cubicBezTo>
                <a:lnTo>
                  <a:pt x="11817878" y="4178488"/>
                </a:lnTo>
                <a:lnTo>
                  <a:pt x="11818118" y="4277530"/>
                </a:lnTo>
                <a:cubicBezTo>
                  <a:pt x="11817612" y="4347824"/>
                  <a:pt x="11816272" y="4421987"/>
                  <a:pt x="11813601" y="4501036"/>
                </a:cubicBezTo>
                <a:cubicBezTo>
                  <a:pt x="11824398" y="4779554"/>
                  <a:pt x="11834923" y="4895505"/>
                  <a:pt x="11813601" y="5020415"/>
                </a:cubicBezTo>
                <a:cubicBezTo>
                  <a:pt x="11808270" y="5051643"/>
                  <a:pt x="11804885" y="5094410"/>
                  <a:pt x="11802984" y="5145366"/>
                </a:cubicBezTo>
                <a:lnTo>
                  <a:pt x="11802805" y="5153576"/>
                </a:lnTo>
                <a:lnTo>
                  <a:pt x="11813601" y="5280104"/>
                </a:lnTo>
                <a:cubicBezTo>
                  <a:pt x="11848339" y="5545832"/>
                  <a:pt x="11803810" y="5568088"/>
                  <a:pt x="11813601" y="5734561"/>
                </a:cubicBezTo>
                <a:cubicBezTo>
                  <a:pt x="11814825" y="5755370"/>
                  <a:pt x="11815354" y="5777180"/>
                  <a:pt x="11815391" y="5800160"/>
                </a:cubicBezTo>
                <a:lnTo>
                  <a:pt x="11814403" y="5861994"/>
                </a:lnTo>
                <a:lnTo>
                  <a:pt x="11814897" y="5940552"/>
                </a:lnTo>
                <a:cubicBezTo>
                  <a:pt x="11813455" y="6007961"/>
                  <a:pt x="11810716" y="6074118"/>
                  <a:pt x="11808410" y="6139030"/>
                </a:cubicBezTo>
                <a:lnTo>
                  <a:pt x="11805249" y="6294204"/>
                </a:lnTo>
                <a:lnTo>
                  <a:pt x="11806853" y="6377232"/>
                </a:lnTo>
                <a:lnTo>
                  <a:pt x="11813601" y="6513630"/>
                </a:lnTo>
                <a:cubicBezTo>
                  <a:pt x="11755932" y="6520071"/>
                  <a:pt x="11702085" y="6522123"/>
                  <a:pt x="11651008" y="6521869"/>
                </a:cubicBezTo>
                <a:lnTo>
                  <a:pt x="11606878" y="6520178"/>
                </a:lnTo>
                <a:lnTo>
                  <a:pt x="11480359" y="6526470"/>
                </a:lnTo>
                <a:cubicBezTo>
                  <a:pt x="11411497" y="6529079"/>
                  <a:pt x="11340067" y="6529281"/>
                  <a:pt x="11235913" y="6522672"/>
                </a:cubicBezTo>
                <a:lnTo>
                  <a:pt x="11167376" y="6517338"/>
                </a:lnTo>
                <a:lnTo>
                  <a:pt x="11118099" y="6519937"/>
                </a:lnTo>
                <a:cubicBezTo>
                  <a:pt x="11008080" y="6519923"/>
                  <a:pt x="10918905" y="6505169"/>
                  <a:pt x="10779737" y="6513630"/>
                </a:cubicBezTo>
                <a:lnTo>
                  <a:pt x="10756340" y="6513513"/>
                </a:lnTo>
                <a:lnTo>
                  <a:pt x="10748952" y="6514346"/>
                </a:lnTo>
                <a:cubicBezTo>
                  <a:pt x="10725838" y="6516206"/>
                  <a:pt x="10699773" y="6516641"/>
                  <a:pt x="10661780" y="6513630"/>
                </a:cubicBezTo>
                <a:lnTo>
                  <a:pt x="10643067" y="6512943"/>
                </a:lnTo>
                <a:lnTo>
                  <a:pt x="10627638" y="6512866"/>
                </a:lnTo>
                <a:lnTo>
                  <a:pt x="10598539" y="6511309"/>
                </a:lnTo>
                <a:lnTo>
                  <a:pt x="10590670" y="6511020"/>
                </a:lnTo>
                <a:cubicBezTo>
                  <a:pt x="10422654" y="6509230"/>
                  <a:pt x="10114537" y="6525711"/>
                  <a:pt x="9930443" y="6519069"/>
                </a:cubicBezTo>
                <a:lnTo>
                  <a:pt x="9908887" y="6517613"/>
                </a:lnTo>
                <a:lnTo>
                  <a:pt x="9697150" y="6531900"/>
                </a:lnTo>
                <a:cubicBezTo>
                  <a:pt x="9438634" y="6540253"/>
                  <a:pt x="9217380" y="6522684"/>
                  <a:pt x="9038128" y="6513630"/>
                </a:cubicBezTo>
                <a:lnTo>
                  <a:pt x="8901719" y="6509665"/>
                </a:lnTo>
                <a:lnTo>
                  <a:pt x="8766922" y="6512046"/>
                </a:lnTo>
                <a:cubicBezTo>
                  <a:pt x="8694433" y="6513288"/>
                  <a:pt x="8629372" y="6514112"/>
                  <a:pt x="8580175" y="6513630"/>
                </a:cubicBezTo>
                <a:lnTo>
                  <a:pt x="8571277" y="6513524"/>
                </a:lnTo>
                <a:lnTo>
                  <a:pt x="8462217" y="6513630"/>
                </a:lnTo>
                <a:cubicBezTo>
                  <a:pt x="8225188" y="6509968"/>
                  <a:pt x="7780127" y="6525503"/>
                  <a:pt x="7532434" y="6513630"/>
                </a:cubicBezTo>
                <a:lnTo>
                  <a:pt x="7448622" y="6511320"/>
                </a:lnTo>
                <a:lnTo>
                  <a:pt x="7428354" y="6513630"/>
                </a:lnTo>
                <a:cubicBezTo>
                  <a:pt x="7293248" y="6538560"/>
                  <a:pt x="7186080" y="6533261"/>
                  <a:pt x="7078782" y="6523679"/>
                </a:cubicBezTo>
                <a:lnTo>
                  <a:pt x="6973169" y="6513887"/>
                </a:lnTo>
                <a:lnTo>
                  <a:pt x="6954249" y="6514033"/>
                </a:lnTo>
                <a:cubicBezTo>
                  <a:pt x="6918701" y="6514123"/>
                  <a:pt x="6880374" y="6514018"/>
                  <a:pt x="6838566" y="6513630"/>
                </a:cubicBezTo>
                <a:lnTo>
                  <a:pt x="6790865" y="6514652"/>
                </a:lnTo>
                <a:lnTo>
                  <a:pt x="6717520" y="6518204"/>
                </a:lnTo>
                <a:lnTo>
                  <a:pt x="6690736" y="6516798"/>
                </a:lnTo>
                <a:lnTo>
                  <a:pt x="6604647" y="6518643"/>
                </a:lnTo>
                <a:cubicBezTo>
                  <a:pt x="6383546" y="6528740"/>
                  <a:pt x="6188571" y="6547337"/>
                  <a:pt x="5908782" y="6513630"/>
                </a:cubicBezTo>
                <a:lnTo>
                  <a:pt x="5827432" y="6506155"/>
                </a:lnTo>
                <a:lnTo>
                  <a:pt x="5818169" y="6505897"/>
                </a:lnTo>
                <a:cubicBezTo>
                  <a:pt x="5656134" y="6501940"/>
                  <a:pt x="5476891" y="6500561"/>
                  <a:pt x="5360626" y="6513630"/>
                </a:cubicBezTo>
                <a:cubicBezTo>
                  <a:pt x="5244362" y="6526700"/>
                  <a:pt x="5155294" y="6523407"/>
                  <a:pt x="5082581" y="6518492"/>
                </a:cubicBezTo>
                <a:lnTo>
                  <a:pt x="5011539" y="6513612"/>
                </a:lnTo>
                <a:lnTo>
                  <a:pt x="4978999" y="6513630"/>
                </a:lnTo>
                <a:lnTo>
                  <a:pt x="4947560" y="6512597"/>
                </a:lnTo>
                <a:lnTo>
                  <a:pt x="4902673" y="6513630"/>
                </a:lnTo>
                <a:cubicBezTo>
                  <a:pt x="4851834" y="6520217"/>
                  <a:pt x="4795188" y="6523001"/>
                  <a:pt x="4737076" y="6522747"/>
                </a:cubicBezTo>
                <a:lnTo>
                  <a:pt x="4649328" y="6518160"/>
                </a:lnTo>
                <a:lnTo>
                  <a:pt x="4624935" y="6519597"/>
                </a:lnTo>
                <a:cubicBezTo>
                  <a:pt x="4598495" y="6519851"/>
                  <a:pt x="4566987" y="6518389"/>
                  <a:pt x="4521046" y="6513630"/>
                </a:cubicBezTo>
                <a:lnTo>
                  <a:pt x="4456833" y="6510131"/>
                </a:lnTo>
                <a:lnTo>
                  <a:pt x="4343538" y="6512337"/>
                </a:lnTo>
                <a:cubicBezTo>
                  <a:pt x="4260681" y="6514690"/>
                  <a:pt x="4174545" y="6517475"/>
                  <a:pt x="4104725" y="6513630"/>
                </a:cubicBezTo>
                <a:cubicBezTo>
                  <a:pt x="3965085" y="6505941"/>
                  <a:pt x="3802107" y="6535988"/>
                  <a:pt x="3528815" y="6513630"/>
                </a:cubicBezTo>
                <a:lnTo>
                  <a:pt x="3407613" y="6504978"/>
                </a:lnTo>
                <a:lnTo>
                  <a:pt x="3251268" y="6513630"/>
                </a:lnTo>
                <a:cubicBezTo>
                  <a:pt x="3103602" y="6529652"/>
                  <a:pt x="3004932" y="6519904"/>
                  <a:pt x="2867035" y="6513929"/>
                </a:cubicBezTo>
                <a:lnTo>
                  <a:pt x="2840124" y="6513045"/>
                </a:lnTo>
                <a:lnTo>
                  <a:pt x="2834946" y="6513630"/>
                </a:lnTo>
                <a:cubicBezTo>
                  <a:pt x="2691933" y="6538293"/>
                  <a:pt x="2614008" y="6529004"/>
                  <a:pt x="2502859" y="6520536"/>
                </a:cubicBezTo>
                <a:lnTo>
                  <a:pt x="2442001" y="6517197"/>
                </a:lnTo>
                <a:lnTo>
                  <a:pt x="2438245" y="6517313"/>
                </a:lnTo>
                <a:cubicBezTo>
                  <a:pt x="2401807" y="6517985"/>
                  <a:pt x="2368299" y="6518156"/>
                  <a:pt x="2336678" y="6517988"/>
                </a:cubicBezTo>
                <a:lnTo>
                  <a:pt x="2185932" y="6514754"/>
                </a:lnTo>
                <a:lnTo>
                  <a:pt x="1960620" y="6520062"/>
                </a:lnTo>
                <a:cubicBezTo>
                  <a:pt x="1876521" y="6521810"/>
                  <a:pt x="1788378" y="6523022"/>
                  <a:pt x="1701155" y="6522387"/>
                </a:cubicBezTo>
                <a:lnTo>
                  <a:pt x="1589271" y="6518529"/>
                </a:lnTo>
                <a:lnTo>
                  <a:pt x="1539168" y="6519829"/>
                </a:lnTo>
                <a:cubicBezTo>
                  <a:pt x="1395291" y="6522782"/>
                  <a:pt x="1407110" y="6517174"/>
                  <a:pt x="1287620" y="6513630"/>
                </a:cubicBezTo>
                <a:cubicBezTo>
                  <a:pt x="1168131" y="6510087"/>
                  <a:pt x="1041230" y="6513238"/>
                  <a:pt x="932033" y="6514000"/>
                </a:cubicBezTo>
                <a:lnTo>
                  <a:pt x="918750" y="6513952"/>
                </a:lnTo>
                <a:lnTo>
                  <a:pt x="858917" y="6514806"/>
                </a:lnTo>
                <a:cubicBezTo>
                  <a:pt x="826932" y="6514879"/>
                  <a:pt x="792070" y="6514545"/>
                  <a:pt x="753341" y="6513630"/>
                </a:cubicBezTo>
                <a:cubicBezTo>
                  <a:pt x="443511" y="6506311"/>
                  <a:pt x="354936" y="6524642"/>
                  <a:pt x="17841" y="6513630"/>
                </a:cubicBezTo>
                <a:cubicBezTo>
                  <a:pt x="-956" y="6342673"/>
                  <a:pt x="-10467" y="6012653"/>
                  <a:pt x="17841" y="5799484"/>
                </a:cubicBezTo>
                <a:lnTo>
                  <a:pt x="19845" y="5756408"/>
                </a:lnTo>
                <a:lnTo>
                  <a:pt x="17841" y="5734561"/>
                </a:lnTo>
                <a:cubicBezTo>
                  <a:pt x="13149" y="5695472"/>
                  <a:pt x="12578" y="5648752"/>
                  <a:pt x="13918" y="5598323"/>
                </a:cubicBezTo>
                <a:lnTo>
                  <a:pt x="18180" y="5508699"/>
                </a:lnTo>
                <a:lnTo>
                  <a:pt x="16493" y="5477760"/>
                </a:lnTo>
                <a:cubicBezTo>
                  <a:pt x="8966" y="5369709"/>
                  <a:pt x="1889" y="5260695"/>
                  <a:pt x="17841" y="5150260"/>
                </a:cubicBezTo>
                <a:cubicBezTo>
                  <a:pt x="-3463" y="5038150"/>
                  <a:pt x="-2139" y="4857473"/>
                  <a:pt x="6850" y="4650409"/>
                </a:cubicBezTo>
                <a:lnTo>
                  <a:pt x="14633" y="4498670"/>
                </a:lnTo>
                <a:lnTo>
                  <a:pt x="14494" y="4495758"/>
                </a:lnTo>
                <a:cubicBezTo>
                  <a:pt x="12245" y="4421472"/>
                  <a:pt x="13025" y="4335511"/>
                  <a:pt x="14442" y="4243130"/>
                </a:cubicBezTo>
                <a:lnTo>
                  <a:pt x="16801" y="4091152"/>
                </a:lnTo>
                <a:lnTo>
                  <a:pt x="13537" y="4018512"/>
                </a:lnTo>
                <a:lnTo>
                  <a:pt x="17696" y="3920163"/>
                </a:lnTo>
                <a:lnTo>
                  <a:pt x="17841" y="3851812"/>
                </a:lnTo>
                <a:cubicBezTo>
                  <a:pt x="15571" y="3651484"/>
                  <a:pt x="26219" y="3546077"/>
                  <a:pt x="24551" y="3386181"/>
                </a:cubicBezTo>
                <a:lnTo>
                  <a:pt x="24397" y="3379573"/>
                </a:lnTo>
                <a:lnTo>
                  <a:pt x="22173" y="3327681"/>
                </a:lnTo>
                <a:cubicBezTo>
                  <a:pt x="20895" y="3304536"/>
                  <a:pt x="19446" y="3284181"/>
                  <a:pt x="17841" y="3267510"/>
                </a:cubicBezTo>
                <a:cubicBezTo>
                  <a:pt x="8213" y="3167488"/>
                  <a:pt x="-3113" y="2984082"/>
                  <a:pt x="3931" y="2799801"/>
                </a:cubicBezTo>
                <a:lnTo>
                  <a:pt x="4125" y="2797274"/>
                </a:lnTo>
                <a:lnTo>
                  <a:pt x="3717" y="2776150"/>
                </a:lnTo>
                <a:cubicBezTo>
                  <a:pt x="3237" y="2640023"/>
                  <a:pt x="7465" y="2516197"/>
                  <a:pt x="17841" y="2423520"/>
                </a:cubicBezTo>
                <a:cubicBezTo>
                  <a:pt x="20435" y="2400350"/>
                  <a:pt x="22069" y="2375698"/>
                  <a:pt x="22982" y="2349684"/>
                </a:cubicBezTo>
                <a:lnTo>
                  <a:pt x="23157" y="2331991"/>
                </a:lnTo>
                <a:lnTo>
                  <a:pt x="21648" y="2290240"/>
                </a:lnTo>
                <a:cubicBezTo>
                  <a:pt x="18695" y="2240502"/>
                  <a:pt x="15426" y="2193755"/>
                  <a:pt x="14054" y="2150784"/>
                </a:cubicBezTo>
                <a:lnTo>
                  <a:pt x="17291" y="2050968"/>
                </a:lnTo>
                <a:lnTo>
                  <a:pt x="12351" y="1872365"/>
                </a:lnTo>
                <a:cubicBezTo>
                  <a:pt x="11665" y="1799113"/>
                  <a:pt x="12859" y="1722821"/>
                  <a:pt x="17841" y="1644450"/>
                </a:cubicBezTo>
                <a:lnTo>
                  <a:pt x="21169" y="1569934"/>
                </a:lnTo>
                <a:lnTo>
                  <a:pt x="20488" y="1547698"/>
                </a:lnTo>
                <a:cubicBezTo>
                  <a:pt x="19568" y="1516527"/>
                  <a:pt x="18663" y="1483900"/>
                  <a:pt x="17841" y="1449683"/>
                </a:cubicBezTo>
                <a:cubicBezTo>
                  <a:pt x="11271" y="1175953"/>
                  <a:pt x="1415" y="1152151"/>
                  <a:pt x="17841" y="995226"/>
                </a:cubicBezTo>
                <a:lnTo>
                  <a:pt x="19885" y="968921"/>
                </a:lnTo>
                <a:lnTo>
                  <a:pt x="17841" y="930304"/>
                </a:lnTo>
                <a:cubicBezTo>
                  <a:pt x="7442" y="768208"/>
                  <a:pt x="7865" y="285783"/>
                  <a:pt x="17841" y="21390"/>
                </a:cubicBezTo>
                <a:cubicBezTo>
                  <a:pt x="147136" y="10433"/>
                  <a:pt x="296588" y="9602"/>
                  <a:pt x="440468" y="11925"/>
                </a:cubicBezTo>
                <a:lnTo>
                  <a:pt x="473966" y="12726"/>
                </a:lnTo>
                <a:lnTo>
                  <a:pt x="478805" y="12539"/>
                </a:lnTo>
                <a:lnTo>
                  <a:pt x="484496" y="12977"/>
                </a:lnTo>
                <a:lnTo>
                  <a:pt x="648894" y="16905"/>
                </a:lnTo>
                <a:cubicBezTo>
                  <a:pt x="714833" y="18773"/>
                  <a:pt x="776163" y="20559"/>
                  <a:pt x="829667" y="21390"/>
                </a:cubicBezTo>
                <a:lnTo>
                  <a:pt x="916694" y="22693"/>
                </a:lnTo>
                <a:lnTo>
                  <a:pt x="933747" y="21390"/>
                </a:lnTo>
                <a:cubicBezTo>
                  <a:pt x="1086511" y="12604"/>
                  <a:pt x="1591110" y="15003"/>
                  <a:pt x="1863531" y="21390"/>
                </a:cubicBezTo>
                <a:lnTo>
                  <a:pt x="1920387" y="22646"/>
                </a:lnTo>
                <a:lnTo>
                  <a:pt x="2054705" y="24358"/>
                </a:lnTo>
                <a:cubicBezTo>
                  <a:pt x="2107717" y="24456"/>
                  <a:pt x="2161143" y="23719"/>
                  <a:pt x="2217404" y="21390"/>
                </a:cubicBezTo>
                <a:cubicBezTo>
                  <a:pt x="2442445" y="12073"/>
                  <a:pt x="2732199" y="18194"/>
                  <a:pt x="2911273" y="21390"/>
                </a:cubicBezTo>
                <a:lnTo>
                  <a:pt x="3023675" y="20799"/>
                </a:lnTo>
                <a:lnTo>
                  <a:pt x="3093869" y="15816"/>
                </a:lnTo>
                <a:cubicBezTo>
                  <a:pt x="3182922" y="11551"/>
                  <a:pt x="3301373" y="10993"/>
                  <a:pt x="3429365" y="12165"/>
                </a:cubicBezTo>
                <a:lnTo>
                  <a:pt x="3575555" y="14425"/>
                </a:lnTo>
                <a:lnTo>
                  <a:pt x="3605772" y="13210"/>
                </a:lnTo>
                <a:cubicBezTo>
                  <a:pt x="3774503" y="6974"/>
                  <a:pt x="3960371" y="3465"/>
                  <a:pt x="4063093" y="21390"/>
                </a:cubicBezTo>
                <a:lnTo>
                  <a:pt x="4088792" y="24677"/>
                </a:lnTo>
                <a:lnTo>
                  <a:pt x="4129769" y="25744"/>
                </a:lnTo>
                <a:cubicBezTo>
                  <a:pt x="4269845" y="29597"/>
                  <a:pt x="4297423" y="30995"/>
                  <a:pt x="4403088" y="21390"/>
                </a:cubicBezTo>
                <a:cubicBezTo>
                  <a:pt x="4473592" y="10814"/>
                  <a:pt x="4858406" y="-6032"/>
                  <a:pt x="5096956" y="21390"/>
                </a:cubicBezTo>
                <a:lnTo>
                  <a:pt x="5251798" y="27914"/>
                </a:lnTo>
                <a:lnTo>
                  <a:pt x="5332872" y="21390"/>
                </a:lnTo>
                <a:cubicBezTo>
                  <a:pt x="5422885" y="11295"/>
                  <a:pt x="5502187" y="8863"/>
                  <a:pt x="5576462" y="10240"/>
                </a:cubicBezTo>
                <a:lnTo>
                  <a:pt x="5700011" y="17015"/>
                </a:lnTo>
                <a:lnTo>
                  <a:pt x="5761151" y="15143"/>
                </a:lnTo>
                <a:cubicBezTo>
                  <a:pt x="5846776" y="14123"/>
                  <a:pt x="5935566" y="15403"/>
                  <a:pt x="6026740" y="21390"/>
                </a:cubicBezTo>
                <a:lnTo>
                  <a:pt x="6161088" y="29209"/>
                </a:lnTo>
                <a:lnTo>
                  <a:pt x="6262655" y="21390"/>
                </a:lnTo>
                <a:cubicBezTo>
                  <a:pt x="6405549" y="5694"/>
                  <a:pt x="6517747" y="175"/>
                  <a:pt x="6610089" y="5"/>
                </a:cubicBezTo>
                <a:close/>
              </a:path>
            </a:pathLst>
          </a:cu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838B850F-C007-9846-5C0E-910B36AD25F9}"/>
              </a:ext>
            </a:extLst>
          </p:cNvPr>
          <p:cNvPicPr>
            <a:picLocks noChangeAspect="1"/>
          </p:cNvPicPr>
          <p:nvPr/>
        </p:nvPicPr>
        <p:blipFill>
          <a:blip r:embed="rId5"/>
          <a:stretch>
            <a:fillRect/>
          </a:stretch>
        </p:blipFill>
        <p:spPr>
          <a:xfrm>
            <a:off x="8307115" y="341822"/>
            <a:ext cx="1787411" cy="1787411"/>
          </a:xfrm>
          <a:prstGeom prst="rect">
            <a:avLst/>
          </a:prstGeom>
        </p:spPr>
      </p:pic>
      <p:sp>
        <p:nvSpPr>
          <p:cNvPr id="6" name="TextBox 5">
            <a:extLst>
              <a:ext uri="{FF2B5EF4-FFF2-40B4-BE49-F238E27FC236}">
                <a16:creationId xmlns:a16="http://schemas.microsoft.com/office/drawing/2014/main" id="{ADF98FB2-167F-46F9-A998-DEA805E76EDA}"/>
              </a:ext>
            </a:extLst>
          </p:cNvPr>
          <p:cNvSpPr txBox="1"/>
          <p:nvPr/>
        </p:nvSpPr>
        <p:spPr>
          <a:xfrm>
            <a:off x="6384914" y="2236058"/>
            <a:ext cx="6153740" cy="646331"/>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WOMAN JAILED AFTER IMPERSONATING OTHER PEOPLE AND SITTING THEIR DRIVING TESTS</a:t>
            </a:r>
          </a:p>
        </p:txBody>
      </p:sp>
      <p:sp>
        <p:nvSpPr>
          <p:cNvPr id="8" name="TextBox 7">
            <a:extLst>
              <a:ext uri="{FF2B5EF4-FFF2-40B4-BE49-F238E27FC236}">
                <a16:creationId xmlns:a16="http://schemas.microsoft.com/office/drawing/2014/main" id="{D3586978-62B5-ABA1-CC24-49066CBF1C20}"/>
              </a:ext>
            </a:extLst>
          </p:cNvPr>
          <p:cNvSpPr txBox="1"/>
          <p:nvPr/>
        </p:nvSpPr>
        <p:spPr>
          <a:xfrm>
            <a:off x="274036" y="1128063"/>
            <a:ext cx="3201820" cy="1754326"/>
          </a:xfrm>
          <a:prstGeom prst="rect">
            <a:avLst/>
          </a:prstGeom>
          <a:noFill/>
        </p:spPr>
        <p:txBody>
          <a:bodyPr wrap="square">
            <a:spAutoFit/>
          </a:bodyPr>
          <a:lstStyle/>
          <a:p>
            <a:pPr algn="l" fontAlgn="base"/>
            <a:r>
              <a:rPr lang="en-GB" b="0" i="0" dirty="0">
                <a:solidFill>
                  <a:srgbClr val="3A383A"/>
                </a:solidFill>
                <a:effectLst/>
                <a:latin typeface="Muli"/>
              </a:rPr>
              <a:t>A man from Ammanford has been sentenced to two years and eight months in prison after an intelligence-led operation by </a:t>
            </a:r>
            <a:r>
              <a:rPr lang="en-GB" b="0" i="0" dirty="0" err="1">
                <a:solidFill>
                  <a:srgbClr val="3A383A"/>
                </a:solidFill>
                <a:effectLst/>
                <a:latin typeface="Muli"/>
              </a:rPr>
              <a:t>Tarian</a:t>
            </a:r>
            <a:r>
              <a:rPr lang="en-GB" b="0" i="0" dirty="0">
                <a:solidFill>
                  <a:srgbClr val="3A383A"/>
                </a:solidFill>
                <a:effectLst/>
                <a:latin typeface="Muli"/>
              </a:rPr>
              <a:t>, the Regional Organised Crime Unit.</a:t>
            </a:r>
          </a:p>
        </p:txBody>
      </p:sp>
      <p:sp>
        <p:nvSpPr>
          <p:cNvPr id="10" name="TextBox 9">
            <a:extLst>
              <a:ext uri="{FF2B5EF4-FFF2-40B4-BE49-F238E27FC236}">
                <a16:creationId xmlns:a16="http://schemas.microsoft.com/office/drawing/2014/main" id="{99FB2E7B-66F6-2DA5-3B8C-B0FA7DF46AA4}"/>
              </a:ext>
            </a:extLst>
          </p:cNvPr>
          <p:cNvSpPr txBox="1"/>
          <p:nvPr/>
        </p:nvSpPr>
        <p:spPr>
          <a:xfrm>
            <a:off x="6781058" y="5329237"/>
            <a:ext cx="5361451" cy="1477328"/>
          </a:xfrm>
          <a:prstGeom prst="rect">
            <a:avLst/>
          </a:prstGeom>
          <a:noFill/>
        </p:spPr>
        <p:txBody>
          <a:bodyPr wrap="square">
            <a:spAutoFit/>
          </a:bodyPr>
          <a:lstStyle/>
          <a:p>
            <a:pPr algn="l" fontAlgn="base"/>
            <a:r>
              <a:rPr lang="en-GB" b="0" i="0" dirty="0">
                <a:solidFill>
                  <a:srgbClr val="3A383A"/>
                </a:solidFill>
                <a:effectLst/>
                <a:latin typeface="Muli"/>
              </a:rPr>
              <a:t>Lee Fletcher, 41 years old, from Widnes in Cheshire was arrested by officers from </a:t>
            </a:r>
            <a:r>
              <a:rPr lang="en-GB" b="0" i="0" dirty="0" err="1">
                <a:solidFill>
                  <a:srgbClr val="3A383A"/>
                </a:solidFill>
                <a:effectLst/>
                <a:latin typeface="Muli"/>
              </a:rPr>
              <a:t>Tarian</a:t>
            </a:r>
            <a:r>
              <a:rPr lang="en-GB" b="0" i="0" dirty="0">
                <a:solidFill>
                  <a:srgbClr val="3A383A"/>
                </a:solidFill>
                <a:effectLst/>
                <a:latin typeface="Muli"/>
              </a:rPr>
              <a:t>, the regional organised crime team for southern Wales, in October 2021 and was sentenced at Cardiff Crown Court last week to 14 years in prison.</a:t>
            </a:r>
          </a:p>
        </p:txBody>
      </p:sp>
    </p:spTree>
    <p:extLst>
      <p:ext uri="{BB962C8B-B14F-4D97-AF65-F5344CB8AC3E}">
        <p14:creationId xmlns:p14="http://schemas.microsoft.com/office/powerpoint/2010/main" val="2286379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010E05E-9237-4321-84BB-69C0F2256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999492"/>
            <a:ext cx="4889565" cy="4424065"/>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rgbClr val="B8E003"/>
          </a:solidFill>
          <a:ln w="1270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D11E9C9-9901-85D2-E7A8-7715770738CF}"/>
              </a:ext>
            </a:extLst>
          </p:cNvPr>
          <p:cNvSpPr>
            <a:spLocks noGrp="1"/>
          </p:cNvSpPr>
          <p:nvPr>
            <p:ph type="title"/>
          </p:nvPr>
        </p:nvSpPr>
        <p:spPr>
          <a:xfrm>
            <a:off x="1039163" y="1762169"/>
            <a:ext cx="4073110" cy="3122092"/>
          </a:xfrm>
        </p:spPr>
        <p:txBody>
          <a:bodyPr anchor="ctr">
            <a:normAutofit/>
          </a:bodyPr>
          <a:lstStyle/>
          <a:p>
            <a:pPr algn="ctr">
              <a:lnSpc>
                <a:spcPct val="90000"/>
              </a:lnSpc>
            </a:pPr>
            <a:r>
              <a:rPr lang="en-GB" sz="4700">
                <a:solidFill>
                  <a:srgbClr val="FFFFFF"/>
                </a:solidFill>
                <a:latin typeface="Abadi" panose="020B0604020104020204" pitchFamily="34" charset="0"/>
              </a:rPr>
              <a:t>How serious and organised crime is likely to evolve</a:t>
            </a:r>
          </a:p>
        </p:txBody>
      </p:sp>
      <mc:AlternateContent xmlns:mc="http://schemas.openxmlformats.org/markup-compatibility/2006" xmlns:p14="http://schemas.microsoft.com/office/powerpoint/2010/main">
        <mc:Choice Requires="p14">
          <p:contentPart p14:bwMode="auto" r:id="rId3">
            <p14:nvContentPartPr>
              <p14:cNvPr id="13" name="Ink 1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4884261"/>
              <a:ext cx="360" cy="2160"/>
            </p14:xfrm>
          </p:contentPart>
        </mc:Choice>
        <mc:Fallback xmlns="">
          <p:pic>
            <p:nvPicPr>
              <p:cNvPr id="13" name="Ink 1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5737403" y="4868832"/>
                <a:ext cx="36000" cy="32709"/>
              </a:xfrm>
              <a:prstGeom prst="rect">
                <a:avLst/>
              </a:prstGeom>
            </p:spPr>
          </p:pic>
        </mc:Fallback>
      </mc:AlternateContent>
      <p:sp>
        <p:nvSpPr>
          <p:cNvPr id="3" name="Content Placeholder 2">
            <a:extLst>
              <a:ext uri="{FF2B5EF4-FFF2-40B4-BE49-F238E27FC236}">
                <a16:creationId xmlns:a16="http://schemas.microsoft.com/office/drawing/2014/main" id="{DBAA09D7-A862-79E7-CDD2-03C44101CA8A}"/>
              </a:ext>
            </a:extLst>
          </p:cNvPr>
          <p:cNvSpPr>
            <a:spLocks noGrp="1"/>
          </p:cNvSpPr>
          <p:nvPr>
            <p:ph idx="1"/>
          </p:nvPr>
        </p:nvSpPr>
        <p:spPr>
          <a:xfrm>
            <a:off x="6232215" y="3267696"/>
            <a:ext cx="5316656" cy="2959369"/>
          </a:xfrm>
        </p:spPr>
        <p:txBody>
          <a:bodyPr anchor="t">
            <a:normAutofit fontScale="92500"/>
          </a:bodyPr>
          <a:lstStyle/>
          <a:p>
            <a:pPr>
              <a:lnSpc>
                <a:spcPct val="100000"/>
              </a:lnSpc>
            </a:pPr>
            <a:r>
              <a:rPr lang="en-GB" sz="2400" dirty="0">
                <a:latin typeface="Abadi" panose="020B0604020104020204" pitchFamily="34" charset="0"/>
              </a:rPr>
              <a:t>The level of SOC in the UK is growing</a:t>
            </a:r>
          </a:p>
          <a:p>
            <a:pPr>
              <a:lnSpc>
                <a:spcPct val="100000"/>
              </a:lnSpc>
            </a:pPr>
            <a:endParaRPr lang="en-GB" sz="2400" dirty="0">
              <a:latin typeface="Abadi" panose="020B0604020104020204" pitchFamily="34" charset="0"/>
            </a:endParaRPr>
          </a:p>
          <a:p>
            <a:pPr>
              <a:lnSpc>
                <a:spcPct val="100000"/>
              </a:lnSpc>
            </a:pPr>
            <a:r>
              <a:rPr lang="en-GB" sz="2400" dirty="0">
                <a:latin typeface="Abadi" panose="020B0604020104020204" pitchFamily="34" charset="0"/>
              </a:rPr>
              <a:t>Technology: 5G mobile communications, artificial intelligence, Dark Web, encryption, Bitcoin.</a:t>
            </a:r>
          </a:p>
          <a:p>
            <a:pPr>
              <a:lnSpc>
                <a:spcPct val="100000"/>
              </a:lnSpc>
            </a:pPr>
            <a:r>
              <a:rPr lang="en-GB" sz="2400" dirty="0">
                <a:latin typeface="Abadi" panose="020B0604020104020204" pitchFamily="34" charset="0"/>
              </a:rPr>
              <a:t>International conflict: Ukraine, Syria etc.</a:t>
            </a:r>
          </a:p>
          <a:p>
            <a:pPr>
              <a:lnSpc>
                <a:spcPct val="100000"/>
              </a:lnSpc>
            </a:pPr>
            <a:r>
              <a:rPr lang="en-GB" sz="2400" dirty="0">
                <a:latin typeface="Abadi" panose="020B0604020104020204" pitchFamily="34" charset="0"/>
              </a:rPr>
              <a:t>BREXIT</a:t>
            </a:r>
          </a:p>
          <a:p>
            <a:pPr>
              <a:lnSpc>
                <a:spcPct val="100000"/>
              </a:lnSpc>
            </a:pPr>
            <a:endParaRPr lang="en-GB" sz="1100" dirty="0">
              <a:latin typeface="Abadi" panose="020B0604020104020204" pitchFamily="34" charset="0"/>
            </a:endParaRPr>
          </a:p>
          <a:p>
            <a:pPr>
              <a:lnSpc>
                <a:spcPct val="100000"/>
              </a:lnSpc>
            </a:pPr>
            <a:endParaRPr lang="en-GB" sz="1100" dirty="0">
              <a:latin typeface="Abadi" panose="020B0604020104020204" pitchFamily="34" charset="0"/>
            </a:endParaRPr>
          </a:p>
        </p:txBody>
      </p:sp>
      <p:pic>
        <p:nvPicPr>
          <p:cNvPr id="4" name="Picture 3">
            <a:extLst>
              <a:ext uri="{FF2B5EF4-FFF2-40B4-BE49-F238E27FC236}">
                <a16:creationId xmlns:a16="http://schemas.microsoft.com/office/drawing/2014/main" id="{CEE5E4CB-68D0-9085-7071-A8895103076D}"/>
              </a:ext>
            </a:extLst>
          </p:cNvPr>
          <p:cNvPicPr>
            <a:picLocks noChangeAspect="1"/>
          </p:cNvPicPr>
          <p:nvPr/>
        </p:nvPicPr>
        <p:blipFill>
          <a:blip r:embed="rId5"/>
          <a:stretch>
            <a:fillRect/>
          </a:stretch>
        </p:blipFill>
        <p:spPr>
          <a:xfrm>
            <a:off x="8769152" y="797047"/>
            <a:ext cx="2779719" cy="1673602"/>
          </a:xfrm>
          <a:prstGeom prst="rect">
            <a:avLst/>
          </a:prstGeom>
        </p:spPr>
      </p:pic>
    </p:spTree>
    <p:extLst>
      <p:ext uri="{BB962C8B-B14F-4D97-AF65-F5344CB8AC3E}">
        <p14:creationId xmlns:p14="http://schemas.microsoft.com/office/powerpoint/2010/main" val="34041770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2CB29-1EE9-6959-0D84-A326FD68DB4B}"/>
              </a:ext>
            </a:extLst>
          </p:cNvPr>
          <p:cNvSpPr>
            <a:spLocks noGrp="1"/>
          </p:cNvSpPr>
          <p:nvPr>
            <p:ph type="title"/>
          </p:nvPr>
        </p:nvSpPr>
        <p:spPr/>
        <p:txBody>
          <a:bodyPr>
            <a:normAutofit fontScale="90000"/>
          </a:bodyPr>
          <a:lstStyle/>
          <a:p>
            <a:r>
              <a:rPr lang="en-GB" dirty="0">
                <a:latin typeface="Abadi" panose="020B0604020104020204" pitchFamily="34" charset="0"/>
              </a:rPr>
              <a:t>UK and Switzerland – agreement on police cooperation (College of Policing, 2022)</a:t>
            </a:r>
          </a:p>
        </p:txBody>
      </p:sp>
      <p:pic>
        <p:nvPicPr>
          <p:cNvPr id="5" name="Content Placeholder 4">
            <a:extLst>
              <a:ext uri="{FF2B5EF4-FFF2-40B4-BE49-F238E27FC236}">
                <a16:creationId xmlns:a16="http://schemas.microsoft.com/office/drawing/2014/main" id="{768C145B-312D-FE10-1E0A-16BA62008965}"/>
              </a:ext>
            </a:extLst>
          </p:cNvPr>
          <p:cNvPicPr>
            <a:picLocks noGrp="1" noChangeAspect="1"/>
          </p:cNvPicPr>
          <p:nvPr>
            <p:ph idx="1"/>
          </p:nvPr>
        </p:nvPicPr>
        <p:blipFill rotWithShape="1">
          <a:blip r:embed="rId3"/>
          <a:srcRect l="19427" t="16114" r="25611" b="9886"/>
          <a:stretch/>
        </p:blipFill>
        <p:spPr>
          <a:xfrm>
            <a:off x="471224" y="1940997"/>
            <a:ext cx="4937339" cy="4431754"/>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94E93C5C-A6FC-648A-18A7-ACCB79FAF4B3}"/>
              </a:ext>
            </a:extLst>
          </p:cNvPr>
          <p:cNvSpPr txBox="1"/>
          <p:nvPr/>
        </p:nvSpPr>
        <p:spPr>
          <a:xfrm>
            <a:off x="6908800" y="2217767"/>
            <a:ext cx="4445000" cy="4154984"/>
          </a:xfrm>
          <a:prstGeom prst="rect">
            <a:avLst/>
          </a:prstGeom>
          <a:solidFill>
            <a:srgbClr val="E2FEF6"/>
          </a:solidFill>
        </p:spPr>
        <p:txBody>
          <a:bodyPr wrap="square">
            <a:spAutoFit/>
          </a:bodyPr>
          <a:lstStyle/>
          <a:p>
            <a:pPr algn="ctr"/>
            <a:r>
              <a:rPr lang="en-GB" sz="2400" dirty="0">
                <a:latin typeface="Aparajita" panose="02020603050405020304" pitchFamily="18" charset="0"/>
                <a:cs typeface="Aparajita" panose="02020603050405020304" pitchFamily="18" charset="0"/>
              </a:rPr>
              <a:t>The UK and Switzerland have signed a bilateral treaty [TS No.2/2022] to enhance cooperation and coordination between the law enforcement authorities of the UK and Switzerland. The treaty covers all forms of serious and organised crime and terrorism, focusing on economic crime, corruption and fraud. Its key function is to facilitate the exchange of information and intelligence to assist investigations and tackle crime</a:t>
            </a:r>
          </a:p>
        </p:txBody>
      </p:sp>
    </p:spTree>
    <p:extLst>
      <p:ext uri="{BB962C8B-B14F-4D97-AF65-F5344CB8AC3E}">
        <p14:creationId xmlns:p14="http://schemas.microsoft.com/office/powerpoint/2010/main" val="9931237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National Strategic Assessment of Serious &amp; Organised Crime launch">
            <a:hlinkClick r:id="" action="ppaction://media"/>
            <a:extLst>
              <a:ext uri="{FF2B5EF4-FFF2-40B4-BE49-F238E27FC236}">
                <a16:creationId xmlns:a16="http://schemas.microsoft.com/office/drawing/2014/main" id="{BB67068C-BC8E-66CA-2964-C6B54321E48B}"/>
              </a:ext>
            </a:extLst>
          </p:cNvPr>
          <p:cNvPicPr>
            <a:picLocks noRot="1" noChangeAspect="1"/>
          </p:cNvPicPr>
          <p:nvPr>
            <a:videoFile r:link="rId1"/>
          </p:nvPr>
        </p:nvPicPr>
        <p:blipFill>
          <a:blip r:embed="rId4"/>
          <a:stretch>
            <a:fillRect/>
          </a:stretch>
        </p:blipFill>
        <p:spPr>
          <a:xfrm>
            <a:off x="323732" y="73540"/>
            <a:ext cx="11711135" cy="6616792"/>
          </a:xfrm>
          <a:prstGeom prst="rect">
            <a:avLst/>
          </a:prstGeom>
        </p:spPr>
      </p:pic>
    </p:spTree>
    <p:extLst>
      <p:ext uri="{BB962C8B-B14F-4D97-AF65-F5344CB8AC3E}">
        <p14:creationId xmlns:p14="http://schemas.microsoft.com/office/powerpoint/2010/main" val="549422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894</Words>
  <Application>Microsoft Office PowerPoint</Application>
  <PresentationFormat>Widescreen</PresentationFormat>
  <Paragraphs>76</Paragraphs>
  <Slides>24</Slides>
  <Notes>24</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24</vt:i4>
      </vt:variant>
    </vt:vector>
  </HeadingPairs>
  <TitlesOfParts>
    <vt:vector size="36" baseType="lpstr">
      <vt:lpstr>-apple-system</vt:lpstr>
      <vt:lpstr>Muli</vt:lpstr>
      <vt:lpstr>Signika</vt:lpstr>
      <vt:lpstr>Abadi</vt:lpstr>
      <vt:lpstr>Aparajita</vt:lpstr>
      <vt:lpstr>Arial</vt:lpstr>
      <vt:lpstr>Arial Narrow</vt:lpstr>
      <vt:lpstr>Calibri</vt:lpstr>
      <vt:lpstr>Modern Love</vt:lpstr>
      <vt:lpstr>Montserrat</vt:lpstr>
      <vt:lpstr>The Hand</vt:lpstr>
      <vt:lpstr>SketchyVTI</vt:lpstr>
      <vt:lpstr>PowerPoint Presentation</vt:lpstr>
      <vt:lpstr>Aims and objectives</vt:lpstr>
      <vt:lpstr>Scheme of work</vt:lpstr>
      <vt:lpstr>ASSESSMENTS</vt:lpstr>
      <vt:lpstr>PowerPoint Presentation</vt:lpstr>
      <vt:lpstr>Assignment feedback from semester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about Wales? </vt:lpstr>
      <vt:lpstr>PowerPoint Presentation</vt:lpstr>
      <vt:lpstr>How serious and organised crime is likely to evolve</vt:lpstr>
      <vt:lpstr>UK and Switzerland – agreement on police cooperation (College of Policing, 2022)</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2</cp:revision>
  <cp:lastPrinted>2023-01-30T16:38:11Z</cp:lastPrinted>
  <dcterms:created xsi:type="dcterms:W3CDTF">2023-01-23T20:31:52Z</dcterms:created>
  <dcterms:modified xsi:type="dcterms:W3CDTF">2023-01-30T16:39:25Z</dcterms:modified>
</cp:coreProperties>
</file>