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54"/>
  </p:notesMasterIdLst>
  <p:handoutMasterIdLst>
    <p:handoutMasterId r:id="rId55"/>
  </p:handoutMasterIdLst>
  <p:sldIdLst>
    <p:sldId id="314" r:id="rId2"/>
    <p:sldId id="845" r:id="rId3"/>
    <p:sldId id="506" r:id="rId4"/>
    <p:sldId id="461" r:id="rId5"/>
    <p:sldId id="462" r:id="rId6"/>
    <p:sldId id="583" r:id="rId7"/>
    <p:sldId id="537" r:id="rId8"/>
    <p:sldId id="479" r:id="rId9"/>
    <p:sldId id="480" r:id="rId10"/>
    <p:sldId id="483" r:id="rId11"/>
    <p:sldId id="400" r:id="rId12"/>
    <p:sldId id="399" r:id="rId13"/>
    <p:sldId id="844" r:id="rId14"/>
    <p:sldId id="426" r:id="rId15"/>
    <p:sldId id="415" r:id="rId16"/>
    <p:sldId id="343" r:id="rId17"/>
    <p:sldId id="350" r:id="rId18"/>
    <p:sldId id="347" r:id="rId19"/>
    <p:sldId id="484" r:id="rId20"/>
    <p:sldId id="395" r:id="rId21"/>
    <p:sldId id="391" r:id="rId22"/>
    <p:sldId id="393" r:id="rId23"/>
    <p:sldId id="493" r:id="rId24"/>
    <p:sldId id="547" r:id="rId25"/>
    <p:sldId id="579" r:id="rId26"/>
    <p:sldId id="390" r:id="rId27"/>
    <p:sldId id="539" r:id="rId28"/>
    <p:sldId id="552" r:id="rId29"/>
    <p:sldId id="586" r:id="rId30"/>
    <p:sldId id="388" r:id="rId31"/>
    <p:sldId id="580" r:id="rId32"/>
    <p:sldId id="836" r:id="rId33"/>
    <p:sldId id="475" r:id="rId34"/>
    <p:sldId id="476" r:id="rId35"/>
    <p:sldId id="581" r:id="rId36"/>
    <p:sldId id="582" r:id="rId37"/>
    <p:sldId id="553" r:id="rId38"/>
    <p:sldId id="554" r:id="rId39"/>
    <p:sldId id="485" r:id="rId40"/>
    <p:sldId id="575" r:id="rId41"/>
    <p:sldId id="538" r:id="rId42"/>
    <p:sldId id="555" r:id="rId43"/>
    <p:sldId id="595" r:id="rId44"/>
    <p:sldId id="356" r:id="rId45"/>
    <p:sldId id="606" r:id="rId46"/>
    <p:sldId id="551" r:id="rId47"/>
    <p:sldId id="604" r:id="rId48"/>
    <p:sldId id="397" r:id="rId49"/>
    <p:sldId id="403" r:id="rId50"/>
    <p:sldId id="478" r:id="rId51"/>
    <p:sldId id="402" r:id="rId52"/>
    <p:sldId id="608" r:id="rId53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845"/>
            <p14:sldId id="506"/>
            <p14:sldId id="461"/>
            <p14:sldId id="462"/>
            <p14:sldId id="583"/>
            <p14:sldId id="537"/>
            <p14:sldId id="479"/>
            <p14:sldId id="480"/>
            <p14:sldId id="483"/>
            <p14:sldId id="400"/>
            <p14:sldId id="399"/>
            <p14:sldId id="844"/>
            <p14:sldId id="426"/>
            <p14:sldId id="415"/>
            <p14:sldId id="343"/>
            <p14:sldId id="350"/>
            <p14:sldId id="347"/>
            <p14:sldId id="484"/>
            <p14:sldId id="395"/>
            <p14:sldId id="391"/>
            <p14:sldId id="393"/>
            <p14:sldId id="493"/>
            <p14:sldId id="547"/>
            <p14:sldId id="579"/>
            <p14:sldId id="390"/>
            <p14:sldId id="539"/>
            <p14:sldId id="552"/>
            <p14:sldId id="586"/>
            <p14:sldId id="388"/>
            <p14:sldId id="580"/>
            <p14:sldId id="836"/>
            <p14:sldId id="475"/>
            <p14:sldId id="476"/>
            <p14:sldId id="581"/>
            <p14:sldId id="582"/>
            <p14:sldId id="553"/>
            <p14:sldId id="554"/>
            <p14:sldId id="485"/>
            <p14:sldId id="575"/>
            <p14:sldId id="538"/>
            <p14:sldId id="555"/>
            <p14:sldId id="595"/>
            <p14:sldId id="356"/>
            <p14:sldId id="606"/>
            <p14:sldId id="551"/>
            <p14:sldId id="604"/>
            <p14:sldId id="397"/>
            <p14:sldId id="403"/>
            <p14:sldId id="478"/>
            <p14:sldId id="402"/>
            <p14:sldId id="608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3" d="100"/>
          <a:sy n="163" d="100"/>
        </p:scale>
        <p:origin x="1665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DOCKER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Playground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5077"/>
            <a:ext cx="7029450" cy="855785"/>
          </a:xfrm>
        </p:spPr>
        <p:txBody>
          <a:bodyPr/>
          <a:lstStyle/>
          <a:p>
            <a:r>
              <a:rPr lang="en-GB" dirty="0" smtClean="0"/>
              <a:t>If you just want to play then try the Docker Playground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521382"/>
            <a:ext cx="5497390" cy="394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0346" y="4284785"/>
            <a:ext cx="3006178" cy="22818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179" y="3294184"/>
            <a:ext cx="4255396" cy="252742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96576" y="5909474"/>
            <a:ext cx="4352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https://www.docker.com/play-with-docker</a:t>
            </a:r>
          </a:p>
        </p:txBody>
      </p:sp>
      <p:sp>
        <p:nvSpPr>
          <p:cNvPr id="9" name="Rectangle 8"/>
          <p:cNvSpPr/>
          <p:nvPr/>
        </p:nvSpPr>
        <p:spPr bwMode="auto">
          <a:xfrm>
            <a:off x="1843454" y="3382108"/>
            <a:ext cx="1301261" cy="2391507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66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Box and Docker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844550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Docker </a:t>
            </a:r>
            <a:r>
              <a:rPr lang="en-GB" dirty="0"/>
              <a:t>Desktop for Windows requires Microsoft Hyper-V to run. The Docker Desktop for Windows installer enables Hyper-V for you, if needed, and restarts your machine.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 smtClean="0"/>
              <a:t>VirtualBox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u="sng" dirty="0"/>
              <a:t>INSTALLING DOCKER AND KUBERNETES ON </a:t>
            </a:r>
            <a:r>
              <a:rPr lang="en-GB" b="1" u="sng" dirty="0" smtClean="0"/>
              <a:t>WINDOWS</a:t>
            </a:r>
            <a:br>
              <a:rPr lang="en-GB" b="1" u="sng" dirty="0" smtClean="0"/>
            </a:b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 smtClean="0">
                <a:solidFill>
                  <a:srgbClr val="FF0000"/>
                </a:solidFill>
              </a:rPr>
              <a:t>https</a:t>
            </a:r>
            <a:r>
              <a:rPr lang="en-GB" dirty="0">
                <a:solidFill>
                  <a:srgbClr val="FF0000"/>
                </a:solidFill>
              </a:rPr>
              <a:t>://learnk8s.io/blog/installing-docker-and-kubernetes-on-windows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/>
              <a:t>I have also added this page to Moodle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Note 1: You can open a Command Window using “</a:t>
            </a:r>
            <a:r>
              <a:rPr lang="en-GB" dirty="0" err="1" smtClean="0"/>
              <a:t>cmd</a:t>
            </a:r>
            <a:r>
              <a:rPr lang="en-GB" dirty="0" smtClean="0"/>
              <a:t>” in search box</a:t>
            </a:r>
          </a:p>
          <a:p>
            <a:r>
              <a:rPr lang="en-GB" dirty="0" smtClean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 smtClean="0"/>
              <a:t>For Windows OS, Docker runs on top of Hyper-V</a:t>
            </a:r>
          </a:p>
          <a:p>
            <a:pPr lvl="1"/>
            <a:r>
              <a:rPr lang="en-GB" dirty="0" smtClean="0"/>
              <a:t>Creates Boot2Docker </a:t>
            </a:r>
            <a:r>
              <a:rPr lang="en-GB" dirty="0"/>
              <a:t>virtual machine locally on your Windows </a:t>
            </a:r>
            <a:r>
              <a:rPr lang="en-GB" dirty="0" smtClean="0"/>
              <a:t>machine</a:t>
            </a:r>
            <a:endParaRPr lang="en-GB" dirty="0"/>
          </a:p>
          <a:p>
            <a:pPr lvl="1"/>
            <a:r>
              <a:rPr lang="en-GB" dirty="0" smtClean="0"/>
              <a:t>You can switch between Windows and Linux Containers, which toggles the </a:t>
            </a:r>
            <a:r>
              <a:rPr lang="en-GB" dirty="0"/>
              <a:t>daemon (Linux or Windows) the Docker CLI talks </a:t>
            </a:r>
            <a:r>
              <a:rPr lang="en-GB" dirty="0" smtClean="0"/>
              <a:t>to. </a:t>
            </a:r>
            <a:r>
              <a:rPr lang="en-GB" dirty="0" smtClean="0">
                <a:solidFill>
                  <a:srgbClr val="FF0000"/>
                </a:solidFill>
              </a:rPr>
              <a:t>We will use Linux (the default)</a:t>
            </a:r>
            <a:r>
              <a:rPr lang="en-GB" dirty="0" smtClean="0"/>
              <a:t>.</a:t>
            </a:r>
          </a:p>
          <a:p>
            <a:pPr lvl="2"/>
            <a:r>
              <a:rPr lang="en-GB" b="1" dirty="0" smtClean="0"/>
              <a:t>Windows containers run Window OS images and Linux containers run Linux OS images</a:t>
            </a:r>
          </a:p>
          <a:p>
            <a:r>
              <a:rPr lang="en-GB" dirty="0" smtClean="0"/>
              <a:t>Install Docker for Windows if you have not already done so</a:t>
            </a:r>
          </a:p>
          <a:p>
            <a:pPr lvl="1"/>
            <a:r>
              <a:rPr lang="en-GB" dirty="0" smtClean="0"/>
              <a:t>Default to using Linux</a:t>
            </a:r>
          </a:p>
          <a:p>
            <a:pPr lvl="1"/>
            <a:r>
              <a:rPr lang="en-GB" dirty="0" smtClean="0"/>
              <a:t>Register to obtain a </a:t>
            </a:r>
            <a:r>
              <a:rPr lang="en-GB" b="1" dirty="0" smtClean="0"/>
              <a:t>Docker Id </a:t>
            </a:r>
            <a:br>
              <a:rPr lang="en-GB" b="1" dirty="0" smtClean="0"/>
            </a:br>
            <a:r>
              <a:rPr lang="en-GB" dirty="0" smtClean="0"/>
              <a:t>and </a:t>
            </a:r>
            <a:r>
              <a:rPr lang="en-GB" b="1" dirty="0" smtClean="0"/>
              <a:t>password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will need this later to start Docker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Open command window and type in 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the Docker commands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 version</a:t>
            </a:r>
            <a:br>
              <a:rPr lang="en-GB" i="1" dirty="0" smtClean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611" y="3489157"/>
            <a:ext cx="2759142" cy="32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89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Docker on Unix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70535"/>
            <a:ext cx="7029450" cy="4568290"/>
          </a:xfrm>
        </p:spPr>
        <p:txBody>
          <a:bodyPr/>
          <a:lstStyle/>
          <a:p>
            <a:r>
              <a:rPr lang="en-GB" dirty="0" smtClean="0"/>
              <a:t>See install from repository in  https</a:t>
            </a:r>
            <a:r>
              <a:rPr lang="en-GB" dirty="0"/>
              <a:t>://docs.docker.com/install/linux/docker-ce/ubuntu</a:t>
            </a:r>
            <a:r>
              <a:rPr lang="en-GB" dirty="0" smtClean="0"/>
              <a:t>/</a:t>
            </a:r>
          </a:p>
          <a:p>
            <a:endParaRPr lang="en-GB" dirty="0"/>
          </a:p>
          <a:p>
            <a:r>
              <a:rPr lang="en-GB" dirty="0" smtClean="0"/>
              <a:t>See install of </a:t>
            </a:r>
            <a:r>
              <a:rPr lang="en-GB" dirty="0" err="1" smtClean="0"/>
              <a:t>docker</a:t>
            </a:r>
            <a:r>
              <a:rPr lang="en-GB" dirty="0" smtClean="0"/>
              <a:t>-compose in</a:t>
            </a:r>
            <a:br>
              <a:rPr lang="en-GB" dirty="0" smtClean="0"/>
            </a:br>
            <a:r>
              <a:rPr lang="en-GB" dirty="0" smtClean="0"/>
              <a:t>https://docs.docker.com/compose/install/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Also see https</a:t>
            </a:r>
            <a:r>
              <a:rPr lang="en-GB" dirty="0"/>
              <a:t>://computingforgeeks.com/how-to-install-minikube-on-ubuntu-18-04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NOTE: Out of interest, here is how to install </a:t>
            </a:r>
            <a:r>
              <a:rPr lang="en-GB" dirty="0" err="1" smtClean="0"/>
              <a:t>VSCode</a:t>
            </a:r>
            <a:r>
              <a:rPr lang="en-GB" dirty="0" smtClean="0"/>
              <a:t> </a:t>
            </a:r>
            <a:r>
              <a:rPr lang="en-GB" smtClean="0"/>
              <a:t>on Linux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https://code.visualstudio.com/docs/setup/linux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98" y="3149292"/>
            <a:ext cx="747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sudo</a:t>
            </a:r>
            <a:r>
              <a:rPr lang="en-GB" i="1" dirty="0"/>
              <a:t> curl -L "https://</a:t>
            </a:r>
            <a:r>
              <a:rPr lang="en-GB" i="1" dirty="0" smtClean="0"/>
              <a:t>github.com/</a:t>
            </a:r>
            <a:r>
              <a:rPr lang="en-GB" i="1" dirty="0" err="1" smtClean="0"/>
              <a:t>docker</a:t>
            </a:r>
            <a:r>
              <a:rPr lang="en-GB" i="1" dirty="0" smtClean="0"/>
              <a:t>/compose/releases/download......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chmod</a:t>
            </a:r>
            <a:r>
              <a:rPr lang="en-GB" i="1" dirty="0"/>
              <a:t> +x /</a:t>
            </a:r>
            <a:r>
              <a:rPr lang="en-GB" i="1" dirty="0" err="1"/>
              <a:t>usr</a:t>
            </a:r>
            <a:r>
              <a:rPr lang="en-GB" i="1" dirty="0"/>
              <a:t>/local/bin/</a:t>
            </a:r>
            <a:r>
              <a:rPr lang="en-GB" i="1" dirty="0" err="1"/>
              <a:t>docker</a:t>
            </a:r>
            <a:r>
              <a:rPr lang="en-GB" i="1" dirty="0"/>
              <a:t>-compose</a:t>
            </a:r>
          </a:p>
        </p:txBody>
      </p:sp>
    </p:spTree>
    <p:extLst>
      <p:ext uri="{BB962C8B-B14F-4D97-AF65-F5344CB8AC3E}">
        <p14:creationId xmlns:p14="http://schemas.microsoft.com/office/powerpoint/2010/main" val="295640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SETUP</a:t>
            </a:r>
          </a:p>
          <a:p>
            <a:pPr marL="0" indent="0" algn="ctr">
              <a:buNone/>
            </a:pPr>
            <a:r>
              <a:rPr lang="en-GB" sz="5400" dirty="0" smtClean="0"/>
              <a:t>(Once after installing Docker)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Info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insecure </a:t>
            </a:r>
            <a:r>
              <a:rPr lang="en-GB" dirty="0"/>
              <a:t>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</a:t>
            </a:r>
            <a:r>
              <a:rPr lang="en-GB" dirty="0" smtClean="0"/>
              <a:t>create </a:t>
            </a:r>
            <a:r>
              <a:rPr lang="en-GB" dirty="0"/>
              <a:t>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INTRO TO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7520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6360"/>
            <a:ext cx="7029450" cy="4482465"/>
          </a:xfrm>
        </p:spPr>
        <p:txBody>
          <a:bodyPr/>
          <a:lstStyle/>
          <a:p>
            <a:r>
              <a:rPr lang="en-GB" dirty="0"/>
              <a:t> Virtual machines make it possible to run multiple applications on the same physical hardware while keeping conflicts among software components and competition for hardware resources to a minimum.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virtual machines are bulky—typically gigabytes in size. They don’t really solve problems like portability, software updates, or continuous integration and continuous </a:t>
            </a:r>
            <a:r>
              <a:rPr lang="en-GB" dirty="0" smtClean="0"/>
              <a:t>delivery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44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Docker?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7800"/>
            <a:ext cx="7029450" cy="4391025"/>
          </a:xfrm>
        </p:spPr>
        <p:txBody>
          <a:bodyPr/>
          <a:lstStyle/>
          <a:p>
            <a:r>
              <a:rPr lang="en-GB" dirty="0" smtClean="0"/>
              <a:t>Containers </a:t>
            </a:r>
            <a:r>
              <a:rPr lang="en-GB" dirty="0"/>
              <a:t>make it possible to isolate applications into small, lightweight execution environments that share the operating system kernel. </a:t>
            </a:r>
            <a:endParaRPr lang="en-GB" dirty="0" smtClean="0"/>
          </a:p>
          <a:p>
            <a:r>
              <a:rPr lang="en-GB" dirty="0" smtClean="0"/>
              <a:t>Typically </a:t>
            </a:r>
            <a:r>
              <a:rPr lang="en-GB" dirty="0"/>
              <a:t>measured in megabytes, containers use far fewer resources than virtual machines and start up almost immediately.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can be packed far more densely on the same hardware and spun up and down </a:t>
            </a:r>
            <a:r>
              <a:rPr lang="en-GB" i="1" dirty="0" err="1"/>
              <a:t>en</a:t>
            </a:r>
            <a:r>
              <a:rPr lang="en-GB" i="1" dirty="0"/>
              <a:t> masse</a:t>
            </a:r>
            <a:r>
              <a:rPr lang="en-GB" dirty="0"/>
              <a:t> with far less effort and overhead.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3980" y="4739640"/>
            <a:ext cx="6904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smtClean="0"/>
              <a:t>www.infoworld.com/article/3204171/what-is-docker-docker-</a:t>
            </a:r>
            <a:br>
              <a:rPr lang="en-GB" dirty="0" smtClean="0"/>
            </a:br>
            <a:r>
              <a:rPr lang="en-GB" dirty="0" smtClean="0"/>
              <a:t>containers-explained.html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2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Docker and </a:t>
            </a:r>
            <a:r>
              <a:rPr lang="en-GB" altLang="en-US" dirty="0" err="1" smtClean="0"/>
              <a:t>Microservices</a:t>
            </a:r>
            <a:endParaRPr lang="en-GB" altLang="en-US" dirty="0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1047750" y="684213"/>
            <a:ext cx="7029450" cy="1571625"/>
          </a:xfrm>
        </p:spPr>
        <p:txBody>
          <a:bodyPr/>
          <a:lstStyle/>
          <a:p>
            <a:r>
              <a:rPr lang="en-GB" altLang="en-US" smtClean="0"/>
              <a:t>If a VM is running a microservice the overhead of the OS becomes more significant e.g. it can increase from 2-3% of the total CPU load for a full service to 6-10% for a microservice</a:t>
            </a:r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r>
              <a:rPr lang="en-GB" altLang="en-US" smtClean="0"/>
              <a:t>Using Docker the microservice shares the OS with other microservices with much less overhead and cost</a:t>
            </a:r>
          </a:p>
        </p:txBody>
      </p:sp>
      <p:sp>
        <p:nvSpPr>
          <p:cNvPr id="10244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  <p:grpSp>
        <p:nvGrpSpPr>
          <p:cNvPr id="10245" name="Group 39"/>
          <p:cNvGrpSpPr>
            <a:grpSpLocks/>
          </p:cNvGrpSpPr>
          <p:nvPr/>
        </p:nvGrpSpPr>
        <p:grpSpPr bwMode="auto">
          <a:xfrm>
            <a:off x="1470025" y="1974850"/>
            <a:ext cx="6149975" cy="2089150"/>
            <a:chOff x="301706" y="2381377"/>
            <a:chExt cx="6151110" cy="2090180"/>
          </a:xfrm>
        </p:grpSpPr>
        <p:sp>
          <p:nvSpPr>
            <p:cNvPr id="10259" name="Rectangle 5"/>
            <p:cNvSpPr>
              <a:spLocks noChangeArrowheads="1"/>
            </p:cNvSpPr>
            <p:nvPr/>
          </p:nvSpPr>
          <p:spPr bwMode="auto">
            <a:xfrm>
              <a:off x="1341429" y="2483269"/>
              <a:ext cx="1527095" cy="1638493"/>
            </a:xfrm>
            <a:prstGeom prst="rect">
              <a:avLst/>
            </a:prstGeom>
            <a:solidFill>
              <a:schemeClr val="bg1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0" name="Rectangle 6"/>
            <p:cNvSpPr>
              <a:spLocks noChangeArrowheads="1"/>
            </p:cNvSpPr>
            <p:nvPr/>
          </p:nvSpPr>
          <p:spPr bwMode="auto">
            <a:xfrm>
              <a:off x="1373919" y="3685450"/>
              <a:ext cx="1466752" cy="394537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r>
                <a:rPr lang="en-GB" altLang="en-US">
                  <a:solidFill>
                    <a:srgbClr val="000000"/>
                  </a:solidFill>
                </a:rPr>
                <a:t>OS</a:t>
              </a:r>
            </a:p>
          </p:txBody>
        </p:sp>
        <p:sp>
          <p:nvSpPr>
            <p:cNvPr id="10261" name="TextBox 7"/>
            <p:cNvSpPr txBox="1">
              <a:spLocks noChangeArrowheads="1"/>
            </p:cNvSpPr>
            <p:nvPr/>
          </p:nvSpPr>
          <p:spPr bwMode="auto">
            <a:xfrm>
              <a:off x="1882799" y="3728829"/>
              <a:ext cx="444352" cy="3077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400"/>
                <a:t>OS</a:t>
              </a:r>
            </a:p>
          </p:txBody>
        </p:sp>
        <p:sp>
          <p:nvSpPr>
            <p:cNvPr id="9" name="Rectangle 8"/>
            <p:cNvSpPr/>
            <p:nvPr/>
          </p:nvSpPr>
          <p:spPr bwMode="auto">
            <a:xfrm>
              <a:off x="1351238" y="2483027"/>
              <a:ext cx="1503639" cy="120233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App</a:t>
              </a:r>
            </a:p>
          </p:txBody>
        </p:sp>
        <p:sp>
          <p:nvSpPr>
            <p:cNvPr id="10263" name="Rectangle 9"/>
            <p:cNvSpPr>
              <a:spLocks noChangeArrowheads="1"/>
            </p:cNvSpPr>
            <p:nvPr/>
          </p:nvSpPr>
          <p:spPr bwMode="auto">
            <a:xfrm>
              <a:off x="2376510" y="3420877"/>
              <a:ext cx="473445" cy="264571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4" name="Rectangle 10"/>
            <p:cNvSpPr>
              <a:spLocks noChangeArrowheads="1"/>
            </p:cNvSpPr>
            <p:nvPr/>
          </p:nvSpPr>
          <p:spPr bwMode="auto">
            <a:xfrm>
              <a:off x="3647542" y="2483267"/>
              <a:ext cx="1527095" cy="1638493"/>
            </a:xfrm>
            <a:prstGeom prst="rect">
              <a:avLst/>
            </a:prstGeom>
            <a:solidFill>
              <a:schemeClr val="bg1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5" name="Rectangle 11"/>
            <p:cNvSpPr>
              <a:spLocks noChangeArrowheads="1"/>
            </p:cNvSpPr>
            <p:nvPr/>
          </p:nvSpPr>
          <p:spPr bwMode="auto">
            <a:xfrm>
              <a:off x="3680032" y="3685448"/>
              <a:ext cx="1466752" cy="394537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r>
                <a:rPr lang="en-GB" altLang="en-US">
                  <a:solidFill>
                    <a:srgbClr val="000000"/>
                  </a:solidFill>
                </a:rPr>
                <a:t>OS</a:t>
              </a:r>
            </a:p>
          </p:txBody>
        </p:sp>
        <p:sp>
          <p:nvSpPr>
            <p:cNvPr id="10266" name="TextBox 12"/>
            <p:cNvSpPr txBox="1">
              <a:spLocks noChangeArrowheads="1"/>
            </p:cNvSpPr>
            <p:nvPr/>
          </p:nvSpPr>
          <p:spPr bwMode="auto">
            <a:xfrm>
              <a:off x="4188912" y="3728827"/>
              <a:ext cx="444352" cy="3077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400"/>
                <a:t>OS</a:t>
              </a:r>
            </a:p>
          </p:txBody>
        </p:sp>
        <p:sp>
          <p:nvSpPr>
            <p:cNvPr id="14" name="Rectangle 13"/>
            <p:cNvSpPr/>
            <p:nvPr/>
          </p:nvSpPr>
          <p:spPr bwMode="auto">
            <a:xfrm>
              <a:off x="3656713" y="2483027"/>
              <a:ext cx="571605" cy="427249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App</a:t>
              </a:r>
            </a:p>
          </p:txBody>
        </p:sp>
        <p:sp>
          <p:nvSpPr>
            <p:cNvPr id="10268" name="TextBox 15"/>
            <p:cNvSpPr txBox="1">
              <a:spLocks noChangeArrowheads="1"/>
            </p:cNvSpPr>
            <p:nvPr/>
          </p:nvSpPr>
          <p:spPr bwMode="auto">
            <a:xfrm>
              <a:off x="2953552" y="2381377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VM</a:t>
              </a:r>
            </a:p>
          </p:txBody>
        </p:sp>
        <p:cxnSp>
          <p:nvCxnSpPr>
            <p:cNvPr id="10269" name="Straight Arrow Connector 17"/>
            <p:cNvCxnSpPr>
              <a:cxnSpLocks noChangeShapeType="1"/>
              <a:stCxn id="10268" idx="2"/>
              <a:endCxn id="10259" idx="3"/>
            </p:cNvCxnSpPr>
            <p:nvPr/>
          </p:nvCxnSpPr>
          <p:spPr bwMode="auto">
            <a:xfrm flipH="1">
              <a:off x="2868524" y="2750709"/>
              <a:ext cx="350486" cy="55180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10270" name="Straight Arrow Connector 19"/>
            <p:cNvCxnSpPr>
              <a:cxnSpLocks noChangeShapeType="1"/>
              <a:stCxn id="10268" idx="2"/>
              <a:endCxn id="10264" idx="1"/>
            </p:cNvCxnSpPr>
            <p:nvPr/>
          </p:nvCxnSpPr>
          <p:spPr bwMode="auto">
            <a:xfrm>
              <a:off x="3219010" y="2750709"/>
              <a:ext cx="428532" cy="55180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10271" name="TextBox 22"/>
            <p:cNvSpPr txBox="1">
              <a:spLocks noChangeArrowheads="1"/>
            </p:cNvSpPr>
            <p:nvPr/>
          </p:nvSpPr>
          <p:spPr bwMode="auto">
            <a:xfrm>
              <a:off x="3656826" y="4105516"/>
              <a:ext cx="1517812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600"/>
                <a:t>Microservice</a:t>
              </a:r>
            </a:p>
          </p:txBody>
        </p:sp>
        <p:sp>
          <p:nvSpPr>
            <p:cNvPr id="10272" name="TextBox 23"/>
            <p:cNvSpPr txBox="1">
              <a:spLocks noChangeArrowheads="1"/>
            </p:cNvSpPr>
            <p:nvPr/>
          </p:nvSpPr>
          <p:spPr bwMode="auto">
            <a:xfrm>
              <a:off x="1341429" y="4133003"/>
              <a:ext cx="1527095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600"/>
                <a:t>Service</a:t>
              </a:r>
            </a:p>
          </p:txBody>
        </p:sp>
        <p:sp>
          <p:nvSpPr>
            <p:cNvPr id="10273" name="TextBox 24"/>
            <p:cNvSpPr txBox="1">
              <a:spLocks noChangeArrowheads="1"/>
            </p:cNvSpPr>
            <p:nvPr/>
          </p:nvSpPr>
          <p:spPr bwMode="auto">
            <a:xfrm>
              <a:off x="301706" y="3815415"/>
              <a:ext cx="72327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2-3%</a:t>
              </a:r>
            </a:p>
          </p:txBody>
        </p:sp>
        <p:cxnSp>
          <p:nvCxnSpPr>
            <p:cNvPr id="10274" name="Straight Arrow Connector 26"/>
            <p:cNvCxnSpPr>
              <a:cxnSpLocks noChangeShapeType="1"/>
              <a:stCxn id="10273" idx="3"/>
            </p:cNvCxnSpPr>
            <p:nvPr/>
          </p:nvCxnSpPr>
          <p:spPr bwMode="auto">
            <a:xfrm flipV="1">
              <a:off x="1024981" y="3861831"/>
              <a:ext cx="529963" cy="1382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10275" name="TextBox 27"/>
            <p:cNvSpPr txBox="1">
              <a:spLocks noChangeArrowheads="1"/>
            </p:cNvSpPr>
            <p:nvPr/>
          </p:nvSpPr>
          <p:spPr bwMode="auto">
            <a:xfrm>
              <a:off x="5601301" y="3815415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6-10%</a:t>
              </a:r>
            </a:p>
          </p:txBody>
        </p:sp>
        <p:cxnSp>
          <p:nvCxnSpPr>
            <p:cNvPr id="10276" name="Straight Arrow Connector 28"/>
            <p:cNvCxnSpPr>
              <a:cxnSpLocks noChangeShapeType="1"/>
              <a:stCxn id="10275" idx="1"/>
            </p:cNvCxnSpPr>
            <p:nvPr/>
          </p:nvCxnSpPr>
          <p:spPr bwMode="auto">
            <a:xfrm flipH="1" flipV="1">
              <a:off x="4938688" y="3861831"/>
              <a:ext cx="662613" cy="1382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</p:grpSp>
      <p:sp>
        <p:nvSpPr>
          <p:cNvPr id="10246" name="Rectangle 31"/>
          <p:cNvSpPr>
            <a:spLocks noChangeArrowheads="1"/>
          </p:cNvSpPr>
          <p:nvPr/>
        </p:nvSpPr>
        <p:spPr bwMode="auto">
          <a:xfrm>
            <a:off x="2665413" y="5211763"/>
            <a:ext cx="3684587" cy="862012"/>
          </a:xfrm>
          <a:prstGeom prst="rect">
            <a:avLst/>
          </a:prstGeom>
          <a:solidFill>
            <a:schemeClr val="bg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endParaRPr lang="en-GB" altLang="en-US"/>
          </a:p>
        </p:txBody>
      </p:sp>
      <p:sp>
        <p:nvSpPr>
          <p:cNvPr id="10247" name="Rectangle 32"/>
          <p:cNvSpPr>
            <a:spLocks noChangeArrowheads="1"/>
          </p:cNvSpPr>
          <p:nvPr/>
        </p:nvSpPr>
        <p:spPr bwMode="auto">
          <a:xfrm>
            <a:off x="2674938" y="5686425"/>
            <a:ext cx="3325812" cy="344488"/>
          </a:xfrm>
          <a:prstGeom prst="rect">
            <a:avLst/>
          </a:prstGeom>
          <a:blipFill dpi="0" rotWithShape="0">
            <a:blip r:embed="rId2"/>
            <a:srcRect/>
            <a:tile tx="0" ty="0" sx="100000" sy="100000" flip="none" algn="tl"/>
          </a:blip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r>
              <a:rPr lang="en-GB" altLang="en-US">
                <a:solidFill>
                  <a:srgbClr val="000000"/>
                </a:solidFill>
              </a:rPr>
              <a:t>OS</a:t>
            </a:r>
          </a:p>
        </p:txBody>
      </p:sp>
      <p:sp>
        <p:nvSpPr>
          <p:cNvPr id="10248" name="TextBox 33"/>
          <p:cNvSpPr txBox="1">
            <a:spLocks noChangeArrowheads="1"/>
          </p:cNvSpPr>
          <p:nvPr/>
        </p:nvSpPr>
        <p:spPr bwMode="auto">
          <a:xfrm>
            <a:off x="4170363" y="5715000"/>
            <a:ext cx="442912" cy="3079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400"/>
              <a:t>OS</a:t>
            </a:r>
          </a:p>
        </p:txBody>
      </p:sp>
      <p:sp>
        <p:nvSpPr>
          <p:cNvPr id="35" name="Rectangle 34"/>
          <p:cNvSpPr/>
          <p:nvPr/>
        </p:nvSpPr>
        <p:spPr bwMode="auto">
          <a:xfrm>
            <a:off x="26749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App1</a:t>
            </a:r>
          </a:p>
        </p:txBody>
      </p:sp>
      <p:sp>
        <p:nvSpPr>
          <p:cNvPr id="10250" name="TextBox 35"/>
          <p:cNvSpPr txBox="1">
            <a:spLocks noChangeArrowheads="1"/>
          </p:cNvSpPr>
          <p:nvPr/>
        </p:nvSpPr>
        <p:spPr bwMode="auto">
          <a:xfrm>
            <a:off x="1725613" y="5457825"/>
            <a:ext cx="5318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VM</a:t>
            </a:r>
          </a:p>
        </p:txBody>
      </p:sp>
      <p:cxnSp>
        <p:nvCxnSpPr>
          <p:cNvPr id="10251" name="Straight Arrow Connector 36"/>
          <p:cNvCxnSpPr>
            <a:cxnSpLocks noChangeShapeType="1"/>
            <a:stCxn id="10250" idx="3"/>
            <a:endCxn id="10246" idx="1"/>
          </p:cNvCxnSpPr>
          <p:nvPr/>
        </p:nvCxnSpPr>
        <p:spPr bwMode="auto">
          <a:xfrm>
            <a:off x="2257425" y="5643563"/>
            <a:ext cx="407988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  <p:sp>
        <p:nvSpPr>
          <p:cNvPr id="10252" name="TextBox 37"/>
          <p:cNvSpPr txBox="1">
            <a:spLocks noChangeArrowheads="1"/>
          </p:cNvSpPr>
          <p:nvPr/>
        </p:nvSpPr>
        <p:spPr bwMode="auto">
          <a:xfrm>
            <a:off x="3670300" y="6091238"/>
            <a:ext cx="18351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600"/>
              <a:t>Microservices in Docker</a:t>
            </a:r>
          </a:p>
        </p:txBody>
      </p:sp>
      <p:sp>
        <p:nvSpPr>
          <p:cNvPr id="46" name="Rectangle 45"/>
          <p:cNvSpPr/>
          <p:nvPr/>
        </p:nvSpPr>
        <p:spPr bwMode="auto">
          <a:xfrm>
            <a:off x="3333750" y="5221288"/>
            <a:ext cx="674688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App2</a:t>
            </a:r>
          </a:p>
        </p:txBody>
      </p:sp>
      <p:sp>
        <p:nvSpPr>
          <p:cNvPr id="47" name="Rectangle 46"/>
          <p:cNvSpPr/>
          <p:nvPr/>
        </p:nvSpPr>
        <p:spPr bwMode="auto">
          <a:xfrm>
            <a:off x="40084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App3</a:t>
            </a:r>
          </a:p>
        </p:txBody>
      </p:sp>
      <p:sp>
        <p:nvSpPr>
          <p:cNvPr id="48" name="Rectangle 47"/>
          <p:cNvSpPr/>
          <p:nvPr/>
        </p:nvSpPr>
        <p:spPr bwMode="auto">
          <a:xfrm>
            <a:off x="4667250" y="5221288"/>
            <a:ext cx="674688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App4</a:t>
            </a:r>
          </a:p>
        </p:txBody>
      </p:sp>
      <p:sp>
        <p:nvSpPr>
          <p:cNvPr id="50" name="Rectangle 49"/>
          <p:cNvSpPr/>
          <p:nvPr/>
        </p:nvSpPr>
        <p:spPr bwMode="auto">
          <a:xfrm>
            <a:off x="53419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App5</a:t>
            </a:r>
          </a:p>
        </p:txBody>
      </p:sp>
      <p:sp>
        <p:nvSpPr>
          <p:cNvPr id="10257" name="TextBox 54"/>
          <p:cNvSpPr txBox="1">
            <a:spLocks noChangeArrowheads="1"/>
          </p:cNvSpPr>
          <p:nvPr/>
        </p:nvSpPr>
        <p:spPr bwMode="auto">
          <a:xfrm>
            <a:off x="6530975" y="5148263"/>
            <a:ext cx="2082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Apps in containers</a:t>
            </a:r>
          </a:p>
        </p:txBody>
      </p:sp>
      <p:cxnSp>
        <p:nvCxnSpPr>
          <p:cNvPr id="10258" name="Straight Arrow Connector 56"/>
          <p:cNvCxnSpPr>
            <a:cxnSpLocks noChangeShapeType="1"/>
            <a:stCxn id="10257" idx="1"/>
          </p:cNvCxnSpPr>
          <p:nvPr/>
        </p:nvCxnSpPr>
        <p:spPr bwMode="auto">
          <a:xfrm flipH="1" flipV="1">
            <a:off x="6000750" y="5314950"/>
            <a:ext cx="530225" cy="174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380812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146" name="Picture 2" descr="Image result for docker us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15" y="1165860"/>
            <a:ext cx="8501421" cy="515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28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Stateful</a:t>
            </a:r>
            <a:r>
              <a:rPr lang="en-GB" dirty="0" smtClean="0"/>
              <a:t> vs Stateless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71500"/>
            <a:ext cx="7029450" cy="5267325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err="1" smtClean="0"/>
              <a:t>Stateful</a:t>
            </a:r>
            <a:r>
              <a:rPr lang="en-GB" u="sng" dirty="0" smtClean="0"/>
              <a:t> Containers</a:t>
            </a:r>
          </a:p>
          <a:p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Persist the data in a specific location, including logs, database, etc.</a:t>
            </a:r>
          </a:p>
          <a:p>
            <a:r>
              <a:rPr lang="en-GB" dirty="0" smtClean="0"/>
              <a:t>Drawbacks</a:t>
            </a:r>
          </a:p>
          <a:p>
            <a:pPr lvl="1"/>
            <a:r>
              <a:rPr lang="en-GB" dirty="0" smtClean="0"/>
              <a:t>Data can be lost if container goes down e.g. transactions</a:t>
            </a:r>
          </a:p>
          <a:p>
            <a:pPr lvl="1"/>
            <a:r>
              <a:rPr lang="en-GB" dirty="0" smtClean="0"/>
              <a:t>Cannot isolate resources e.g. if the application has an embedded database or uses temporary files then you cannot separate the specific resources (see </a:t>
            </a:r>
            <a:r>
              <a:rPr lang="en-GB" dirty="0" err="1" smtClean="0"/>
              <a:t>Cgroups</a:t>
            </a:r>
            <a:r>
              <a:rPr lang="en-GB" dirty="0" smtClean="0"/>
              <a:t>) required by the application and the data storage</a:t>
            </a:r>
          </a:p>
          <a:p>
            <a:pPr lvl="1"/>
            <a:r>
              <a:rPr lang="en-GB" dirty="0" smtClean="0"/>
              <a:t>Difficult to make highly available because containers may rely on other containers existing</a:t>
            </a:r>
          </a:p>
          <a:p>
            <a:pPr marL="0" indent="0">
              <a:buNone/>
            </a:pPr>
            <a:r>
              <a:rPr lang="en-GB" u="sng" dirty="0" smtClean="0"/>
              <a:t>Stateless Containers</a:t>
            </a:r>
          </a:p>
          <a:p>
            <a:r>
              <a:rPr lang="en-GB" dirty="0" smtClean="0"/>
              <a:t>Highly available</a:t>
            </a:r>
          </a:p>
          <a:p>
            <a:r>
              <a:rPr lang="en-GB" dirty="0" smtClean="0"/>
              <a:t>Orchestrating services e.g. Kubernetes make it easy to manage and configure stateless containers</a:t>
            </a:r>
          </a:p>
          <a:p>
            <a:r>
              <a:rPr lang="en-GB" dirty="0" smtClean="0"/>
              <a:t>Easy to replace stateless containers because resource isolation is provided by containers (see </a:t>
            </a:r>
            <a:r>
              <a:rPr lang="en-GB" dirty="0" err="1" smtClean="0"/>
              <a:t>Cgroups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6816904" y="3172517"/>
            <a:ext cx="3455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Cgroups</a:t>
            </a:r>
            <a:r>
              <a:rPr lang="en-GB" dirty="0" smtClean="0"/>
              <a:t>: limit containers </a:t>
            </a:r>
            <a:r>
              <a:rPr lang="en-GB" dirty="0" err="1" smtClean="0"/>
              <a:t>cpu</a:t>
            </a:r>
            <a:r>
              <a:rPr lang="en-GB" dirty="0" smtClean="0"/>
              <a:t> usage, available memory,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8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“container”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630170"/>
          </a:xfrm>
        </p:spPr>
        <p:txBody>
          <a:bodyPr/>
          <a:lstStyle/>
          <a:p>
            <a:r>
              <a:rPr lang="en-GB" dirty="0"/>
              <a:t>Actually, a software container (or container for short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 a container is ” a lightweight, stand-alone, executable package of a piece of software that includes everything needed to run it.”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key difference is that every container shares the same kernel on the host machine, while each virtual machine has its own kernel. </a:t>
            </a:r>
          </a:p>
          <a:p>
            <a:r>
              <a:rPr lang="en-GB" dirty="0" smtClean="0"/>
              <a:t>Basically</a:t>
            </a:r>
            <a:r>
              <a:rPr lang="en-GB" dirty="0"/>
              <a:t>, a container uses virtualization techniques at the level of the operating system, not the </a:t>
            </a:r>
            <a:r>
              <a:rPr lang="en-GB" b="1" dirty="0"/>
              <a:t>hypervisor</a:t>
            </a:r>
            <a:r>
              <a:rPr lang="en-GB" dirty="0"/>
              <a:t>. 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4" descr="Image result for docker vs virtual mach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7" y="3783827"/>
            <a:ext cx="5353217" cy="301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02627" y="4331302"/>
            <a:ext cx="3397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Containers use the </a:t>
            </a:r>
            <a:r>
              <a:rPr lang="en-GB" b="1" dirty="0" smtClean="0"/>
              <a:t>Open </a:t>
            </a:r>
            <a:r>
              <a:rPr lang="en-GB" b="1" dirty="0"/>
              <a:t>Container Initiative</a:t>
            </a:r>
            <a:r>
              <a:rPr lang="en-GB" dirty="0"/>
              <a:t> (</a:t>
            </a:r>
            <a:r>
              <a:rPr lang="en-GB" b="1" dirty="0"/>
              <a:t>OCI</a:t>
            </a:r>
            <a:r>
              <a:rPr lang="en-GB" dirty="0"/>
              <a:t>) format</a:t>
            </a:r>
          </a:p>
        </p:txBody>
      </p:sp>
    </p:spTree>
    <p:extLst>
      <p:ext uri="{BB962C8B-B14F-4D97-AF65-F5344CB8AC3E}">
        <p14:creationId xmlns:p14="http://schemas.microsoft.com/office/powerpoint/2010/main" val="140922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FYI: How does Docker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853" y="1039528"/>
            <a:ext cx="2904122" cy="495330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Linux's container </a:t>
            </a:r>
            <a:r>
              <a:rPr lang="en-GB" b="1" dirty="0" smtClean="0"/>
              <a:t>technology </a:t>
            </a:r>
            <a:r>
              <a:rPr lang="en-GB" dirty="0" smtClean="0"/>
              <a:t>is implemented using kernel support for:</a:t>
            </a:r>
          </a:p>
          <a:p>
            <a:r>
              <a:rPr lang="en-GB" b="1" dirty="0" smtClean="0"/>
              <a:t>Namespaces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Puts </a:t>
            </a:r>
            <a:r>
              <a:rPr lang="en-GB" dirty="0"/>
              <a:t>a process into isolation so it has its own of set of global resources, such as PIDs and networks</a:t>
            </a:r>
            <a:r>
              <a:rPr lang="en-GB" dirty="0" smtClean="0"/>
              <a:t>.</a:t>
            </a:r>
          </a:p>
          <a:p>
            <a:r>
              <a:rPr lang="en-GB" b="1" dirty="0" err="1" smtClean="0"/>
              <a:t>Cgroups</a:t>
            </a:r>
            <a:r>
              <a:rPr lang="en-GB" b="1" dirty="0"/>
              <a:t> or control groups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A mechanism </a:t>
            </a:r>
            <a:r>
              <a:rPr lang="en-GB" dirty="0"/>
              <a:t>for metering and limiting resources, such as CPU usage, memory, </a:t>
            </a:r>
            <a:r>
              <a:rPr lang="en-GB" dirty="0" smtClean="0"/>
              <a:t>etc.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49" y="815433"/>
            <a:ext cx="5907104" cy="46229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2749" y="5522672"/>
            <a:ext cx="5733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Docker Engine </a:t>
            </a:r>
            <a:r>
              <a:rPr lang="en-GB" dirty="0" smtClean="0"/>
              <a:t>uses</a:t>
            </a:r>
            <a:r>
              <a:rPr lang="en-GB" dirty="0"/>
              <a:t> </a:t>
            </a:r>
            <a:r>
              <a:rPr lang="en-GB" b="1" dirty="0" err="1"/>
              <a:t>runC</a:t>
            </a:r>
            <a:r>
              <a:rPr lang="en-GB" dirty="0"/>
              <a:t> underneath to start each </a:t>
            </a:r>
            <a:r>
              <a:rPr lang="en-GB" dirty="0" smtClean="0"/>
              <a:t>container. </a:t>
            </a:r>
            <a:r>
              <a:rPr lang="en-GB" b="1" dirty="0" err="1" smtClean="0"/>
              <a:t>runc</a:t>
            </a:r>
            <a:r>
              <a:rPr lang="en-GB" dirty="0" smtClean="0"/>
              <a:t> is the </a:t>
            </a:r>
            <a:r>
              <a:rPr lang="en-GB" dirty="0"/>
              <a:t>core engine that </a:t>
            </a:r>
            <a:r>
              <a:rPr lang="en-GB" dirty="0" smtClean="0"/>
              <a:t>uses the</a:t>
            </a:r>
            <a:r>
              <a:rPr lang="en-GB" dirty="0"/>
              <a:t> </a:t>
            </a:r>
            <a:r>
              <a:rPr lang="en-GB" b="1" dirty="0" smtClean="0"/>
              <a:t>namespaces</a:t>
            </a:r>
            <a:r>
              <a:rPr lang="en-GB" dirty="0"/>
              <a:t> </a:t>
            </a:r>
            <a:r>
              <a:rPr lang="en-GB" dirty="0" smtClean="0"/>
              <a:t>and</a:t>
            </a:r>
            <a:r>
              <a:rPr lang="en-GB" dirty="0"/>
              <a:t> </a:t>
            </a:r>
            <a:r>
              <a:rPr lang="en-GB" b="1" dirty="0" err="1"/>
              <a:t>cgroups</a:t>
            </a:r>
            <a:r>
              <a:rPr lang="en-GB" dirty="0"/>
              <a:t>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7693" y="2038850"/>
            <a:ext cx="2045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</a:t>
            </a:r>
            <a:r>
              <a:rPr lang="en-GB" b="1" dirty="0" smtClean="0"/>
              <a:t>container</a:t>
            </a:r>
            <a:r>
              <a:rPr lang="en-GB" dirty="0" smtClean="0"/>
              <a:t> is a process running in isolation within the </a:t>
            </a:r>
            <a:r>
              <a:rPr lang="en-GB" b="1" dirty="0" smtClean="0"/>
              <a:t>namespaces</a:t>
            </a:r>
            <a:r>
              <a:rPr lang="en-GB" dirty="0" smtClean="0"/>
              <a:t> environment and has its own set of global resources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70604" y="815433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daemon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7007" y="1930910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 process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080898" y="79686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dockerd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1859280" y="1166196"/>
            <a:ext cx="1409700" cy="764714"/>
          </a:xfrm>
          <a:prstGeom prst="rect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</a:rPr>
              <a:t>Docker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 smtClean="0">
                <a:solidFill>
                  <a:srgbClr val="FF0000"/>
                </a:solidFill>
              </a:rPr>
              <a:t>Engine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19240" y="6446002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LXC = Linux Containers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5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373" y="104509"/>
            <a:ext cx="4576812" cy="6613926"/>
          </a:xfrm>
        </p:spPr>
        <p:txBody>
          <a:bodyPr anchor="ctr"/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Docker Client</a:t>
            </a:r>
            <a:r>
              <a:rPr lang="en-GB" dirty="0"/>
              <a:t>: This is how you interact with your containers. Call it </a:t>
            </a:r>
            <a:r>
              <a:rPr lang="en-GB" dirty="0" smtClean="0"/>
              <a:t>using the </a:t>
            </a:r>
            <a:r>
              <a:rPr lang="en-GB" dirty="0"/>
              <a:t>user interface for </a:t>
            </a:r>
            <a:r>
              <a:rPr lang="en-GB" dirty="0" smtClean="0"/>
              <a:t>Docker.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Objects</a:t>
            </a:r>
            <a:r>
              <a:rPr lang="en-GB" dirty="0"/>
              <a:t>: These are your main components of Docker: your containers and images. </a:t>
            </a:r>
            <a:r>
              <a:rPr lang="en-GB" dirty="0" smtClean="0"/>
              <a:t>Container </a:t>
            </a:r>
            <a:r>
              <a:rPr lang="en-GB" dirty="0"/>
              <a:t>images are read-only, and used to create new </a:t>
            </a:r>
            <a:r>
              <a:rPr lang="en-GB" dirty="0" smtClean="0"/>
              <a:t>containers.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Daemon</a:t>
            </a:r>
            <a:r>
              <a:rPr lang="en-GB" dirty="0"/>
              <a:t>: A background process responsible for receiving commands and passing them to the containers via </a:t>
            </a:r>
            <a:r>
              <a:rPr lang="en-GB" dirty="0" smtClean="0"/>
              <a:t>the command line.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Registry</a:t>
            </a:r>
            <a:r>
              <a:rPr lang="en-GB" dirty="0"/>
              <a:t>: </a:t>
            </a:r>
            <a:r>
              <a:rPr lang="en-GB" dirty="0" smtClean="0"/>
              <a:t>These are public or private registries.</a:t>
            </a:r>
            <a:br>
              <a:rPr lang="en-GB" dirty="0" smtClean="0"/>
            </a:br>
            <a:r>
              <a:rPr lang="en-GB" dirty="0" smtClean="0"/>
              <a:t>The public registry is</a:t>
            </a:r>
            <a:r>
              <a:rPr lang="en-GB" dirty="0"/>
              <a:t> Docker </a:t>
            </a:r>
            <a:r>
              <a:rPr lang="en-GB" dirty="0" smtClean="0"/>
              <a:t>Hub. These registries are where </a:t>
            </a:r>
            <a:r>
              <a:rPr lang="en-GB" dirty="0"/>
              <a:t>your container images are stored and retrieved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2050" name="Picture 2" descr="Dock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5" y="1933883"/>
            <a:ext cx="4366460" cy="258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02830" y="832794"/>
            <a:ext cx="424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345532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19"/>
            <a:ext cx="7029450" cy="419290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USING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848050" y="5654158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https://github.com/wsargent/docker-cheat-sheet</a:t>
            </a:r>
          </a:p>
        </p:txBody>
      </p:sp>
    </p:spTree>
    <p:extLst>
      <p:ext uri="{BB962C8B-B14F-4D97-AF65-F5344CB8AC3E}">
        <p14:creationId xmlns:p14="http://schemas.microsoft.com/office/powerpoint/2010/main" val="125196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140" y="525780"/>
            <a:ext cx="8519160" cy="5313045"/>
          </a:xfrm>
        </p:spPr>
        <p:txBody>
          <a:bodyPr/>
          <a:lstStyle/>
          <a:p>
            <a:r>
              <a:rPr lang="en-GB" dirty="0" smtClean="0"/>
              <a:t>Docker Images</a:t>
            </a:r>
          </a:p>
          <a:p>
            <a:pPr lvl="1"/>
            <a:r>
              <a:rPr lang="en-GB" dirty="0" smtClean="0"/>
              <a:t>An image is a package or template used to create multiple containers</a:t>
            </a:r>
          </a:p>
          <a:p>
            <a:r>
              <a:rPr lang="en-GB" dirty="0" smtClean="0"/>
              <a:t>Docker Container</a:t>
            </a:r>
          </a:p>
          <a:p>
            <a:pPr lvl="1"/>
            <a:r>
              <a:rPr lang="en-GB" dirty="0" smtClean="0"/>
              <a:t>A running instance of an image that are isolated and have their own execution environments</a:t>
            </a:r>
          </a:p>
          <a:p>
            <a:r>
              <a:rPr lang="en-GB" dirty="0" smtClean="0"/>
              <a:t>Docker Machine</a:t>
            </a:r>
          </a:p>
          <a:p>
            <a:pPr lvl="1"/>
            <a:r>
              <a:rPr lang="en-GB" dirty="0" smtClean="0"/>
              <a:t>Creates containers and configures them based on the </a:t>
            </a:r>
            <a:r>
              <a:rPr lang="en-GB" dirty="0" err="1" smtClean="0"/>
              <a:t>DockerFile</a:t>
            </a:r>
            <a:endParaRPr lang="en-GB" dirty="0"/>
          </a:p>
          <a:p>
            <a:r>
              <a:rPr lang="en-GB" dirty="0" smtClean="0"/>
              <a:t>Docker Swarm</a:t>
            </a:r>
          </a:p>
          <a:p>
            <a:pPr lvl="1"/>
            <a:r>
              <a:rPr lang="en-GB" dirty="0" smtClean="0"/>
              <a:t>A cluster of Docker engines running Swarm mode</a:t>
            </a:r>
            <a:endParaRPr lang="en-GB" dirty="0"/>
          </a:p>
          <a:p>
            <a:r>
              <a:rPr lang="en-GB" dirty="0" smtClean="0"/>
              <a:t>Tag</a:t>
            </a:r>
          </a:p>
          <a:p>
            <a:pPr lvl="1"/>
            <a:r>
              <a:rPr lang="en-GB" dirty="0" smtClean="0"/>
              <a:t>Label applied to a Docker Image to distinguish between images</a:t>
            </a:r>
            <a:endParaRPr lang="en-GB" dirty="0"/>
          </a:p>
          <a:p>
            <a:r>
              <a:rPr lang="en-GB" dirty="0" smtClean="0"/>
              <a:t>Volume – persists data independent of containers life cycle</a:t>
            </a:r>
          </a:p>
          <a:p>
            <a:pPr lvl="1"/>
            <a:r>
              <a:rPr lang="en-GB" dirty="0" smtClean="0"/>
              <a:t>Named volume: mapped to the hosts disk (</a:t>
            </a:r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i="1" dirty="0" err="1" smtClean="0"/>
              <a:t>volumename</a:t>
            </a:r>
            <a:r>
              <a:rPr lang="en-GB" i="1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Anonymous: similar to named volume </a:t>
            </a:r>
            <a:r>
              <a:rPr lang="en-GB" dirty="0" smtClean="0">
                <a:sym typeface="Wingdings" panose="05000000000000000000" pitchFamily="2" charset="2"/>
              </a:rPr>
              <a:t>but Docker decides  where the files are stored i.e. when running the container without specifying a volume</a:t>
            </a:r>
          </a:p>
          <a:p>
            <a:pPr lvl="2"/>
            <a:r>
              <a:rPr lang="en-GB" dirty="0"/>
              <a:t>anonymous volumes are preserved when containers are </a:t>
            </a:r>
            <a:r>
              <a:rPr lang="en-GB" dirty="0" smtClean="0"/>
              <a:t>recreated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2926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the</a:t>
            </a:r>
            <a:br>
              <a:rPr lang="en-GB" dirty="0" smtClean="0"/>
            </a:br>
            <a:r>
              <a:rPr lang="en-GB" dirty="0" smtClean="0"/>
              <a:t>Docker Command Line Interface (CLI)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1" y="844550"/>
            <a:ext cx="8540114" cy="4994275"/>
          </a:xfrm>
        </p:spPr>
        <p:txBody>
          <a:bodyPr/>
          <a:lstStyle/>
          <a:p>
            <a:r>
              <a:rPr lang="en-GB" u="sng" dirty="0" smtClean="0"/>
              <a:t>Manage Docker images 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image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“image”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 smtClean="0"/>
          </a:p>
          <a:p>
            <a:pPr marL="0" indent="0">
              <a:buNone/>
            </a:pPr>
            <a:r>
              <a:rPr lang="en-GB" dirty="0" smtClean="0"/>
              <a:t>EXAMPLE: List all running images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</a:t>
            </a:r>
            <a:r>
              <a:rPr lang="en-GB" dirty="0" smtClean="0"/>
              <a:t>    </a:t>
            </a:r>
            <a:r>
              <a:rPr lang="en-GB" dirty="0" smtClean="0">
                <a:sym typeface="Wingdings" panose="05000000000000000000" pitchFamily="2" charset="2"/>
              </a:rPr>
              <a:t> append --all” to see </a:t>
            </a:r>
            <a:r>
              <a:rPr lang="en-GB" b="1" dirty="0" smtClean="0">
                <a:sym typeface="Wingdings" panose="05000000000000000000" pitchFamily="2" charset="2"/>
              </a:rPr>
              <a:t>all</a:t>
            </a:r>
            <a:r>
              <a:rPr lang="en-GB" dirty="0" smtClean="0">
                <a:sym typeface="Wingdings" panose="05000000000000000000" pitchFamily="2" charset="2"/>
              </a:rPr>
              <a:t> the images</a:t>
            </a:r>
            <a:endParaRPr lang="en-GB" i="1" dirty="0" smtClean="0"/>
          </a:p>
          <a:p>
            <a:r>
              <a:rPr lang="en-GB" u="sng" dirty="0" smtClean="0"/>
              <a:t>Manage Docker containers …. running instances of images</a:t>
            </a:r>
            <a:br>
              <a:rPr lang="en-GB" u="sng" dirty="0" smtClean="0"/>
            </a:br>
            <a:r>
              <a:rPr lang="en-GB" u="sng" dirty="0" smtClean="0"/>
              <a:t>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container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“container”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/>
          </a:p>
          <a:p>
            <a:pPr marL="0" indent="0">
              <a:buNone/>
            </a:pPr>
            <a:r>
              <a:rPr lang="en-GB" dirty="0" smtClean="0"/>
              <a:t>EXAMPLE: List all containers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 --all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EXAMPLE: </a:t>
            </a:r>
            <a:r>
              <a:rPr lang="en-GB" dirty="0" smtClean="0"/>
              <a:t>Start </a:t>
            </a:r>
            <a:r>
              <a:rPr lang="en-GB" dirty="0"/>
              <a:t>a running container with container ID of 3844477884  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0070C0"/>
                </a:solidFill>
              </a:rPr>
              <a:t>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start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EXAMPLE: Stop a running container with container ID of </a:t>
            </a:r>
            <a:r>
              <a:rPr lang="en-GB" dirty="0"/>
              <a:t>3844477884</a:t>
            </a:r>
            <a:r>
              <a:rPr lang="en-GB" dirty="0" smtClean="0"/>
              <a:t>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stop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 Read the log of a container</a:t>
            </a:r>
            <a:r>
              <a:rPr lang="en-GB" dirty="0"/>
              <a:t> with container ID of </a:t>
            </a:r>
            <a:r>
              <a:rPr lang="en-GB" dirty="0" smtClean="0"/>
              <a:t>3844477884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logs </a:t>
            </a:r>
            <a:r>
              <a:rPr lang="en-GB" i="1" dirty="0">
                <a:solidFill>
                  <a:srgbClr val="FF0000"/>
                </a:solidFill>
              </a:rPr>
              <a:t>3844477884</a:t>
            </a:r>
            <a:endParaRPr lang="en-GB" i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50543" y="3728987"/>
            <a:ext cx="19014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shorthand on next slide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44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856990"/>
          </a:xfrm>
        </p:spPr>
        <p:txBody>
          <a:bodyPr/>
          <a:lstStyle/>
          <a:p>
            <a:r>
              <a:rPr lang="en-GB" dirty="0" smtClean="0"/>
              <a:t>Often Docker command options can be shorthanded</a:t>
            </a:r>
          </a:p>
          <a:p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dirty="0" smtClean="0"/>
              <a:t>--all		becomes 	-a</a:t>
            </a:r>
            <a:br>
              <a:rPr lang="en-GB" dirty="0" smtClean="0"/>
            </a:br>
            <a:r>
              <a:rPr lang="en-GB" dirty="0" smtClean="0"/>
              <a:t>--filter	becomes	-f</a:t>
            </a:r>
            <a:br>
              <a:rPr lang="en-GB" dirty="0" smtClean="0"/>
            </a:br>
            <a:r>
              <a:rPr lang="en-GB" dirty="0" smtClean="0"/>
              <a:t>--publish	becomes	-p</a:t>
            </a:r>
            <a:br>
              <a:rPr lang="en-GB" dirty="0" smtClean="0"/>
            </a:br>
            <a:r>
              <a:rPr lang="en-GB" dirty="0" smtClean="0"/>
              <a:t>--quiet	becomes	-q</a:t>
            </a:r>
          </a:p>
          <a:p>
            <a:r>
              <a:rPr lang="en-GB" dirty="0" smtClean="0"/>
              <a:t>For example, the following are equivalent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ls  --all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  -a</a:t>
            </a:r>
            <a:endParaRPr lang="en-GB" dirty="0" smtClean="0"/>
          </a:p>
          <a:p>
            <a:r>
              <a:rPr lang="en-GB" dirty="0" smtClean="0"/>
              <a:t>You can also combine options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</a:t>
            </a:r>
            <a:r>
              <a:rPr lang="en-GB" i="1" dirty="0" smtClean="0">
                <a:solidFill>
                  <a:srgbClr val="FF0000"/>
                </a:solidFill>
              </a:rPr>
              <a:t>  -t  -d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/>
              <a:t>/</a:t>
            </a:r>
            <a:r>
              <a:rPr lang="en-GB" i="1" dirty="0" smtClean="0"/>
              <a:t>bin/bash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Arial Narrow" panose="020B0606020202030204" pitchFamily="34" charset="0"/>
              </a:rPr>
              <a:t>can be written in a number of combinations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smtClean="0">
                <a:solidFill>
                  <a:srgbClr val="FF0000"/>
                </a:solidFill>
              </a:rPr>
              <a:t>it  </a:t>
            </a:r>
            <a:r>
              <a:rPr lang="en-GB" i="1" dirty="0">
                <a:solidFill>
                  <a:srgbClr val="FF0000"/>
                </a:solidFill>
              </a:rPr>
              <a:t>-d 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itd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tid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dit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smtClean="0"/>
              <a:t>etc.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6358159" y="1492384"/>
            <a:ext cx="2785841" cy="2308324"/>
            <a:chOff x="6083365" y="3011018"/>
            <a:chExt cx="2785841" cy="2308324"/>
          </a:xfrm>
        </p:grpSpPr>
        <p:sp>
          <p:nvSpPr>
            <p:cNvPr id="6" name="TextBox 5"/>
            <p:cNvSpPr txBox="1"/>
            <p:nvPr/>
          </p:nvSpPr>
          <p:spPr>
            <a:xfrm>
              <a:off x="6083365" y="3011018"/>
              <a:ext cx="2785841" cy="230832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u="sng" dirty="0" smtClean="0"/>
                <a:t>WARNING</a:t>
              </a:r>
              <a:r>
                <a:rPr lang="en-GB" dirty="0" smtClean="0"/>
                <a:t>:</a:t>
              </a:r>
              <a:br>
                <a:rPr lang="en-GB" dirty="0" smtClean="0"/>
              </a:br>
              <a:endParaRPr lang="en-GB" dirty="0" smtClean="0"/>
            </a:p>
            <a:p>
              <a:r>
                <a:rPr lang="en-GB" dirty="0" smtClean="0"/>
                <a:t>Use -- (dash dash) when writing out the flag name in full </a:t>
              </a:r>
            </a:p>
            <a:p>
              <a:endParaRPr lang="en-GB" dirty="0" smtClean="0"/>
            </a:p>
            <a:p>
              <a:r>
                <a:rPr lang="en-GB" dirty="0" smtClean="0"/>
                <a:t>Use - (single dash) for shorthand</a:t>
              </a:r>
              <a:endParaRPr lang="en-GB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6083365" y="3055896"/>
              <a:ext cx="55976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dirty="0" smtClean="0"/>
                <a:t>--</a:t>
              </a:r>
              <a:endParaRPr lang="en-GB" sz="4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6083365" y="4144379"/>
              <a:ext cx="372218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dirty="0" smtClean="0"/>
                <a:t>-</a:t>
              </a:r>
              <a:endParaRPr lang="en-GB" sz="4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3018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9621"/>
            <a:ext cx="7410450" cy="5615940"/>
          </a:xfrm>
        </p:spPr>
        <p:txBody>
          <a:bodyPr/>
          <a:lstStyle/>
          <a:p>
            <a:r>
              <a:rPr lang="en-GB" dirty="0" smtClean="0"/>
              <a:t>Many commands </a:t>
            </a:r>
            <a:r>
              <a:rPr lang="en-GB" dirty="0"/>
              <a:t>can be </a:t>
            </a:r>
            <a:r>
              <a:rPr lang="en-GB" dirty="0" smtClean="0"/>
              <a:t>shortened (for backward compatibility reasons i.e. the older form of the commands were shorter)</a:t>
            </a:r>
            <a:endParaRPr lang="en-GB" dirty="0"/>
          </a:p>
          <a:p>
            <a:r>
              <a:rPr lang="en-GB" dirty="0"/>
              <a:t>For example, the following are </a:t>
            </a:r>
            <a:r>
              <a:rPr lang="en-GB" dirty="0" smtClean="0"/>
              <a:t>equivalent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image</a:t>
            </a:r>
            <a:r>
              <a:rPr lang="en-GB" i="1" dirty="0" smtClean="0"/>
              <a:t> build -t  MY_IMAGE_NAME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build –t MY_IMAGE_NAME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“image” </a:t>
            </a:r>
            <a:r>
              <a:rPr lang="en-GB" dirty="0">
                <a:sym typeface="Wingdings" panose="05000000000000000000" pitchFamily="2" charset="2"/>
              </a:rPr>
              <a:t>is implicit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/>
              <a:t>container</a:t>
            </a:r>
            <a:r>
              <a:rPr lang="en-GB" i="1" dirty="0"/>
              <a:t> stop  CONTAINER_ID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stop CONTAINER_ID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</a:t>
            </a:r>
            <a:r>
              <a:rPr lang="en-GB" dirty="0" smtClean="0">
                <a:sym typeface="Wingdings" panose="05000000000000000000" pitchFamily="2" charset="2"/>
              </a:rPr>
              <a:t>implicit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/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r>
              <a:rPr lang="en-GB" i="1" dirty="0"/>
              <a:t>  -a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</a:t>
            </a:r>
            <a:r>
              <a:rPr lang="en-GB" i="1" dirty="0" err="1"/>
              <a:t>ps</a:t>
            </a:r>
            <a:r>
              <a:rPr lang="en-GB" i="1" dirty="0"/>
              <a:t> </a:t>
            </a:r>
            <a:r>
              <a:rPr lang="en-GB" i="1" dirty="0" smtClean="0"/>
              <a:t>-a </a:t>
            </a:r>
            <a:r>
              <a:rPr lang="en-GB" dirty="0"/>
              <a:t>		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implicit</a:t>
            </a:r>
          </a:p>
          <a:p>
            <a:endParaRPr lang="en-GB" b="1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NOTE: The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modern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command form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is to include the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words “image” and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“container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”, but the old form is still currently the most commonly used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422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running the commands in these slides in Linux you will need to run them in supervisor mode</a:t>
            </a:r>
          </a:p>
          <a:p>
            <a:r>
              <a:rPr lang="en-GB" dirty="0" smtClean="0"/>
              <a:t>Therefore, put “</a:t>
            </a:r>
            <a:r>
              <a:rPr lang="en-GB" dirty="0" err="1" smtClean="0"/>
              <a:t>sudo</a:t>
            </a:r>
            <a:r>
              <a:rPr lang="en-GB" dirty="0" smtClean="0"/>
              <a:t>” in front of each command e.g.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 smtClean="0"/>
              <a:t>sudo</a:t>
            </a:r>
            <a:r>
              <a:rPr lang="en-GB" i="1" dirty="0" smtClean="0"/>
              <a:t> 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–t</a:t>
            </a:r>
            <a:r>
              <a:rPr lang="en-GB" dirty="0"/>
              <a:t> </a:t>
            </a:r>
            <a:r>
              <a:rPr lang="en-GB" dirty="0" smtClean="0"/>
              <a:t>MY_IMAGE_NAME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193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Docker Help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command window</a:t>
            </a:r>
            <a:br>
              <a:rPr lang="en-GB" dirty="0"/>
            </a:br>
            <a:r>
              <a:rPr lang="en-GB" dirty="0"/>
              <a:t>Type in the Docker </a:t>
            </a:r>
            <a:r>
              <a:rPr lang="en-GB" dirty="0" smtClean="0"/>
              <a:t>commands</a:t>
            </a:r>
          </a:p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see all available commands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--help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OR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What version of Docker are we running?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--version</a:t>
            </a:r>
            <a:r>
              <a:rPr lang="en-GB" i="1" dirty="0"/>
              <a:t/>
            </a:r>
            <a:br>
              <a:rPr lang="en-GB" i="1" dirty="0"/>
            </a:br>
            <a:endParaRPr lang="en-GB" i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351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Run your First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3461"/>
            <a:ext cx="7029450" cy="784860"/>
          </a:xfrm>
        </p:spPr>
        <p:txBody>
          <a:bodyPr/>
          <a:lstStyle/>
          <a:p>
            <a:r>
              <a:rPr lang="en-GB" dirty="0"/>
              <a:t>Run your first container</a:t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  </a:t>
            </a:r>
            <a:r>
              <a:rPr lang="en-GB" i="1" dirty="0"/>
              <a:t>run   </a:t>
            </a:r>
            <a:r>
              <a:rPr lang="en-GB" i="1" dirty="0" smtClean="0"/>
              <a:t>hello-world</a:t>
            </a:r>
            <a:br>
              <a:rPr lang="en-GB" i="1" dirty="0" smtClean="0"/>
            </a:br>
            <a:r>
              <a:rPr lang="en-GB" dirty="0" smtClean="0"/>
              <a:t>OR in old command format, just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 hello-world</a:t>
            </a:r>
            <a:endParaRPr lang="en-GB" i="1" dirty="0"/>
          </a:p>
          <a:p>
            <a:r>
              <a:rPr lang="en-GB" dirty="0" err="1" smtClean="0"/>
              <a:t>Ctrl+C</a:t>
            </a:r>
            <a:r>
              <a:rPr lang="en-GB" dirty="0" smtClean="0"/>
              <a:t> to exit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1480" y="3352800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/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pulled the "</a:t>
            </a:r>
            <a:r>
              <a:rPr lang="en-GB" dirty="0">
                <a:solidFill>
                  <a:srgbClr val="FF0000"/>
                </a:solidFill>
              </a:rPr>
              <a:t>hello-world</a:t>
            </a:r>
            <a:r>
              <a:rPr lang="en-GB" dirty="0">
                <a:solidFill>
                  <a:schemeClr val="bg1"/>
                </a:solidFill>
              </a:rPr>
              <a:t>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3. The Docker daemon created a new container from that image which runs the</a:t>
            </a:r>
          </a:p>
          <a:p>
            <a:r>
              <a:rPr lang="en-GB" dirty="0">
                <a:solidFill>
                  <a:schemeClr val="bg1"/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/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/>
                </a:solidFill>
              </a:rPr>
              <a:t>    to your terminal.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880" y="2983468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Displays this: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913697" y="2468880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Existing image name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721192" y="1677569"/>
            <a:ext cx="1578543" cy="842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6450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Pulling Images from a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“pull” an image before running it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image       pull   hello-world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container  run   hello-world</a:t>
            </a:r>
          </a:p>
          <a:p>
            <a:r>
              <a:rPr lang="en-GB" dirty="0" smtClean="0"/>
              <a:t>However, </a:t>
            </a:r>
            <a:r>
              <a:rPr lang="en-GB" b="1" dirty="0" err="1" smtClean="0"/>
              <a:t>docker</a:t>
            </a:r>
            <a:r>
              <a:rPr lang="en-GB" b="1" dirty="0" smtClean="0"/>
              <a:t> run will pull the image for us automatically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 could be seen when we run the “hello-world” image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83670" y="3879751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</a:t>
            </a:r>
            <a:r>
              <a:rPr lang="en-GB" dirty="0">
                <a:solidFill>
                  <a:srgbClr val="FF0000"/>
                </a:solidFill>
              </a:rPr>
              <a:t>pulled</a:t>
            </a:r>
            <a:r>
              <a:rPr lang="en-GB" dirty="0">
                <a:solidFill>
                  <a:schemeClr val="bg1"/>
                </a:solidFill>
              </a:rPr>
              <a:t> the "hello-world"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3. The Docker daemon created a new container from that image which runs the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to your terminal.</a:t>
            </a:r>
          </a:p>
        </p:txBody>
      </p:sp>
    </p:spTree>
    <p:extLst>
      <p:ext uri="{BB962C8B-B14F-4D97-AF65-F5344CB8AC3E}">
        <p14:creationId xmlns:p14="http://schemas.microsoft.com/office/powerpoint/2010/main" val="373985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Linux OS in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Linux in a container</a:t>
            </a:r>
          </a:p>
          <a:p>
            <a:r>
              <a:rPr lang="en-GB" dirty="0" smtClean="0"/>
              <a:t>Notice the # prompt, this is the OS running in the container</a:t>
            </a:r>
          </a:p>
          <a:p>
            <a:pPr lvl="1"/>
            <a:r>
              <a:rPr lang="en-GB" dirty="0" smtClean="0"/>
              <a:t>Try some Linux commands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-it</a:t>
            </a:r>
            <a:r>
              <a:rPr lang="en-GB" i="1" dirty="0"/>
              <a:t> 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589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143" y="1724025"/>
            <a:ext cx="7748337" cy="4114800"/>
          </a:xfrm>
        </p:spPr>
        <p:txBody>
          <a:bodyPr/>
          <a:lstStyle/>
          <a:p>
            <a:r>
              <a:rPr lang="en-GB" dirty="0" smtClean="0"/>
              <a:t>To list (ls) the Docker images you have created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</a:t>
            </a:r>
            <a:r>
              <a:rPr lang="en-GB" dirty="0" smtClean="0"/>
              <a:t>		    </a:t>
            </a:r>
            <a:r>
              <a:rPr lang="en-GB" dirty="0" smtClean="0">
                <a:sym typeface="Wingdings" panose="05000000000000000000" pitchFamily="2" charset="2"/>
              </a:rPr>
              <a:t> List all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ls                </a:t>
            </a:r>
            <a:r>
              <a:rPr lang="en-GB" dirty="0" smtClean="0">
                <a:sym typeface="Wingdings" panose="05000000000000000000" pitchFamily="2" charset="2"/>
              </a:rPr>
              <a:t> List all running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</a:t>
            </a:r>
            <a:r>
              <a:rPr lang="en-GB" i="1" dirty="0"/>
              <a:t>ls </a:t>
            </a:r>
            <a:r>
              <a:rPr lang="en-GB" i="1" dirty="0" smtClean="0"/>
              <a:t>hello*</a:t>
            </a:r>
            <a:r>
              <a:rPr lang="en-GB" dirty="0" smtClean="0"/>
              <a:t>     </a:t>
            </a:r>
            <a:r>
              <a:rPr lang="en-GB" dirty="0" smtClean="0">
                <a:sym typeface="Wingdings" panose="05000000000000000000" pitchFamily="2" charset="2"/>
              </a:rPr>
              <a:t></a:t>
            </a:r>
            <a:r>
              <a:rPr lang="en-GB" dirty="0" smtClean="0"/>
              <a:t>  Just l</a:t>
            </a:r>
            <a:r>
              <a:rPr lang="en-GB" dirty="0" smtClean="0">
                <a:sym typeface="Wingdings" panose="05000000000000000000" pitchFamily="2" charset="2"/>
              </a:rPr>
              <a:t>ist images starting in “hello”</a:t>
            </a:r>
            <a:endParaRPr lang="en-GB" i="1" dirty="0" smtClean="0"/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262" y="4178868"/>
            <a:ext cx="906462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image ls hello*</a:t>
            </a:r>
          </a:p>
          <a:p>
            <a:r>
              <a:rPr lang="en-GB" dirty="0">
                <a:solidFill>
                  <a:schemeClr val="bg1"/>
                </a:solidFill>
              </a:rPr>
              <a:t>REPOSITORY          TAG                 IMAGE ID            CREATED             SIZE</a:t>
            </a:r>
          </a:p>
          <a:p>
            <a:r>
              <a:rPr lang="en-GB" dirty="0">
                <a:solidFill>
                  <a:schemeClr val="bg1"/>
                </a:solidFill>
              </a:rPr>
              <a:t>hello-world         latest              fce289e99eb9        9 months ago        1.84kB</a:t>
            </a:r>
          </a:p>
        </p:txBody>
      </p:sp>
    </p:spTree>
    <p:extLst>
      <p:ext uri="{BB962C8B-B14F-4D97-AF65-F5344CB8AC3E}">
        <p14:creationId xmlns:p14="http://schemas.microsoft.com/office/powerpoint/2010/main" val="12029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Containers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88645"/>
            <a:ext cx="8096250" cy="4114800"/>
          </a:xfrm>
        </p:spPr>
        <p:txBody>
          <a:bodyPr/>
          <a:lstStyle/>
          <a:p>
            <a:r>
              <a:rPr lang="en-GB" dirty="0" smtClean="0"/>
              <a:t>Show all running containers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container ls    </a:t>
            </a:r>
            <a:r>
              <a:rPr lang="en-GB" dirty="0" smtClean="0">
                <a:sym typeface="Wingdings" panose="05000000000000000000" pitchFamily="2" charset="2"/>
              </a:rPr>
              <a:t> old </a:t>
            </a:r>
            <a:r>
              <a:rPr lang="en-GB" dirty="0" smtClean="0"/>
              <a:t>style approach is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i="1" dirty="0"/>
          </a:p>
          <a:p>
            <a:r>
              <a:rPr lang="en-GB" dirty="0" smtClean="0"/>
              <a:t>Show all containers (</a:t>
            </a:r>
            <a:r>
              <a:rPr lang="en-GB" dirty="0" err="1" smtClean="0"/>
              <a:t>inc.</a:t>
            </a:r>
            <a:r>
              <a:rPr lang="en-GB" dirty="0" smtClean="0"/>
              <a:t> those not running)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-a     OR   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  <a:endParaRPr lang="en-GB" i="1" dirty="0"/>
          </a:p>
          <a:p>
            <a:r>
              <a:rPr lang="en-GB" dirty="0" smtClean="0"/>
              <a:t>Show containers matching the given name, id, image, etc.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--filter  name=container-name</a:t>
            </a:r>
            <a:r>
              <a:rPr lang="en-GB" dirty="0" smtClean="0"/>
              <a:t>  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 id=container-id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ancestor=image-name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Show containers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79375" y="4703445"/>
            <a:ext cx="906462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container ls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-a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IMAGE         </a:t>
            </a:r>
            <a:r>
              <a:rPr lang="en-GB" dirty="0" smtClean="0">
                <a:solidFill>
                  <a:schemeClr val="bg1"/>
                </a:solidFill>
              </a:rPr>
              <a:t>COMMAND     CREATED           STATUS                  </a:t>
            </a:r>
            <a:r>
              <a:rPr lang="en-GB" dirty="0">
                <a:solidFill>
                  <a:schemeClr val="bg1"/>
                </a:solidFill>
              </a:rPr>
              <a:t>PORTS               NAMES</a:t>
            </a:r>
          </a:p>
          <a:p>
            <a:r>
              <a:rPr lang="en-GB" dirty="0">
                <a:solidFill>
                  <a:schemeClr val="bg1"/>
                </a:solidFill>
              </a:rPr>
              <a:t>06d15900e459      </a:t>
            </a:r>
            <a:r>
              <a:rPr lang="en-GB" dirty="0" smtClean="0">
                <a:solidFill>
                  <a:schemeClr val="bg1"/>
                </a:solidFill>
              </a:rPr>
              <a:t>hello-world    "/</a:t>
            </a:r>
            <a:r>
              <a:rPr lang="en-GB" dirty="0">
                <a:solidFill>
                  <a:schemeClr val="bg1"/>
                </a:solidFill>
              </a:rPr>
              <a:t>hello"            5 days ago          Exited (0) 5 days ago                       </a:t>
            </a:r>
            <a:r>
              <a:rPr lang="en-GB" dirty="0" err="1">
                <a:solidFill>
                  <a:schemeClr val="bg1"/>
                </a:solidFill>
              </a:rPr>
              <a:t>mystifying_vaughan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50193" y="3641463"/>
            <a:ext cx="2813125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 smtClean="0"/>
              <a:t>Note: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</a:t>
            </a:r>
            <a:r>
              <a:rPr lang="en-GB" b="1" i="1" dirty="0" err="1" smtClean="0"/>
              <a:t>ps</a:t>
            </a:r>
            <a:r>
              <a:rPr lang="en-GB" b="1" i="1" dirty="0" smtClean="0"/>
              <a:t> </a:t>
            </a:r>
            <a:r>
              <a:rPr lang="en-GB" i="1" dirty="0" smtClean="0"/>
              <a:t>and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container ls </a:t>
            </a:r>
            <a:r>
              <a:rPr lang="en-GB" i="1" dirty="0" smtClean="0"/>
              <a:t>are identical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3039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Filters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477"/>
            <a:ext cx="7029450" cy="4631348"/>
          </a:xfrm>
        </p:spPr>
        <p:txBody>
          <a:bodyPr/>
          <a:lstStyle/>
          <a:p>
            <a:r>
              <a:rPr lang="en-GB" dirty="0" smtClean="0"/>
              <a:t>Run </a:t>
            </a:r>
            <a:r>
              <a:rPr lang="en-GB" dirty="0" err="1" smtClean="0"/>
              <a:t>debian</a:t>
            </a:r>
            <a:r>
              <a:rPr lang="en-GB" dirty="0" smtClean="0"/>
              <a:t> in one terminal</a:t>
            </a:r>
          </a:p>
          <a:p>
            <a:r>
              <a:rPr lang="en-GB" dirty="0" smtClean="0"/>
              <a:t>Run these commands in a second terminal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878" y="2517187"/>
            <a:ext cx="9064625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ancestor=</a:t>
            </a:r>
            <a:r>
              <a:rPr lang="en-GB" dirty="0" err="1">
                <a:solidFill>
                  <a:schemeClr val="accent5">
                    <a:lumMod val="50000"/>
                  </a:schemeClr>
                </a:solidFill>
              </a:rPr>
              <a:t>debian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</a:t>
            </a:r>
            <a:r>
              <a:rPr lang="en-GB" dirty="0" smtClean="0">
                <a:solidFill>
                  <a:schemeClr val="bg1"/>
                </a:solidFill>
              </a:rPr>
              <a:t>STATUS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dbbe185d2875        </a:t>
            </a:r>
            <a:r>
              <a:rPr lang="en-GB" dirty="0" err="1">
                <a:solidFill>
                  <a:srgbClr val="FF0000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id=dbbe185d2875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STATUS              </a:t>
            </a:r>
            <a:r>
              <a:rPr lang="en-GB" dirty="0" smtClean="0">
                <a:solidFill>
                  <a:srgbClr val="FF0000"/>
                </a:solidFill>
              </a:rPr>
              <a:t>dbbe185d2875</a:t>
            </a:r>
            <a:r>
              <a:rPr lang="en-GB" dirty="0" smtClean="0">
                <a:solidFill>
                  <a:schemeClr val="bg1"/>
                </a:solidFill>
              </a:rPr>
              <a:t>        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Do not try this last one for now!!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-a -f expose=80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CONTAINER ID        IMAGE                                                 COMMAND                 …             42bebf3cf895        </a:t>
            </a:r>
            <a:r>
              <a:rPr lang="en-GB" dirty="0" err="1">
                <a:solidFill>
                  <a:schemeClr val="bg1"/>
                </a:solidFill>
              </a:rPr>
              <a:t>davidecesarano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-compose-lamp   "/bin/</a:t>
            </a:r>
            <a:r>
              <a:rPr lang="en-GB" dirty="0" err="1">
                <a:solidFill>
                  <a:schemeClr val="bg1"/>
                </a:solidFill>
              </a:rPr>
              <a:t>sh</a:t>
            </a:r>
            <a:r>
              <a:rPr lang="en-GB" dirty="0">
                <a:solidFill>
                  <a:schemeClr val="bg1"/>
                </a:solidFill>
              </a:rPr>
              <a:t> -c '</a:t>
            </a:r>
            <a:r>
              <a:rPr lang="en-GB" dirty="0" err="1">
                <a:solidFill>
                  <a:schemeClr val="bg1"/>
                </a:solidFill>
              </a:rPr>
              <a:t>apachec</a:t>
            </a:r>
            <a:r>
              <a:rPr lang="en-GB" dirty="0" smtClean="0">
                <a:solidFill>
                  <a:schemeClr val="bg1"/>
                </a:solidFill>
              </a:rPr>
              <a:t>…"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51821"/>
          </a:xfrm>
        </p:spPr>
        <p:txBody>
          <a:bodyPr/>
          <a:lstStyle/>
          <a:p>
            <a:r>
              <a:rPr lang="en-GB" dirty="0" smtClean="0"/>
              <a:t>Example: List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94852"/>
            <a:ext cx="7029450" cy="5343973"/>
          </a:xfrm>
        </p:spPr>
        <p:txBody>
          <a:bodyPr/>
          <a:lstStyle/>
          <a:p>
            <a:r>
              <a:rPr lang="en-GB" dirty="0" smtClean="0"/>
              <a:t>By default when you list the containers, you only see the running containers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list </a:t>
            </a:r>
            <a:r>
              <a:rPr lang="en-GB" b="1" dirty="0" smtClean="0"/>
              <a:t>all</a:t>
            </a:r>
            <a:r>
              <a:rPr lang="en-GB" dirty="0" smtClean="0"/>
              <a:t> the containers including stopped containers by appending the --all flag (-a)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There are a number of other flags, but one more which is useful is --quiet (-q) which just lists the container IDs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16992" y="1235806"/>
            <a:ext cx="8167166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>
                <a:solidFill>
                  <a:schemeClr val="bg1"/>
                </a:solidFill>
              </a:rPr>
              <a:t>IMAGE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COMMAND </a:t>
            </a:r>
            <a:r>
              <a:rPr lang="en-GB" dirty="0" smtClean="0">
                <a:solidFill>
                  <a:schemeClr val="bg1"/>
                </a:solidFill>
              </a:rPr>
              <a:t>      </a:t>
            </a:r>
            <a:r>
              <a:rPr lang="en-GB" dirty="0">
                <a:solidFill>
                  <a:schemeClr val="bg1"/>
                </a:solidFill>
              </a:rPr>
              <a:t>CREATED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STATUS   </a:t>
            </a:r>
            <a:r>
              <a:rPr lang="en-GB" dirty="0" smtClean="0">
                <a:solidFill>
                  <a:schemeClr val="bg1"/>
                </a:solidFill>
              </a:rPr>
              <a:t>      ……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8cfda3281403       </a:t>
            </a:r>
            <a:r>
              <a:rPr lang="en-GB" dirty="0" smtClean="0">
                <a:solidFill>
                  <a:schemeClr val="bg1"/>
                </a:solidFill>
              </a:rPr>
              <a:t>…..           </a:t>
            </a:r>
            <a:r>
              <a:rPr lang="en-GB" dirty="0">
                <a:solidFill>
                  <a:schemeClr val="bg1"/>
                </a:solidFill>
              </a:rPr>
              <a:t>"entrypoint.sh </a:t>
            </a:r>
            <a:r>
              <a:rPr lang="en-GB" dirty="0" err="1">
                <a:solidFill>
                  <a:schemeClr val="bg1"/>
                </a:solidFill>
              </a:rPr>
              <a:t>docke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Up </a:t>
            </a:r>
            <a:r>
              <a:rPr lang="en-GB" dirty="0">
                <a:solidFill>
                  <a:schemeClr val="bg1"/>
                </a:solidFill>
              </a:rPr>
              <a:t>4 hours     </a:t>
            </a:r>
            <a:r>
              <a:rPr lang="en-GB" dirty="0" smtClean="0">
                <a:solidFill>
                  <a:schemeClr val="bg1"/>
                </a:solidFill>
              </a:rPr>
              <a:t>….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        …..t           "</a:t>
            </a:r>
            <a:r>
              <a:rPr lang="en-GB" dirty="0" err="1">
                <a:solidFill>
                  <a:schemeClr val="bg1"/>
                </a:solidFill>
              </a:rPr>
              <a:t>docker-entrypoint.s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 Up </a:t>
            </a:r>
            <a:r>
              <a:rPr lang="en-GB" dirty="0">
                <a:solidFill>
                  <a:schemeClr val="bg1"/>
                </a:solidFill>
              </a:rPr>
              <a:t>4 hours   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16992" y="3312932"/>
            <a:ext cx="8167166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ls -a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CONTAINER ID  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>
                <a:solidFill>
                  <a:schemeClr val="bg1"/>
                </a:solidFill>
              </a:rPr>
              <a:t>IMAGE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COMMAND </a:t>
            </a:r>
            <a:r>
              <a:rPr lang="en-GB" dirty="0" smtClean="0">
                <a:solidFill>
                  <a:schemeClr val="bg1"/>
                </a:solidFill>
              </a:rPr>
              <a:t>      </a:t>
            </a:r>
            <a:r>
              <a:rPr lang="en-GB" dirty="0">
                <a:solidFill>
                  <a:schemeClr val="bg1"/>
                </a:solidFill>
              </a:rPr>
              <a:t>CREATED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STATUS   </a:t>
            </a:r>
            <a:r>
              <a:rPr lang="en-GB" dirty="0" smtClean="0">
                <a:solidFill>
                  <a:schemeClr val="bg1"/>
                </a:solidFill>
              </a:rPr>
              <a:t>      ……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8cfda3281403       </a:t>
            </a:r>
            <a:r>
              <a:rPr lang="en-GB" dirty="0" smtClean="0">
                <a:solidFill>
                  <a:schemeClr val="bg1"/>
                </a:solidFill>
              </a:rPr>
              <a:t>…..           </a:t>
            </a:r>
            <a:r>
              <a:rPr lang="en-GB" dirty="0">
                <a:solidFill>
                  <a:schemeClr val="bg1"/>
                </a:solidFill>
              </a:rPr>
              <a:t>"entrypoint.sh </a:t>
            </a:r>
            <a:r>
              <a:rPr lang="en-GB" dirty="0" err="1">
                <a:solidFill>
                  <a:schemeClr val="bg1"/>
                </a:solidFill>
              </a:rPr>
              <a:t>docke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Up </a:t>
            </a:r>
            <a:r>
              <a:rPr lang="en-GB" dirty="0">
                <a:solidFill>
                  <a:schemeClr val="bg1"/>
                </a:solidFill>
              </a:rPr>
              <a:t>4 hours     </a:t>
            </a:r>
            <a:r>
              <a:rPr lang="en-GB" dirty="0" smtClean="0">
                <a:solidFill>
                  <a:schemeClr val="bg1"/>
                </a:solidFill>
              </a:rPr>
              <a:t>….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        …..t           "</a:t>
            </a:r>
            <a:r>
              <a:rPr lang="en-GB" dirty="0" err="1">
                <a:solidFill>
                  <a:schemeClr val="bg1"/>
                </a:solidFill>
              </a:rPr>
              <a:t>docker-entrypoint.s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 ..   Up </a:t>
            </a:r>
            <a:r>
              <a:rPr lang="en-GB" dirty="0">
                <a:solidFill>
                  <a:schemeClr val="bg1"/>
                </a:solidFill>
              </a:rPr>
              <a:t>4 hours   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2edb11bc6ba6     </a:t>
            </a:r>
            <a:r>
              <a:rPr lang="en-GB" dirty="0" smtClean="0">
                <a:solidFill>
                  <a:schemeClr val="bg1"/>
                </a:solidFill>
              </a:rPr>
              <a:t>….             </a:t>
            </a:r>
            <a:r>
              <a:rPr lang="en-GB" dirty="0">
                <a:solidFill>
                  <a:schemeClr val="bg1"/>
                </a:solidFill>
              </a:rPr>
              <a:t>"/entrypoint.sh /etc…"   </a:t>
            </a:r>
            <a:r>
              <a:rPr lang="en-GB" dirty="0" smtClean="0">
                <a:solidFill>
                  <a:schemeClr val="bg1"/>
                </a:solidFill>
              </a:rPr>
              <a:t>   ..   </a:t>
            </a:r>
            <a:r>
              <a:rPr lang="en-GB" dirty="0" smtClean="0">
                <a:solidFill>
                  <a:srgbClr val="FF0000"/>
                </a:solidFill>
              </a:rPr>
              <a:t>Exited </a:t>
            </a:r>
            <a:r>
              <a:rPr lang="en-GB" dirty="0">
                <a:solidFill>
                  <a:srgbClr val="FF0000"/>
                </a:solidFill>
              </a:rPr>
              <a:t>(255</a:t>
            </a:r>
            <a:r>
              <a:rPr lang="en-GB" dirty="0" smtClean="0">
                <a:solidFill>
                  <a:srgbClr val="FF0000"/>
                </a:solidFill>
              </a:rPr>
              <a:t>)   </a:t>
            </a:r>
            <a:r>
              <a:rPr lang="en-GB" dirty="0" smtClean="0">
                <a:solidFill>
                  <a:schemeClr val="bg1"/>
                </a:solidFill>
              </a:rPr>
              <a:t>…….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3937" y="5498529"/>
            <a:ext cx="8167166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ls -a -q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8cfda3281403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2edb11bc6ba6</a:t>
            </a:r>
          </a:p>
        </p:txBody>
      </p:sp>
    </p:spTree>
    <p:extLst>
      <p:ext uri="{BB962C8B-B14F-4D97-AF65-F5344CB8AC3E}">
        <p14:creationId xmlns:p14="http://schemas.microsoft.com/office/powerpoint/2010/main" val="267716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884" y="1379220"/>
            <a:ext cx="7740316" cy="3314700"/>
          </a:xfrm>
        </p:spPr>
        <p:txBody>
          <a:bodyPr/>
          <a:lstStyle/>
          <a:p>
            <a:r>
              <a:rPr lang="en-GB" dirty="0" smtClean="0"/>
              <a:t>Text information output by the container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b="1" dirty="0" smtClean="0">
                <a:solidFill>
                  <a:srgbClr val="FF0000"/>
                </a:solidFill>
              </a:rPr>
              <a:t>only works if app is generating log info</a:t>
            </a:r>
            <a:r>
              <a:rPr lang="en-GB" dirty="0" smtClean="0"/>
              <a:t>) </a:t>
            </a:r>
          </a:p>
          <a:p>
            <a:r>
              <a:rPr lang="en-GB" dirty="0" smtClean="0"/>
              <a:t>Useful for debugging</a:t>
            </a:r>
          </a:p>
          <a:p>
            <a:r>
              <a:rPr lang="en-GB" dirty="0" smtClean="0"/>
              <a:t>Useful maintenance</a:t>
            </a:r>
          </a:p>
          <a:p>
            <a:endParaRPr lang="en-GB" dirty="0"/>
          </a:p>
          <a:p>
            <a:r>
              <a:rPr lang="en-GB" dirty="0" smtClean="0"/>
              <a:t>Dump the log to the display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Dump the log to the display but continue to streaming new output. </a:t>
            </a:r>
            <a:r>
              <a:rPr lang="en-GB" dirty="0" err="1" smtClean="0"/>
              <a:t>Ctrl+C</a:t>
            </a:r>
            <a:r>
              <a:rPr lang="en-GB" dirty="0" smtClean="0"/>
              <a:t> to escape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2659" y="3430905"/>
            <a:ext cx="4181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2659" y="4817745"/>
            <a:ext cx="49765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  -follow</a:t>
            </a:r>
            <a:br>
              <a:rPr lang="en-GB" i="1" dirty="0" smtClean="0"/>
            </a:br>
            <a:r>
              <a:rPr lang="en-GB" i="1" dirty="0" smtClean="0"/>
              <a:t>OR SHORTHAND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logs CONTAINER_ID  -</a:t>
            </a:r>
            <a:r>
              <a:rPr lang="en-GB" i="1" dirty="0" smtClean="0"/>
              <a:t>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8643" y="5954534"/>
            <a:ext cx="798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-t if you want to view timestamp when log entries are not shown timestamped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68340" y="738852"/>
            <a:ext cx="3275256" cy="258532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Show logs before relative time</a:t>
            </a:r>
          </a:p>
          <a:p>
            <a:r>
              <a:rPr lang="en-GB" b="1" dirty="0" smtClean="0"/>
              <a:t>--until </a:t>
            </a:r>
          </a:p>
          <a:p>
            <a:r>
              <a:rPr lang="en-GB" dirty="0" smtClean="0"/>
              <a:t>Examples</a:t>
            </a:r>
            <a:endParaRPr lang="en-GB" dirty="0"/>
          </a:p>
          <a:p>
            <a:r>
              <a:rPr lang="en-GB" dirty="0" smtClean="0"/>
              <a:t>--until  42m</a:t>
            </a:r>
          </a:p>
          <a:p>
            <a:r>
              <a:rPr lang="en-GB" dirty="0" smtClean="0"/>
              <a:t>--until  3s</a:t>
            </a:r>
          </a:p>
          <a:p>
            <a:r>
              <a:rPr lang="en-GB" dirty="0" smtClean="0"/>
              <a:t>Show logs since relative time</a:t>
            </a:r>
          </a:p>
          <a:p>
            <a:r>
              <a:rPr lang="en-GB" b="1" dirty="0" smtClean="0"/>
              <a:t>--since</a:t>
            </a:r>
          </a:p>
          <a:p>
            <a:r>
              <a:rPr lang="en-GB" dirty="0" smtClean="0"/>
              <a:t>Example</a:t>
            </a:r>
          </a:p>
          <a:p>
            <a:r>
              <a:rPr lang="en-GB" dirty="0" smtClean="0"/>
              <a:t>-- since 42m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37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Inspect containers and images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inspect CONTAINER_ID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inspect  IMAGE_NAME</a:t>
            </a:r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393180" y="1333500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 container name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6134100" y="1724025"/>
            <a:ext cx="868680" cy="64579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102819" y="4915495"/>
            <a:ext cx="4995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“container” and “image” are implicit if you use the old command form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inspect   IMAGE_NAME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353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0162" y="671691"/>
            <a:ext cx="9064625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inspect 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[</a:t>
            </a:r>
          </a:p>
          <a:p>
            <a:r>
              <a:rPr lang="en-GB" dirty="0">
                <a:solidFill>
                  <a:schemeClr val="bg1"/>
                </a:solidFill>
              </a:rPr>
              <a:t>    {</a:t>
            </a:r>
          </a:p>
          <a:p>
            <a:r>
              <a:rPr lang="en-GB" dirty="0">
                <a:solidFill>
                  <a:schemeClr val="bg1"/>
                </a:solidFill>
              </a:rPr>
              <a:t>        "Id</a:t>
            </a:r>
            <a:r>
              <a:rPr lang="en-GB" dirty="0" smtClean="0">
                <a:solidFill>
                  <a:schemeClr val="bg1"/>
                </a:solidFill>
              </a:rPr>
              <a:t>":, </a:t>
            </a:r>
            <a:r>
              <a:rPr lang="en-GB" dirty="0">
                <a:solidFill>
                  <a:schemeClr val="bg1"/>
                </a:solidFill>
              </a:rPr>
              <a:t>"</a:t>
            </a:r>
            <a:r>
              <a:rPr lang="en-GB" dirty="0" err="1">
                <a:solidFill>
                  <a:schemeClr val="bg1"/>
                </a:solidFill>
              </a:rPr>
              <a:t>NetworkSettings</a:t>
            </a:r>
            <a:r>
              <a:rPr lang="en-GB" dirty="0">
                <a:solidFill>
                  <a:schemeClr val="bg1"/>
                </a:solidFill>
              </a:rPr>
              <a:t>": {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"Bridge":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SandboxID</a:t>
            </a:r>
            <a:r>
              <a:rPr lang="en-GB" dirty="0">
                <a:solidFill>
                  <a:schemeClr val="bg1"/>
                </a:solidFill>
              </a:rPr>
              <a:t>": "7babc2a53e1c3df2c81a57cc522c23d55d82a5fa2f9ef6725367ec7cebcaefe4",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HairpinMode</a:t>
            </a:r>
            <a:r>
              <a:rPr lang="en-GB" dirty="0">
                <a:solidFill>
                  <a:schemeClr val="bg1"/>
                </a:solidFill>
              </a:rPr>
              <a:t>": false,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"Ports": {},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SandboxKey</a:t>
            </a:r>
            <a:r>
              <a:rPr lang="en-GB" dirty="0">
                <a:solidFill>
                  <a:schemeClr val="bg1"/>
                </a:solidFill>
              </a:rPr>
              <a:t>": "/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r>
              <a:rPr lang="en-GB" dirty="0">
                <a:solidFill>
                  <a:schemeClr val="bg1"/>
                </a:solidFill>
              </a:rPr>
              <a:t>/run/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netns</a:t>
            </a:r>
            <a:r>
              <a:rPr lang="en-GB" dirty="0">
                <a:solidFill>
                  <a:schemeClr val="bg1"/>
                </a:solidFill>
              </a:rPr>
              <a:t>/7babc2a53e1c",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SecondaryIPAddresses</a:t>
            </a:r>
            <a:r>
              <a:rPr lang="en-GB" dirty="0">
                <a:solidFill>
                  <a:schemeClr val="bg1"/>
                </a:solidFill>
              </a:rPr>
              <a:t>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"SecondaryIPv6Addresses":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EndpointID</a:t>
            </a:r>
            <a:r>
              <a:rPr lang="en-GB" dirty="0">
                <a:solidFill>
                  <a:schemeClr val="bg1"/>
                </a:solidFill>
              </a:rPr>
              <a:t>": "3e071da3b1062c4587666a3fca006d4246e648e3df8c3db14361de4a808893cc",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"Gateway": "172.17.0.1",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IPAddress</a:t>
            </a:r>
            <a:r>
              <a:rPr lang="en-GB" dirty="0">
                <a:solidFill>
                  <a:schemeClr val="bg1"/>
                </a:solidFill>
              </a:rPr>
              <a:t>": "172.17.0.2</a:t>
            </a:r>
            <a:r>
              <a:rPr lang="en-GB" dirty="0" smtClean="0">
                <a:solidFill>
                  <a:schemeClr val="bg1"/>
                </a:solidFill>
              </a:rPr>
              <a:t>",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]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32909" y="1203514"/>
            <a:ext cx="258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Big information dump</a:t>
            </a:r>
            <a:endParaRPr lang="en-GB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18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Assuming the hello-world container is running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List all the images</a:t>
            </a:r>
          </a:p>
          <a:p>
            <a:r>
              <a:rPr lang="en-GB" dirty="0" smtClean="0"/>
              <a:t>List all running containers</a:t>
            </a:r>
          </a:p>
          <a:p>
            <a:r>
              <a:rPr lang="en-GB" dirty="0" smtClean="0"/>
              <a:t>Inspect the hello-world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489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config.json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1080"/>
            <a:ext cx="7029450" cy="4817745"/>
          </a:xfrm>
        </p:spPr>
        <p:txBody>
          <a:bodyPr/>
          <a:lstStyle/>
          <a:p>
            <a:r>
              <a:rPr lang="en-GB" dirty="0" smtClean="0"/>
              <a:t>Docker configuration stored in Docker folder in .</a:t>
            </a:r>
            <a:r>
              <a:rPr lang="en-GB" dirty="0" err="1" smtClean="0"/>
              <a:t>docker</a:t>
            </a:r>
            <a:r>
              <a:rPr lang="en-GB" dirty="0" smtClean="0"/>
              <a:t> in your home directory</a:t>
            </a:r>
          </a:p>
          <a:p>
            <a:pPr lvl="1"/>
            <a:r>
              <a:rPr lang="en-GB" dirty="0" smtClean="0"/>
              <a:t>C:\Users\your-username\.docker</a:t>
            </a:r>
          </a:p>
          <a:p>
            <a:r>
              <a:rPr lang="en-GB" dirty="0" smtClean="0"/>
              <a:t>Don’t change these files except you may wish to edit </a:t>
            </a:r>
            <a:r>
              <a:rPr lang="en-GB" dirty="0" err="1" smtClean="0"/>
              <a:t>config.json</a:t>
            </a:r>
            <a:r>
              <a:rPr lang="en-GB" dirty="0" smtClean="0"/>
              <a:t> to configure the output of certain commands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389495" y="169799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6825615" y="1391166"/>
            <a:ext cx="563880" cy="4191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H="1">
            <a:off x="4600575" y="1810266"/>
            <a:ext cx="2788920" cy="1447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390650" y="3051056"/>
            <a:ext cx="6145530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04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1100"/>
            <a:ext cx="7029450" cy="4657725"/>
          </a:xfrm>
        </p:spPr>
        <p:txBody>
          <a:bodyPr/>
          <a:lstStyle/>
          <a:p>
            <a:r>
              <a:rPr lang="en-GB" dirty="0" smtClean="0"/>
              <a:t>Only show Docker container ID values for the command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ps</a:t>
            </a:r>
            <a:endParaRPr lang="en-GB" dirty="0" smtClean="0"/>
          </a:p>
          <a:p>
            <a:pPr lvl="1"/>
            <a:r>
              <a:rPr lang="en-GB" dirty="0" smtClean="0"/>
              <a:t>Remember the “old” shorter form of this command is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7175" y="2771755"/>
            <a:ext cx="6145530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  <a:r>
              <a:rPr lang="en-GB" b="1" dirty="0" smtClean="0">
                <a:solidFill>
                  <a:srgbClr val="FF0000"/>
                </a:solidFill>
              </a:rPr>
              <a:t>,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“</a:t>
            </a:r>
            <a:r>
              <a:rPr lang="en-GB" dirty="0" err="1" smtClean="0">
                <a:solidFill>
                  <a:srgbClr val="FF0000"/>
                </a:solidFill>
              </a:rPr>
              <a:t>psFormat</a:t>
            </a:r>
            <a:r>
              <a:rPr lang="en-GB" dirty="0" smtClean="0">
                <a:solidFill>
                  <a:srgbClr val="FF0000"/>
                </a:solidFill>
              </a:rPr>
              <a:t>”: “{{.ID}}”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84346" y="2324501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LETS NOT DO THIS THOUGH !!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835" y="1814363"/>
            <a:ext cx="7628021" cy="402446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CONFIGURE BUILD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688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724977" y="1134594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REGISTRIES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44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Existing Images</a:t>
            </a:r>
            <a:br>
              <a:rPr lang="en-GB" dirty="0" smtClean="0"/>
            </a:br>
            <a:r>
              <a:rPr lang="en-GB" dirty="0" smtClean="0"/>
              <a:t>(Ready to run)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598" y="1015779"/>
            <a:ext cx="7029450" cy="4832985"/>
          </a:xfrm>
        </p:spPr>
        <p:txBody>
          <a:bodyPr/>
          <a:lstStyle/>
          <a:p>
            <a:r>
              <a:rPr lang="en-GB" dirty="0" smtClean="0"/>
              <a:t>You can search the Docker Hub website</a:t>
            </a:r>
            <a:br>
              <a:rPr lang="en-GB" dirty="0" smtClean="0"/>
            </a:br>
            <a:r>
              <a:rPr lang="en-GB" dirty="0" smtClean="0"/>
              <a:t>http://hub.docker.com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search for images on the Docker command line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search   </a:t>
            </a:r>
            <a:r>
              <a:rPr lang="en-GB" i="1" dirty="0" err="1" smtClean="0"/>
              <a:t>nginx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716" y="1934139"/>
            <a:ext cx="4505878" cy="351359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2146434" y="1852863"/>
            <a:ext cx="1049153" cy="495701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25304" y="2968191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Find “</a:t>
            </a:r>
            <a:r>
              <a:rPr lang="en-GB" dirty="0" err="1" smtClean="0"/>
              <a:t>nginx</a:t>
            </a:r>
            <a:r>
              <a:rPr lang="en-GB" dirty="0" smtClean="0"/>
              <a:t>” images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55065" y="2181639"/>
            <a:ext cx="2738231" cy="8845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Right Brace 9"/>
          <p:cNvSpPr/>
          <p:nvPr/>
        </p:nvSpPr>
        <p:spPr bwMode="auto">
          <a:xfrm>
            <a:off x="5809422" y="3493604"/>
            <a:ext cx="308113" cy="2067339"/>
          </a:xfrm>
          <a:prstGeom prst="rightBrace">
            <a:avLst>
              <a:gd name="adj1" fmla="val 8333"/>
              <a:gd name="adj2" fmla="val 49526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350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and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971"/>
            <a:ext cx="7029450" cy="4630854"/>
          </a:xfrm>
        </p:spPr>
        <p:txBody>
          <a:bodyPr/>
          <a:lstStyle/>
          <a:p>
            <a:r>
              <a:rPr lang="en-GB" dirty="0" smtClean="0"/>
              <a:t>You only need to build a new image if no existing image is available</a:t>
            </a:r>
          </a:p>
          <a:p>
            <a:pPr lvl="1"/>
            <a:r>
              <a:rPr lang="en-GB" dirty="0" smtClean="0"/>
              <a:t>“hello-world” and “</a:t>
            </a:r>
            <a:r>
              <a:rPr lang="en-GB" dirty="0" err="1" smtClean="0"/>
              <a:t>debian</a:t>
            </a:r>
            <a:r>
              <a:rPr lang="en-GB" dirty="0" smtClean="0"/>
              <a:t>” are examples of pre-built images we can use e.g.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 container   run   </a:t>
            </a:r>
            <a:r>
              <a:rPr lang="en-GB" i="1" dirty="0" smtClean="0"/>
              <a:t>hello-world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To build a new image:</a:t>
            </a:r>
          </a:p>
          <a:p>
            <a:pPr lvl="1"/>
            <a:r>
              <a:rPr lang="en-GB" dirty="0" smtClean="0"/>
              <a:t>Create a </a:t>
            </a:r>
            <a:r>
              <a:rPr lang="en-GB" b="1" dirty="0" err="1" smtClean="0"/>
              <a:t>DockerFile</a:t>
            </a:r>
            <a:r>
              <a:rPr lang="en-GB" dirty="0" smtClean="0"/>
              <a:t> providing instructions on how the image should be built</a:t>
            </a:r>
          </a:p>
          <a:p>
            <a:pPr lvl="1"/>
            <a:r>
              <a:rPr lang="en-GB" dirty="0" smtClean="0"/>
              <a:t>Build the new image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image   build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Run the image in a container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container  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945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File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 is  a text file with a structure that looks similar to this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655545" y="2841506"/>
            <a:ext cx="5630779" cy="1679609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0" tIns="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b="1" dirty="0" smtClean="0"/>
              <a:t>FROM</a:t>
            </a:r>
            <a:r>
              <a:rPr lang="en-GB" dirty="0" smtClean="0"/>
              <a:t> some-existing-image-name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RUN</a:t>
            </a:r>
            <a:r>
              <a:rPr lang="en-GB" dirty="0"/>
              <a:t> 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commands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EXPOSE</a:t>
            </a:r>
            <a:r>
              <a:rPr lang="en-GB" dirty="0"/>
              <a:t> </a:t>
            </a:r>
            <a:r>
              <a:rPr lang="en-GB" dirty="0" smtClean="0"/>
              <a:t>some-</a:t>
            </a:r>
            <a:r>
              <a:rPr lang="en-GB" dirty="0" err="1" smtClean="0"/>
              <a:t>portnumber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ENTRYPOINT</a:t>
            </a:r>
            <a:r>
              <a:rPr lang="en-GB" dirty="0"/>
              <a:t> </a:t>
            </a:r>
            <a:r>
              <a:rPr lang="en-GB" b="1" dirty="0" smtClean="0"/>
              <a:t>[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 and flags</a:t>
            </a:r>
            <a:r>
              <a:rPr lang="en-GB" b="1" dirty="0" smtClean="0"/>
              <a:t>]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698156" y="5303520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 # for 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56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text file </a:t>
            </a:r>
            <a:r>
              <a:rPr lang="en-GB" dirty="0" smtClean="0"/>
              <a:t>created by the developer to control the image building process and contains the following:</a:t>
            </a:r>
          </a:p>
          <a:p>
            <a:endParaRPr lang="en-GB" dirty="0" smtClean="0"/>
          </a:p>
          <a:p>
            <a:r>
              <a:rPr lang="en-GB" b="1" dirty="0" smtClean="0"/>
              <a:t>FROM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Base image (OS) to be used. Often pulled from Docker </a:t>
            </a:r>
            <a:r>
              <a:rPr lang="en-GB" dirty="0"/>
              <a:t>Hub, a central image registry server hosted by Docker </a:t>
            </a:r>
            <a:r>
              <a:rPr lang="en-GB" dirty="0" smtClean="0"/>
              <a:t>Inc.</a:t>
            </a:r>
          </a:p>
          <a:p>
            <a:pPr lvl="1"/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endParaRPr lang="en-GB" dirty="0" smtClean="0"/>
          </a:p>
          <a:p>
            <a:pPr lvl="1"/>
            <a:r>
              <a:rPr lang="en-GB" dirty="0"/>
              <a:t>FROM </a:t>
            </a:r>
            <a:r>
              <a:rPr lang="en-GB" dirty="0" err="1"/>
              <a:t>microsoft</a:t>
            </a:r>
            <a:r>
              <a:rPr lang="en-GB" dirty="0"/>
              <a:t>/</a:t>
            </a:r>
            <a:r>
              <a:rPr lang="en-GB" dirty="0" err="1"/>
              <a:t>windowsservercore</a:t>
            </a:r>
            <a:endParaRPr lang="en-GB" dirty="0"/>
          </a:p>
          <a:p>
            <a:r>
              <a:rPr lang="en-GB" b="1" dirty="0" smtClean="0"/>
              <a:t>RUN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Commands to be executed when the container is </a:t>
            </a:r>
            <a:r>
              <a:rPr lang="en-GB" b="1" dirty="0" smtClean="0">
                <a:solidFill>
                  <a:srgbClr val="FF0000"/>
                </a:solidFill>
              </a:rPr>
              <a:t>being built</a:t>
            </a:r>
          </a:p>
          <a:p>
            <a:r>
              <a:rPr lang="en-GB" b="1" dirty="0" smtClean="0"/>
              <a:t>EXPOSE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Open ports (space separated) for the application/server running inside the container. These are exposed to the container.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0674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RUN, RUN,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0279"/>
            <a:ext cx="7029450" cy="1857676"/>
          </a:xfrm>
        </p:spPr>
        <p:txBody>
          <a:bodyPr/>
          <a:lstStyle/>
          <a:p>
            <a:r>
              <a:rPr lang="en-GB" dirty="0" smtClean="0"/>
              <a:t>You can execute multiple RUN commands by: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pecifying them one after another in the same RUN section using “ &amp;&amp; \” </a:t>
            </a:r>
          </a:p>
          <a:p>
            <a:pPr lvl="1"/>
            <a:r>
              <a:rPr lang="en-GB" dirty="0" smtClean="0"/>
              <a:t>Adding multiple RUN commands</a:t>
            </a:r>
          </a:p>
          <a:p>
            <a:pPr lvl="1"/>
            <a:r>
              <a:rPr lang="en-GB" dirty="0" smtClean="0"/>
              <a:t>Using both of these techniques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69946" y="5022317"/>
            <a:ext cx="5801588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RUN apt-get </a:t>
            </a:r>
            <a:r>
              <a:rPr lang="en-GB" dirty="0" smtClean="0"/>
              <a:t>update</a:t>
            </a:r>
          </a:p>
          <a:p>
            <a:r>
              <a:rPr lang="en-GB" dirty="0"/>
              <a:t>RUN apt-get install -y software-properties-common </a:t>
            </a:r>
          </a:p>
          <a:p>
            <a:r>
              <a:rPr lang="en-GB" dirty="0" smtClean="0"/>
              <a:t>RUN apt-get </a:t>
            </a:r>
            <a:r>
              <a:rPr lang="en-GB" dirty="0"/>
              <a:t>install -y --no-install-recommends apt-</a:t>
            </a:r>
            <a:r>
              <a:rPr lang="en-GB" dirty="0" err="1"/>
              <a:t>utils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/>
              <a:t>apt-get clean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2497" y="3192634"/>
            <a:ext cx="5878532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RUN apt-get </a:t>
            </a:r>
            <a:r>
              <a:rPr lang="en-GB" dirty="0" smtClean="0"/>
              <a:t>update &amp;&amp; \</a:t>
            </a:r>
          </a:p>
          <a:p>
            <a:r>
              <a:rPr lang="en-GB" dirty="0" smtClean="0"/>
              <a:t>apt-get </a:t>
            </a:r>
            <a:r>
              <a:rPr lang="en-GB" dirty="0"/>
              <a:t>install -y software-properties-common &amp;&amp; \</a:t>
            </a:r>
          </a:p>
          <a:p>
            <a:r>
              <a:rPr lang="en-GB" dirty="0"/>
              <a:t>apt-get install -y --no-install-recommends </a:t>
            </a:r>
            <a:r>
              <a:rPr lang="en-GB" dirty="0" smtClean="0"/>
              <a:t>apt-</a:t>
            </a:r>
            <a:r>
              <a:rPr lang="en-GB" dirty="0" err="1" smtClean="0"/>
              <a:t>utils</a:t>
            </a:r>
            <a:r>
              <a:rPr lang="en-GB" dirty="0" smtClean="0"/>
              <a:t> &amp;&amp; \</a:t>
            </a:r>
            <a:endParaRPr lang="en-GB" dirty="0"/>
          </a:p>
          <a:p>
            <a:r>
              <a:rPr lang="en-GB" dirty="0" smtClean="0"/>
              <a:t>apt-get </a:t>
            </a:r>
            <a:r>
              <a:rPr lang="en-GB" dirty="0"/>
              <a:t>clean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28724" y="45229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954253" y="3369634"/>
            <a:ext cx="17854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Beware of comments when doing this</a:t>
            </a:r>
            <a:endParaRPr lang="en-GB" i="1" dirty="0"/>
          </a:p>
        </p:txBody>
      </p:sp>
      <p:sp>
        <p:nvSpPr>
          <p:cNvPr id="9" name="Right Brace 8"/>
          <p:cNvSpPr/>
          <p:nvPr/>
        </p:nvSpPr>
        <p:spPr bwMode="auto">
          <a:xfrm>
            <a:off x="6699184" y="3192634"/>
            <a:ext cx="255069" cy="1200329"/>
          </a:xfrm>
          <a:prstGeom prst="rightBrac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91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659331"/>
            <a:ext cx="7029450" cy="3744227"/>
          </a:xfrm>
        </p:spPr>
        <p:txBody>
          <a:bodyPr/>
          <a:lstStyle/>
          <a:p>
            <a:r>
              <a:rPr lang="en-GB" b="1" dirty="0" smtClean="0"/>
              <a:t>CMD</a:t>
            </a:r>
            <a:r>
              <a:rPr lang="en-GB" dirty="0" smtClean="0"/>
              <a:t>  </a:t>
            </a:r>
            <a:br>
              <a:rPr lang="en-GB" dirty="0" smtClean="0"/>
            </a:br>
            <a:r>
              <a:rPr lang="en-GB" dirty="0" smtClean="0"/>
              <a:t>[“executable”, “param1”, “param2”]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Sets </a:t>
            </a:r>
            <a:r>
              <a:rPr lang="en-GB" b="1" dirty="0"/>
              <a:t>the </a:t>
            </a:r>
            <a:r>
              <a:rPr lang="en-GB" b="1" dirty="0" smtClean="0"/>
              <a:t>default command </a:t>
            </a:r>
            <a:r>
              <a:rPr lang="en-GB" dirty="0"/>
              <a:t>to be </a:t>
            </a:r>
            <a:r>
              <a:rPr lang="en-GB" dirty="0" smtClean="0"/>
              <a:t>executed </a:t>
            </a:r>
            <a:r>
              <a:rPr lang="en-GB" b="1" dirty="0" smtClean="0"/>
              <a:t>at start-up </a:t>
            </a:r>
            <a:r>
              <a:rPr lang="en-GB" dirty="0" smtClean="0"/>
              <a:t>in the container running </a:t>
            </a:r>
            <a:r>
              <a:rPr lang="en-GB" dirty="0"/>
              <a:t>the </a:t>
            </a:r>
            <a:r>
              <a:rPr lang="en-GB" dirty="0" smtClean="0"/>
              <a:t>image (use square brackets i.e. JSON format to execute without a shell)</a:t>
            </a:r>
          </a:p>
          <a:p>
            <a:r>
              <a:rPr lang="en-GB" dirty="0" smtClean="0"/>
              <a:t>This command </a:t>
            </a:r>
            <a:r>
              <a:rPr lang="en-GB" b="1" dirty="0" smtClean="0"/>
              <a:t>can be overwritten</a:t>
            </a:r>
            <a:r>
              <a:rPr lang="en-GB" dirty="0" smtClean="0"/>
              <a:t> in the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dirty="0" smtClean="0"/>
              <a:t>command line </a:t>
            </a:r>
          </a:p>
          <a:p>
            <a:r>
              <a:rPr lang="en-GB" dirty="0" smtClean="0"/>
              <a:t>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49645" y="4118184"/>
            <a:ext cx="2076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 smtClean="0"/>
              <a:t>CMD [“ls”, "-</a:t>
            </a:r>
            <a:r>
              <a:rPr lang="en-GB" dirty="0"/>
              <a:t>l</a:t>
            </a:r>
            <a:r>
              <a:rPr lang="en-GB" dirty="0" smtClean="0"/>
              <a:t>"]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090225" y="3329622"/>
            <a:ext cx="35317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Execute the default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ls -l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90225" y="4479141"/>
            <a:ext cx="55725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Override the default command by specifying a different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 </a:t>
            </a:r>
            <a:r>
              <a:rPr lang="en-GB" i="1" dirty="0" smtClean="0">
                <a:solidFill>
                  <a:srgbClr val="FF0000"/>
                </a:solidFill>
              </a:rPr>
              <a:t>echo “hello world”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command </a:t>
            </a:r>
            <a:r>
              <a:rPr lang="en-GB" dirty="0"/>
              <a:t>executed is  </a:t>
            </a:r>
            <a:r>
              <a:rPr lang="en-GB" b="1" dirty="0" smtClean="0"/>
              <a:t>echo “hello world”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408893" y="6025762"/>
            <a:ext cx="6493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https</a:t>
            </a:r>
            <a:r>
              <a:rPr lang="en-GB" dirty="0"/>
              <a:t>://goinbigdata.com/docker-run-vs-cmd-vs-entrypoint/</a:t>
            </a:r>
          </a:p>
        </p:txBody>
      </p:sp>
      <p:sp>
        <p:nvSpPr>
          <p:cNvPr id="5" name="Left Brace 4"/>
          <p:cNvSpPr/>
          <p:nvPr/>
        </p:nvSpPr>
        <p:spPr bwMode="auto">
          <a:xfrm>
            <a:off x="2651758" y="3378467"/>
            <a:ext cx="317634" cy="2204186"/>
          </a:xfrm>
          <a:prstGeom prst="leftBrace">
            <a:avLst/>
          </a:pr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94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CMD…Multiple Commands?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1105802"/>
          </a:xfrm>
        </p:spPr>
        <p:txBody>
          <a:bodyPr/>
          <a:lstStyle/>
          <a:p>
            <a:r>
              <a:rPr lang="en-GB" dirty="0" smtClean="0"/>
              <a:t>Only one command will be executed, if you add multiple CMD (or ENTRYPOINT) </a:t>
            </a:r>
            <a:r>
              <a:rPr lang="en-GB" b="1" u="sng" dirty="0" smtClean="0"/>
              <a:t>only the last one</a:t>
            </a:r>
            <a:r>
              <a:rPr lang="en-GB" dirty="0" smtClean="0"/>
              <a:t> is executed</a:t>
            </a:r>
          </a:p>
          <a:p>
            <a:r>
              <a:rPr lang="en-GB" dirty="0" smtClean="0"/>
              <a:t>You could try this approach…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Example, execute both the </a:t>
            </a:r>
            <a:r>
              <a:rPr lang="en-GB" dirty="0" err="1" smtClean="0"/>
              <a:t>ssh</a:t>
            </a:r>
            <a:r>
              <a:rPr lang="en-GB" dirty="0" smtClean="0"/>
              <a:t> and bash commands when the </a:t>
            </a:r>
            <a:r>
              <a:rPr lang="en-GB" dirty="0" err="1" smtClean="0"/>
              <a:t>docker</a:t>
            </a:r>
            <a:r>
              <a:rPr lang="en-GB" dirty="0" smtClean="0"/>
              <a:t> container starts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45920" y="2868329"/>
            <a:ext cx="4613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CMD /bin/bash -c </a:t>
            </a:r>
            <a:r>
              <a:rPr lang="de-DE" dirty="0" smtClean="0"/>
              <a:t>“command1</a:t>
            </a:r>
            <a:r>
              <a:rPr lang="de-DE" b="1" dirty="0" smtClean="0">
                <a:solidFill>
                  <a:srgbClr val="FF0000"/>
                </a:solidFill>
              </a:rPr>
              <a:t>;</a:t>
            </a:r>
            <a:r>
              <a:rPr lang="de-DE" dirty="0" smtClean="0"/>
              <a:t> command2"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588169" y="4314244"/>
            <a:ext cx="5246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CMD /bin/bash -c "/etc/init.d/ssh start; </a:t>
            </a:r>
            <a:r>
              <a:rPr lang="de-DE" dirty="0" smtClean="0"/>
              <a:t>  /</a:t>
            </a:r>
            <a:r>
              <a:rPr lang="de-DE" dirty="0"/>
              <a:t>bin/bash"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396691" y="5188017"/>
            <a:ext cx="52265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bash –c executes commands in the bash shell, then the semi-colon separates each command we want to execute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65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514953"/>
            <a:ext cx="7029450" cy="3888606"/>
          </a:xfrm>
        </p:spPr>
        <p:txBody>
          <a:bodyPr/>
          <a:lstStyle/>
          <a:p>
            <a:r>
              <a:rPr lang="en-GB" b="1" dirty="0" smtClean="0"/>
              <a:t>ENTRYPOINT </a:t>
            </a:r>
            <a:br>
              <a:rPr lang="en-GB" b="1" dirty="0" smtClean="0"/>
            </a:br>
            <a:r>
              <a:rPr lang="en-GB" dirty="0" smtClean="0"/>
              <a:t>[“executable”, </a:t>
            </a:r>
            <a:r>
              <a:rPr lang="en-GB" dirty="0"/>
              <a:t>“param1”, “param2”]</a:t>
            </a:r>
            <a:br>
              <a:rPr lang="en-GB" dirty="0"/>
            </a:br>
            <a:r>
              <a:rPr lang="en-GB" dirty="0"/>
              <a:t>Commands to be run inside the container each time the container starts (use square brackets i.e. JSON format</a:t>
            </a:r>
            <a:r>
              <a:rPr lang="en-GB" dirty="0" smtClean="0"/>
              <a:t>). </a:t>
            </a:r>
            <a:r>
              <a:rPr lang="en-GB" b="1" dirty="0" smtClean="0"/>
              <a:t>Always executes </a:t>
            </a:r>
            <a:r>
              <a:rPr lang="en-GB" dirty="0" smtClean="0"/>
              <a:t>irrespective of the 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dirty="0" smtClean="0"/>
              <a:t>command line</a:t>
            </a:r>
          </a:p>
          <a:p>
            <a:r>
              <a:rPr lang="en-GB" b="1" dirty="0" smtClean="0"/>
              <a:t>CMD </a:t>
            </a:r>
            <a:br>
              <a:rPr lang="en-GB" b="1" dirty="0" smtClean="0"/>
            </a:br>
            <a:r>
              <a:rPr lang="en-GB" dirty="0" smtClean="0"/>
              <a:t>[“param1</a:t>
            </a:r>
            <a:r>
              <a:rPr lang="en-GB" dirty="0"/>
              <a:t>”, “param2”]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This second form of the option allows us to specify additional default flags to be appended to the ENTRYPOINT command that can be overridden.</a:t>
            </a:r>
          </a:p>
          <a:p>
            <a:r>
              <a:rPr lang="en-GB" b="1" u="sng" dirty="0" smtClean="0"/>
              <a:t>Usage:</a:t>
            </a:r>
            <a:r>
              <a:rPr lang="en-GB" dirty="0" smtClean="0"/>
              <a:t> Use ENTRYPOINT </a:t>
            </a:r>
            <a:r>
              <a:rPr lang="en-GB" dirty="0"/>
              <a:t>to set fairly stable default commands and arguments and then use </a:t>
            </a:r>
            <a:r>
              <a:rPr lang="en-GB" dirty="0" smtClean="0"/>
              <a:t>the CMD options </a:t>
            </a:r>
            <a:r>
              <a:rPr lang="en-GB" dirty="0"/>
              <a:t>to set additional defaults that </a:t>
            </a:r>
            <a:r>
              <a:rPr lang="en-GB" dirty="0" smtClean="0"/>
              <a:t>are more likely to be changed in the command line. 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6885" y="5396533"/>
            <a:ext cx="314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/>
              <a:t>ENTRYPOINT ["top", "-b"]</a:t>
            </a:r>
          </a:p>
          <a:p>
            <a:r>
              <a:rPr lang="en-GB" dirty="0"/>
              <a:t>CMD ["-c"]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4411" y="5303593"/>
            <a:ext cx="3454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</a:t>
            </a:r>
            <a:r>
              <a:rPr lang="en-GB" i="1" dirty="0" smtClean="0"/>
              <a:t>test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top -b -c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54411" y="6053666"/>
            <a:ext cx="3506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test  </a:t>
            </a:r>
            <a:r>
              <a:rPr lang="en-GB" i="1" dirty="0" smtClean="0"/>
              <a:t>top -H</a:t>
            </a:r>
            <a:br>
              <a:rPr lang="en-GB" i="1" dirty="0" smtClean="0"/>
            </a:br>
            <a:r>
              <a:rPr lang="en-GB" dirty="0"/>
              <a:t>command executed is  </a:t>
            </a:r>
            <a:r>
              <a:rPr lang="en-GB" b="1" dirty="0"/>
              <a:t>top </a:t>
            </a:r>
            <a:r>
              <a:rPr lang="en-GB" b="1" dirty="0" smtClean="0"/>
              <a:t>-b -H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7175634" y="5185059"/>
            <a:ext cx="19154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 line option -H overrides the default “-c”</a:t>
            </a:r>
            <a:endParaRPr lang="en-GB" dirty="0"/>
          </a:p>
        </p:txBody>
      </p:sp>
      <p:cxnSp>
        <p:nvCxnSpPr>
          <p:cNvPr id="8" name="Straight Arrow Connector 7"/>
          <p:cNvCxnSpPr>
            <a:stCxn id="5" idx="1"/>
            <a:endCxn id="11" idx="3"/>
          </p:cNvCxnSpPr>
          <p:nvPr/>
        </p:nvCxnSpPr>
        <p:spPr bwMode="auto">
          <a:xfrm flipH="1">
            <a:off x="6560499" y="5785224"/>
            <a:ext cx="615135" cy="59160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 rot="16200000">
            <a:off x="6339299" y="1760203"/>
            <a:ext cx="4511461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You can also specify --</a:t>
            </a:r>
            <a:r>
              <a:rPr lang="en-GB" dirty="0" err="1" smtClean="0"/>
              <a:t>entrypoint</a:t>
            </a:r>
            <a:r>
              <a:rPr lang="en-GB" dirty="0" smtClean="0"/>
              <a:t>  to completely override the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</a:t>
            </a:r>
            <a:r>
              <a:rPr lang="en-GB" i="1" dirty="0" err="1" smtClean="0"/>
              <a:t>entrypoint</a:t>
            </a:r>
            <a:r>
              <a:rPr lang="en-GB" i="1" dirty="0" smtClean="0"/>
              <a:t> echo “Hello World” </a:t>
            </a:r>
            <a:r>
              <a:rPr lang="en-GB" dirty="0" smtClean="0"/>
              <a:t>but we do not typically do this!!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4967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2980"/>
            <a:ext cx="7029450" cy="4855845"/>
          </a:xfrm>
        </p:spPr>
        <p:txBody>
          <a:bodyPr/>
          <a:lstStyle/>
          <a:p>
            <a:r>
              <a:rPr lang="en-GB" b="1" dirty="0" smtClean="0"/>
              <a:t>ADD</a:t>
            </a:r>
            <a:r>
              <a:rPr lang="en-GB" dirty="0" smtClean="0"/>
              <a:t>  </a:t>
            </a:r>
            <a:r>
              <a:rPr lang="en-GB" i="1" dirty="0" err="1" smtClean="0"/>
              <a:t>src</a:t>
            </a:r>
            <a:r>
              <a:rPr lang="en-GB" dirty="0" smtClean="0"/>
              <a:t>  </a:t>
            </a:r>
            <a:r>
              <a:rPr lang="en-GB" i="1" dirty="0" err="1" smtClean="0"/>
              <a:t>dest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files, directories or remote file URLs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image at the </a:t>
            </a:r>
            <a:r>
              <a:rPr lang="en-GB" i="1" dirty="0" err="1" smtClean="0"/>
              <a:t>dest</a:t>
            </a:r>
            <a:r>
              <a:rPr lang="en-GB" dirty="0" smtClean="0"/>
              <a:t> path…..will also </a:t>
            </a:r>
            <a:r>
              <a:rPr lang="en-GB" dirty="0" err="1" smtClean="0"/>
              <a:t>uncompress</a:t>
            </a:r>
            <a:r>
              <a:rPr lang="en-GB" dirty="0" smtClean="0"/>
              <a:t> .tar files</a:t>
            </a:r>
            <a:br>
              <a:rPr lang="en-GB" dirty="0" smtClean="0"/>
            </a:br>
            <a:endParaRPr lang="en-GB" i="1" dirty="0" smtClean="0"/>
          </a:p>
          <a:p>
            <a:r>
              <a:rPr lang="en-GB" b="1" dirty="0" smtClean="0"/>
              <a:t>COPY</a:t>
            </a:r>
            <a:r>
              <a:rPr lang="en-GB" dirty="0"/>
              <a:t> </a:t>
            </a:r>
            <a:r>
              <a:rPr lang="en-GB" i="1" dirty="0" err="1"/>
              <a:t>src</a:t>
            </a:r>
            <a:r>
              <a:rPr lang="en-GB" dirty="0"/>
              <a:t>  </a:t>
            </a:r>
            <a:r>
              <a:rPr lang="en-GB" i="1" dirty="0" err="1"/>
              <a:t>dest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 or directories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</a:t>
            </a:r>
            <a:r>
              <a:rPr lang="en-GB" dirty="0" smtClean="0"/>
              <a:t>image at </a:t>
            </a:r>
            <a:r>
              <a:rPr lang="en-GB" dirty="0"/>
              <a:t>the </a:t>
            </a:r>
            <a:r>
              <a:rPr lang="en-GB" i="1" dirty="0" err="1" smtClean="0"/>
              <a:t>dest</a:t>
            </a:r>
            <a:r>
              <a:rPr lang="en-GB" i="1" dirty="0" smtClean="0"/>
              <a:t> </a:t>
            </a:r>
            <a:r>
              <a:rPr lang="en-GB" dirty="0" smtClean="0"/>
              <a:t>path</a:t>
            </a:r>
          </a:p>
          <a:p>
            <a:endParaRPr lang="en-GB" i="1" dirty="0"/>
          </a:p>
          <a:p>
            <a:r>
              <a:rPr lang="en-GB" i="1" dirty="0" err="1" smtClean="0"/>
              <a:t>src</a:t>
            </a:r>
            <a:r>
              <a:rPr lang="en-GB" dirty="0" smtClean="0"/>
              <a:t> path is relative to where the directory image was built</a:t>
            </a:r>
          </a:p>
          <a:p>
            <a:r>
              <a:rPr lang="en-GB" i="1" dirty="0" err="1" smtClean="0"/>
              <a:t>dest</a:t>
            </a:r>
            <a:r>
              <a:rPr lang="en-GB" dirty="0" smtClean="0"/>
              <a:t> </a:t>
            </a:r>
            <a:r>
              <a:rPr lang="en-GB" dirty="0"/>
              <a:t>is an absolute path, or a path relative to </a:t>
            </a:r>
            <a:r>
              <a:rPr lang="en-GB" dirty="0" smtClean="0"/>
              <a:t>WORKDIR</a:t>
            </a:r>
          </a:p>
          <a:p>
            <a:endParaRPr lang="en-GB" dirty="0"/>
          </a:p>
          <a:p>
            <a:r>
              <a:rPr lang="en-GB" b="1" dirty="0"/>
              <a:t>WORKDIR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The WORKDIR instruction sets the working directory </a:t>
            </a:r>
            <a:r>
              <a:rPr lang="en-GB" dirty="0" smtClean="0"/>
              <a:t>(</a:t>
            </a:r>
            <a:r>
              <a:rPr lang="en-GB" smtClean="0"/>
              <a:t>and creates it </a:t>
            </a:r>
            <a:r>
              <a:rPr lang="en-GB" dirty="0"/>
              <a:t>if it doesn’t </a:t>
            </a:r>
            <a:r>
              <a:rPr lang="en-GB" dirty="0" smtClean="0"/>
              <a:t>exist) for </a:t>
            </a:r>
            <a:r>
              <a:rPr lang="en-GB" dirty="0"/>
              <a:t>any RUN, CMD, ENTRYPOINT, COPY and ADD instructions that follow it in the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0466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962242"/>
          </a:xfrm>
        </p:spPr>
        <p:txBody>
          <a:bodyPr/>
          <a:lstStyle/>
          <a:p>
            <a:r>
              <a:rPr lang="en-GB" dirty="0"/>
              <a:t>Although ADD and COPY are functionally similar, generally speaking, COPY is preferred. That’s because it’s more transparent than ADD. </a:t>
            </a:r>
            <a:endParaRPr lang="en-GB" dirty="0" smtClean="0"/>
          </a:p>
          <a:p>
            <a:r>
              <a:rPr lang="en-GB" dirty="0" smtClean="0"/>
              <a:t>COPY </a:t>
            </a:r>
            <a:r>
              <a:rPr lang="en-GB" dirty="0"/>
              <a:t>only supports the basic copying of local files into the container, while ADD has some features (like local-only tar extraction </a:t>
            </a:r>
            <a:r>
              <a:rPr lang="en-GB" strike="sngStrike" dirty="0"/>
              <a:t>and remote URL support</a:t>
            </a:r>
            <a:r>
              <a:rPr lang="en-GB" dirty="0"/>
              <a:t>) that are not immediately obvious. </a:t>
            </a:r>
            <a:endParaRPr lang="en-GB" dirty="0" smtClean="0"/>
          </a:p>
          <a:p>
            <a:r>
              <a:rPr lang="en-GB" dirty="0" smtClean="0"/>
              <a:t>Consequently</a:t>
            </a:r>
            <a:r>
              <a:rPr lang="en-GB" dirty="0"/>
              <a:t>, the best use for ADD is local </a:t>
            </a:r>
            <a:r>
              <a:rPr lang="en-GB" b="1" dirty="0"/>
              <a:t>tar file </a:t>
            </a:r>
            <a:r>
              <a:rPr lang="en-GB" dirty="0"/>
              <a:t>auto-extraction into the image, as in ADD </a:t>
            </a:r>
            <a:r>
              <a:rPr lang="en-GB" dirty="0" smtClean="0"/>
              <a:t>rootfs.tar.gz </a:t>
            </a:r>
            <a:r>
              <a:rPr lang="en-GB" dirty="0"/>
              <a:t>/.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1984" y="4062515"/>
            <a:ext cx="6083781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COPY</a:t>
            </a:r>
            <a:r>
              <a:rPr lang="en-GB" dirty="0"/>
              <a:t> resources/jdk-7u79-linux-x64.tar.gz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</a:t>
            </a:r>
          </a:p>
          <a:p>
            <a:r>
              <a:rPr lang="en-GB" dirty="0"/>
              <a:t>RUN tar -</a:t>
            </a:r>
            <a:r>
              <a:rPr lang="en-GB" dirty="0" err="1"/>
              <a:t>zxvf</a:t>
            </a:r>
            <a:r>
              <a:rPr lang="en-GB" dirty="0"/>
              <a:t> /</a:t>
            </a:r>
            <a:r>
              <a:rPr lang="en-GB" dirty="0" err="1"/>
              <a:t>tmp</a:t>
            </a:r>
            <a:r>
              <a:rPr lang="en-GB" dirty="0"/>
              <a:t>/jdk-7u79-linux-x64.tar.gz </a:t>
            </a:r>
            <a:r>
              <a:rPr lang="en-GB" dirty="0" smtClean="0"/>
              <a:t>  -</a:t>
            </a:r>
            <a:r>
              <a:rPr lang="en-GB" dirty="0"/>
              <a:t>C /</a:t>
            </a:r>
            <a:r>
              <a:rPr lang="en-GB" dirty="0" err="1"/>
              <a:t>usr</a:t>
            </a:r>
            <a:r>
              <a:rPr lang="en-GB" dirty="0"/>
              <a:t>/local</a:t>
            </a:r>
          </a:p>
          <a:p>
            <a:r>
              <a:rPr lang="en-GB" dirty="0"/>
              <a:t>RUN </a:t>
            </a:r>
            <a:r>
              <a:rPr lang="en-GB" dirty="0" err="1"/>
              <a:t>rm</a:t>
            </a:r>
            <a:r>
              <a:rPr lang="en-GB" dirty="0"/>
              <a:t>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/jdk-7u79-linux-x64.tar.gz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984" y="5461709"/>
            <a:ext cx="557082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ADD</a:t>
            </a:r>
            <a:r>
              <a:rPr lang="en-GB" dirty="0"/>
              <a:t> resources/jdk-7u79-linux-x64.tar.gz </a:t>
            </a:r>
            <a:r>
              <a:rPr lang="en-GB" dirty="0" smtClean="0"/>
              <a:t>   /</a:t>
            </a:r>
            <a:r>
              <a:rPr lang="en-GB" dirty="0" err="1"/>
              <a:t>usr</a:t>
            </a:r>
            <a:r>
              <a:rPr lang="en-GB" dirty="0"/>
              <a:t>/local/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4606" y="505690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…or the equivalent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123540" y="4139115"/>
            <a:ext cx="19073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using COPY means we can remove files we do not want in the image (because image size matters)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4815509" y="4800600"/>
            <a:ext cx="2295939" cy="993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3759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DockerFile</a:t>
            </a:r>
            <a:r>
              <a:rPr lang="en-GB" dirty="0"/>
              <a:t>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433310" cy="4114800"/>
          </a:xfrm>
        </p:spPr>
        <p:txBody>
          <a:bodyPr/>
          <a:lstStyle/>
          <a:p>
            <a:r>
              <a:rPr lang="en-GB" b="1" dirty="0" smtClean="0"/>
              <a:t>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Set OS environment variables for the Docker container</a:t>
            </a:r>
          </a:p>
          <a:p>
            <a:endParaRPr lang="en-GB" dirty="0"/>
          </a:p>
          <a:p>
            <a:r>
              <a:rPr lang="en-GB" dirty="0" smtClean="0"/>
              <a:t>Example: Create a environment variable “number” with the value 2, </a:t>
            </a:r>
            <a:r>
              <a:rPr lang="en-GB" dirty="0" err="1" smtClean="0"/>
              <a:t>etc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number = 2</a:t>
            </a:r>
            <a:br>
              <a:rPr lang="en-GB" dirty="0" smtClean="0"/>
            </a:br>
            <a:r>
              <a:rPr lang="en-GB" dirty="0" smtClean="0"/>
              <a:t>ENV name=“Bob” message=“hello”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RUN echo $number      </a:t>
            </a:r>
            <a:r>
              <a:rPr lang="en-GB" dirty="0" smtClean="0">
                <a:sym typeface="Wingdings" panose="05000000000000000000" pitchFamily="2" charset="2"/>
              </a:rPr>
              <a:t> echo the environmental variable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8588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 variables set using ENV appear to only be available during the image build process</a:t>
            </a:r>
          </a:p>
          <a:p>
            <a:r>
              <a:rPr lang="en-GB" dirty="0" smtClean="0"/>
              <a:t>If you want an environment variable to be set when the container is actually running then you will need to add a RUN command</a:t>
            </a:r>
          </a:p>
          <a:p>
            <a:r>
              <a:rPr lang="en-GB" dirty="0" smtClean="0"/>
              <a:t>For example, in Ubuntu we can set an environment variable like this in the </a:t>
            </a:r>
            <a:r>
              <a:rPr lang="en-GB" dirty="0" err="1" smtClean="0"/>
              <a:t>DockerFile</a:t>
            </a:r>
            <a:r>
              <a:rPr lang="en-GB" dirty="0" smtClean="0"/>
              <a:t>…here we append SERVER_IP_ADDRESS to the </a:t>
            </a:r>
            <a:r>
              <a:rPr lang="en-GB" smtClean="0"/>
              <a:t>end of the file </a:t>
            </a:r>
            <a:r>
              <a:rPr lang="en-GB" dirty="0" smtClean="0"/>
              <a:t>/</a:t>
            </a:r>
            <a:r>
              <a:rPr lang="en-GB" dirty="0" err="1" smtClean="0"/>
              <a:t>etc</a:t>
            </a:r>
            <a:r>
              <a:rPr lang="en-GB" dirty="0" smtClean="0"/>
              <a:t>/profile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also use the -e option or within an </a:t>
            </a:r>
            <a:r>
              <a:rPr lang="en-GB" dirty="0" err="1" smtClean="0"/>
              <a:t>env.list</a:t>
            </a:r>
            <a:r>
              <a:rPr lang="en-GB" dirty="0" smtClean="0"/>
              <a:t> file and specify these with the </a:t>
            </a:r>
            <a:r>
              <a:rPr lang="en-GB" dirty="0" err="1" smtClean="0"/>
              <a:t>docker</a:t>
            </a:r>
            <a:r>
              <a:rPr lang="en-GB" dirty="0" smtClean="0"/>
              <a:t> run command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02093" y="4500548"/>
            <a:ext cx="7105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RUN echo "export SERVER_IP_ADDRESS='0.0.0.0'" &gt;&gt; /</a:t>
            </a:r>
            <a:r>
              <a:rPr lang="en-GB" dirty="0" err="1"/>
              <a:t>etc</a:t>
            </a:r>
            <a:r>
              <a:rPr lang="en-GB" dirty="0"/>
              <a:t>/profile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59945" y="5838825"/>
            <a:ext cx="7962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run -e MYVAR1 --</a:t>
            </a:r>
            <a:r>
              <a:rPr lang="en-GB" dirty="0" err="1"/>
              <a:t>env</a:t>
            </a:r>
            <a:r>
              <a:rPr lang="en-GB" dirty="0"/>
              <a:t> MYVAR2=foo --</a:t>
            </a:r>
            <a:r>
              <a:rPr lang="en-GB" dirty="0" err="1"/>
              <a:t>env</a:t>
            </a:r>
            <a:r>
              <a:rPr lang="en-GB" dirty="0"/>
              <a:t>-file ./</a:t>
            </a:r>
            <a:r>
              <a:rPr lang="en-GB" dirty="0" err="1"/>
              <a:t>env.list</a:t>
            </a:r>
            <a:r>
              <a:rPr lang="en-GB" dirty="0"/>
              <a:t> </a:t>
            </a:r>
            <a:r>
              <a:rPr lang="en-GB" dirty="0" err="1"/>
              <a:t>ubuntu</a:t>
            </a:r>
            <a:r>
              <a:rPr lang="en-GB" dirty="0"/>
              <a:t> bash</a:t>
            </a:r>
          </a:p>
        </p:txBody>
      </p:sp>
    </p:spTree>
    <p:extLst>
      <p:ext uri="{BB962C8B-B14F-4D97-AF65-F5344CB8AC3E}">
        <p14:creationId xmlns:p14="http://schemas.microsoft.com/office/powerpoint/2010/main" val="5261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55832</TotalTime>
  <Words>4322</Words>
  <Application>Microsoft Office PowerPoint</Application>
  <PresentationFormat>On-screen Show (4:3)</PresentationFormat>
  <Paragraphs>548</Paragraphs>
  <Slides>52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1" baseType="lpstr">
      <vt:lpstr>Arial</vt:lpstr>
      <vt:lpstr>Arial Narrow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DOCKER</vt:lpstr>
      <vt:lpstr>Docker Playground</vt:lpstr>
      <vt:lpstr>Virtual Box and Docker</vt:lpstr>
      <vt:lpstr>Installing Docker for Windows</vt:lpstr>
      <vt:lpstr>Docker for Windows</vt:lpstr>
      <vt:lpstr>Warning: Docker for Windows</vt:lpstr>
      <vt:lpstr>Install Docker on Unix</vt:lpstr>
      <vt:lpstr>PowerPoint Presentation</vt:lpstr>
      <vt:lpstr>Docker Info</vt:lpstr>
      <vt:lpstr>PowerPoint Presentation</vt:lpstr>
      <vt:lpstr>Virtual Machines</vt:lpstr>
      <vt:lpstr>Why Docker?</vt:lpstr>
      <vt:lpstr>Docker and Microservices</vt:lpstr>
      <vt:lpstr>Docker Usage</vt:lpstr>
      <vt:lpstr>Stateful vs Stateless Containers</vt:lpstr>
      <vt:lpstr>What is a “container” ?</vt:lpstr>
      <vt:lpstr>FYI: How does Docker work?</vt:lpstr>
      <vt:lpstr>PowerPoint Presentation</vt:lpstr>
      <vt:lpstr>PowerPoint Presentation</vt:lpstr>
      <vt:lpstr>Terminology</vt:lpstr>
      <vt:lpstr>Overview of the Docker Command Line Interface (CLI)</vt:lpstr>
      <vt:lpstr>Docker CLI (Short Cuts)</vt:lpstr>
      <vt:lpstr>Docker CLI (Short Cuts)</vt:lpstr>
      <vt:lpstr>Linux</vt:lpstr>
      <vt:lpstr>Exercise: Docker Help</vt:lpstr>
      <vt:lpstr>Exercise: Run your First Container</vt:lpstr>
      <vt:lpstr>Note: Pulling Images from a Docker registry</vt:lpstr>
      <vt:lpstr>Exercise: Linux OS in Container</vt:lpstr>
      <vt:lpstr>List Images</vt:lpstr>
      <vt:lpstr>List Containers </vt:lpstr>
      <vt:lpstr>Example: Filters</vt:lpstr>
      <vt:lpstr>Example: List Containers</vt:lpstr>
      <vt:lpstr>Logs</vt:lpstr>
      <vt:lpstr>Inspect</vt:lpstr>
      <vt:lpstr>Example</vt:lpstr>
      <vt:lpstr>Exercise</vt:lpstr>
      <vt:lpstr>config.json</vt:lpstr>
      <vt:lpstr>Example</vt:lpstr>
      <vt:lpstr>PowerPoint Presentation</vt:lpstr>
      <vt:lpstr>Build Ship Run</vt:lpstr>
      <vt:lpstr>Finding Existing Images (Ready to run)</vt:lpstr>
      <vt:lpstr>Build and Run</vt:lpstr>
      <vt:lpstr>Docker File Structure</vt:lpstr>
      <vt:lpstr>DockerFile</vt:lpstr>
      <vt:lpstr>RUN, RUN, RUN</vt:lpstr>
      <vt:lpstr>DockerFile (Cont)</vt:lpstr>
      <vt:lpstr>CMD…Multiple Commands?</vt:lpstr>
      <vt:lpstr>DockerFile (Cont)</vt:lpstr>
      <vt:lpstr>DockerFile (Cont)</vt:lpstr>
      <vt:lpstr>Note</vt:lpstr>
      <vt:lpstr>DockerFile (Cont)</vt:lpstr>
      <vt:lpstr>Note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1344</cp:revision>
  <cp:lastPrinted>2001-06-14T13:58:17Z</cp:lastPrinted>
  <dcterms:created xsi:type="dcterms:W3CDTF">1999-06-25T18:38:26Z</dcterms:created>
  <dcterms:modified xsi:type="dcterms:W3CDTF">2021-01-27T16:07:31Z</dcterms:modified>
</cp:coreProperties>
</file>