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90" r:id="rId2"/>
    <p:sldId id="359" r:id="rId3"/>
    <p:sldId id="360" r:id="rId4"/>
    <p:sldId id="333" r:id="rId5"/>
    <p:sldId id="271" r:id="rId6"/>
    <p:sldId id="337" r:id="rId7"/>
    <p:sldId id="341" r:id="rId8"/>
    <p:sldId id="361" r:id="rId9"/>
    <p:sldId id="339" r:id="rId10"/>
    <p:sldId id="351" r:id="rId11"/>
    <p:sldId id="287" r:id="rId12"/>
    <p:sldId id="363" r:id="rId13"/>
    <p:sldId id="364" r:id="rId14"/>
    <p:sldId id="368" r:id="rId15"/>
    <p:sldId id="357" r:id="rId16"/>
    <p:sldId id="305" r:id="rId17"/>
    <p:sldId id="369" r:id="rId18"/>
    <p:sldId id="370" r:id="rId19"/>
    <p:sldId id="371" r:id="rId20"/>
    <p:sldId id="334" r:id="rId21"/>
    <p:sldId id="313" r:id="rId22"/>
    <p:sldId id="308" r:id="rId23"/>
    <p:sldId id="309" r:id="rId24"/>
    <p:sldId id="310" r:id="rId25"/>
    <p:sldId id="372" r:id="rId26"/>
    <p:sldId id="345" r:id="rId27"/>
    <p:sldId id="365" r:id="rId28"/>
    <p:sldId id="320" r:id="rId29"/>
    <p:sldId id="343" r:id="rId30"/>
    <p:sldId id="344" r:id="rId31"/>
    <p:sldId id="324" r:id="rId32"/>
    <p:sldId id="362" r:id="rId33"/>
    <p:sldId id="354" r:id="rId34"/>
    <p:sldId id="356" r:id="rId35"/>
    <p:sldId id="326" r:id="rId36"/>
    <p:sldId id="366" r:id="rId37"/>
    <p:sldId id="373" r:id="rId38"/>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60"/>
  </p:normalViewPr>
  <p:slideViewPr>
    <p:cSldViewPr snapToGrid="0">
      <p:cViewPr varScale="1">
        <p:scale>
          <a:sx n="37" d="100"/>
          <a:sy n="37" d="100"/>
        </p:scale>
        <p:origin x="60" y="846"/>
      </p:cViewPr>
      <p:guideLst/>
    </p:cSldViewPr>
  </p:slideViewPr>
  <p:notesTextViewPr>
    <p:cViewPr>
      <p:scale>
        <a:sx n="1" d="1"/>
        <a:sy n="1" d="1"/>
      </p:scale>
      <p:origin x="0" y="0"/>
    </p:cViewPr>
  </p:notesTextViewPr>
  <p:sorterViewPr>
    <p:cViewPr>
      <p:scale>
        <a:sx n="50" d="100"/>
        <a:sy n="50" d="100"/>
      </p:scale>
      <p:origin x="0" y="-112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15/10/2020</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a:t>
            </a:fld>
            <a:endParaRPr lang="en-GB"/>
          </a:p>
        </p:txBody>
      </p:sp>
    </p:spTree>
    <p:extLst>
      <p:ext uri="{BB962C8B-B14F-4D97-AF65-F5344CB8AC3E}">
        <p14:creationId xmlns:p14="http://schemas.microsoft.com/office/powerpoint/2010/main" val="871655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10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11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876235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10004574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14</a:t>
            </a:fld>
            <a:endParaRPr lang="en-GB"/>
          </a:p>
        </p:txBody>
      </p:sp>
    </p:spTree>
    <p:extLst>
      <p:ext uri="{BB962C8B-B14F-4D97-AF65-F5344CB8AC3E}">
        <p14:creationId xmlns:p14="http://schemas.microsoft.com/office/powerpoint/2010/main" val="23189275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888858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6401523-7C3F-4DB4-AA8B-061F2B8979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036C14A8-C907-4ECB-BC00-E17F28654A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3EB3D8DB-5AD0-4F10-A3FF-B9E46D21C4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03E799-CE19-4DBE-81A3-1F7B55E9884F}" type="slidenum">
              <a:rPr lang="en-GB" altLang="en-US" smtClean="0"/>
              <a:pPr/>
              <a:t>16</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17</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19</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21</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22</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EFB9C692-AE72-4262-A2B9-F79EA8EDE7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03C15EF-97CE-4A1B-8E8E-18045A0EE6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4996" name="Slide Number Placeholder 3">
            <a:extLst>
              <a:ext uri="{FF2B5EF4-FFF2-40B4-BE49-F238E27FC236}">
                <a16:creationId xmlns:a16="http://schemas.microsoft.com/office/drawing/2014/main" id="{493334CA-0D74-4FE7-8060-0E67EC1F4D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D4BF38-A351-4D9B-A399-0EDD6C3ED40C}" type="slidenum">
              <a:rPr lang="en-GB" altLang="en-US" smtClean="0"/>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24</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DBF4F466-905D-45F7-B994-5C5B45A5DD83}" type="slidenum">
              <a:rPr lang="en-GB" smtClean="0"/>
              <a:t>25</a:t>
            </a:fld>
            <a:endParaRPr lang="en-GB"/>
          </a:p>
        </p:txBody>
      </p:sp>
    </p:spTree>
    <p:extLst>
      <p:ext uri="{BB962C8B-B14F-4D97-AF65-F5344CB8AC3E}">
        <p14:creationId xmlns:p14="http://schemas.microsoft.com/office/powerpoint/2010/main" val="6547163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26</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27</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DF4E4F4-DA48-451C-A7E8-221EA55E57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ACFF62C6-7301-4D61-A500-4883B9BA79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9940" name="Slide Number Placeholder 3">
            <a:extLst>
              <a:ext uri="{FF2B5EF4-FFF2-40B4-BE49-F238E27FC236}">
                <a16:creationId xmlns:a16="http://schemas.microsoft.com/office/drawing/2014/main" id="{7B0E6205-445F-4920-B5E4-4A674A03B3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BAD622-24DF-457F-9144-96B890BBBDDC}" type="slidenum">
              <a:rPr lang="en-GB" altLang="en-US" smtClean="0"/>
              <a:pPr/>
              <a:t>28</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29</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5C76407F-FE2C-4A2C-97A5-98EAAC0236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5C5D5DE-98D9-4A82-A050-F321094A0A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8132" name="Slide Number Placeholder 3">
            <a:extLst>
              <a:ext uri="{FF2B5EF4-FFF2-40B4-BE49-F238E27FC236}">
                <a16:creationId xmlns:a16="http://schemas.microsoft.com/office/drawing/2014/main" id="{04A164CF-11CE-4F8D-A1FA-854FA527DD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BF9608-5FFA-4E7D-B099-E40B2566B7BB}" type="slidenum">
              <a:rPr lang="en-GB" altLang="en-US" smtClean="0"/>
              <a:pPr/>
              <a:t>30</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31</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32</a:t>
            </a:fld>
            <a:endParaRPr lang="en-GB"/>
          </a:p>
        </p:txBody>
      </p:sp>
    </p:spTree>
    <p:extLst>
      <p:ext uri="{BB962C8B-B14F-4D97-AF65-F5344CB8AC3E}">
        <p14:creationId xmlns:p14="http://schemas.microsoft.com/office/powerpoint/2010/main" val="27405810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33</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34</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35</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36</a:t>
            </a:fld>
            <a:endParaRPr lang="en-GB"/>
          </a:p>
        </p:txBody>
      </p:sp>
    </p:spTree>
    <p:extLst>
      <p:ext uri="{BB962C8B-B14F-4D97-AF65-F5344CB8AC3E}">
        <p14:creationId xmlns:p14="http://schemas.microsoft.com/office/powerpoint/2010/main" val="1355773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632A9A8D-4610-43E8-8F87-DFDAFA5FF99B}" type="datetimeFigureOut">
              <a:rPr lang="en-GB" smtClean="0"/>
              <a:t>15/10/2020</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477837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632A9A8D-4610-43E8-8F87-DFDAFA5FF99B}" type="datetimeFigureOut">
              <a:rPr lang="en-GB" smtClean="0"/>
              <a:t>15/10/2020</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421429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632A9A8D-4610-43E8-8F87-DFDAFA5FF99B}" type="datetimeFigureOut">
              <a:rPr lang="en-GB" smtClean="0"/>
              <a:t>15/10/2020</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22556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632A9A8D-4610-43E8-8F87-DFDAFA5FF99B}" type="datetimeFigureOut">
              <a:rPr lang="en-GB" smtClean="0"/>
              <a:t>15/10/2020</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03465943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632A9A8D-4610-43E8-8F87-DFDAFA5FF99B}" type="datetimeFigureOut">
              <a:rPr lang="en-GB" smtClean="0"/>
              <a:t>15/10/2020</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6621835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632A9A8D-4610-43E8-8F87-DFDAFA5FF99B}" type="datetimeFigureOut">
              <a:rPr lang="en-GB" smtClean="0"/>
              <a:t>15/10/2020</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69971723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632A9A8D-4610-43E8-8F87-DFDAFA5FF99B}" type="datetimeFigureOut">
              <a:rPr lang="en-GB" smtClean="0"/>
              <a:t>15/10/2020</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356766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632A9A8D-4610-43E8-8F87-DFDAFA5FF99B}" type="datetimeFigureOut">
              <a:rPr lang="en-GB" smtClean="0"/>
              <a:t>15/10/2020</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854175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632A9A8D-4610-43E8-8F87-DFDAFA5FF99B}" type="datetimeFigureOut">
              <a:rPr lang="en-GB" smtClean="0"/>
              <a:t>15/10/2020</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6891058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632A9A8D-4610-43E8-8F87-DFDAFA5FF99B}" type="datetimeFigureOut">
              <a:rPr lang="en-GB" smtClean="0"/>
              <a:t>15/10/2020</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350573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632A9A8D-4610-43E8-8F87-DFDAFA5FF99B}" type="datetimeFigureOut">
              <a:rPr lang="en-GB" smtClean="0"/>
              <a:t>15/10/2020</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180425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103344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632A9A8D-4610-43E8-8F87-DFDAFA5FF99B}" type="datetimeFigureOut">
              <a:rPr lang="en-GB" smtClean="0"/>
              <a:t>15/10/2020</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0B6AE6A0-3EF2-408A-870E-EF48D545FFB4}" type="slidenum">
              <a:rPr lang="en-GB" smtClean="0"/>
              <a:t>‹#›</a:t>
            </a:fld>
            <a:endParaRPr lang="en-GB"/>
          </a:p>
        </p:txBody>
      </p:sp>
    </p:spTree>
    <p:extLst>
      <p:ext uri="{BB962C8B-B14F-4D97-AF65-F5344CB8AC3E}">
        <p14:creationId xmlns:p14="http://schemas.microsoft.com/office/powerpoint/2010/main" val="2285354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gs1-eOuJge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qS-9F_qqOXo"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2.xml"/><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image" Target="../media/image19.png"/></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34.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socialcare.wales/resources/information-and-learning-hu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C812365-3241-4311-BF90-27B36991AF52}"/>
              </a:ext>
            </a:extLst>
          </p:cNvPr>
          <p:cNvSpPr>
            <a:spLocks noGrp="1"/>
          </p:cNvSpPr>
          <p:nvPr>
            <p:ph idx="1"/>
          </p:nvPr>
        </p:nvSpPr>
        <p:spPr/>
        <p:txBody>
          <a:bodyPr/>
          <a:lstStyle/>
          <a:p>
            <a:endParaRPr lang="en-GB" dirty="0"/>
          </a:p>
        </p:txBody>
      </p:sp>
      <p:sp>
        <p:nvSpPr>
          <p:cNvPr id="2" name="Title 1">
            <a:extLst>
              <a:ext uri="{FF2B5EF4-FFF2-40B4-BE49-F238E27FC236}">
                <a16:creationId xmlns:a16="http://schemas.microsoft.com/office/drawing/2014/main" id="{3A724790-6CA6-4630-B067-1D1137B4EB93}"/>
              </a:ext>
            </a:extLst>
          </p:cNvPr>
          <p:cNvSpPr>
            <a:spLocks noGrp="1"/>
          </p:cNvSpPr>
          <p:nvPr>
            <p:ph type="title"/>
          </p:nvPr>
        </p:nvSpPr>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 Consolidation </a:t>
            </a:r>
            <a:br>
              <a:rPr lang="en-GB" sz="5300" dirty="0"/>
            </a:br>
            <a:r>
              <a:rPr lang="en-GB" sz="5300" dirty="0"/>
              <a:t>Workshop 2</a:t>
            </a:r>
            <a:br>
              <a:rPr lang="en-GB" sz="5300" dirty="0"/>
            </a:br>
            <a:r>
              <a:rPr lang="en-GB" altLang="en-US" sz="4000" dirty="0"/>
              <a:t>Session  1 -Collaboration and Co-production</a:t>
            </a:r>
            <a:br>
              <a:rPr lang="en-GB" altLang="en-US" sz="4000" dirty="0"/>
            </a:br>
            <a:r>
              <a:rPr lang="en-GB" altLang="en-US" sz="4000" dirty="0"/>
              <a:t>Session 2 - Observation – Task 2</a:t>
            </a:r>
            <a:br>
              <a:rPr lang="en-GB" altLang="en-US" sz="4000" dirty="0"/>
            </a:br>
            <a:r>
              <a:rPr lang="en-GB" altLang="en-US" sz="4000" dirty="0"/>
              <a:t>Session 3 - Welsh context</a:t>
            </a:r>
            <a:br>
              <a:rPr lang="en-GB" altLang="en-US" sz="5400" dirty="0"/>
            </a:br>
            <a:br>
              <a:rPr lang="en-GB" sz="5300" dirty="0"/>
            </a:br>
            <a:endParaRPr lang="en-GB" sz="5300" dirty="0"/>
          </a:p>
        </p:txBody>
      </p:sp>
      <p:sp>
        <p:nvSpPr>
          <p:cNvPr id="12290" name="Footer Placeholder 6">
            <a:extLst>
              <a:ext uri="{FF2B5EF4-FFF2-40B4-BE49-F238E27FC236}">
                <a16:creationId xmlns:a16="http://schemas.microsoft.com/office/drawing/2014/main" id="{480FC4C2-B901-4AFD-B7AF-B02CBC0D0C63}"/>
              </a:ext>
            </a:extLst>
          </p:cNvPr>
          <p:cNvSpPr>
            <a:spLocks noGrp="1"/>
          </p:cNvSpPr>
          <p:nvPr>
            <p:ph type="ftr" sz="quarter" idx="11"/>
          </p:nvPr>
        </p:nvSpPr>
        <p:spPr bwMode="auto">
          <a:xfrm>
            <a:off x="5839884" y="6408739"/>
            <a:ext cx="6178549" cy="4571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2000"/>
              <a:t>Porth Agored Consolidation Programme Workshop 2</a:t>
            </a:r>
            <a:endParaRPr lang="en-GB" altLang="en-US" sz="2000" dirty="0"/>
          </a:p>
        </p:txBody>
      </p:sp>
      <p:sp>
        <p:nvSpPr>
          <p:cNvPr id="12291" name="Slide Number Placeholder 5">
            <a:extLst>
              <a:ext uri="{FF2B5EF4-FFF2-40B4-BE49-F238E27FC236}">
                <a16:creationId xmlns:a16="http://schemas.microsoft.com/office/drawing/2014/main" id="{EEC56459-84BF-4FC6-A309-BA9EE2760F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84EC74-B485-4446-923A-D044D5CE5094}"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p:txBody>
          <a:bodyPr/>
          <a:lstStyle/>
          <a:p>
            <a:r>
              <a:rPr lang="en-GB" dirty="0"/>
              <a:t>Confidentiality </a:t>
            </a:r>
          </a:p>
          <a:p>
            <a:r>
              <a:rPr lang="en-GB" dirty="0"/>
              <a:t>Respect </a:t>
            </a:r>
          </a:p>
          <a:p>
            <a:r>
              <a:rPr lang="en-GB" dirty="0"/>
              <a:t>One person speaking at one time, please use the button for putting </a:t>
            </a:r>
            <a:r>
              <a:rPr lang="en-GB" i="1" dirty="0"/>
              <a:t>up </a:t>
            </a:r>
            <a:r>
              <a:rPr lang="en-GB" dirty="0"/>
              <a:t>your hand if you would like to make a comment</a:t>
            </a:r>
          </a:p>
          <a:p>
            <a:r>
              <a:rPr lang="en-GB" dirty="0"/>
              <a:t>Use the discussion box during the presentation to type in any question</a:t>
            </a:r>
            <a:r>
              <a:rPr lang="en-GB" i="1" dirty="0"/>
              <a:t>s</a:t>
            </a:r>
            <a:r>
              <a:rPr lang="en-GB" dirty="0"/>
              <a:t> you have</a:t>
            </a:r>
          </a:p>
          <a:p>
            <a:r>
              <a:rPr lang="en-GB" dirty="0"/>
              <a:t>Participation – please ensure you engage and focus</a:t>
            </a:r>
          </a:p>
          <a:p>
            <a:r>
              <a:rPr lang="en-GB" dirty="0"/>
              <a:t>Completing the set exercises before the workshop and in between sessions. </a:t>
            </a:r>
          </a:p>
          <a:p>
            <a:endParaRPr lang="en-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p:txBody>
          <a:bodyPr>
            <a:normAutofit/>
          </a:bodyPr>
          <a:lstStyle/>
          <a:p>
            <a:r>
              <a:rPr lang="en-GB" dirty="0"/>
              <a:t>Ground Rules for Virtual Workshop</a:t>
            </a:r>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p:txBody>
          <a:bodyPr/>
          <a:lstStyle/>
          <a:p>
            <a:r>
              <a:rPr lang="en-GB" b="1" dirty="0"/>
              <a:t>Exercise 1- To be completed before the workshop</a:t>
            </a:r>
            <a:endParaRPr lang="en-GB" dirty="0"/>
          </a:p>
          <a:p>
            <a:r>
              <a:rPr lang="en-GB" dirty="0"/>
              <a:t>What do you think is meant by </a:t>
            </a:r>
            <a:r>
              <a:rPr lang="en-GB" b="1" dirty="0"/>
              <a:t>collaboration/co-production</a:t>
            </a:r>
            <a:r>
              <a:rPr lang="en-GB" dirty="0"/>
              <a:t> as referred to in the Social Services &amp; Wellbeing (Wales) Act 2014</a:t>
            </a:r>
            <a:r>
              <a:rPr lang="en-GB" i="1" dirty="0"/>
              <a:t>?</a:t>
            </a:r>
            <a:r>
              <a:rPr lang="en-GB" dirty="0"/>
              <a:t> (NB does it have the same meaning as partnership or consultation?)</a:t>
            </a:r>
          </a:p>
          <a:p>
            <a:r>
              <a:rPr lang="en-GB" dirty="0"/>
              <a:t>What would you say are the </a:t>
            </a:r>
            <a:r>
              <a:rPr lang="en-GB" b="1" dirty="0"/>
              <a:t>main ‘drivers’</a:t>
            </a:r>
            <a:r>
              <a:rPr lang="en-GB" dirty="0"/>
              <a:t> for a more collaborative approach in social work?  (Consider the potential outcomes, as well as relevant legislation).</a:t>
            </a:r>
          </a:p>
          <a:p>
            <a:endParaRPr lang="en-GB" dirty="0"/>
          </a:p>
          <a:p>
            <a:r>
              <a:rPr lang="en-GB" dirty="0"/>
              <a:t>Group discussion – feedback from this exercise</a:t>
            </a:r>
          </a:p>
          <a:p>
            <a:endParaRPr lang="en-GB" dirty="0"/>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p:txBody>
          <a:bodyPr/>
          <a:lstStyle/>
          <a:p>
            <a:r>
              <a:rPr lang="en-GB" altLang="en-US" sz="4400" dirty="0"/>
              <a:t>Collaboration/Co-production</a:t>
            </a:r>
            <a:endParaRPr lang="en-GB" dirty="0"/>
          </a:p>
        </p:txBody>
      </p:sp>
    </p:spTree>
    <p:extLst>
      <p:ext uri="{BB962C8B-B14F-4D97-AF65-F5344CB8AC3E}">
        <p14:creationId xmlns:p14="http://schemas.microsoft.com/office/powerpoint/2010/main" val="3155794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609600" y="1674420"/>
            <a:ext cx="9187544" cy="4332681"/>
          </a:xfrm>
        </p:spPr>
        <p:txBody>
          <a:bodyPr/>
          <a:lstStyle/>
          <a:p>
            <a:pPr marL="109537" indent="0">
              <a:buNone/>
              <a:defRPr/>
            </a:pPr>
            <a:r>
              <a:rPr lang="en-GB" dirty="0">
                <a:latin typeface="+mj-lt"/>
                <a:cs typeface="Arial" panose="020B0604020202020204" pitchFamily="34" charset="0"/>
              </a:rPr>
              <a:t>Collaboration: To work with another on a project</a:t>
            </a:r>
          </a:p>
          <a:p>
            <a:pPr marL="109537" indent="0">
              <a:buNone/>
              <a:defRPr/>
            </a:pPr>
            <a:r>
              <a:rPr lang="en-GB" sz="1400" dirty="0">
                <a:latin typeface="+mj-lt"/>
                <a:cs typeface="Arial" panose="020B0604020202020204" pitchFamily="34" charset="0"/>
              </a:rPr>
              <a:t>Collins English Dictionary</a:t>
            </a:r>
          </a:p>
          <a:p>
            <a:pPr marL="109537" indent="0">
              <a:buNone/>
              <a:defRPr/>
            </a:pPr>
            <a:r>
              <a:rPr lang="en-GB" dirty="0">
                <a:latin typeface="+mj-lt"/>
                <a:cs typeface="Arial" panose="020B0604020202020204" pitchFamily="34" charset="0"/>
              </a:rPr>
              <a:t>Co-production: Citizens and professionals sharing power and working together as equal partners</a:t>
            </a:r>
          </a:p>
          <a:p>
            <a:pPr marL="109537" indent="0">
              <a:buNone/>
              <a:defRPr/>
            </a:pPr>
            <a:r>
              <a:rPr lang="en-GB" sz="2800" dirty="0">
                <a:cs typeface="Arial" panose="020B0604020202020204" pitchFamily="34" charset="0"/>
              </a:rPr>
              <a:t>Co-production should aim to: </a:t>
            </a:r>
          </a:p>
          <a:p>
            <a:pPr>
              <a:defRPr/>
            </a:pPr>
            <a:r>
              <a:rPr lang="en-US" sz="2800" dirty="0" err="1">
                <a:cs typeface="Arial" panose="020B0604020202020204" pitchFamily="34" charset="0"/>
              </a:rPr>
              <a:t>Recognise</a:t>
            </a:r>
            <a:r>
              <a:rPr lang="en-US" sz="2800" dirty="0">
                <a:cs typeface="Arial" panose="020B0604020202020204" pitchFamily="34" charset="0"/>
              </a:rPr>
              <a:t> people as assets who have a positive contribution to make to the design and operation of the services, they use that builds on capabilities </a:t>
            </a:r>
            <a:endParaRPr lang="en-GB" sz="28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609600" y="274637"/>
            <a:ext cx="10972800" cy="1399783"/>
          </a:xfrm>
        </p:spPr>
        <p:txBody>
          <a:bodyPr>
            <a:normAutofit/>
          </a:bodyPr>
          <a:lstStyle/>
          <a:p>
            <a:pPr algn="ctr">
              <a:defRPr/>
            </a:pPr>
            <a:r>
              <a:rPr lang="en-GB" sz="4000" dirty="0">
                <a:latin typeface="Arial" panose="020B0604020202020204" pitchFamily="34" charset="0"/>
                <a:cs typeface="Arial" panose="020B0604020202020204" pitchFamily="34" charset="0"/>
              </a:rPr>
              <a:t>Definition of Collaboration, Co-production and Partnership</a:t>
            </a:r>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0221BB-07DD-4E5A-A354-4EBBC3168151}" type="slidenum">
              <a:rPr lang="en-GB" altLang="en-US" smtClean="0"/>
              <a:pPr/>
              <a:t>4</a:t>
            </a:fld>
            <a:endParaRPr lang="en-GB" altLang="en-US"/>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30357" y="4937760"/>
            <a:ext cx="2988413" cy="186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2424113" y="549276"/>
            <a:ext cx="7416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600" b="1">
                <a:latin typeface="Arial" panose="020B0604020202020204" pitchFamily="34" charset="0"/>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1436914" y="1052513"/>
            <a:ext cx="9702141"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2400" dirty="0">
                <a:latin typeface="Arial" panose="020B0604020202020204" pitchFamily="34" charset="0"/>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65303" y="4743815"/>
            <a:ext cx="3773751" cy="2114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B33FA4-9D79-4912-8B34-86B76512C9EB}" type="slidenum">
              <a:rPr lang="en-GB" altLang="en-US" smtClean="0"/>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926275" y="1413164"/>
            <a:ext cx="10010899" cy="4824125"/>
          </a:xfrm>
        </p:spPr>
        <p:txBody>
          <a:bodyPr>
            <a:normAutofit/>
          </a:bodyPr>
          <a:lstStyle/>
          <a:p>
            <a:pPr>
              <a:spcAft>
                <a:spcPts val="600"/>
              </a:spcAft>
              <a:defRPr/>
            </a:pPr>
            <a:r>
              <a:rPr lang="en-GB" sz="2400" dirty="0">
                <a:latin typeface="Arial" charset="0"/>
                <a:cs typeface="Arial" charset="0"/>
              </a:rPr>
              <a:t>Developing a shared understanding of what the relationship is about; including information sharing</a:t>
            </a:r>
          </a:p>
          <a:p>
            <a:pPr>
              <a:spcAft>
                <a:spcPts val="600"/>
              </a:spcAft>
              <a:defRPr/>
            </a:pPr>
            <a:r>
              <a:rPr lang="en-GB" sz="2400" dirty="0">
                <a:latin typeface="Arial" charset="0"/>
                <a:cs typeface="Arial" charset="0"/>
              </a:rPr>
              <a:t>Maximising choice and control; whilst remaining honest about available choices</a:t>
            </a:r>
          </a:p>
          <a:p>
            <a:pPr>
              <a:defRPr/>
            </a:pPr>
            <a:r>
              <a:rPr lang="en-GB" sz="2400" dirty="0">
                <a:latin typeface="Arial" charset="0"/>
                <a:cs typeface="Arial" charset="0"/>
              </a:rPr>
              <a:t>Responsiveness; including practical and emotional</a:t>
            </a:r>
          </a:p>
          <a:p>
            <a:pPr>
              <a:defRPr/>
            </a:pPr>
            <a:r>
              <a:rPr lang="en-GB" sz="2400" dirty="0">
                <a:latin typeface="Arial" charset="0"/>
                <a:cs typeface="Arial" charset="0"/>
              </a:rPr>
              <a:t>Reliability; significantly affects trust and confidence</a:t>
            </a:r>
          </a:p>
          <a:p>
            <a:pPr>
              <a:defRPr/>
            </a:pPr>
            <a:r>
              <a:rPr lang="en-GB" sz="2400" dirty="0">
                <a:latin typeface="Arial" charset="0"/>
                <a:cs typeface="Arial" charset="0"/>
              </a:rPr>
              <a:t>Honesty; including giving unwanted news</a:t>
            </a:r>
          </a:p>
          <a:p>
            <a:pPr>
              <a:defRPr/>
            </a:pPr>
            <a:r>
              <a:rPr lang="en-GB" sz="2400" dirty="0">
                <a:latin typeface="Arial" charset="0"/>
                <a:cs typeface="Arial" charset="0"/>
              </a:rPr>
              <a:t>Unhurried pace; changes the quality of work done</a:t>
            </a:r>
          </a:p>
          <a:p>
            <a:pPr>
              <a:defRPr/>
            </a:pPr>
            <a:r>
              <a:rPr lang="en-GB" sz="24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(2005) </a:t>
            </a:r>
          </a:p>
          <a:p>
            <a:pPr marL="0" indent="0">
              <a:buNone/>
              <a:defRPr/>
            </a:pPr>
            <a:r>
              <a:rPr lang="en-GB" sz="1400" i="1" dirty="0">
                <a:latin typeface="Arial" charset="0"/>
                <a:cs typeface="Arial" charset="0"/>
              </a:rPr>
              <a:t>“Communication &amp; Interpersonal Skills in Social Work” : Learning Matters Ltd.</a:t>
            </a:r>
          </a:p>
          <a:p>
            <a:pPr>
              <a:defRPr/>
            </a:pPr>
            <a:endParaRPr lang="en-GB" dirty="0"/>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838200" y="365126"/>
            <a:ext cx="10515600" cy="953036"/>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5F2A05-8145-43B0-80A6-BABA3F4C566F}" type="slidenum">
              <a:rPr lang="en-GB" altLang="en-US" smtClean="0"/>
              <a:pPr/>
              <a:t>6</a:t>
            </a:fld>
            <a:endParaRPr lang="en-GB" altLang="en-US"/>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10600" y="5208588"/>
            <a:ext cx="3030537"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p:txBody>
          <a:bodyPr/>
          <a:lstStyle/>
          <a:p>
            <a:pPr>
              <a:defRPr/>
            </a:pPr>
            <a:r>
              <a:rPr lang="en-GB" dirty="0"/>
              <a:t>Models of Participation</a:t>
            </a:r>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94665" y="1490746"/>
            <a:ext cx="6090653" cy="4352842"/>
          </a:xfrm>
        </p:spPr>
      </p:pic>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489995-6E8A-40A6-ACBC-721822FE1AA8}" type="slidenum">
              <a:rPr lang="en-GB" altLang="en-US" smtClean="0"/>
              <a:pPr/>
              <a:t>7</a:t>
            </a:fld>
            <a:endParaRPr lang="en-GB" altLang="en-US"/>
          </a:p>
        </p:txBody>
      </p:sp>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a:xfrm>
            <a:off x="6556837" y="1444625"/>
            <a:ext cx="5202252" cy="4398963"/>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864296" y="1417638"/>
            <a:ext cx="10718104" cy="4589462"/>
          </a:xfrm>
        </p:spPr>
        <p:txBody>
          <a:bodyPr/>
          <a:lstStyle/>
          <a:p>
            <a:r>
              <a:rPr lang="en-GB" dirty="0"/>
              <a:t>Using one of the models of participation consider a recent case you have been involved in where you feel you worked well with individuals/families/carers(use another model if you have one you prefer).</a:t>
            </a:r>
          </a:p>
          <a:p>
            <a:r>
              <a:rPr lang="en-GB" dirty="0"/>
              <a:t>What stage of participation did you reached in this piece of work? </a:t>
            </a:r>
          </a:p>
          <a:p>
            <a:r>
              <a:rPr lang="en-GB" dirty="0"/>
              <a:t>What difference do you think your practice made to the individuals/families/carer’s experience?</a:t>
            </a:r>
          </a:p>
          <a:p>
            <a:r>
              <a:rPr lang="en-GB" dirty="0"/>
              <a:t>What would you identify as the most important aspect of collaboration in this piece of work?</a:t>
            </a:r>
          </a:p>
          <a:p>
            <a:pPr marL="109537" indent="0">
              <a:buNone/>
            </a:pPr>
            <a:r>
              <a:rPr lang="en-GB" dirty="0"/>
              <a:t>                                 </a:t>
            </a:r>
          </a:p>
          <a:p>
            <a:endParaRPr lang="en-GB" dirty="0"/>
          </a:p>
          <a:p>
            <a:endParaRPr lang="en-GB" dirty="0"/>
          </a:p>
          <a:p>
            <a:endParaRPr lang="en-GB" dirty="0"/>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p:txBody>
          <a:bodyPr>
            <a:normAutofit fontScale="90000"/>
          </a:bodyPr>
          <a:lstStyle/>
          <a:p>
            <a:br>
              <a:rPr lang="en-GB" sz="4000" dirty="0">
                <a:effectLst/>
              </a:rPr>
            </a:br>
            <a:r>
              <a:rPr lang="en-GB" sz="4000" dirty="0">
                <a:effectLst/>
              </a:rPr>
              <a:t>Exercise 2 - Models of Participation</a:t>
            </a:r>
            <a:br>
              <a:rPr lang="en-GB" dirty="0">
                <a:effectLst/>
              </a:rPr>
            </a:br>
            <a:endParaRPr lang="en-GB" dirty="0"/>
          </a:p>
        </p:txBody>
      </p:sp>
    </p:spTree>
    <p:extLst>
      <p:ext uri="{BB962C8B-B14F-4D97-AF65-F5344CB8AC3E}">
        <p14:creationId xmlns:p14="http://schemas.microsoft.com/office/powerpoint/2010/main" val="3837433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09600" y="1417638"/>
            <a:ext cx="10598331" cy="5165724"/>
          </a:xfrm>
        </p:spPr>
        <p:txBody>
          <a:bodyPr>
            <a:normAutofit lnSpcReduction="10000"/>
          </a:bodyPr>
          <a:lstStyle/>
          <a:p>
            <a:pP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Part of the context and rationale for practising in an effective collaborative manner is the identification and management of risk.  </a:t>
            </a:r>
          </a:p>
          <a:p>
            <a:pP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Everyday social work obviously deals with risk, complexity and contingency and so on:</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a:buFontTx/>
              <a:buChar char="•"/>
              <a:tabLst>
                <a:tab pos="3883025" algn="l"/>
              </a:tabLst>
            </a:pPr>
            <a:r>
              <a:rPr lang="en-GB" altLang="en-US" sz="2400" dirty="0">
                <a:latin typeface="Arial" panose="020B0604020202020204" pitchFamily="34" charset="0"/>
                <a:cs typeface="Arial" panose="020B0604020202020204" pitchFamily="34" charset="0"/>
              </a:rPr>
              <a:t>Critical practice focuses more on </a:t>
            </a:r>
            <a:r>
              <a:rPr lang="en-GB" altLang="en-US" sz="2400" b="1" dirty="0">
                <a:latin typeface="Arial" panose="020B0604020202020204" pitchFamily="34" charset="0"/>
                <a:cs typeface="Arial" panose="020B0604020202020204" pitchFamily="34" charset="0"/>
              </a:rPr>
              <a:t>critical evaluative approaches</a:t>
            </a:r>
            <a:r>
              <a:rPr lang="en-GB" altLang="en-US" sz="2400" dirty="0">
                <a:latin typeface="Arial" panose="020B0604020202020204" pitchFamily="34" charset="0"/>
                <a:cs typeface="Arial" panose="020B0604020202020204" pitchFamily="34" charset="0"/>
              </a:rPr>
              <a:t> to practice, rather than just meeting deadlines, or uncritical dependence on methods and techniques . </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   </a:t>
            </a:r>
          </a:p>
          <a:p>
            <a:pPr>
              <a:tabLst>
                <a:tab pos="3883025" algn="l"/>
              </a:tabLst>
            </a:pPr>
            <a:endParaRPr lang="en-GB" altLang="en-US" dirty="0">
              <a:ea typeface="Calibri" panose="020F0502020204030204" pitchFamily="34" charset="0"/>
              <a:cs typeface="Arial" panose="020B0604020202020204" pitchFamily="34" charset="0"/>
            </a:endParaRPr>
          </a:p>
        </p:txBody>
      </p:sp>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p:txBody>
          <a:bodyPr/>
          <a:lstStyle/>
          <a:p>
            <a:pPr algn="ctr">
              <a:defRPr/>
            </a:pPr>
            <a:r>
              <a:rPr lang="en-GB" sz="3200" dirty="0">
                <a:latin typeface="Arial" panose="020B0604020202020204" pitchFamily="34" charset="0"/>
                <a:cs typeface="Arial" panose="020B0604020202020204" pitchFamily="34" charset="0"/>
              </a:rPr>
              <a:t>The Role of Critical Thinking in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Effective Collaborative Practice</a:t>
            </a: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F71113-322F-4926-8DFA-362E26A28D0D}" type="slidenum">
              <a:rPr lang="en-GB" altLang="en-US" smtClean="0"/>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577932" y="1628776"/>
            <a:ext cx="11036136" cy="4378325"/>
          </a:xfrm>
        </p:spPr>
        <p:txBody>
          <a:bodyPr/>
          <a:lstStyle/>
          <a:p>
            <a:pPr eaLnBrk="1" hangingPunct="1">
              <a:spcBef>
                <a:spcPct val="0"/>
              </a:spcBef>
              <a:buClrTx/>
              <a:buSzTx/>
              <a:buFontTx/>
              <a:buNone/>
            </a:pPr>
            <a:r>
              <a:rPr lang="en-GB" altLang="en-US" sz="2400"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dirty="0">
                <a:latin typeface="Arial" panose="020B0604020202020204" pitchFamily="34" charset="0"/>
              </a:rPr>
              <a:t> </a:t>
            </a:r>
          </a:p>
          <a:p>
            <a:pPr eaLnBrk="1" hangingPunct="1">
              <a:spcBef>
                <a:spcPct val="0"/>
              </a:spcBef>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000" i="1" dirty="0">
                <a:latin typeface="Arial" panose="020B0604020202020204" pitchFamily="34" charset="0"/>
              </a:rPr>
              <a:t>   Amanda Moss 2015. </a:t>
            </a:r>
            <a:r>
              <a:rPr lang="en-GB" altLang="en-US" sz="2400" dirty="0">
                <a:latin typeface="Arial" panose="020B0604020202020204" pitchFamily="34" charset="0"/>
              </a:rPr>
              <a:t>See Appendix 5 - For full research report</a:t>
            </a:r>
          </a:p>
          <a:p>
            <a:pPr eaLnBrk="1" hangingPunct="1">
              <a:spcBef>
                <a:spcPct val="0"/>
              </a:spcBef>
              <a:buClrTx/>
              <a:buSzTx/>
              <a:buFont typeface="Wingdings 3" panose="05040102010807070707" pitchFamily="18" charset="2"/>
              <a:buNone/>
            </a:pPr>
            <a:endParaRPr lang="en-GB" altLang="en-US" sz="2400" dirty="0">
              <a:latin typeface="Arial" panose="020B0604020202020204" pitchFamily="34" charset="0"/>
            </a:endParaRPr>
          </a:p>
          <a:p>
            <a:pPr>
              <a:spcBef>
                <a:spcPct val="0"/>
              </a:spcBef>
              <a:buClrTx/>
              <a:buSzTx/>
              <a:buNone/>
            </a:pPr>
            <a:r>
              <a:rPr lang="en-GB" sz="2400" dirty="0"/>
              <a:t>Andrew – The Movie</a:t>
            </a:r>
            <a:endParaRPr lang="en-GB" sz="2400" dirty="0">
              <a:latin typeface="Arial" panose="020B0604020202020204" pitchFamily="34" charset="0"/>
            </a:endParaRPr>
          </a:p>
          <a:p>
            <a:pPr>
              <a:spcBef>
                <a:spcPct val="0"/>
              </a:spcBef>
              <a:buClrTx/>
              <a:buSzTx/>
              <a:buNone/>
            </a:pPr>
            <a:r>
              <a:rPr lang="en-GB" dirty="0">
                <a:hlinkClick r:id="rId3"/>
              </a:rPr>
              <a:t>https://www.youtube.com/watch?v=gs1-eOuJgew</a:t>
            </a:r>
            <a:endParaRPr lang="en-GB" dirty="0"/>
          </a:p>
          <a:p>
            <a:endParaRPr lang="en-GB" altLang="en-US" dirty="0"/>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981200" y="274638"/>
            <a:ext cx="8229600" cy="1354162"/>
          </a:xfrm>
        </p:spPr>
        <p:txBody>
          <a:bodyPr>
            <a:normAutofit fontScale="90000"/>
          </a:bodyPr>
          <a:lstStyle/>
          <a:p>
            <a:pPr algn="ct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847C31-95EC-448A-9AFF-C69B69F85048}" type="slidenum">
              <a:rPr lang="en-GB" altLang="en-US" smtClean="0"/>
              <a:pPr/>
              <a:t>10</a:t>
            </a:fld>
            <a:endParaRPr lang="en-GB" altLang="en-US"/>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46984" y="5241926"/>
            <a:ext cx="2445016" cy="1616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2279651" y="4221164"/>
            <a:ext cx="2447925" cy="1368425"/>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608889" y="4221163"/>
            <a:ext cx="2232025" cy="15113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DEE233-E524-44E7-A26E-7E45D783C1B7}"/>
              </a:ext>
            </a:extLst>
          </p:cNvPr>
          <p:cNvSpPr>
            <a:spLocks noGrp="1"/>
          </p:cNvSpPr>
          <p:nvPr>
            <p:ph idx="1"/>
          </p:nvPr>
        </p:nvSpPr>
        <p:spPr>
          <a:xfrm>
            <a:off x="609600" y="1277655"/>
            <a:ext cx="10972800" cy="4729445"/>
          </a:xfrm>
        </p:spPr>
        <p:txBody>
          <a:bodyPr/>
          <a:lstStyle/>
          <a:p>
            <a:r>
              <a:rPr lang="en-GB" sz="2400" b="1" dirty="0"/>
              <a:t>Exercise 3- </a:t>
            </a:r>
            <a:r>
              <a:rPr lang="en-GB" sz="2400" dirty="0"/>
              <a:t>Working collaboratively</a:t>
            </a:r>
          </a:p>
          <a:p>
            <a:r>
              <a:rPr lang="en-GB" sz="2400" b="1" dirty="0"/>
              <a:t>Choose a case </a:t>
            </a:r>
            <a:r>
              <a:rPr lang="en-GB" sz="2400" dirty="0"/>
              <a:t>you have worked on where collaborative work has been central </a:t>
            </a:r>
          </a:p>
          <a:p>
            <a:r>
              <a:rPr lang="en-GB" sz="2400" dirty="0"/>
              <a:t>What/who can you identify as being the relevant </a:t>
            </a:r>
            <a:r>
              <a:rPr lang="en-GB" sz="2400" b="1" dirty="0"/>
              <a:t>individuals and agencies</a:t>
            </a:r>
            <a:r>
              <a:rPr lang="en-GB" sz="2400" dirty="0"/>
              <a:t> you need to collaborate with? </a:t>
            </a:r>
          </a:p>
          <a:p>
            <a:r>
              <a:rPr lang="en-GB" sz="2400" dirty="0"/>
              <a:t>What was your approach to communication in this case? </a:t>
            </a:r>
          </a:p>
          <a:p>
            <a:r>
              <a:rPr lang="en-GB" sz="2400" dirty="0"/>
              <a:t>How did you adapt your communication methods to meet the individual’s needs?</a:t>
            </a:r>
          </a:p>
          <a:p>
            <a:r>
              <a:rPr lang="en-GB" sz="2400" dirty="0"/>
              <a:t>What barriers and obstacle</a:t>
            </a:r>
            <a:r>
              <a:rPr lang="en-GB" sz="2400" i="1" dirty="0"/>
              <a:t>s</a:t>
            </a:r>
            <a:r>
              <a:rPr lang="en-GB" sz="2400" dirty="0"/>
              <a:t> did you come across in relation to working collaboratively?</a:t>
            </a:r>
          </a:p>
          <a:p>
            <a:r>
              <a:rPr lang="en-GB" sz="2400" dirty="0"/>
              <a:t>What did you do/could you have done differently to over come these? </a:t>
            </a:r>
          </a:p>
          <a:p>
            <a:endParaRPr lang="en-GB" dirty="0"/>
          </a:p>
        </p:txBody>
      </p:sp>
      <p:sp>
        <p:nvSpPr>
          <p:cNvPr id="3" name="Title 2">
            <a:extLst>
              <a:ext uri="{FF2B5EF4-FFF2-40B4-BE49-F238E27FC236}">
                <a16:creationId xmlns:a16="http://schemas.microsoft.com/office/drawing/2014/main" id="{8B6C50FF-5714-44A7-A9BB-8C831E52126B}"/>
              </a:ext>
            </a:extLst>
          </p:cNvPr>
          <p:cNvSpPr>
            <a:spLocks noGrp="1"/>
          </p:cNvSpPr>
          <p:nvPr>
            <p:ph type="title"/>
          </p:nvPr>
        </p:nvSpPr>
        <p:spPr/>
        <p:txBody>
          <a:bodyPr>
            <a:normAutofit fontScale="90000"/>
          </a:bodyPr>
          <a:lstStyle/>
          <a:p>
            <a:r>
              <a:rPr lang="en-GB" dirty="0"/>
              <a:t>Exercise 3 and 4 to complete before session 2</a:t>
            </a:r>
          </a:p>
        </p:txBody>
      </p:sp>
    </p:spTree>
    <p:extLst>
      <p:ext uri="{BB962C8B-B14F-4D97-AF65-F5344CB8AC3E}">
        <p14:creationId xmlns:p14="http://schemas.microsoft.com/office/powerpoint/2010/main" val="3571447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609600" y="1002083"/>
            <a:ext cx="10972800" cy="5005018"/>
          </a:xfrm>
        </p:spPr>
        <p:txBody>
          <a:bodyPr/>
          <a:lstStyle/>
          <a:p>
            <a:r>
              <a:rPr lang="en-GB" b="1" dirty="0"/>
              <a:t>Exercise 4</a:t>
            </a:r>
            <a:endParaRPr lang="en-GB" dirty="0"/>
          </a:p>
          <a:p>
            <a:r>
              <a:rPr lang="en-GB" dirty="0"/>
              <a:t>Considering the feedback given by the individuals/families and carers outlined in the Consultation Exercise (Appendix 5) and in the PowerPoint slide.</a:t>
            </a:r>
          </a:p>
          <a:p>
            <a:r>
              <a:rPr lang="en-GB" dirty="0"/>
              <a:t>What would you like people you work with to say about you?</a:t>
            </a:r>
          </a:p>
          <a:p>
            <a:r>
              <a:rPr lang="en-GB" dirty="0"/>
              <a:t>What would you like other professionals to say? Is it the same? If not why not? </a:t>
            </a:r>
          </a:p>
          <a:p>
            <a:r>
              <a:rPr lang="en-GB" dirty="0"/>
              <a:t>Use picture, image, word or a short sentence to sum up what you would like the individuals you work with to say about you. Feel free to be creative as you want here </a:t>
            </a:r>
          </a:p>
          <a:p>
            <a:r>
              <a:rPr lang="en-GB" b="1" dirty="0"/>
              <a:t>Watch the More than Just Words videos before session 2.</a:t>
            </a:r>
          </a:p>
          <a:p>
            <a:endParaRPr lang="en-GB" dirty="0"/>
          </a:p>
          <a:p>
            <a:pPr marL="109537" indent="0">
              <a:buNone/>
            </a:pPr>
            <a:r>
              <a:rPr lang="en-GB" dirty="0"/>
              <a:t> </a:t>
            </a:r>
          </a:p>
          <a:p>
            <a:endParaRPr lang="en-GB" dirty="0"/>
          </a:p>
        </p:txBody>
      </p:sp>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609600" y="274638"/>
            <a:ext cx="10972800" cy="840178"/>
          </a:xfrm>
        </p:spPr>
        <p:txBody>
          <a:bodyPr>
            <a:normAutofit fontScale="90000"/>
          </a:bodyPr>
          <a:lstStyle/>
          <a:p>
            <a:br>
              <a:rPr lang="en-GB" dirty="0"/>
            </a:br>
            <a:r>
              <a:rPr lang="en-GB" dirty="0"/>
              <a:t>Feedback from the people you work with</a:t>
            </a:r>
            <a:br>
              <a:rPr lang="en-GB" dirty="0"/>
            </a:br>
            <a:endParaRPr lang="en-GB" dirty="0"/>
          </a:p>
        </p:txBody>
      </p:sp>
    </p:spTree>
    <p:extLst>
      <p:ext uri="{BB962C8B-B14F-4D97-AF65-F5344CB8AC3E}">
        <p14:creationId xmlns:p14="http://schemas.microsoft.com/office/powerpoint/2010/main" val="1905056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B80C6F-BC8E-4E47-98BD-0C7FAA63716A}"/>
              </a:ext>
            </a:extLst>
          </p:cNvPr>
          <p:cNvSpPr>
            <a:spLocks noGrp="1"/>
          </p:cNvSpPr>
          <p:nvPr>
            <p:ph idx="1"/>
          </p:nvPr>
        </p:nvSpPr>
        <p:spPr>
          <a:xfrm>
            <a:off x="838200" y="1427967"/>
            <a:ext cx="10515600" cy="4748996"/>
          </a:xfrm>
        </p:spPr>
        <p:txBody>
          <a:bodyPr/>
          <a:lstStyle/>
          <a:p>
            <a:pPr marL="109537" indent="0" algn="ctr">
              <a:buNone/>
              <a:defRPr/>
            </a:pPr>
            <a:r>
              <a:rPr lang="en-GB" sz="5400" dirty="0">
                <a:latin typeface="Arial" panose="020B0604020202020204" pitchFamily="34" charset="0"/>
                <a:cs typeface="Arial" panose="020B0604020202020204" pitchFamily="34" charset="0"/>
              </a:rPr>
              <a:t>Task 2</a:t>
            </a:r>
          </a:p>
          <a:p>
            <a:pPr marL="109537" indent="0" algn="ctr">
              <a:buNone/>
              <a:defRPr/>
            </a:pPr>
            <a:r>
              <a:rPr lang="en-GB" sz="5400" dirty="0">
                <a:latin typeface="Arial" panose="020B0604020202020204" pitchFamily="34" charset="0"/>
                <a:cs typeface="Arial" panose="020B0604020202020204" pitchFamily="34" charset="0"/>
              </a:rPr>
              <a:t> Observation</a:t>
            </a:r>
          </a:p>
          <a:p>
            <a:pPr>
              <a:defRPr/>
            </a:pPr>
            <a:endParaRPr lang="en-GB" dirty="0"/>
          </a:p>
        </p:txBody>
      </p:sp>
      <p:sp>
        <p:nvSpPr>
          <p:cNvPr id="3" name="Title 2">
            <a:extLst>
              <a:ext uri="{FF2B5EF4-FFF2-40B4-BE49-F238E27FC236}">
                <a16:creationId xmlns:a16="http://schemas.microsoft.com/office/drawing/2014/main" id="{820AE509-C9E0-4CB5-AA93-9DA9797DC44E}"/>
              </a:ext>
            </a:extLst>
          </p:cNvPr>
          <p:cNvSpPr>
            <a:spLocks noGrp="1"/>
          </p:cNvSpPr>
          <p:nvPr>
            <p:ph type="title"/>
          </p:nvPr>
        </p:nvSpPr>
        <p:spPr/>
        <p:txBody>
          <a:bodyPr/>
          <a:lstStyle/>
          <a:p>
            <a:pPr>
              <a:defRPr/>
            </a:pPr>
            <a:r>
              <a:rPr lang="en-GB" dirty="0"/>
              <a:t>Session 2</a:t>
            </a:r>
          </a:p>
        </p:txBody>
      </p:sp>
      <p:sp>
        <p:nvSpPr>
          <p:cNvPr id="64516" name="Slide Number Placeholder 6">
            <a:extLst>
              <a:ext uri="{FF2B5EF4-FFF2-40B4-BE49-F238E27FC236}">
                <a16:creationId xmlns:a16="http://schemas.microsoft.com/office/drawing/2014/main" id="{EFF616F3-E111-4872-AD88-EC4E3E04C0A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D62191-23CB-46C2-93D3-5423BC4C1485}" type="slidenum">
              <a:rPr lang="en-GB" altLang="en-US" smtClean="0"/>
              <a:pPr/>
              <a:t>14</a:t>
            </a:fld>
            <a:endParaRPr lang="en-GB" altLang="en-US"/>
          </a:p>
        </p:txBody>
      </p:sp>
      <p:pic>
        <p:nvPicPr>
          <p:cNvPr id="64517" name="Picture 3">
            <a:extLst>
              <a:ext uri="{FF2B5EF4-FFF2-40B4-BE49-F238E27FC236}">
                <a16:creationId xmlns:a16="http://schemas.microsoft.com/office/drawing/2014/main" id="{291AA006-EDF7-4544-8511-B7A918BEC29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39730" y="4359058"/>
            <a:ext cx="3464193" cy="2224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CEDE17-3424-4456-B0E4-102F18856202}"/>
              </a:ext>
            </a:extLst>
          </p:cNvPr>
          <p:cNvSpPr>
            <a:spLocks noGrp="1"/>
          </p:cNvSpPr>
          <p:nvPr>
            <p:ph idx="1"/>
          </p:nvPr>
        </p:nvSpPr>
        <p:spPr>
          <a:xfrm>
            <a:off x="838200" y="1201782"/>
            <a:ext cx="10560485" cy="4986075"/>
          </a:xfrm>
        </p:spPr>
        <p:txBody>
          <a:bodyPr/>
          <a:lstStyle/>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Understanding and management of role</a:t>
            </a:r>
            <a:r>
              <a:rPr lang="en-GB" sz="2400" dirty="0">
                <a:latin typeface="Arial" panose="020B0604020202020204" pitchFamily="34" charset="0"/>
                <a:cs typeface="Arial" panose="020B0604020202020204" pitchFamily="34" charset="0"/>
              </a:rPr>
              <a:t>: incl. use of frameworks/paperwork; preparation/background knowledge of situation</a:t>
            </a:r>
          </a:p>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Interpersonal communication</a:t>
            </a:r>
            <a:r>
              <a:rPr lang="en-GB" sz="2400" dirty="0">
                <a:latin typeface="Arial" panose="020B0604020202020204" pitchFamily="34" charset="0"/>
                <a:cs typeface="Arial" panose="020B0604020202020204" pitchFamily="34" charset="0"/>
              </a:rPr>
              <a:t>: incl. sensitivity to different feelings and communication styles/needs</a:t>
            </a:r>
          </a:p>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Self-management</a:t>
            </a:r>
            <a:r>
              <a:rPr lang="en-GB" sz="2400" dirty="0">
                <a:latin typeface="Arial" panose="020B0604020202020204" pitchFamily="34" charset="0"/>
                <a:cs typeface="Arial" panose="020B0604020202020204" pitchFamily="34" charset="0"/>
              </a:rPr>
              <a:t>: incl. awareness of professional boundaries; tensions/conflicts; impact of social work role and own social identity on the situation; structural inequalities.</a:t>
            </a:r>
          </a:p>
          <a:p>
            <a:r>
              <a:rPr lang="en-GB" altLang="en-US" sz="2400" dirty="0">
                <a:latin typeface="Arial" panose="020B0604020202020204" pitchFamily="34" charset="0"/>
                <a:cs typeface="Arial" panose="020B0604020202020204" pitchFamily="34" charset="0"/>
              </a:rPr>
              <a:t>When writing up the observation it is important to give a clear geographical context  including culture, ethnicity, language need etc. The emphasis of the observation is on communication and communication methods</a:t>
            </a:r>
            <a:r>
              <a:rPr lang="en-GB" altLang="en-US" sz="2400" i="1" dirty="0">
                <a:latin typeface="Arial" panose="020B0604020202020204" pitchFamily="34" charset="0"/>
                <a:cs typeface="Arial" panose="020B0604020202020204" pitchFamily="34" charset="0"/>
              </a:rPr>
              <a:t>;</a:t>
            </a:r>
            <a:r>
              <a:rPr lang="en-GB" altLang="en-US" sz="2400" dirty="0">
                <a:latin typeface="Arial" panose="020B0604020202020204" pitchFamily="34" charset="0"/>
                <a:cs typeface="Arial" panose="020B0604020202020204" pitchFamily="34" charset="0"/>
              </a:rPr>
              <a:t> make sure this is evidenced within your </a:t>
            </a:r>
            <a:r>
              <a:rPr lang="en-GB" altLang="en-US" sz="2400" i="1" dirty="0">
                <a:latin typeface="Arial" panose="020B0604020202020204" pitchFamily="34" charset="0"/>
                <a:cs typeface="Arial" panose="020B0604020202020204" pitchFamily="34" charset="0"/>
              </a:rPr>
              <a:t>work </a:t>
            </a:r>
            <a:r>
              <a:rPr lang="en-GB" altLang="en-US" sz="2400" dirty="0">
                <a:latin typeface="Arial" panose="020B0604020202020204" pitchFamily="34" charset="0"/>
                <a:cs typeface="Arial" panose="020B0604020202020204" pitchFamily="34" charset="0"/>
              </a:rPr>
              <a:t>and </a:t>
            </a:r>
            <a:r>
              <a:rPr lang="en-GB" altLang="en-US" sz="2400" i="1"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link</a:t>
            </a:r>
            <a:r>
              <a:rPr lang="en-GB" altLang="en-US" sz="2400" i="1" dirty="0">
                <a:latin typeface="Arial" panose="020B0604020202020204" pitchFamily="34" charset="0"/>
                <a:cs typeface="Arial" panose="020B0604020202020204" pitchFamily="34" charset="0"/>
              </a:rPr>
              <a:t>s</a:t>
            </a:r>
            <a:r>
              <a:rPr lang="en-GB" altLang="en-US" sz="2400" dirty="0">
                <a:latin typeface="Arial" panose="020B0604020202020204" pitchFamily="34" charset="0"/>
                <a:cs typeface="Arial" panose="020B0604020202020204" pitchFamily="34" charset="0"/>
              </a:rPr>
              <a:t> to theory/models of communication</a:t>
            </a:r>
          </a:p>
          <a:p>
            <a:pPr marL="342900" indent="-342900">
              <a:spcBef>
                <a:spcPct val="20000"/>
              </a:spcBef>
              <a:buFont typeface="Wingdings" pitchFamily="2" charset="2"/>
              <a:buChar char="Ø"/>
              <a:defRPr/>
            </a:pPr>
            <a:endParaRPr lang="en-GB" dirty="0">
              <a:latin typeface="Arial" panose="020B0604020202020204" pitchFamily="34" charset="0"/>
              <a:cs typeface="Arial" panose="020B0604020202020204" pitchFamily="34" charset="0"/>
            </a:endParaRPr>
          </a:p>
          <a:p>
            <a:pPr>
              <a:defRPr/>
            </a:pPr>
            <a:endParaRPr lang="en-GB" dirty="0"/>
          </a:p>
        </p:txBody>
      </p:sp>
      <p:sp>
        <p:nvSpPr>
          <p:cNvPr id="2" name="Title 1">
            <a:extLst>
              <a:ext uri="{FF2B5EF4-FFF2-40B4-BE49-F238E27FC236}">
                <a16:creationId xmlns:a16="http://schemas.microsoft.com/office/drawing/2014/main" id="{13414D5E-2F65-4D56-B079-418267629858}"/>
              </a:ext>
            </a:extLst>
          </p:cNvPr>
          <p:cNvSpPr>
            <a:spLocks noGrp="1"/>
          </p:cNvSpPr>
          <p:nvPr>
            <p:ph type="title"/>
          </p:nvPr>
        </p:nvSpPr>
        <p:spPr>
          <a:xfrm>
            <a:off x="1981200" y="630238"/>
            <a:ext cx="8229600" cy="787400"/>
          </a:xfrm>
        </p:spPr>
        <p:txBody>
          <a:bodyPr>
            <a:normAutofit fontScale="90000"/>
          </a:bodyPr>
          <a:lstStyle/>
          <a:p>
            <a:pPr algn="ctr">
              <a:defRPr/>
            </a:pPr>
            <a:r>
              <a:rPr lang="en-GB" dirty="0">
                <a:latin typeface="Arial" panose="020B0604020202020204" pitchFamily="34" charset="0"/>
                <a:cs typeface="Arial" panose="020B0604020202020204" pitchFamily="34" charset="0"/>
              </a:rPr>
              <a:t>The Observation</a:t>
            </a:r>
            <a:br>
              <a:rPr lang="en-GB" dirty="0"/>
            </a:br>
            <a:endParaRPr lang="en-GB" dirty="0"/>
          </a:p>
        </p:txBody>
      </p:sp>
      <p:sp>
        <p:nvSpPr>
          <p:cNvPr id="67588" name="Slide Number Placeholder 6">
            <a:extLst>
              <a:ext uri="{FF2B5EF4-FFF2-40B4-BE49-F238E27FC236}">
                <a16:creationId xmlns:a16="http://schemas.microsoft.com/office/drawing/2014/main" id="{932732D3-A1C7-4C28-A255-333F9DD990B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3F61DB5-79D2-4D84-8446-07FDC0AB1FEF}" type="slidenum">
              <a:rPr lang="en-GB" altLang="en-US" smtClean="0"/>
              <a:pPr/>
              <a:t>15</a:t>
            </a:fld>
            <a:endParaRPr lang="en-GB" altLang="en-US"/>
          </a:p>
        </p:txBody>
      </p:sp>
      <p:pic>
        <p:nvPicPr>
          <p:cNvPr id="67589" name="Picture 3">
            <a:extLst>
              <a:ext uri="{FF2B5EF4-FFF2-40B4-BE49-F238E27FC236}">
                <a16:creationId xmlns:a16="http://schemas.microsoft.com/office/drawing/2014/main" id="{82E3B960-B55A-44DB-9CF0-E20B143A8C5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27772" y="5513592"/>
            <a:ext cx="2090662" cy="1385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Content Placeholder 2">
            <a:extLst>
              <a:ext uri="{FF2B5EF4-FFF2-40B4-BE49-F238E27FC236}">
                <a16:creationId xmlns:a16="http://schemas.microsoft.com/office/drawing/2014/main" id="{403F8540-34B1-4F3D-A7E5-6A614CC24989}"/>
              </a:ext>
            </a:extLst>
          </p:cNvPr>
          <p:cNvSpPr>
            <a:spLocks noGrp="1"/>
          </p:cNvSpPr>
          <p:nvPr>
            <p:ph idx="1"/>
          </p:nvPr>
        </p:nvSpPr>
        <p:spPr>
          <a:xfrm>
            <a:off x="470262" y="1124744"/>
            <a:ext cx="11059221" cy="5649120"/>
          </a:xfrm>
        </p:spPr>
        <p:txBody>
          <a:bodyPr>
            <a:normAutofit/>
          </a:bodyPr>
          <a:lstStyle/>
          <a:p>
            <a:r>
              <a:rPr lang="en-GB" altLang="en-US" sz="2200" dirty="0">
                <a:latin typeface="Arial" panose="020B0604020202020204" pitchFamily="34" charset="0"/>
                <a:cs typeface="Arial" panose="020B0604020202020204" pitchFamily="34" charset="0"/>
              </a:rPr>
              <a:t>Choose a case which will enable you to evidence the learning outcomes and assessment criteria. </a:t>
            </a:r>
          </a:p>
          <a:p>
            <a:r>
              <a:rPr lang="en-GB" altLang="en-US" sz="2200" dirty="0">
                <a:latin typeface="Arial" panose="020B0604020202020204" pitchFamily="34" charset="0"/>
                <a:cs typeface="Arial" panose="020B0604020202020204" pitchFamily="34" charset="0"/>
              </a:rPr>
              <a:t>It must be direct work with an individual and/or their carer</a:t>
            </a:r>
          </a:p>
          <a:p>
            <a:r>
              <a:rPr lang="en-GB" altLang="en-US" sz="2200" dirty="0">
                <a:latin typeface="Arial" panose="020B0604020202020204" pitchFamily="34" charset="0"/>
                <a:cs typeface="Arial" panose="020B0604020202020204" pitchFamily="34" charset="0"/>
              </a:rPr>
              <a:t>It must be of sufficient complexity for the interaction to last for 30 minutes if it is face to face work.</a:t>
            </a:r>
          </a:p>
          <a:p>
            <a:r>
              <a:rPr lang="en-GB" sz="2200" dirty="0">
                <a:latin typeface="Arial" panose="020B0604020202020204" pitchFamily="34" charset="0"/>
                <a:cs typeface="Arial" panose="020B0604020202020204" pitchFamily="34" charset="0"/>
              </a:rPr>
              <a:t>Virtual or telephone observation</a:t>
            </a:r>
            <a:r>
              <a:rPr lang="en-GB" sz="2200" i="1" dirty="0">
                <a:latin typeface="Arial" panose="020B0604020202020204" pitchFamily="34" charset="0"/>
                <a:cs typeface="Arial" panose="020B0604020202020204" pitchFamily="34" charset="0"/>
              </a:rPr>
              <a:t>s</a:t>
            </a:r>
            <a:r>
              <a:rPr lang="en-GB" sz="2200" dirty="0">
                <a:latin typeface="Arial" panose="020B0604020202020204" pitchFamily="34" charset="0"/>
                <a:cs typeface="Arial" panose="020B0604020202020204" pitchFamily="34" charset="0"/>
              </a:rPr>
              <a:t> do not need to be a minimum of 30 minutes; however, it must be a substantive enough piece of work that the learner is able to sufficiently demonstrate communication skills and reflect critically on the interaction. The observer must be able to hear and/or see both side of the conversation.</a:t>
            </a:r>
          </a:p>
          <a:p>
            <a:r>
              <a:rPr lang="en-GB" altLang="en-US" sz="2200" dirty="0">
                <a:latin typeface="Arial" panose="020B0604020202020204" pitchFamily="34" charset="0"/>
                <a:cs typeface="Arial" panose="020B0604020202020204" pitchFamily="34" charset="0"/>
              </a:rPr>
              <a:t>Permission of the individual must be gained </a:t>
            </a:r>
            <a:r>
              <a:rPr lang="en-GB" altLang="en-US" sz="2200" b="1" dirty="0">
                <a:latin typeface="Arial" panose="020B0604020202020204" pitchFamily="34" charset="0"/>
                <a:cs typeface="Arial" panose="020B0604020202020204" pitchFamily="34" charset="0"/>
              </a:rPr>
              <a:t>before</a:t>
            </a:r>
            <a:r>
              <a:rPr lang="en-GB" altLang="en-US" sz="2200" dirty="0">
                <a:latin typeface="Arial" panose="020B0604020202020204" pitchFamily="34" charset="0"/>
                <a:cs typeface="Arial" panose="020B0604020202020204" pitchFamily="34" charset="0"/>
              </a:rPr>
              <a:t> the observation takes place and check again before commencing the observation. </a:t>
            </a:r>
          </a:p>
          <a:p>
            <a:r>
              <a:rPr lang="en-GB" altLang="en-US" sz="2200" dirty="0">
                <a:latin typeface="Arial" panose="020B0604020202020204" pitchFamily="34" charset="0"/>
                <a:cs typeface="Arial" panose="020B0604020202020204" pitchFamily="34" charset="0"/>
              </a:rPr>
              <a:t>Discuss/prepare the individual/family/carer for being asked for feedback after the observation. This can be done a the time or where it is a virtual/phone observation the individual may be asked to answer for feedback via an email/letter or follow up phone call. Advise the individual that it is fine to give constructive criticism.</a:t>
            </a:r>
            <a:r>
              <a:rPr lang="en-GB" altLang="en-US" sz="2200" dirty="0">
                <a:highlight>
                  <a:srgbClr val="FFFF00"/>
                </a:highlight>
                <a:latin typeface="Arial" panose="020B0604020202020204" pitchFamily="34" charset="0"/>
                <a:cs typeface="Arial" panose="020B0604020202020204" pitchFamily="34" charset="0"/>
              </a:rPr>
              <a:t> </a:t>
            </a:r>
          </a:p>
        </p:txBody>
      </p:sp>
      <p:sp>
        <p:nvSpPr>
          <p:cNvPr id="2" name="Title 1">
            <a:extLst>
              <a:ext uri="{FF2B5EF4-FFF2-40B4-BE49-F238E27FC236}">
                <a16:creationId xmlns:a16="http://schemas.microsoft.com/office/drawing/2014/main" id="{D56A1215-C118-4B67-8BFC-4B79E41A573B}"/>
              </a:ext>
            </a:extLst>
          </p:cNvPr>
          <p:cNvSpPr>
            <a:spLocks noGrp="1"/>
          </p:cNvSpPr>
          <p:nvPr>
            <p:ph type="title"/>
          </p:nvPr>
        </p:nvSpPr>
        <p:spPr>
          <a:xfrm>
            <a:off x="1991544" y="188640"/>
            <a:ext cx="8229600" cy="936104"/>
          </a:xfrm>
        </p:spPr>
        <p:txBody>
          <a:bodyPr/>
          <a:lstStyle/>
          <a:p>
            <a:pPr>
              <a:defRPr/>
            </a:pPr>
            <a:r>
              <a:rPr lang="en-GB" sz="4000" dirty="0">
                <a:latin typeface="Arial" panose="020B0604020202020204" pitchFamily="34" charset="0"/>
                <a:cs typeface="Arial" panose="020B0604020202020204" pitchFamily="34" charset="0"/>
              </a:rPr>
              <a:t>Preparation for the Observation</a:t>
            </a:r>
          </a:p>
        </p:txBody>
      </p:sp>
      <p:sp>
        <p:nvSpPr>
          <p:cNvPr id="68612" name="Slide Number Placeholder 5">
            <a:extLst>
              <a:ext uri="{FF2B5EF4-FFF2-40B4-BE49-F238E27FC236}">
                <a16:creationId xmlns:a16="http://schemas.microsoft.com/office/drawing/2014/main" id="{78C70411-1E42-4155-AD31-1DD8F1700EC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4BE7DA-4B36-480C-A692-D8317C24F237}" type="slidenum">
              <a:rPr lang="en-GB" altLang="en-US" smtClean="0"/>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6A0340-7042-4782-8028-776D9519A35B}"/>
              </a:ext>
            </a:extLst>
          </p:cNvPr>
          <p:cNvSpPr>
            <a:spLocks noGrp="1"/>
          </p:cNvSpPr>
          <p:nvPr>
            <p:ph idx="1"/>
          </p:nvPr>
        </p:nvSpPr>
        <p:spPr>
          <a:xfrm>
            <a:off x="609601" y="1214439"/>
            <a:ext cx="11170223" cy="5061102"/>
          </a:xfrm>
        </p:spPr>
        <p:txBody>
          <a:bodyPr>
            <a:normAutofit fontScale="92500" lnSpcReduction="20000"/>
          </a:bodyPr>
          <a:lstStyle/>
          <a:p>
            <a:pPr marL="0" indent="0">
              <a:buNone/>
            </a:pPr>
            <a:r>
              <a:rPr lang="en-GB" dirty="0"/>
              <a:t>A phone or virtual observation still allows plenty of room to meet the criteria for this question. For instance, you could consider;</a:t>
            </a:r>
          </a:p>
          <a:p>
            <a:r>
              <a:rPr lang="en-GB" dirty="0"/>
              <a:t>Communication methods and skills; overcoming barriers to this in a phone/virtual conversation. How did you support people to participate? </a:t>
            </a:r>
          </a:p>
          <a:p>
            <a:r>
              <a:rPr lang="en-GB" dirty="0"/>
              <a:t>Environment - is the individual in a safe place, can they focus, are outside influences </a:t>
            </a:r>
            <a:r>
              <a:rPr lang="en-GB" i="1" dirty="0"/>
              <a:t>a</a:t>
            </a:r>
            <a:r>
              <a:rPr lang="en-GB" dirty="0"/>
              <a:t>ffecting the interaction?  Is the interaction affected by access to internet? How can you ensure confidentiality and empower an individual to participate? </a:t>
            </a:r>
          </a:p>
          <a:p>
            <a:r>
              <a:rPr lang="en-GB" dirty="0"/>
              <a:t>What ethics do you need to consider? What values are important and in what ways if any are these different to a face to face meeting? </a:t>
            </a:r>
          </a:p>
          <a:p>
            <a:r>
              <a:rPr lang="en-GB" dirty="0"/>
              <a:t>You need to effectively critically reflect on the conversation considering the challenges. For instance, how did you compensat</a:t>
            </a:r>
            <a:r>
              <a:rPr lang="en-GB" i="1" dirty="0"/>
              <a:t>e</a:t>
            </a:r>
            <a:r>
              <a:rPr lang="en-GB" dirty="0"/>
              <a:t> for lack of non-verbal cues e.g. using a solution</a:t>
            </a:r>
            <a:r>
              <a:rPr lang="en-GB" i="1" dirty="0"/>
              <a:t>s</a:t>
            </a:r>
            <a:r>
              <a:rPr lang="en-GB" dirty="0"/>
              <a:t> focused approach </a:t>
            </a:r>
            <a:r>
              <a:rPr lang="en-GB" i="1" dirty="0"/>
              <a:t>?</a:t>
            </a:r>
            <a:r>
              <a:rPr lang="en-GB" dirty="0"/>
              <a:t>  	</a:t>
            </a:r>
          </a:p>
          <a:p>
            <a:endParaRPr lang="en-GB" dirty="0"/>
          </a:p>
        </p:txBody>
      </p:sp>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357188" y="274638"/>
            <a:ext cx="11225211" cy="1143000"/>
          </a:xfrm>
        </p:spPr>
        <p:txBody>
          <a:bodyPr>
            <a:normAutofit/>
          </a:bodyPr>
          <a:lstStyle/>
          <a:p>
            <a:r>
              <a:rPr lang="en-GB" sz="3600" dirty="0"/>
              <a:t>             Virtual or Telephone Observations</a:t>
            </a:r>
          </a:p>
        </p:txBody>
      </p:sp>
      <p:pic>
        <p:nvPicPr>
          <p:cNvPr id="4" name="Picture 3">
            <a:extLst>
              <a:ext uri="{FF2B5EF4-FFF2-40B4-BE49-F238E27FC236}">
                <a16:creationId xmlns:a16="http://schemas.microsoft.com/office/drawing/2014/main" id="{4FE1ED83-C0DD-4745-A270-C0BCFC6FC4E3}"/>
              </a:ext>
            </a:extLst>
          </p:cNvPr>
          <p:cNvPicPr>
            <a:picLocks noChangeAspect="1"/>
          </p:cNvPicPr>
          <p:nvPr/>
        </p:nvPicPr>
        <p:blipFill>
          <a:blip r:embed="rId3"/>
          <a:stretch>
            <a:fillRect/>
          </a:stretch>
        </p:blipFill>
        <p:spPr>
          <a:xfrm>
            <a:off x="10474377" y="4230"/>
            <a:ext cx="1717623" cy="1143000"/>
          </a:xfrm>
          <a:prstGeom prst="rect">
            <a:avLst/>
          </a:prstGeom>
        </p:spPr>
      </p:pic>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4"/>
          <a:stretch>
            <a:fillRect/>
          </a:stretch>
        </p:blipFill>
        <p:spPr>
          <a:xfrm>
            <a:off x="-1" y="-1"/>
            <a:ext cx="2034267" cy="1142999"/>
          </a:xfrm>
          <a:prstGeom prst="rect">
            <a:avLst/>
          </a:prstGeom>
        </p:spPr>
      </p:pic>
    </p:spTree>
    <p:extLst>
      <p:ext uri="{BB962C8B-B14F-4D97-AF65-F5344CB8AC3E}">
        <p14:creationId xmlns:p14="http://schemas.microsoft.com/office/powerpoint/2010/main" val="2314647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p:txBody>
          <a:bodyPr/>
          <a:lstStyle/>
          <a:p>
            <a:r>
              <a:rPr lang="en-GB" sz="2400" dirty="0"/>
              <a:t>After the observation the individual and/or their carer will be asked for feedback/views on how they think it went </a:t>
            </a:r>
          </a:p>
          <a:p>
            <a:r>
              <a:rPr lang="en-GB" sz="2400" dirty="0"/>
              <a:t>Please take time to discuss this with them in advance</a:t>
            </a:r>
          </a:p>
          <a:p>
            <a:r>
              <a:rPr lang="en-GB" sz="2400" dirty="0"/>
              <a:t>Where the observation is virtual or via a phone call you may need to consider in advance the best way to get feedback from the individual. </a:t>
            </a:r>
          </a:p>
          <a:p>
            <a:r>
              <a:rPr lang="en-GB" altLang="en-US" sz="2400" dirty="0">
                <a:latin typeface="+mj-lt"/>
                <a:cs typeface="Arial" panose="020B0604020202020204" pitchFamily="34" charset="0"/>
              </a:rPr>
              <a:t>You can design your own feedback methods if this is more appropriate for the individual you are working with, in fact this is positively encouraged.</a:t>
            </a:r>
            <a:endParaRPr lang="en-GB" sz="2400" dirty="0">
              <a:latin typeface="+mj-lt"/>
            </a:endParaRPr>
          </a:p>
          <a:p>
            <a:r>
              <a:rPr lang="en-GB" sz="2400" dirty="0"/>
              <a:t>An easy read version of the question</a:t>
            </a:r>
            <a:r>
              <a:rPr lang="en-GB" sz="2400" i="1" dirty="0"/>
              <a:t>s</a:t>
            </a:r>
            <a:r>
              <a:rPr lang="en-GB" sz="2400" dirty="0"/>
              <a:t> is available if you are sending the questions out to the individual. </a:t>
            </a:r>
          </a:p>
          <a:p>
            <a:r>
              <a:rPr lang="en-GB" sz="2400" dirty="0"/>
              <a:t>This feedback can be used in Task 1 part b to reflect on feedback from individual</a:t>
            </a:r>
            <a:r>
              <a:rPr lang="en-GB" sz="2400" i="1" dirty="0"/>
              <a:t>s</a:t>
            </a:r>
            <a:r>
              <a:rPr lang="en-GB" sz="2400" dirty="0"/>
              <a:t> you work with and how it has impacted on your practice. </a:t>
            </a:r>
          </a:p>
          <a:p>
            <a:endParaRPr lang="en-GB" dirty="0"/>
          </a:p>
          <a:p>
            <a:endParaRPr lang="en-GB" dirty="0"/>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p:txBody>
          <a:bodyPr>
            <a:normAutofit fontScale="90000"/>
          </a:bodyPr>
          <a:lstStyle/>
          <a:p>
            <a:pPr hangingPunct="0"/>
            <a:r>
              <a:rPr lang="en-GB" dirty="0"/>
              <a:t> </a:t>
            </a:r>
            <a:br>
              <a:rPr lang="en-GB" dirty="0"/>
            </a:br>
            <a:r>
              <a:rPr lang="en-GB" sz="3600" b="1" dirty="0"/>
              <a:t>Feedback and comments from </a:t>
            </a:r>
            <a:r>
              <a:rPr lang="en-GB" sz="3600" dirty="0"/>
              <a:t>people </a:t>
            </a:r>
            <a:r>
              <a:rPr lang="en-GB" sz="3600" b="1" dirty="0"/>
              <a:t>in need of care and support and/or their</a:t>
            </a:r>
            <a:r>
              <a:rPr lang="en-GB" sz="3600" b="1" i="1" dirty="0"/>
              <a:t> </a:t>
            </a:r>
            <a:r>
              <a:rPr lang="en-GB" sz="3600" b="1" dirty="0"/>
              <a:t>carers </a:t>
            </a: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09600" y="1052187"/>
            <a:ext cx="10972800" cy="4954914"/>
          </a:xfrm>
        </p:spPr>
        <p:txBody>
          <a:bodyPr/>
          <a:lstStyle/>
          <a:p>
            <a:r>
              <a:rPr lang="en-GB" sz="2400" dirty="0"/>
              <a:t>Consider a possible observation you intend to undertake (or the observation you have already undertaken):and answer the questions below.</a:t>
            </a:r>
          </a:p>
          <a:p>
            <a:r>
              <a:rPr lang="en-GB" sz="2400" dirty="0"/>
              <a:t>Briefly describe the context/situation, e.g. geographical and legislative contexts as well as cultural, ethnicity communication and language needs</a:t>
            </a:r>
          </a:p>
          <a:p>
            <a:r>
              <a:rPr lang="en-GB" sz="2400" dirty="0"/>
              <a:t>Set out the social work objectives relating to the work being undertaken.</a:t>
            </a:r>
          </a:p>
          <a:p>
            <a:r>
              <a:rPr lang="en-GB" sz="2400" dirty="0"/>
              <a:t>Reflect on potential language and communication needs and approaches including how you ensured person centred practice.</a:t>
            </a:r>
          </a:p>
          <a:p>
            <a:r>
              <a:rPr lang="en-GB" sz="2400" dirty="0"/>
              <a:t>Discuss relevant values and ethics (including the role of the Code of Professional Practice and/or any other guidance relevant to the situation</a:t>
            </a:r>
          </a:p>
          <a:p>
            <a:endParaRPr lang="en-GB" dirty="0"/>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609600" y="274638"/>
            <a:ext cx="10972800" cy="777548"/>
          </a:xfrm>
        </p:spPr>
        <p:txBody>
          <a:bodyPr/>
          <a:lstStyle/>
          <a:p>
            <a:r>
              <a:rPr lang="en-GB" dirty="0"/>
              <a:t>Exercise 5 – Observation of Practice</a:t>
            </a:r>
          </a:p>
        </p:txBody>
      </p:sp>
    </p:spTree>
    <p:extLst>
      <p:ext uri="{BB962C8B-B14F-4D97-AF65-F5344CB8AC3E}">
        <p14:creationId xmlns:p14="http://schemas.microsoft.com/office/powerpoint/2010/main" val="2075428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1027134" y="1268414"/>
            <a:ext cx="10146081" cy="4738687"/>
          </a:xfrm>
        </p:spPr>
        <p:txBody>
          <a:bodyPr>
            <a:normAutofit fontScale="92500"/>
          </a:bodyPr>
          <a:lstStyle/>
          <a:p>
            <a:pPr marL="109537" indent="0">
              <a:buNone/>
              <a:defRPr/>
            </a:pPr>
            <a:r>
              <a:rPr lang="en-GB" sz="2400" dirty="0">
                <a:latin typeface="Arial" panose="020B0604020202020204" pitchFamily="34" charset="0"/>
                <a:cs typeface="Arial" panose="020B0604020202020204" pitchFamily="34" charset="0"/>
              </a:rPr>
              <a:t>Good communication is key to the development of effective collaborative relationships.  </a:t>
            </a:r>
          </a:p>
          <a:p>
            <a:pPr marL="109537" indent="0">
              <a:buNone/>
              <a:defRPr/>
            </a:pPr>
            <a:r>
              <a:rPr lang="en-GB" sz="2400" dirty="0">
                <a:latin typeface="Arial" panose="020B0604020202020204" pitchFamily="34" charset="0"/>
                <a:cs typeface="Arial" panose="020B0604020202020204" pitchFamily="34" charset="0"/>
              </a:rPr>
              <a:t>The ways in which human beings communicate includes:</a:t>
            </a:r>
          </a:p>
          <a:p>
            <a:pPr eaLnBrk="1" hangingPunct="1">
              <a:defRPr/>
            </a:pPr>
            <a:r>
              <a:rPr lang="en-GB" sz="2400" b="1" dirty="0">
                <a:latin typeface="Arial" panose="020B0604020202020204" pitchFamily="34" charset="0"/>
                <a:cs typeface="Arial" panose="020B0604020202020204" pitchFamily="34" charset="0"/>
              </a:rPr>
              <a:t>Verbal </a:t>
            </a:r>
            <a:r>
              <a:rPr lang="en-GB" sz="2400" dirty="0">
                <a:latin typeface="Arial" panose="020B0604020202020204" pitchFamily="34" charset="0"/>
                <a:cs typeface="Arial" panose="020B0604020202020204" pitchFamily="34" charset="0"/>
              </a:rPr>
              <a:t>(spoken and written)</a:t>
            </a:r>
          </a:p>
          <a:p>
            <a:pPr eaLnBrk="1" hangingPunct="1">
              <a:defRPr/>
            </a:pPr>
            <a:r>
              <a:rPr lang="en-GB" sz="2400" b="1" dirty="0">
                <a:latin typeface="Arial" panose="020B0604020202020204" pitchFamily="34" charset="0"/>
                <a:cs typeface="Arial" panose="020B0604020202020204" pitchFamily="34" charset="0"/>
              </a:rPr>
              <a:t>Non-verbal </a:t>
            </a:r>
            <a:r>
              <a:rPr lang="en-GB" sz="2400" dirty="0">
                <a:latin typeface="Arial" panose="020B0604020202020204" pitchFamily="34" charset="0"/>
                <a:cs typeface="Arial" panose="020B0604020202020204" pitchFamily="34" charset="0"/>
              </a:rPr>
              <a:t>(body language, facial expression)</a:t>
            </a:r>
          </a:p>
          <a:p>
            <a:pPr eaLnBrk="1" hangingPunct="1">
              <a:defRPr/>
            </a:pPr>
            <a:r>
              <a:rPr lang="en-GB" sz="2400" b="1" dirty="0">
                <a:latin typeface="Arial" panose="020B0604020202020204" pitchFamily="34" charset="0"/>
                <a:cs typeface="Arial" panose="020B0604020202020204" pitchFamily="34" charset="0"/>
              </a:rPr>
              <a:t>Symbolic </a:t>
            </a:r>
            <a:r>
              <a:rPr lang="en-GB" sz="2400" dirty="0">
                <a:latin typeface="Arial" panose="020B0604020202020204" pitchFamily="34" charset="0"/>
                <a:cs typeface="Arial" panose="020B0604020202020204" pitchFamily="34" charset="0"/>
              </a:rPr>
              <a:t>(meanings behind actions, e.g. being late) wearing of religious symbols, looking at watch, etc.)</a:t>
            </a:r>
          </a:p>
          <a:p>
            <a:pPr marL="342900" indent="-342900">
              <a:defRPr/>
            </a:pPr>
            <a:r>
              <a:rPr lang="en-GB" sz="2400" b="1" dirty="0">
                <a:latin typeface="Arial" panose="020B0604020202020204" pitchFamily="34" charset="0"/>
                <a:cs typeface="Arial" panose="020B0604020202020204" pitchFamily="34" charset="0"/>
              </a:rPr>
              <a:t>Proximity</a:t>
            </a:r>
            <a:r>
              <a:rPr lang="en-GB" sz="2400" dirty="0">
                <a:latin typeface="Arial" panose="020B0604020202020204" pitchFamily="34" charset="0"/>
                <a:cs typeface="Arial" panose="020B0604020202020204" pitchFamily="34" charset="0"/>
              </a:rPr>
              <a:t> (personal space)</a:t>
            </a:r>
          </a:p>
          <a:p>
            <a:pPr marL="342900" indent="-342900">
              <a:defRPr/>
            </a:pPr>
            <a:r>
              <a:rPr lang="en-GB" sz="2400" b="1" dirty="0">
                <a:latin typeface="Arial" panose="020B0604020202020204" pitchFamily="34" charset="0"/>
                <a:cs typeface="Arial" panose="020B0604020202020204" pitchFamily="34" charset="0"/>
              </a:rPr>
              <a:t>Positions</a:t>
            </a:r>
            <a:r>
              <a:rPr lang="en-GB" sz="2400" dirty="0">
                <a:latin typeface="Arial" panose="020B0604020202020204" pitchFamily="34" charset="0"/>
                <a:cs typeface="Arial" panose="020B0604020202020204" pitchFamily="34" charset="0"/>
              </a:rPr>
              <a:t> (sitting vs standing, sitting next to someone, sitting opposite, etc.)</a:t>
            </a:r>
          </a:p>
          <a:p>
            <a:pPr>
              <a:defRPr/>
            </a:pPr>
            <a:r>
              <a:rPr lang="en-GB" sz="2400" b="1" dirty="0">
                <a:latin typeface="Arial" panose="020B0604020202020204" pitchFamily="34" charset="0"/>
                <a:cs typeface="Arial" panose="020B0604020202020204" pitchFamily="34" charset="0"/>
              </a:rPr>
              <a:t>Types of questions </a:t>
            </a:r>
            <a:r>
              <a:rPr lang="en-GB" sz="2400" dirty="0">
                <a:latin typeface="Arial" panose="020B0604020202020204" pitchFamily="34" charset="0"/>
                <a:cs typeface="Arial" panose="020B0604020202020204" pitchFamily="34" charset="0"/>
              </a:rPr>
              <a:t>invite certain answers, e.g. closed vs open</a:t>
            </a:r>
          </a:p>
          <a:p>
            <a:pPr>
              <a:defRPr/>
            </a:pPr>
            <a:r>
              <a:rPr lang="en-GB" sz="2400" b="1" dirty="0">
                <a:latin typeface="Arial" panose="020B0604020202020204" pitchFamily="34" charset="0"/>
                <a:cs typeface="Arial" panose="020B0604020202020204" pitchFamily="34" charset="0"/>
              </a:rPr>
              <a:t>Compare quality of information </a:t>
            </a:r>
            <a:r>
              <a:rPr lang="en-GB" sz="24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2400" dirty="0">
              <a:latin typeface="Arial" charset="0"/>
              <a:cs typeface="Arial" charset="0"/>
            </a:endParaRPr>
          </a:p>
          <a:p>
            <a:pPr>
              <a:defRPr/>
            </a:pPr>
            <a:endParaRPr lang="en-GB" dirty="0"/>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38200" y="365126"/>
            <a:ext cx="10515600" cy="787270"/>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D886C8-DCD9-403A-BCFD-58270AD3FC5A}"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p:txBody>
          <a:bodyPr/>
          <a:lstStyle/>
          <a:p>
            <a:r>
              <a:rPr lang="en-GB" altLang="en-US" dirty="0">
                <a:latin typeface="Arial" panose="020B0604020202020204" pitchFamily="34" charset="0"/>
                <a:cs typeface="Arial" panose="020B0604020202020204" pitchFamily="34" charset="0"/>
              </a:rPr>
              <a:t>Uncomfortable environment</a:t>
            </a:r>
          </a:p>
          <a:p>
            <a:r>
              <a:rPr lang="en-GB" altLang="en-US" dirty="0">
                <a:latin typeface="Arial" panose="020B0604020202020204" pitchFamily="34" charset="0"/>
                <a:cs typeface="Arial" panose="020B0604020202020204" pitchFamily="34" charset="0"/>
              </a:rPr>
              <a:t>Interruptions</a:t>
            </a:r>
          </a:p>
          <a:p>
            <a:r>
              <a:rPr lang="en-GB" altLang="en-US" dirty="0">
                <a:latin typeface="Arial" panose="020B0604020202020204" pitchFamily="34" charset="0"/>
                <a:cs typeface="Arial" panose="020B0604020202020204" pitchFamily="34" charset="0"/>
              </a:rPr>
              <a:t>Preoccupation with another situation, next visit etc.</a:t>
            </a:r>
          </a:p>
          <a:p>
            <a:r>
              <a:rPr lang="en-GB" altLang="en-US" dirty="0">
                <a:latin typeface="Arial" panose="020B0604020202020204" pitchFamily="34" charset="0"/>
                <a:cs typeface="Arial" panose="020B0604020202020204" pitchFamily="34" charset="0"/>
              </a:rPr>
              <a:t>Stereotyping and making assumptions about the individual</a:t>
            </a:r>
          </a:p>
          <a:p>
            <a:r>
              <a:rPr lang="en-GB" altLang="en-US" dirty="0">
                <a:latin typeface="Arial" panose="020B0604020202020204" pitchFamily="34" charset="0"/>
                <a:cs typeface="Arial" panose="020B0604020202020204" pitchFamily="34" charset="0"/>
              </a:rPr>
              <a:t>Past negative experience of social services</a:t>
            </a:r>
          </a:p>
          <a:p>
            <a:r>
              <a:rPr lang="en-GB" altLang="en-US" dirty="0">
                <a:latin typeface="Arial" panose="020B0604020202020204" pitchFamily="34" charset="0"/>
                <a:cs typeface="Arial" panose="020B0604020202020204" pitchFamily="34" charset="0"/>
              </a:rPr>
              <a:t>Transference – possibly from a previous worker or significant person. </a:t>
            </a:r>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Obstacles to communication</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16D358-B2D2-46D5-959D-4C8BACA94EFB}" type="slidenum">
              <a:rPr lang="en-GB" altLang="en-US" smtClean="0"/>
              <a:pPr/>
              <a:t>21</a:t>
            </a:fld>
            <a:endParaRPr lang="en-GB" altLang="en-US"/>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4657725" y="4669930"/>
            <a:ext cx="3857625" cy="173881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1327759" y="1417639"/>
            <a:ext cx="9720197" cy="4708525"/>
          </a:xfrm>
        </p:spPr>
        <p:txBody>
          <a:bodyPr>
            <a:normAutofit/>
          </a:bodyPr>
          <a:lstStyle/>
          <a:p>
            <a:pPr marL="109537" indent="0">
              <a:buNone/>
              <a:defRPr/>
            </a:pPr>
            <a:r>
              <a:rPr lang="en-GB" dirty="0" err="1">
                <a:latin typeface="Arial" panose="020B0604020202020204" pitchFamily="34" charset="0"/>
                <a:cs typeface="Arial" panose="020B0604020202020204" pitchFamily="34" charset="0"/>
              </a:rPr>
              <a:t>Koprowska</a:t>
            </a:r>
            <a:r>
              <a:rPr lang="en-GB" dirty="0">
                <a:latin typeface="Arial" panose="020B0604020202020204" pitchFamily="34" charset="0"/>
                <a:cs typeface="Arial" panose="020B0604020202020204" pitchFamily="34" charset="0"/>
              </a:rPr>
              <a:t> (2010) refers to ‘first order’ and ‘second order’ skills:</a:t>
            </a:r>
          </a:p>
          <a:p>
            <a:pPr>
              <a:defRPr/>
            </a:pPr>
            <a:r>
              <a:rPr lang="en-GB" dirty="0">
                <a:latin typeface="Arial" panose="020B0604020202020204" pitchFamily="34" charset="0"/>
                <a:cs typeface="Arial" panose="020B0604020202020204" pitchFamily="34" charset="0"/>
              </a:rPr>
              <a:t>First order skills are needed in direct communication</a:t>
            </a:r>
          </a:p>
          <a:p>
            <a:pPr>
              <a:defRPr/>
            </a:pPr>
            <a:r>
              <a:rPr lang="en-GB"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dirty="0">
                <a:latin typeface="Arial" panose="020B0604020202020204" pitchFamily="34" charset="0"/>
                <a:cs typeface="Arial" panose="020B0604020202020204" pitchFamily="34" charset="0"/>
              </a:rPr>
              <a:t>Compare second order skills with ‘reflection-in-action’ and ‘reflection-on-action’ (</a:t>
            </a:r>
            <a:r>
              <a:rPr lang="en-GB" dirty="0" err="1">
                <a:latin typeface="Arial" panose="020B0604020202020204" pitchFamily="34" charset="0"/>
                <a:cs typeface="Arial" panose="020B0604020202020204" pitchFamily="34" charset="0"/>
              </a:rPr>
              <a:t>Schon</a:t>
            </a:r>
            <a:r>
              <a:rPr lang="en-GB" dirty="0">
                <a:latin typeface="Arial" panose="020B0604020202020204" pitchFamily="34" charset="0"/>
                <a:cs typeface="Arial" panose="020B0604020202020204" pitchFamily="34" charset="0"/>
              </a:rPr>
              <a:t>, 1984)  </a:t>
            </a:r>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838200" y="365126"/>
            <a:ext cx="10515600" cy="1200628"/>
          </a:xfrm>
        </p:spPr>
        <p:txBody>
          <a:bodyPr/>
          <a:lstStyle/>
          <a:p>
            <a:pPr algn="ctr">
              <a:defRPr/>
            </a:pPr>
            <a:r>
              <a:rPr lang="en-GB" dirty="0">
                <a:latin typeface="Arial" panose="020B0604020202020204" pitchFamily="34" charset="0"/>
                <a:cs typeface="Arial" panose="020B0604020202020204" pitchFamily="34" charset="0"/>
              </a:rPr>
              <a:t>First and Second Order Skills</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EAAF8D-0969-4267-A3B9-0B4BDAABAE05}" type="slidenum">
              <a:rPr lang="en-GB" altLang="en-US" smtClean="0"/>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FB630-EEA1-4905-B8D6-F6E2EDEFBE65}"/>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Non verbal communication</a:t>
            </a:r>
          </a:p>
        </p:txBody>
      </p:sp>
      <p:sp>
        <p:nvSpPr>
          <p:cNvPr id="3" name="Content Placeholder 2">
            <a:extLst>
              <a:ext uri="{FF2B5EF4-FFF2-40B4-BE49-F238E27FC236}">
                <a16:creationId xmlns:a16="http://schemas.microsoft.com/office/drawing/2014/main" id="{947395E5-1503-4BE6-B769-86DE771F6E0B}"/>
              </a:ext>
            </a:extLst>
          </p:cNvPr>
          <p:cNvSpPr>
            <a:spLocks noGrp="1"/>
          </p:cNvSpPr>
          <p:nvPr>
            <p:ph sz="quarter" idx="2"/>
          </p:nvPr>
        </p:nvSpPr>
        <p:spPr>
          <a:xfrm>
            <a:off x="609600" y="1257300"/>
            <a:ext cx="5386917" cy="5151439"/>
          </a:xfrm>
        </p:spPr>
        <p:txBody>
          <a:bodyPr>
            <a:normAutofit/>
          </a:bodyPr>
          <a:lstStyle/>
          <a:p>
            <a:pPr>
              <a:defRPr/>
            </a:pPr>
            <a:r>
              <a:rPr lang="en-GB" sz="2200" dirty="0">
                <a:latin typeface="Arial" panose="020B0604020202020204" pitchFamily="34" charset="0"/>
                <a:cs typeface="Arial" panose="020B0604020202020204" pitchFamily="34" charset="0"/>
              </a:rPr>
              <a:t>Most communication is non verbal</a:t>
            </a:r>
          </a:p>
          <a:p>
            <a:pPr>
              <a:defRPr/>
            </a:pPr>
            <a:r>
              <a:rPr lang="en-GB" sz="2200" dirty="0">
                <a:latin typeface="Arial" panose="020B0604020202020204" pitchFamily="34" charset="0"/>
                <a:cs typeface="Arial" panose="020B0604020202020204" pitchFamily="34" charset="0"/>
              </a:rPr>
              <a:t>We therefore need a heightened level of self awareness</a:t>
            </a:r>
          </a:p>
          <a:p>
            <a:pPr>
              <a:defRPr/>
            </a:pPr>
            <a:r>
              <a:rPr lang="en-GB" sz="2200" dirty="0">
                <a:latin typeface="Arial" panose="020B0604020202020204" pitchFamily="34" charset="0"/>
                <a:cs typeface="Arial" panose="020B0604020202020204" pitchFamily="34" charset="0"/>
              </a:rPr>
              <a:t>The degree of acceptable eye contact varies between cultures as do other methods of communication</a:t>
            </a:r>
          </a:p>
          <a:p>
            <a:pPr>
              <a:defRPr/>
            </a:pPr>
            <a:r>
              <a:rPr lang="en-GB" sz="2200" dirty="0">
                <a:latin typeface="Arial" panose="020B0604020202020204" pitchFamily="34" charset="0"/>
                <a:cs typeface="Arial" panose="020B0604020202020204" pitchFamily="34" charset="0"/>
              </a:rPr>
              <a:t>Research suggests gender differences in communication – women encode and decode better then men and build rapport and smile more often</a:t>
            </a:r>
          </a:p>
          <a:p>
            <a:pPr marL="109537" indent="0">
              <a:buNone/>
              <a:defRPr/>
            </a:pPr>
            <a:r>
              <a:rPr lang="en-GB" sz="2200" dirty="0">
                <a:latin typeface="Arial" panose="020B0604020202020204" pitchFamily="34" charset="0"/>
                <a:cs typeface="Arial" panose="020B0604020202020204" pitchFamily="34" charset="0"/>
              </a:rPr>
              <a:t>    (Hall, J 2006) </a:t>
            </a:r>
          </a:p>
          <a:p>
            <a:pPr marL="109537" indent="0">
              <a:buNone/>
              <a:defRPr/>
            </a:pPr>
            <a:r>
              <a:rPr lang="en-GB" sz="2200" dirty="0">
                <a:latin typeface="Arial" panose="020B0604020202020204" pitchFamily="34" charset="0"/>
                <a:cs typeface="Arial" panose="020B0604020202020204" pitchFamily="34" charset="0"/>
              </a:rPr>
              <a:t>How is this </a:t>
            </a:r>
            <a:r>
              <a:rPr lang="en-GB" sz="2200" i="1" dirty="0">
                <a:latin typeface="Arial" panose="020B0604020202020204" pitchFamily="34" charset="0"/>
                <a:cs typeface="Arial" panose="020B0604020202020204" pitchFamily="34" charset="0"/>
              </a:rPr>
              <a:t>a</a:t>
            </a:r>
            <a:r>
              <a:rPr lang="en-GB" sz="2200" dirty="0">
                <a:latin typeface="Arial" panose="020B0604020202020204" pitchFamily="34" charset="0"/>
                <a:cs typeface="Arial" panose="020B0604020202020204" pitchFamily="34" charset="0"/>
              </a:rPr>
              <a:t>ffected when not communication is not face to face?  </a:t>
            </a:r>
          </a:p>
          <a:p>
            <a:pPr marL="109537" indent="0">
              <a:buNone/>
              <a:defRPr/>
            </a:pPr>
            <a:endParaRPr lang="en-GB" sz="14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1D7F0C76-78CC-4476-ACF0-7B21399ED2E4}"/>
              </a:ext>
            </a:extLst>
          </p:cNvPr>
          <p:cNvSpPr>
            <a:spLocks noGrp="1"/>
          </p:cNvSpPr>
          <p:nvPr>
            <p:ph sz="quarter" idx="4"/>
          </p:nvPr>
        </p:nvSpPr>
        <p:spPr>
          <a:xfrm>
            <a:off x="6522720" y="1444295"/>
            <a:ext cx="5059681" cy="4758385"/>
          </a:xfrm>
        </p:spPr>
        <p:txBody>
          <a:bodyPr/>
          <a:lstStyle/>
          <a:p>
            <a:endParaRPr lang="en-GB" dirty="0"/>
          </a:p>
        </p:txBody>
      </p:sp>
      <p:sp>
        <p:nvSpPr>
          <p:cNvPr id="83972" name="Slide Number Placeholder 6">
            <a:extLst>
              <a:ext uri="{FF2B5EF4-FFF2-40B4-BE49-F238E27FC236}">
                <a16:creationId xmlns:a16="http://schemas.microsoft.com/office/drawing/2014/main" id="{DA64CCFF-4B69-4891-935B-8D5E0D94957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23E9C7-FC6E-4CE7-AA57-148A50D8147F}" type="slidenum">
              <a:rPr lang="en-GB" altLang="en-US" smtClean="0"/>
              <a:pPr/>
              <a:t>23</a:t>
            </a:fld>
            <a:endParaRPr lang="en-GB" altLang="en-US"/>
          </a:p>
        </p:txBody>
      </p:sp>
      <p:pic>
        <p:nvPicPr>
          <p:cNvPr id="5" name="Picture 4" descr="A picture containing drawing&#10;&#10;Description automatically generated">
            <a:extLst>
              <a:ext uri="{FF2B5EF4-FFF2-40B4-BE49-F238E27FC236}">
                <a16:creationId xmlns:a16="http://schemas.microsoft.com/office/drawing/2014/main" id="{185AA5C0-35DE-46BB-A9B2-DAF01CE556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4758" y="1580939"/>
            <a:ext cx="4884110" cy="4484581"/>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838200" y="1411418"/>
            <a:ext cx="10515600" cy="4765545"/>
          </a:xfrm>
        </p:spPr>
        <p:txBody>
          <a:bodyPr>
            <a:normAutofit lnSpcReduction="10000"/>
          </a:bodyPr>
          <a:lstStyle/>
          <a:p>
            <a:pPr>
              <a:defRPr/>
            </a:pPr>
            <a:r>
              <a:rPr lang="en-GB"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heath issues)</a:t>
            </a:r>
          </a:p>
          <a:p>
            <a:pPr>
              <a:defRPr/>
            </a:pPr>
            <a:r>
              <a:rPr lang="en-GB"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dirty="0">
                <a:latin typeface="Arial" panose="020B0604020202020204" pitchFamily="34" charset="0"/>
                <a:cs typeface="Arial" panose="020B0604020202020204" pitchFamily="34" charset="0"/>
              </a:rPr>
              <a:t>People with autism can find face-to-face contact disturbing and recognition of emotion difficult. </a:t>
            </a:r>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38200" y="365125"/>
            <a:ext cx="10515600" cy="1046293"/>
          </a:xfrm>
        </p:spPr>
        <p:txBody>
          <a:bodyPr/>
          <a:lstStyle/>
          <a:p>
            <a:pPr algn="ctr">
              <a:defRPr/>
            </a:pPr>
            <a:r>
              <a:rPr lang="en-GB" dirty="0">
                <a:latin typeface="Arial" panose="020B0604020202020204" pitchFamily="34" charset="0"/>
                <a:cs typeface="Arial" panose="020B0604020202020204" pitchFamily="34" charset="0"/>
              </a:rPr>
              <a:t>Differing Needs</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3B4D32-EE27-408D-995D-5F54DCD8D4AF}" type="slidenum">
              <a:rPr lang="en-GB" altLang="en-US" smtClean="0"/>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5018B7-60A1-471A-806A-DA07A1ECAF0A}"/>
              </a:ext>
            </a:extLst>
          </p:cNvPr>
          <p:cNvSpPr>
            <a:spLocks noGrp="1"/>
          </p:cNvSpPr>
          <p:nvPr>
            <p:ph idx="1"/>
          </p:nvPr>
        </p:nvSpPr>
        <p:spPr>
          <a:xfrm>
            <a:off x="609600" y="850900"/>
            <a:ext cx="10972800" cy="5156200"/>
          </a:xfrm>
        </p:spPr>
        <p:txBody>
          <a:bodyPr/>
          <a:lstStyle/>
          <a:p>
            <a:pPr marL="109537" indent="0">
              <a:buNone/>
            </a:pPr>
            <a:r>
              <a:rPr lang="en-GB" sz="3600" b="1" dirty="0"/>
              <a:t>Exercise  6</a:t>
            </a:r>
            <a:endParaRPr lang="en-GB" sz="3600" dirty="0"/>
          </a:p>
          <a:p>
            <a:r>
              <a:rPr lang="en-GB" dirty="0"/>
              <a:t>Reflect upon the reasons why social workers need to be conscious of the range of communication needs and approaches to use to meet these needs.  </a:t>
            </a:r>
          </a:p>
          <a:p>
            <a:r>
              <a:rPr lang="en-GB" dirty="0"/>
              <a:t>Consider the ways in which social workers may communicate and the impact of communication on the individuals we work with </a:t>
            </a:r>
          </a:p>
          <a:p>
            <a:r>
              <a:rPr lang="en-GB" dirty="0"/>
              <a:t>Identify any theories and/or models of communication that are or could be relevant to your observation of practice. </a:t>
            </a:r>
          </a:p>
          <a:p>
            <a:endParaRPr lang="en-GB" dirty="0"/>
          </a:p>
        </p:txBody>
      </p:sp>
      <p:sp>
        <p:nvSpPr>
          <p:cNvPr id="3" name="Title 2">
            <a:extLst>
              <a:ext uri="{FF2B5EF4-FFF2-40B4-BE49-F238E27FC236}">
                <a16:creationId xmlns:a16="http://schemas.microsoft.com/office/drawing/2014/main" id="{91D2F652-BD43-489E-88A9-5E09E7DCE6F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8593722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D9C8508-EC66-46C7-9ACC-109DFFEB27AB}"/>
              </a:ext>
            </a:extLst>
          </p:cNvPr>
          <p:cNvSpPr>
            <a:spLocks noGrp="1"/>
          </p:cNvSpPr>
          <p:nvPr>
            <p:ph idx="1"/>
          </p:nvPr>
        </p:nvSpPr>
        <p:spPr>
          <a:xfrm>
            <a:off x="609600" y="1200150"/>
            <a:ext cx="10972800" cy="4806950"/>
          </a:xfrm>
        </p:spPr>
        <p:txBody>
          <a:bodyPr/>
          <a:lstStyle/>
          <a:p>
            <a:pPr marL="109537" indent="0">
              <a:buNone/>
              <a:defRPr/>
            </a:pPr>
            <a:r>
              <a:rPr lang="en-GB" b="1" dirty="0">
                <a:latin typeface="Arial" panose="020B0604020202020204" pitchFamily="34" charset="0"/>
                <a:cs typeface="Arial" panose="020B0604020202020204" pitchFamily="34" charset="0"/>
              </a:rPr>
              <a:t>Observation (Task 2)</a:t>
            </a:r>
            <a:endParaRPr lang="en-GB" b="1" dirty="0">
              <a:highlight>
                <a:srgbClr val="FFFF00"/>
              </a:highlight>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Watch the 4 video clips “More than just words” and use these to help you</a:t>
            </a:r>
            <a:r>
              <a:rPr lang="en-GB" i="1" dirty="0">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 critical reflect</a:t>
            </a:r>
            <a:r>
              <a:rPr lang="en-GB" i="1" dirty="0">
                <a:latin typeface="Arial" panose="020B0604020202020204" pitchFamily="34" charset="0"/>
                <a:cs typeface="Arial" panose="020B0604020202020204" pitchFamily="34" charset="0"/>
              </a:rPr>
              <a:t>ion</a:t>
            </a:r>
            <a:endParaRPr lang="en-GB" dirty="0">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Provide a range of examples in relation to language need and use including cultural sensitivity</a:t>
            </a:r>
          </a:p>
          <a:p>
            <a:pPr>
              <a:defRPr/>
            </a:pPr>
            <a:r>
              <a:rPr lang="en-GB" dirty="0">
                <a:latin typeface="Arial" panose="020B0604020202020204" pitchFamily="34" charset="0"/>
                <a:cs typeface="Arial" panose="020B0604020202020204" pitchFamily="34" charset="0"/>
              </a:rPr>
              <a:t>Reflection on personal experience as to why language must be an integral part of assessment and service provision</a:t>
            </a:r>
          </a:p>
          <a:p>
            <a:pPr>
              <a:defRPr/>
            </a:pPr>
            <a:r>
              <a:rPr lang="en-GB" dirty="0">
                <a:latin typeface="Arial" panose="020B0604020202020204" pitchFamily="34" charset="0"/>
                <a:cs typeface="Arial" panose="020B0604020202020204" pitchFamily="34" charset="0"/>
              </a:rPr>
              <a:t>Including the principles of the “Active </a:t>
            </a:r>
            <a:r>
              <a:rPr lang="en-GB" i="1" dirty="0">
                <a:latin typeface="Arial" panose="020B0604020202020204" pitchFamily="34" charset="0"/>
                <a:cs typeface="Arial" panose="020B0604020202020204" pitchFamily="34" charset="0"/>
              </a:rPr>
              <a:t>O</a:t>
            </a:r>
            <a:r>
              <a:rPr lang="en-GB" dirty="0">
                <a:latin typeface="Arial" panose="020B0604020202020204" pitchFamily="34" charset="0"/>
                <a:cs typeface="Arial" panose="020B0604020202020204" pitchFamily="34" charset="0"/>
              </a:rPr>
              <a:t>ffer</a:t>
            </a:r>
            <a:r>
              <a:rPr lang="en-GB" dirty="0">
                <a:latin typeface="Arial Nova Cond" panose="020B0604020202020204" pitchFamily="34" charset="0"/>
                <a:cs typeface="Arial" panose="020B0604020202020204" pitchFamily="34" charset="0"/>
              </a:rPr>
              <a:t>” </a:t>
            </a:r>
            <a:r>
              <a:rPr lang="en-GB" dirty="0">
                <a:latin typeface="Arial Nova Cond" panose="020B0604020202020204" pitchFamily="34" charset="0"/>
              </a:rPr>
              <a:t>and make reference to “More than Just Words” (Welsh Government, 2012).</a:t>
            </a:r>
          </a:p>
          <a:p>
            <a:pPr>
              <a:defRPr/>
            </a:pPr>
            <a:r>
              <a:rPr lang="en-GB" dirty="0">
                <a:latin typeface="Arial Nova Cond" panose="020B0604020202020204" pitchFamily="34" charset="0"/>
                <a:cs typeface="Arial" panose="020B0604020202020204" pitchFamily="34" charset="0"/>
              </a:rPr>
              <a:t>Welsh context within </a:t>
            </a:r>
            <a:r>
              <a:rPr lang="en-GB" dirty="0">
                <a:latin typeface="Arial" panose="020B0604020202020204" pitchFamily="34" charset="0"/>
                <a:cs typeface="Arial" panose="020B0604020202020204" pitchFamily="34" charset="0"/>
              </a:rPr>
              <a:t>Safeguarding (Task 3) will be discussed in workshop 3.</a:t>
            </a:r>
          </a:p>
          <a:p>
            <a:pPr>
              <a:defRPr/>
            </a:pPr>
            <a:r>
              <a:rPr lang="en-GB" dirty="0">
                <a:latin typeface="Arial Nova Cond" panose="020B0604020202020204" pitchFamily="34" charset="0"/>
                <a:cs typeface="Arial" panose="020B0604020202020204" pitchFamily="34" charset="0"/>
              </a:rPr>
              <a:t> </a:t>
            </a:r>
          </a:p>
        </p:txBody>
      </p:sp>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p:txBody>
          <a:bodyPr>
            <a:normAutofit/>
          </a:bodyPr>
          <a:lstStyle/>
          <a:p>
            <a:pPr>
              <a:defRPr/>
            </a:pPr>
            <a:r>
              <a:rPr lang="en-GB" sz="4000" dirty="0">
                <a:latin typeface="Arial" panose="020B0604020202020204" pitchFamily="34" charset="0"/>
                <a:cs typeface="Arial" panose="020B0604020202020204" pitchFamily="34" charset="0"/>
              </a:rPr>
              <a:t>Welsh Context within Task 2</a:t>
            </a:r>
          </a:p>
        </p:txBody>
      </p:sp>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2000250" y="908050"/>
            <a:ext cx="8229600" cy="5437188"/>
          </a:xfrm>
        </p:spPr>
        <p:txBody>
          <a:bodyPr/>
          <a:lstStyle/>
          <a:p>
            <a:pPr marL="109537" indent="0">
              <a:buNone/>
              <a:defRPr/>
            </a:pPr>
            <a:r>
              <a:rPr lang="en-GB" b="1" dirty="0"/>
              <a:t>More than just words - </a:t>
            </a:r>
            <a:r>
              <a:rPr lang="en-GB" b="1" dirty="0" err="1"/>
              <a:t>Gwenan</a:t>
            </a:r>
            <a:r>
              <a:rPr lang="en-GB" b="1" dirty="0"/>
              <a:t> </a:t>
            </a:r>
            <a:r>
              <a:rPr lang="en-GB" b="1" dirty="0" err="1"/>
              <a:t>Prysor</a:t>
            </a:r>
            <a:r>
              <a:rPr lang="en-GB" b="1" dirty="0"/>
              <a:t> </a:t>
            </a:r>
            <a:r>
              <a:rPr lang="en-GB" b="1" dirty="0">
                <a:hlinkClick r:id="rId3"/>
              </a:rPr>
              <a:t>https://youtu.be/qS-9F_qqOXo</a:t>
            </a:r>
            <a:endParaRPr lang="en-GB" b="1" dirty="0"/>
          </a:p>
          <a:p>
            <a:pPr marL="109537" indent="0">
              <a:buNone/>
              <a:defRPr/>
            </a:pPr>
            <a:r>
              <a:rPr lang="en-GB" b="1" dirty="0"/>
              <a:t>More than just words - Hywel Jones</a:t>
            </a:r>
            <a:endParaRPr lang="en-GB" dirty="0"/>
          </a:p>
          <a:p>
            <a:pPr>
              <a:defRPr/>
            </a:pPr>
            <a:r>
              <a:rPr lang="en-GB" dirty="0">
                <a:hlinkClick r:id="rId4"/>
              </a:rPr>
              <a:t>https://youtu.be/YTzMZ4Hqo7Y</a:t>
            </a:r>
            <a:endParaRPr lang="en-GB" dirty="0"/>
          </a:p>
          <a:p>
            <a:pPr marL="109537" indent="0">
              <a:buNone/>
              <a:defRPr/>
            </a:pPr>
            <a:r>
              <a:rPr lang="en-GB" b="1" dirty="0"/>
              <a:t>More than just words - </a:t>
            </a:r>
            <a:r>
              <a:rPr lang="en-GB" b="1" dirty="0" err="1"/>
              <a:t>Wyn</a:t>
            </a:r>
            <a:r>
              <a:rPr lang="en-GB" b="1" dirty="0"/>
              <a:t> </a:t>
            </a:r>
            <a:r>
              <a:rPr lang="en-GB" b="1" dirty="0" err="1"/>
              <a:t>Gruffydd</a:t>
            </a:r>
            <a:endParaRPr lang="en-GB" dirty="0"/>
          </a:p>
          <a:p>
            <a:pPr>
              <a:defRPr/>
            </a:pPr>
            <a:r>
              <a:rPr lang="en-GB" dirty="0">
                <a:hlinkClick r:id="rId5"/>
              </a:rPr>
              <a:t>https://youtu.be/IOOs62dzOE4</a:t>
            </a:r>
            <a:endParaRPr lang="en-GB" dirty="0"/>
          </a:p>
          <a:p>
            <a:pPr marL="109537" indent="0">
              <a:buNone/>
              <a:defRPr/>
            </a:pPr>
            <a:r>
              <a:rPr lang="en-GB" b="1" dirty="0"/>
              <a:t>More than just words - Iola </a:t>
            </a:r>
            <a:r>
              <a:rPr lang="en-GB" b="1" dirty="0" err="1"/>
              <a:t>Gruffydd</a:t>
            </a:r>
            <a:endParaRPr lang="en-GB" dirty="0"/>
          </a:p>
          <a:p>
            <a:pPr>
              <a:defRPr/>
            </a:pPr>
            <a:r>
              <a:rPr lang="en-GB" dirty="0">
                <a:hlinkClick r:id="rId6"/>
              </a:rPr>
              <a:t>https://youtu.be/2iF41nNoM5M</a:t>
            </a:r>
            <a:endParaRPr lang="en-GB" dirty="0"/>
          </a:p>
          <a:p>
            <a:pPr marL="109537" indent="0">
              <a:buNone/>
              <a:defRPr/>
            </a:pPr>
            <a:r>
              <a:rPr lang="en-GB" sz="2000" dirty="0"/>
              <a:t>Please ensure you watch all of the video clips which can be accessed through  Moodle as these will help you think about your own experience and to reflect on why language should be a integral part of the assessment process and service provision. </a:t>
            </a:r>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1981200" y="274638"/>
            <a:ext cx="8229600" cy="634082"/>
          </a:xfrm>
        </p:spPr>
        <p:txBody>
          <a:bodyPr>
            <a:normAutofit fontScale="90000"/>
          </a:bodyPr>
          <a:lstStyle/>
          <a:p>
            <a:pPr>
              <a:defRPr/>
            </a:pPr>
            <a:r>
              <a:rPr lang="en-GB" dirty="0"/>
              <a:t>More than Just Words</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CCCE71-823A-4CAE-924E-7A2F48950941}" type="slidenum">
              <a:rPr lang="en-GB" altLang="en-US" smtClean="0"/>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D00C9C8-0B31-4BB3-AA47-FEE4D15E48A6}"/>
              </a:ext>
            </a:extLst>
          </p:cNvPr>
          <p:cNvSpPr>
            <a:spLocks noGrp="1"/>
          </p:cNvSpPr>
          <p:nvPr>
            <p:ph idx="1"/>
          </p:nvPr>
        </p:nvSpPr>
        <p:spPr>
          <a:xfrm>
            <a:off x="1741118" y="1481138"/>
            <a:ext cx="9841282" cy="4525962"/>
          </a:xfrm>
        </p:spPr>
        <p:txBody>
          <a:bodyPr/>
          <a:lstStyle/>
          <a:p>
            <a:pPr>
              <a:defRPr/>
            </a:pPr>
            <a:endParaRPr lang="en-GB" dirty="0"/>
          </a:p>
          <a:p>
            <a:pPr>
              <a:defRPr/>
            </a:pPr>
            <a:endParaRPr lang="en-GB" dirty="0"/>
          </a:p>
          <a:p>
            <a:pPr marL="109537" indent="0">
              <a:buNone/>
              <a:defRPr/>
            </a:pPr>
            <a:r>
              <a:rPr lang="en-GB" altLang="en-US" sz="4800" dirty="0">
                <a:latin typeface="Arial" panose="020B0604020202020204" pitchFamily="34" charset="0"/>
                <a:cs typeface="Arial" panose="020B0604020202020204" pitchFamily="34" charset="0"/>
              </a:rPr>
              <a:t>Welsh Language and Culture </a:t>
            </a:r>
            <a:endParaRPr lang="en-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91D71A75-AAA0-4F9A-BC7C-44609C6BB777}"/>
              </a:ext>
            </a:extLst>
          </p:cNvPr>
          <p:cNvSpPr>
            <a:spLocks noGrp="1"/>
          </p:cNvSpPr>
          <p:nvPr>
            <p:ph type="title"/>
          </p:nvPr>
        </p:nvSpPr>
        <p:spPr/>
        <p:txBody>
          <a:bodyPr/>
          <a:lstStyle/>
          <a:p>
            <a:pPr eaLnBrk="1" hangingPunct="1">
              <a:defRPr/>
            </a:pPr>
            <a:r>
              <a:rPr lang="en-GB" altLang="en-US" dirty="0"/>
              <a:t>Session 3</a:t>
            </a:r>
          </a:p>
        </p:txBody>
      </p:sp>
      <p:sp>
        <p:nvSpPr>
          <p:cNvPr id="38916" name="Slide Number Placeholder 5">
            <a:extLst>
              <a:ext uri="{FF2B5EF4-FFF2-40B4-BE49-F238E27FC236}">
                <a16:creationId xmlns:a16="http://schemas.microsoft.com/office/drawing/2014/main" id="{FF003BD4-715B-46F0-8428-6D73D4F4617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FDD2D2-0039-4BD9-860E-C52CF8842B7D}" type="slidenum">
              <a:rPr lang="en-GB" altLang="en-US" smtClean="0"/>
              <a:pPr/>
              <a:t>28</a:t>
            </a:fld>
            <a:endParaRPr lang="en-GB" altLang="en-US"/>
          </a:p>
        </p:txBody>
      </p:sp>
      <p:pic>
        <p:nvPicPr>
          <p:cNvPr id="38917" name="Picture 4">
            <a:extLst>
              <a:ext uri="{FF2B5EF4-FFF2-40B4-BE49-F238E27FC236}">
                <a16:creationId xmlns:a16="http://schemas.microsoft.com/office/drawing/2014/main" id="{DC614156-7462-4FEC-B10B-74CBEFAA217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en-GB" sz="3500" dirty="0"/>
              <a:t>Social Services and Well-being (Wales) Act, 2014 The Active Offer - More than Just Words</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quarter" idx="2"/>
          </p:nvPr>
        </p:nvSpPr>
        <p:spPr>
          <a:xfrm>
            <a:off x="609600" y="1416050"/>
            <a:ext cx="5386917" cy="4621495"/>
          </a:xfrm>
        </p:spPr>
        <p:txBody>
          <a:bodyPr wrap="square" anchor="t">
            <a:noAutofit/>
          </a:bodyPr>
          <a:lstStyle/>
          <a:p>
            <a:pPr>
              <a:lnSpc>
                <a:spcPct val="90000"/>
              </a:lnSpc>
            </a:pPr>
            <a:r>
              <a:rPr lang="en-GB" altLang="en-US" sz="2200" dirty="0"/>
              <a:t>The ‘Active Offer’ simply means providing a service in Welsh without someone having to ask for it</a:t>
            </a:r>
          </a:p>
          <a:p>
            <a:pPr>
              <a:lnSpc>
                <a:spcPct val="90000"/>
              </a:lnSpc>
            </a:pPr>
            <a:r>
              <a:rPr lang="en-GB" altLang="en-US" sz="2200" dirty="0"/>
              <a:t>The Welsh language should be as visible as the English language</a:t>
            </a:r>
          </a:p>
          <a:p>
            <a:pPr>
              <a:lnSpc>
                <a:spcPct val="90000"/>
              </a:lnSpc>
            </a:pPr>
            <a:r>
              <a:rPr lang="en-GB" altLang="en-US" sz="2200" dirty="0"/>
              <a:t>Providing a service that is centred to those who use services is fundamental to the ‘Active Offer’ </a:t>
            </a:r>
          </a:p>
          <a:p>
            <a:pPr>
              <a:lnSpc>
                <a:spcPct val="90000"/>
              </a:lnSpc>
            </a:pPr>
            <a:r>
              <a:rPr lang="en-GB" altLang="en-US" sz="2200" dirty="0"/>
              <a:t>What this means in practice is providing a tailor-made service that enables the individual to be assured that he/she is in control and fully understands the services being offered.</a:t>
            </a:r>
          </a:p>
        </p:txBody>
      </p:sp>
      <p:pic>
        <p:nvPicPr>
          <p:cNvPr id="6" name="Picture 5">
            <a:extLst>
              <a:ext uri="{FF2B5EF4-FFF2-40B4-BE49-F238E27FC236}">
                <a16:creationId xmlns:a16="http://schemas.microsoft.com/office/drawing/2014/main" id="{C479CD07-BBAB-43C7-9C72-33011D4FDFBD}"/>
              </a:ext>
            </a:extLst>
          </p:cNvPr>
          <p:cNvPicPr>
            <a:picLocks noChangeAspect="1"/>
          </p:cNvPicPr>
          <p:nvPr/>
        </p:nvPicPr>
        <p:blipFill>
          <a:blip r:embed="rId3"/>
          <a:stretch>
            <a:fillRect/>
          </a:stretch>
        </p:blipFill>
        <p:spPr>
          <a:xfrm>
            <a:off x="6334204" y="1416050"/>
            <a:ext cx="5445048" cy="5025425"/>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AE4B42-0EB2-40ED-8946-565860CEF6CD}"/>
              </a:ext>
            </a:extLst>
          </p:cNvPr>
          <p:cNvSpPr>
            <a:spLocks noGrp="1"/>
          </p:cNvSpPr>
          <p:nvPr>
            <p:ph idx="1"/>
          </p:nvPr>
        </p:nvSpPr>
        <p:spPr>
          <a:xfrm>
            <a:off x="1068779" y="1314450"/>
            <a:ext cx="9999024" cy="4827588"/>
          </a:xfrm>
        </p:spPr>
        <p:txBody>
          <a:bodyPr>
            <a:normAutofit/>
          </a:bodyPr>
          <a:lstStyle/>
          <a:p>
            <a:pPr>
              <a:defRPr/>
            </a:pPr>
            <a:r>
              <a:rPr lang="en-GB" sz="2400" dirty="0">
                <a:latin typeface="Arial" panose="020B0604020202020204" pitchFamily="34" charset="0"/>
                <a:cs typeface="Arial" panose="020B0604020202020204" pitchFamily="34" charset="0"/>
              </a:rPr>
              <a:t>It means not making assumptions that all Welsh speakers speak English anyway! </a:t>
            </a:r>
          </a:p>
          <a:p>
            <a:pPr>
              <a:defRPr/>
            </a:pPr>
            <a:r>
              <a:rPr lang="en-GB" sz="2400" dirty="0">
                <a:latin typeface="Arial" panose="020B0604020202020204" pitchFamily="34" charset="0"/>
                <a:cs typeface="Arial" panose="020B0604020202020204" pitchFamily="34" charset="0"/>
              </a:rPr>
              <a:t>It ensures Welsh speaking individuals who request/use services are treated with dignity and respect by asking them what their preferred language is and acting on it </a:t>
            </a:r>
          </a:p>
          <a:p>
            <a:pPr>
              <a:defRPr/>
            </a:pPr>
            <a:r>
              <a:rPr lang="en-GB" sz="2400" dirty="0">
                <a:latin typeface="Arial" panose="020B0604020202020204" pitchFamily="34" charset="0"/>
                <a:cs typeface="Arial" panose="020B0604020202020204" pitchFamily="34" charset="0"/>
              </a:rPr>
              <a:t>It is a proactive approach that ensures language need is identified as an integral part of safe high quality service provision</a:t>
            </a:r>
          </a:p>
          <a:p>
            <a:pPr>
              <a:defRPr/>
            </a:pPr>
            <a:r>
              <a:rPr lang="en-GB" sz="2400" dirty="0">
                <a:latin typeface="Arial" panose="020B0604020202020204" pitchFamily="34" charset="0"/>
                <a:cs typeface="Arial" panose="020B0604020202020204" pitchFamily="34" charset="0"/>
              </a:rPr>
              <a:t>Making an ‘Active Offer’ is also about creating the right environment where individuals we work with feel empowered and confident that their needs will be met.                 </a:t>
            </a:r>
          </a:p>
          <a:p>
            <a:pPr marL="0" indent="0">
              <a:buNone/>
              <a:defRPr/>
            </a:pP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More than Just words -  </a:t>
            </a:r>
            <a:r>
              <a:rPr lang="en-GB" sz="1400" dirty="0">
                <a:latin typeface="Arial" panose="020B0604020202020204" pitchFamily="34" charset="0"/>
                <a:cs typeface="Arial" panose="020B0604020202020204" pitchFamily="34" charset="0"/>
                <a:hlinkClick r:id="rId3"/>
              </a:rPr>
              <a:t>www.gov.wales</a:t>
            </a:r>
            <a:r>
              <a:rPr lang="en-GB" sz="1400" dirty="0">
                <a:latin typeface="Arial" panose="020B0604020202020204" pitchFamily="34" charset="0"/>
                <a:cs typeface="Arial" panose="020B0604020202020204" pitchFamily="34" charset="0"/>
              </a:rPr>
              <a:t> (available on Moodle</a:t>
            </a:r>
            <a:r>
              <a:rPr lang="en-GB" sz="1400" dirty="0"/>
              <a:t>)</a:t>
            </a:r>
          </a:p>
          <a:p>
            <a:pPr>
              <a:defRPr/>
            </a:pPr>
            <a:endParaRPr lang="en-GB" sz="2400" dirty="0"/>
          </a:p>
          <a:p>
            <a:pPr marL="109537" indent="0">
              <a:buNone/>
              <a:defRPr/>
            </a:pPr>
            <a:endParaRPr lang="en-GB" sz="2000" dirty="0"/>
          </a:p>
        </p:txBody>
      </p:sp>
      <p:sp>
        <p:nvSpPr>
          <p:cNvPr id="3" name="Title 2">
            <a:extLst>
              <a:ext uri="{FF2B5EF4-FFF2-40B4-BE49-F238E27FC236}">
                <a16:creationId xmlns:a16="http://schemas.microsoft.com/office/drawing/2014/main" id="{470292BB-9DD2-4A64-9C2E-35ADE151E24D}"/>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The Active Offer</a:t>
            </a:r>
          </a:p>
        </p:txBody>
      </p:sp>
      <p:sp>
        <p:nvSpPr>
          <p:cNvPr id="47108" name="Slide Number Placeholder 6">
            <a:extLst>
              <a:ext uri="{FF2B5EF4-FFF2-40B4-BE49-F238E27FC236}">
                <a16:creationId xmlns:a16="http://schemas.microsoft.com/office/drawing/2014/main" id="{6B473286-01DE-4188-AF42-C08BF5FFC1E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AAED54-D509-48CE-82AE-0B0F3B8FE02C}" type="slidenum">
              <a:rPr lang="en-GB" altLang="en-US" smtClean="0"/>
              <a:pPr/>
              <a:t>30</a:t>
            </a:fld>
            <a:endParaRPr lang="en-GB" altLang="en-US"/>
          </a:p>
        </p:txBody>
      </p:sp>
      <p:pic>
        <p:nvPicPr>
          <p:cNvPr id="7" name="Picture 6">
            <a:extLst>
              <a:ext uri="{FF2B5EF4-FFF2-40B4-BE49-F238E27FC236}">
                <a16:creationId xmlns:a16="http://schemas.microsoft.com/office/drawing/2014/main" id="{98FA067F-60E7-4771-90E6-CFA7469FEEE1}"/>
              </a:ext>
            </a:extLst>
          </p:cNvPr>
          <p:cNvPicPr>
            <a:picLocks noChangeAspect="1"/>
          </p:cNvPicPr>
          <p:nvPr/>
        </p:nvPicPr>
        <p:blipFill>
          <a:blip r:embed="rId4"/>
          <a:stretch>
            <a:fillRect/>
          </a:stretch>
        </p:blipFill>
        <p:spPr>
          <a:xfrm>
            <a:off x="8968635" y="5375753"/>
            <a:ext cx="1482247" cy="1482247"/>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Content Placeholder 2">
            <a:extLst>
              <a:ext uri="{FF2B5EF4-FFF2-40B4-BE49-F238E27FC236}">
                <a16:creationId xmlns:a16="http://schemas.microsoft.com/office/drawing/2014/main" id="{3F993423-270B-4E0B-8F2E-B0601E2D9916}"/>
              </a:ext>
            </a:extLst>
          </p:cNvPr>
          <p:cNvSpPr>
            <a:spLocks noGrp="1"/>
          </p:cNvSpPr>
          <p:nvPr>
            <p:ph idx="1"/>
          </p:nvPr>
        </p:nvSpPr>
        <p:spPr>
          <a:xfrm>
            <a:off x="609599" y="1557338"/>
            <a:ext cx="10463213" cy="4386262"/>
          </a:xfrm>
        </p:spPr>
        <p:txBody>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p:txBody>
          <a:bodyPr>
            <a:normAutofit/>
          </a:bodyPr>
          <a:lstStyle/>
          <a:p>
            <a:pPr eaLnBrk="1" hangingPunct="1">
              <a:defRPr/>
            </a:pPr>
            <a:r>
              <a:rPr lang="en-GB" altLang="en-US" dirty="0">
                <a:latin typeface="Arial" panose="020B0604020202020204" pitchFamily="34" charset="0"/>
                <a:cs typeface="Arial" panose="020B0604020202020204" pitchFamily="34" charset="0"/>
              </a:rPr>
              <a:t>Welsh Language (Wales) Measure, 2011</a:t>
            </a:r>
          </a:p>
        </p:txBody>
      </p:sp>
      <p:sp>
        <p:nvSpPr>
          <p:cNvPr id="54276" name="Slide Number Placeholder 4">
            <a:extLst>
              <a:ext uri="{FF2B5EF4-FFF2-40B4-BE49-F238E27FC236}">
                <a16:creationId xmlns:a16="http://schemas.microsoft.com/office/drawing/2014/main" id="{319C2614-41D9-4FFA-A65D-7D456648EF0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C1448B-4BB2-48C7-AD01-796A1F361967}" type="slidenum">
              <a:rPr lang="en-GB" altLang="en-US" smtClean="0"/>
              <a:pPr/>
              <a:t>31</a:t>
            </a:fld>
            <a:endParaRPr lang="en-GB" altLang="en-US"/>
          </a:p>
        </p:txBody>
      </p:sp>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15163" y="4645026"/>
            <a:ext cx="4257674" cy="212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C2FE0-1238-4228-99F8-B398C14560A6}"/>
              </a:ext>
            </a:extLst>
          </p:cNvPr>
          <p:cNvSpPr>
            <a:spLocks noGrp="1"/>
          </p:cNvSpPr>
          <p:nvPr>
            <p:ph idx="1"/>
          </p:nvPr>
        </p:nvSpPr>
        <p:spPr>
          <a:xfrm>
            <a:off x="838200" y="1265130"/>
            <a:ext cx="10972800" cy="5100044"/>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Language Wales Measures, 2011 provides that 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pPr marL="0" indent="0">
              <a:buNone/>
            </a:pPr>
            <a:r>
              <a:rPr lang="en-US" dirty="0">
                <a:latin typeface="Arial" panose="020B0604020202020204" pitchFamily="34" charset="0"/>
                <a:cs typeface="Arial" panose="020B0604020202020204" pitchFamily="34" charset="0"/>
              </a:rPr>
              <a:t>The Welsh Ministers specifies the standards, and it is for the Commissioner to decide which standards a body has to comply with by serving the body with a compliance notice.  The compliance notice can require a body to comply with one or more standards, or with standards in some circumstances or in some areas The Commissioner is not obliged to require everybody to comply with every standard.</a:t>
            </a:r>
          </a:p>
          <a:p>
            <a:endParaRPr lang="en-GB" dirty="0"/>
          </a:p>
        </p:txBody>
      </p:sp>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Welsh Language (Wales) Measure, 2011</a:t>
            </a:r>
            <a:endParaRPr lang="en-GB" dirty="0"/>
          </a:p>
        </p:txBody>
      </p:sp>
    </p:spTree>
    <p:extLst>
      <p:ext uri="{BB962C8B-B14F-4D97-AF65-F5344CB8AC3E}">
        <p14:creationId xmlns:p14="http://schemas.microsoft.com/office/powerpoint/2010/main" val="22066950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p:txBody>
          <a:bodyPr>
            <a:normAutofit fontScale="90000"/>
          </a:bodyPr>
          <a:lstStyle/>
          <a:p>
            <a:pPr algn="ctr">
              <a:defRPr/>
            </a:pPr>
            <a:r>
              <a:rPr lang="en-GB" dirty="0">
                <a:latin typeface="Arial" panose="020B0604020202020204" pitchFamily="34" charset="0"/>
                <a:cs typeface="Arial" panose="020B0604020202020204" pitchFamily="34" charset="0"/>
              </a:rPr>
              <a:t>Welsh context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You may want to consider:</a:t>
            </a:r>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quarter" idx="2"/>
          </p:nvPr>
        </p:nvSpPr>
        <p:spPr/>
        <p:txBody>
          <a:bodyPr>
            <a:normAutofit fontScale="85000" lnSpcReduction="10000"/>
          </a:bodyPr>
          <a:lstStyle/>
          <a:p>
            <a:r>
              <a:rPr lang="en-GB" altLang="en-US" sz="2400" dirty="0">
                <a:latin typeface="Arial" panose="020B0604020202020204" pitchFamily="34" charset="0"/>
                <a:cs typeface="Arial" panose="020B0604020202020204" pitchFamily="34" charset="0"/>
              </a:rPr>
              <a:t>Post industrial decline</a:t>
            </a:r>
          </a:p>
          <a:p>
            <a:r>
              <a:rPr lang="en-GB" altLang="en-US" sz="2400" dirty="0">
                <a:latin typeface="Arial" panose="020B0604020202020204" pitchFamily="34" charset="0"/>
                <a:cs typeface="Arial" panose="020B0604020202020204" pitchFamily="34" charset="0"/>
              </a:rPr>
              <a:t>Poverty</a:t>
            </a:r>
          </a:p>
          <a:p>
            <a:r>
              <a:rPr lang="en-GB" altLang="en-US" sz="2400" dirty="0">
                <a:latin typeface="Arial" panose="020B0604020202020204" pitchFamily="34" charset="0"/>
                <a:cs typeface="Arial" panose="020B0604020202020204" pitchFamily="34" charset="0"/>
              </a:rPr>
              <a:t>Unemployment</a:t>
            </a:r>
          </a:p>
          <a:p>
            <a:r>
              <a:rPr lang="en-GB" altLang="en-US" sz="2400" dirty="0">
                <a:latin typeface="Arial" panose="020B0604020202020204" pitchFamily="34" charset="0"/>
                <a:cs typeface="Arial" panose="020B0604020202020204" pitchFamily="34" charset="0"/>
              </a:rPr>
              <a:t>Poor housing</a:t>
            </a:r>
          </a:p>
          <a:p>
            <a:r>
              <a:rPr lang="en-GB" altLang="en-US" sz="2400" dirty="0">
                <a:latin typeface="Arial" panose="020B0604020202020204" pitchFamily="34" charset="0"/>
                <a:cs typeface="Arial" panose="020B0604020202020204" pitchFamily="34" charset="0"/>
              </a:rPr>
              <a:t>Geographical location </a:t>
            </a:r>
          </a:p>
          <a:p>
            <a:r>
              <a:rPr lang="en-GB" altLang="en-US" sz="2400" dirty="0">
                <a:latin typeface="Arial" panose="020B0604020202020204" pitchFamily="34" charset="0"/>
                <a:cs typeface="Arial" panose="020B0604020202020204" pitchFamily="34" charset="0"/>
              </a:rPr>
              <a:t>Religion </a:t>
            </a:r>
          </a:p>
          <a:p>
            <a:r>
              <a:rPr lang="en-GB" altLang="en-US" sz="2400" dirty="0">
                <a:latin typeface="Arial" panose="020B0604020202020204" pitchFamily="34" charset="0"/>
                <a:cs typeface="Arial" panose="020B0604020202020204" pitchFamily="34" charset="0"/>
              </a:rPr>
              <a:t>Area of deprivation</a:t>
            </a:r>
          </a:p>
          <a:p>
            <a:r>
              <a:rPr lang="en-GB" altLang="en-US" sz="2400" dirty="0">
                <a:latin typeface="Arial" panose="020B0604020202020204" pitchFamily="34" charset="0"/>
                <a:cs typeface="Arial" panose="020B0604020202020204" pitchFamily="34" charset="0"/>
              </a:rPr>
              <a:t>The role of women in the family and the workforce</a:t>
            </a:r>
          </a:p>
          <a:p>
            <a:r>
              <a:rPr lang="en-GB" altLang="en-US" sz="2400" dirty="0">
                <a:latin typeface="Arial" panose="020B0604020202020204" pitchFamily="34" charset="0"/>
                <a:cs typeface="Arial" panose="020B0604020202020204" pitchFamily="34" charset="0"/>
              </a:rPr>
              <a:t>Issues of gender and sexual orientation</a:t>
            </a:r>
          </a:p>
          <a:p>
            <a:r>
              <a:rPr lang="en-GB" altLang="en-US" sz="2400" dirty="0">
                <a:latin typeface="Arial" panose="020B0604020202020204" pitchFamily="34" charset="0"/>
                <a:cs typeface="Arial" panose="020B0604020202020204" pitchFamily="34" charset="0"/>
              </a:rPr>
              <a:t>Political framework/institutions/legislation</a:t>
            </a:r>
          </a:p>
          <a:p>
            <a:r>
              <a:rPr lang="en-GB" altLang="en-US" sz="2400" dirty="0">
                <a:latin typeface="Arial" panose="020B0604020202020204" pitchFamily="34" charset="0"/>
                <a:cs typeface="Arial" panose="020B0604020202020204" pitchFamily="34" charset="0"/>
              </a:rPr>
              <a:t>Infrastructure</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p:txBody>
          <a:bodyPr/>
          <a:lstStyle/>
          <a:p>
            <a:pPr marL="109537" indent="0">
              <a:buNone/>
            </a:pPr>
            <a:r>
              <a:rPr lang="en-GB" dirty="0">
                <a:latin typeface="Arial" panose="020B0604020202020204" pitchFamily="34" charset="0"/>
                <a:cs typeface="Arial" panose="020B0604020202020204" pitchFamily="34" charset="0"/>
              </a:rPr>
              <a:t>Equality Issues</a:t>
            </a:r>
          </a:p>
          <a:p>
            <a:r>
              <a:rPr lang="en-GB" altLang="en-US" dirty="0">
                <a:latin typeface="Arial" panose="020B0604020202020204" pitchFamily="34" charset="0"/>
                <a:cs typeface="Arial" panose="020B0604020202020204" pitchFamily="34" charset="0"/>
              </a:rPr>
              <a:t>Equal access to information and services</a:t>
            </a:r>
          </a:p>
          <a:p>
            <a:r>
              <a:rPr lang="en-GB" altLang="en-US" dirty="0">
                <a:latin typeface="Arial" panose="020B0604020202020204" pitchFamily="34" charset="0"/>
                <a:cs typeface="Arial" panose="020B0604020202020204" pitchFamily="34" charset="0"/>
              </a:rPr>
              <a:t>Translation and interpreter services </a:t>
            </a:r>
          </a:p>
          <a:p>
            <a:r>
              <a:rPr lang="en-GB" altLang="en-US" dirty="0">
                <a:latin typeface="Arial" panose="020B0604020202020204" pitchFamily="34" charset="0"/>
                <a:cs typeface="Arial" panose="020B0604020202020204" pitchFamily="34" charset="0"/>
              </a:rPr>
              <a:t>Informed choice and informed consent</a:t>
            </a:r>
          </a:p>
          <a:p>
            <a:r>
              <a:rPr lang="en-GB" altLang="en-US" dirty="0">
                <a:latin typeface="Arial" panose="020B0604020202020204" pitchFamily="34" charset="0"/>
                <a:cs typeface="Arial" panose="020B0604020202020204" pitchFamily="34" charset="0"/>
              </a:rPr>
              <a:t>Limited resources </a:t>
            </a:r>
          </a:p>
          <a:p>
            <a:r>
              <a:rPr lang="en-GB" altLang="en-US" dirty="0">
                <a:latin typeface="Arial" panose="020B0604020202020204" pitchFamily="34" charset="0"/>
                <a:cs typeface="Arial" panose="020B0604020202020204" pitchFamily="34" charset="0"/>
              </a:rPr>
              <a:t>Public accountability</a:t>
            </a:r>
          </a:p>
          <a:p>
            <a:r>
              <a:rPr lang="en-GB" altLang="en-US" dirty="0">
                <a:latin typeface="Arial" panose="020B0604020202020204" pitchFamily="34" charset="0"/>
                <a:cs typeface="Arial" panose="020B0604020202020204" pitchFamily="34" charset="0"/>
              </a:rPr>
              <a:t>Social exclusion </a:t>
            </a:r>
          </a:p>
          <a:p>
            <a:r>
              <a:rPr lang="en-GB" altLang="en-US" dirty="0">
                <a:latin typeface="Arial" panose="020B0604020202020204" pitchFamily="34" charset="0"/>
                <a:cs typeface="Arial" panose="020B0604020202020204" pitchFamily="34" charset="0"/>
              </a:rPr>
              <a:t>Access to the cultural group  </a:t>
            </a:r>
          </a:p>
          <a:p>
            <a:r>
              <a:rPr lang="en-GB" altLang="en-US" dirty="0">
                <a:latin typeface="Arial" panose="020B0604020202020204" pitchFamily="34" charset="0"/>
                <a:cs typeface="Arial" panose="020B0604020202020204" pitchFamily="34" charset="0"/>
              </a:rPr>
              <a:t>Health inequalities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33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6563638" y="5592129"/>
            <a:ext cx="1304983" cy="130498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3415052" y="5199125"/>
            <a:ext cx="2029217" cy="1697987"/>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234945" y="5592129"/>
            <a:ext cx="2880479" cy="1181735"/>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814388" y="1643063"/>
            <a:ext cx="9396412" cy="4940299"/>
          </a:xfrm>
        </p:spPr>
        <p:txBody>
          <a:bodyPr>
            <a:normAutofit/>
          </a:bodyPr>
          <a:lstStyle/>
          <a:p>
            <a:pPr>
              <a:lnSpc>
                <a:spcPct val="90000"/>
              </a:lnSpc>
            </a:pPr>
            <a:r>
              <a:rPr lang="en-GB" altLang="en-US" sz="2800" dirty="0">
                <a:latin typeface="Arial" panose="020B0604020202020204" pitchFamily="34" charset="0"/>
                <a:cs typeface="Arial" panose="020B0604020202020204" pitchFamily="34" charset="0"/>
              </a:rPr>
              <a:t>May be disadvantaged e.g. poverty, geography, area, housing, educational attainment, discrimination.</a:t>
            </a:r>
          </a:p>
          <a:p>
            <a:pPr>
              <a:lnSpc>
                <a:spcPct val="90000"/>
              </a:lnSpc>
            </a:pPr>
            <a:r>
              <a:rPr lang="en-GB" altLang="en-US" sz="2800" dirty="0">
                <a:latin typeface="Arial" panose="020B0604020202020204" pitchFamily="34" charset="0"/>
                <a:cs typeface="Arial" panose="020B0604020202020204" pitchFamily="34" charset="0"/>
              </a:rPr>
              <a:t>Social isolation (can be greater in rural areas) </a:t>
            </a:r>
          </a:p>
          <a:p>
            <a:pPr>
              <a:lnSpc>
                <a:spcPct val="90000"/>
              </a:lnSpc>
            </a:pPr>
            <a:r>
              <a:rPr lang="en-GB" altLang="en-US" sz="2800" dirty="0">
                <a:latin typeface="Arial" panose="020B0604020202020204" pitchFamily="34" charset="0"/>
                <a:cs typeface="Arial" panose="020B0604020202020204" pitchFamily="34" charset="0"/>
              </a:rPr>
              <a:t>Unsure how the system works: seek help, referral</a:t>
            </a:r>
          </a:p>
          <a:p>
            <a:pPr>
              <a:lnSpc>
                <a:spcPct val="90000"/>
              </a:lnSpc>
            </a:pPr>
            <a:r>
              <a:rPr lang="en-GB" altLang="en-US" sz="2800" dirty="0">
                <a:latin typeface="Arial" panose="020B0604020202020204" pitchFamily="34" charset="0"/>
                <a:cs typeface="Arial" panose="020B0604020202020204" pitchFamily="34" charset="0"/>
              </a:rPr>
              <a:t>May have complex health needs  </a:t>
            </a:r>
          </a:p>
          <a:p>
            <a:pPr>
              <a:lnSpc>
                <a:spcPct val="90000"/>
              </a:lnSpc>
            </a:pPr>
            <a:r>
              <a:rPr lang="en-GB" altLang="en-US" sz="2800" dirty="0">
                <a:latin typeface="Arial" panose="020B0604020202020204" pitchFamily="34" charset="0"/>
                <a:cs typeface="Arial" panose="020B0604020202020204" pitchFamily="34" charset="0"/>
              </a:rPr>
              <a:t>Not an homogenous group - adds to the complexities  </a:t>
            </a:r>
          </a:p>
          <a:p>
            <a:pPr>
              <a:lnSpc>
                <a:spcPct val="90000"/>
              </a:lnSpc>
            </a:pPr>
            <a:r>
              <a:rPr lang="en-GB" altLang="en-US" sz="2800" dirty="0">
                <a:latin typeface="Arial" panose="020B0604020202020204" pitchFamily="34" charset="0"/>
                <a:cs typeface="Arial" panose="020B0604020202020204" pitchFamily="34" charset="0"/>
              </a:rPr>
              <a:t>Access to health and benefit entitlements </a:t>
            </a:r>
          </a:p>
          <a:p>
            <a:pPr>
              <a:lnSpc>
                <a:spcPct val="90000"/>
              </a:lnSpc>
            </a:pPr>
            <a:r>
              <a:rPr lang="en-GB" altLang="en-US" sz="2800" dirty="0">
                <a:latin typeface="Arial" panose="020B0604020202020204" pitchFamily="34" charset="0"/>
                <a:cs typeface="Arial" panose="020B0604020202020204" pitchFamily="34" charset="0"/>
              </a:rPr>
              <a:t>Different health beliefs and cultural practices </a:t>
            </a:r>
          </a:p>
          <a:p>
            <a:pPr>
              <a:lnSpc>
                <a:spcPct val="90000"/>
              </a:lnSpc>
            </a:pPr>
            <a:r>
              <a:rPr lang="en-GB" altLang="en-US" sz="2800" dirty="0">
                <a:latin typeface="Arial" panose="020B0604020202020204" pitchFamily="34" charset="0"/>
                <a:cs typeface="Arial" panose="020B0604020202020204" pitchFamily="34" charset="0"/>
              </a:rPr>
              <a:t>Different spiritual beliefs and practices</a:t>
            </a:r>
          </a:p>
          <a:p>
            <a:pPr>
              <a:lnSpc>
                <a:spcPct val="90000"/>
              </a:lnSpc>
            </a:pPr>
            <a:r>
              <a:rPr lang="en-GB" altLang="en-US" sz="2800" dirty="0">
                <a:latin typeface="Arial" panose="020B0604020202020204" pitchFamily="34" charset="0"/>
                <a:cs typeface="Arial" panose="020B0604020202020204" pitchFamily="34" charset="0"/>
              </a:rPr>
              <a:t>English or Welsh not first Language</a:t>
            </a:r>
          </a:p>
          <a:p>
            <a:endParaRPr lang="en-GB" altLang="en-US" dirty="0"/>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p:txBody>
          <a:bodyPr>
            <a:noAutofit/>
          </a:bodyPr>
          <a:lstStyle/>
          <a:p>
            <a:pPr algn="ctr">
              <a:defRPr/>
            </a:pPr>
            <a:r>
              <a:rPr lang="en-GB" sz="3600" dirty="0">
                <a:latin typeface="Arial" panose="020B0604020202020204" pitchFamily="34" charset="0"/>
                <a:cs typeface="Arial" panose="020B0604020202020204" pitchFamily="34" charset="0"/>
              </a:rPr>
              <a:t>Additional Needs of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Ethnic Minority Groups in Wales</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EEF38F-4FAD-40B8-82C4-2268EDA3C9B5}" type="slidenum">
              <a:rPr lang="en-GB" altLang="en-US" smtClean="0"/>
              <a:pPr/>
              <a:t>34</a:t>
            </a:fld>
            <a:endParaRPr lang="en-GB" altLang="en-US"/>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tretch>
            <a:fillRect/>
          </a:stretch>
        </p:blipFill>
        <p:spPr>
          <a:xfrm>
            <a:off x="8811683" y="4333376"/>
            <a:ext cx="2904067" cy="2175247"/>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5EC8C09-EEFC-4D7B-8007-5486A2212FFE}"/>
              </a:ext>
            </a:extLst>
          </p:cNvPr>
          <p:cNvSpPr>
            <a:spLocks noGrp="1"/>
          </p:cNvSpPr>
          <p:nvPr>
            <p:ph type="title"/>
          </p:nvPr>
        </p:nvSpPr>
        <p:spPr/>
        <p:txBody>
          <a:bodyPr anchor="ctr">
            <a:normAutofit/>
          </a:bodyPr>
          <a:lstStyle/>
          <a:p>
            <a:pPr eaLnBrk="1" hangingPunct="1">
              <a:defRPr/>
            </a:pPr>
            <a:endParaRPr lang="en-GB" altLang="en-US" dirty="0"/>
          </a:p>
        </p:txBody>
      </p:sp>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lstStyle/>
          <a:p>
            <a:r>
              <a:rPr lang="en-GB" altLang="en-US" dirty="0"/>
              <a:t>Culture and Communication</a:t>
            </a:r>
            <a:endParaRPr lang="en-GB" dirty="0"/>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half" idx="3"/>
          </p:nvPr>
        </p:nvSpPr>
        <p:spPr>
          <a:xfrm>
            <a:off x="6193368" y="301131"/>
            <a:ext cx="5389033" cy="762000"/>
          </a:xfrm>
        </p:spPr>
        <p:txBody>
          <a:bodyPr/>
          <a:lstStyle/>
          <a:p>
            <a:r>
              <a:rPr lang="en-GB" altLang="en-US" dirty="0"/>
              <a:t>Social Work in a Rural Context</a:t>
            </a:r>
            <a:endParaRPr lang="en-GB" dirty="0"/>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quarter" idx="2"/>
          </p:nvPr>
        </p:nvSpPr>
        <p:spPr/>
        <p:txBody>
          <a:bodyPr wrap="square" anchor="t">
            <a:normAutofit/>
          </a:bodyPr>
          <a:lstStyle/>
          <a:p>
            <a:pPr marL="109537" indent="0">
              <a:lnSpc>
                <a:spcPct val="90000"/>
              </a:lnSpc>
              <a:buNone/>
              <a:defRPr/>
            </a:pPr>
            <a:r>
              <a:rPr lang="en-GB" altLang="en-US" sz="2000"/>
              <a:t>Gast and Patmore (2012) discuss shared meanings within communities</a:t>
            </a:r>
          </a:p>
          <a:p>
            <a:pPr marL="109537" indent="0">
              <a:lnSpc>
                <a:spcPct val="90000"/>
              </a:lnSpc>
              <a:buNone/>
              <a:defRPr/>
            </a:pPr>
            <a:r>
              <a:rPr lang="en-GB" altLang="en-US" sz="2000"/>
              <a:t>In terms of ‘in-groups’ and ‘out-groups’ which can be linked to language spoken:</a:t>
            </a:r>
          </a:p>
          <a:p>
            <a:pPr eaLnBrk="1" hangingPunct="1">
              <a:lnSpc>
                <a:spcPct val="90000"/>
              </a:lnSpc>
              <a:defRPr/>
            </a:pPr>
            <a:r>
              <a:rPr lang="en-GB" altLang="en-US" sz="2000"/>
              <a:t>Common languages help to develop cultures</a:t>
            </a:r>
          </a:p>
          <a:p>
            <a:pPr eaLnBrk="1" hangingPunct="1">
              <a:lnSpc>
                <a:spcPct val="90000"/>
              </a:lnSpc>
              <a:defRPr/>
            </a:pPr>
            <a:r>
              <a:rPr lang="en-GB" altLang="en-US" sz="2000"/>
              <a:t>Social workers’ own culture and communication style can impact on services provided</a:t>
            </a:r>
          </a:p>
          <a:p>
            <a:pPr eaLnBrk="1" hangingPunct="1">
              <a:lnSpc>
                <a:spcPct val="90000"/>
              </a:lnSpc>
              <a:defRPr/>
            </a:pPr>
            <a:r>
              <a:rPr lang="en-GB" altLang="en-US" sz="2000"/>
              <a:t>Language of work setting can create barriers e.g. communication shorthand – how messages are relayed and received etc.   </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p:txBody>
          <a:bodyPr/>
          <a:lstStyle/>
          <a:p>
            <a:pPr marL="109537" indent="0">
              <a:lnSpc>
                <a:spcPct val="90000"/>
              </a:lnSpc>
              <a:buNone/>
              <a:defRPr/>
            </a:pPr>
            <a:r>
              <a:rPr lang="en-GB" altLang="en-US" dirty="0"/>
              <a:t>You could identify:</a:t>
            </a:r>
          </a:p>
          <a:p>
            <a:pPr>
              <a:lnSpc>
                <a:spcPct val="90000"/>
              </a:lnSpc>
              <a:defRPr/>
            </a:pPr>
            <a:r>
              <a:rPr lang="en-GB" altLang="en-US" dirty="0"/>
              <a:t>Issues relating to living and working in a rural area</a:t>
            </a:r>
          </a:p>
          <a:p>
            <a:pPr>
              <a:lnSpc>
                <a:spcPct val="90000"/>
              </a:lnSpc>
              <a:defRPr/>
            </a:pPr>
            <a:r>
              <a:rPr lang="en-GB" altLang="en-US" dirty="0"/>
              <a:t>Marginalisation</a:t>
            </a:r>
          </a:p>
          <a:p>
            <a:pPr>
              <a:lnSpc>
                <a:spcPct val="90000"/>
              </a:lnSpc>
              <a:defRPr/>
            </a:pPr>
            <a:r>
              <a:rPr lang="en-GB" altLang="en-US" dirty="0"/>
              <a:t>Problems individualised</a:t>
            </a:r>
          </a:p>
          <a:p>
            <a:pPr>
              <a:lnSpc>
                <a:spcPct val="90000"/>
              </a:lnSpc>
              <a:defRPr/>
            </a:pPr>
            <a:r>
              <a:rPr lang="en-GB" altLang="en-US" dirty="0"/>
              <a:t>‘Rural idyll’</a:t>
            </a:r>
          </a:p>
          <a:p>
            <a:pPr>
              <a:lnSpc>
                <a:spcPct val="90000"/>
              </a:lnSpc>
              <a:defRPr/>
            </a:pPr>
            <a:r>
              <a:rPr lang="en-GB" altLang="en-US" dirty="0"/>
              <a:t>‘Invisibility’</a:t>
            </a:r>
          </a:p>
          <a:p>
            <a:pPr>
              <a:lnSpc>
                <a:spcPct val="90000"/>
              </a:lnSpc>
              <a:defRPr/>
            </a:pPr>
            <a:r>
              <a:rPr lang="en-GB" altLang="en-US" dirty="0"/>
              <a:t>Needs of different cultures and ethnicities</a:t>
            </a:r>
          </a:p>
          <a:p>
            <a:pPr>
              <a:lnSpc>
                <a:spcPct val="90000"/>
              </a:lnSpc>
              <a:defRPr/>
            </a:pPr>
            <a:r>
              <a:rPr lang="en-GB" altLang="en-US"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35</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767" y="5186363"/>
            <a:ext cx="2185749" cy="1193534"/>
          </a:xfrm>
          <a:prstGeom prst="rect">
            <a:avLst/>
          </a:prstGeom>
          <a:noFill/>
          <a:ln>
            <a:noFill/>
            <a:prstDash val="sysDash"/>
            <a:miter lim="800000"/>
          </a:ln>
        </p:spPr>
      </p:pic>
      <p:pic>
        <p:nvPicPr>
          <p:cNvPr id="11" name="Picture 3">
            <a:extLst>
              <a:ext uri="{FF2B5EF4-FFF2-40B4-BE49-F238E27FC236}">
                <a16:creationId xmlns:a16="http://schemas.microsoft.com/office/drawing/2014/main" id="{DD2E3F06-9315-485C-9A72-EA7FEB1AB7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9247415" y="4174306"/>
            <a:ext cx="2057400" cy="2478797"/>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609600" y="1139869"/>
            <a:ext cx="10972800" cy="4867232"/>
          </a:xfrm>
        </p:spPr>
        <p:txBody>
          <a:bodyPr/>
          <a:lstStyle/>
          <a:p>
            <a:r>
              <a:rPr lang="en-GB" b="1" dirty="0"/>
              <a:t>Exercise  7</a:t>
            </a:r>
            <a:endParaRPr lang="en-GB" dirty="0"/>
          </a:p>
          <a:p>
            <a:r>
              <a:rPr lang="en-GB" dirty="0"/>
              <a:t>Why should language needs be an integral part of the assessment process and service provision in Wales?</a:t>
            </a:r>
          </a:p>
          <a:p>
            <a:r>
              <a:rPr lang="en-GB" dirty="0"/>
              <a:t>What language needs do you need to consider in your work setting when working with individuals/carers? </a:t>
            </a:r>
          </a:p>
          <a:p>
            <a:r>
              <a:rPr lang="en-GB" dirty="0"/>
              <a:t>What can you do to ensure you are working to the principals of the Active Offer? </a:t>
            </a:r>
          </a:p>
          <a:p>
            <a:r>
              <a:rPr lang="en-GB" dirty="0"/>
              <a:t>What legislation/policy/procedure might you need to consider in relation to effective communication and language needs in your workplace?</a:t>
            </a:r>
          </a:p>
          <a:p>
            <a:endParaRPr lang="en-GB" dirty="0"/>
          </a:p>
          <a:p>
            <a:r>
              <a:rPr lang="en-GB" dirty="0"/>
              <a:t> 7</a:t>
            </a:r>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609600" y="274638"/>
            <a:ext cx="10972800" cy="865230"/>
          </a:xfrm>
        </p:spPr>
        <p:txBody>
          <a:bodyPr>
            <a:normAutofit/>
          </a:bodyPr>
          <a:lstStyle/>
          <a:p>
            <a:r>
              <a:rPr lang="en-GB" dirty="0"/>
              <a:t>Group discussion </a:t>
            </a:r>
          </a:p>
        </p:txBody>
      </p:sp>
    </p:spTree>
    <p:extLst>
      <p:ext uri="{BB962C8B-B14F-4D97-AF65-F5344CB8AC3E}">
        <p14:creationId xmlns:p14="http://schemas.microsoft.com/office/powerpoint/2010/main" val="18795040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609600" y="1481138"/>
            <a:ext cx="10972800" cy="4769350"/>
          </a:xfrm>
        </p:spPr>
        <p:txBody>
          <a:bodyPr/>
          <a:lstStyle/>
          <a:p>
            <a:r>
              <a:rPr lang="en-GB" sz="2400" dirty="0"/>
              <a:t>Complete in discussion with mentors a draft of Task 1 part a of the portfolio</a:t>
            </a:r>
          </a:p>
          <a:p>
            <a:r>
              <a:rPr lang="en-GB" sz="2400" dirty="0"/>
              <a:t>Consider in discussion with your mentor/supervisor a suitable case for the safeguarding assignment for discussion at the next work shop. See portfolio Task 2 and the learning outcomes in the handbook for task 2 for further details</a:t>
            </a:r>
          </a:p>
          <a:p>
            <a:r>
              <a:rPr lang="en-GB" sz="2400" dirty="0"/>
              <a:t>Go the Social Care Wales hub and look at Social Services and Well-being (Wales) Act 2014 in relation to the Assessment and Safeguarding (Code of Practice) </a:t>
            </a:r>
            <a:r>
              <a:rPr lang="en-GB" sz="2400" dirty="0">
                <a:hlinkClick r:id="rId2"/>
              </a:rPr>
              <a:t>https://socialcare.wales/resources/information-and-learning-hub</a:t>
            </a:r>
            <a:endParaRPr lang="en-GB" sz="2400" dirty="0"/>
          </a:p>
          <a:p>
            <a:r>
              <a:rPr lang="en-GB" sz="2400" dirty="0"/>
              <a:t>You will be sent the workbook with preparatory exercises for workshop 3 before hand. </a:t>
            </a:r>
          </a:p>
          <a:p>
            <a:pPr marL="109537" indent="0">
              <a:buNone/>
            </a:pPr>
            <a:endParaRPr lang="en-GB" dirty="0"/>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p:txBody>
          <a:bodyPr/>
          <a:lstStyle/>
          <a:p>
            <a:r>
              <a:rPr lang="en-GB" sz="4400" dirty="0"/>
              <a:t>Workshop 3 Requirements</a:t>
            </a:r>
            <a:endParaRPr lang="en-GB" dirty="0"/>
          </a:p>
        </p:txBody>
      </p:sp>
    </p:spTree>
    <p:extLst>
      <p:ext uri="{BB962C8B-B14F-4D97-AF65-F5344CB8AC3E}">
        <p14:creationId xmlns:p14="http://schemas.microsoft.com/office/powerpoint/2010/main" val="20152887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684</TotalTime>
  <Words>3410</Words>
  <Application>Microsoft Office PowerPoint</Application>
  <PresentationFormat>Widescreen</PresentationFormat>
  <Paragraphs>325</Paragraphs>
  <Slides>37</Slides>
  <Notes>35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Arial</vt:lpstr>
      <vt:lpstr>Arial Nova Cond</vt:lpstr>
      <vt:lpstr>Calibri</vt:lpstr>
      <vt:lpstr>Lucida Sans Unicode</vt:lpstr>
      <vt:lpstr>Verdana</vt:lpstr>
      <vt:lpstr>Wingdings</vt:lpstr>
      <vt:lpstr>Wingdings 2</vt:lpstr>
      <vt:lpstr>Wingdings 3</vt:lpstr>
      <vt:lpstr>Theme1</vt:lpstr>
      <vt:lpstr>            Porth Agored Graduate Certificate Consolidation  Workshop 2 Session  1 -Collaboration and Co-production Session 2 - Observation – Task 2 Session 3 - Welsh context  </vt:lpstr>
      <vt:lpstr>Ground Rules for Virtual Workshop</vt:lpstr>
      <vt:lpstr>Collaboration/Co-production</vt:lpstr>
      <vt:lpstr>Definition of Collaboration, Co-production and Partnership</vt:lpstr>
      <vt:lpstr>PowerPoint Presentation</vt:lpstr>
      <vt:lpstr>Effective Communication</vt:lpstr>
      <vt:lpstr>Models of Participation</vt:lpstr>
      <vt:lpstr> Exercise 2 - Models of Participation </vt:lpstr>
      <vt:lpstr>The Role of Critical Thinking in  Effective Collaborative Practice</vt:lpstr>
      <vt:lpstr>What the individual/families/carers we work with are saying:</vt:lpstr>
      <vt:lpstr>PowerPoint Presentation</vt:lpstr>
      <vt:lpstr>Exercise 3 and 4 to complete before session 2</vt:lpstr>
      <vt:lpstr> Feedback from the people you work with </vt:lpstr>
      <vt:lpstr>Session 2</vt:lpstr>
      <vt:lpstr>The Observation </vt:lpstr>
      <vt:lpstr>Preparation for the Observation</vt:lpstr>
      <vt:lpstr>             Virtual or Telephone Observations</vt:lpstr>
      <vt:lpstr>  Feedback and comments from people in need of care and support and/or their carers  </vt:lpstr>
      <vt:lpstr>Exercise 5 – Observation of Practice</vt:lpstr>
      <vt:lpstr>Effective Communication</vt:lpstr>
      <vt:lpstr>Obstacles to communication</vt:lpstr>
      <vt:lpstr>First and Second Order Skills</vt:lpstr>
      <vt:lpstr>Non verbal communication</vt:lpstr>
      <vt:lpstr>Differing Needs</vt:lpstr>
      <vt:lpstr>PowerPoint Presentation</vt:lpstr>
      <vt:lpstr>Welsh Context within Task 2</vt:lpstr>
      <vt:lpstr>More than Just Words</vt:lpstr>
      <vt:lpstr>Session 3</vt:lpstr>
      <vt:lpstr>Social Services and Well-being (Wales) Act, 2014 The Active Offer - More than Just Words</vt:lpstr>
      <vt:lpstr>The Active Offer</vt:lpstr>
      <vt:lpstr>Welsh Language (Wales) Measure, 2011</vt:lpstr>
      <vt:lpstr>Welsh Language (Wales) Measure, 2011</vt:lpstr>
      <vt:lpstr>Welsh context  You may want to consider:</vt:lpstr>
      <vt:lpstr>Additional Needs of  Ethnic Minority Groups in Wales</vt:lpstr>
      <vt:lpstr>PowerPoint Presentation</vt:lpstr>
      <vt:lpstr>Group discussion </vt:lpstr>
      <vt:lpstr>Workshop 3 Requirements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24</cp:revision>
  <dcterms:created xsi:type="dcterms:W3CDTF">2020-10-12T10:48:29Z</dcterms:created>
  <dcterms:modified xsi:type="dcterms:W3CDTF">2020-10-15T14:40:41Z</dcterms:modified>
</cp:coreProperties>
</file>