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E5A78-016A-1D35-D115-1693B03A4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0478E9-CA59-50E3-4EF0-F28AB909F7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AFCF40-1AD9-F94E-FB8D-C6895910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C1801-35F1-86B8-8E7F-D85DE8F58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C29F28-8BD9-B413-BDDD-6E4D2DA3B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774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D3983-BFD3-4FAA-C190-2E2CF09D7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DF03C-D635-BF7F-327E-4E41798EB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1A40B-6C8F-D5C7-5B8A-F0B07299C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6B46D-0609-DF79-7FE7-EA1F1BCD9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85E0F-E8C4-9C84-EF7D-51AF9631B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388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26A9D-D60D-6B66-5800-73F758D38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A08E7-01F2-E9B7-0EE0-D4DACB0421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61015-E30B-E72A-19F8-1521F214E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23AA9-D6C8-955C-F594-DAA264FD5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131B8F-D4EB-9E90-FC6D-06173D5A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04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BDD7A-95DA-5877-54EA-84924971E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3B642-F958-C47F-88C5-04B7C0562C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EBBC5C-C8C3-3400-9E19-A2F8E03DA6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F26AE0-0DBC-978C-4917-C1ABFC34A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2804D5-E914-4447-BEDF-81A90686D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BA7149-E0D3-F6A3-3917-6A9ABA55B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810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BE784-FA5C-836F-A69F-A84503B9B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D61957-46E7-2444-215C-67FF26E84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5FE19D-4FEA-D1BE-980D-F38A85586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3F29C1-1E2C-E766-7AAE-C0F72AFB0F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DD41B-9D32-A744-984D-73FB5C5965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BC1566-1218-8E0F-7CC6-0752D029E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E64E0E-3D2A-0E7C-7CEC-CA56BEBE1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E6A38E-5C26-CD32-AFAF-339545D95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26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4074D-2C47-CCCA-F72E-C0B73ACA3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2BE8DA-12E6-7F38-B109-F9D4C0AE5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80ADF8-E627-4E0A-E605-4E6ECB155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E87F4A-DDC2-9485-9CB4-AB0AB28B0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2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87685F-5CA8-78BF-342E-98D5E4A30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16D4E5-7ACD-8C85-DCE8-C5A87A2E3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491554-103F-D0C8-23BB-0B3E104BA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11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25953-18F8-EE72-834C-7308AC958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93AAA-7AF2-B51C-9CC6-1EA00B91B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66ABF9-009F-A2E0-8D73-05A1EBAB6B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3F98E7-343B-EB87-55D5-0A2F9C7A3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59BE7-2A53-9008-B25B-E5B195537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E6931-CD60-5CCB-695E-EFA23E591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29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448ED-C445-1675-40B7-F8261C328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FF7CC2-E07A-2DED-DC40-C764D33CF6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8CB601-1288-6813-8029-0EA881E77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9C0218-9278-D095-7BFD-E512057E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B7F019-ACB3-2F6A-B5C5-96146B276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F729B8-B24B-2856-6BD3-C4997C501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09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2A2D9-19B8-28F2-5055-2FDE340F1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DC67E-1DBE-48C6-25ED-8B3BBD59E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B2B60-4EB5-E98D-5E5F-752B06962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DB3E1-A889-6037-CF48-234D48737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396B7-5E8D-3A11-1226-0429A1E59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53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EC8A33-F694-3C20-9950-97DA563059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E16D19-3A63-505F-66FB-DE1C0040D7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1E0BC-3017-3AFF-48F6-B2BE9B174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40659-DED6-F9CA-FB05-43216EB47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6EB3C-07CF-EE49-3AA1-874BDBD7B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321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FD938D-F0C0-2E43-CC56-FEACBA618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4F736-CE27-91FC-BB7F-80AEA177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09296B-05D0-23FD-8D58-2C0C013FAF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00D735-098C-9A4F-88D1-CADC7C142CD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B6EE2-78E6-5039-8627-D7C96F3CA4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CDD49-F25D-57DB-EC79-6823AE6F8A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49ED08-9732-3F40-A931-C6E5287FCE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83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0BC52-6B66-217C-C21D-92A1BDCE72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7" y="978619"/>
            <a:ext cx="3410712" cy="11064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800" b="1" i="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Older adult care</a:t>
            </a:r>
            <a:br>
              <a:rPr lang="en-US" sz="28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endParaRPr lang="en-US" sz="2800" b="1" kern="1200"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093976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92084F-A4CF-D98E-070E-87688C173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2252870"/>
            <a:ext cx="3412219" cy="3560251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700" b="1" i="0">
                <a:effectLst/>
              </a:rPr>
              <a:t>Amna Hussain - ID number (2319523)</a:t>
            </a:r>
            <a:br>
              <a:rPr lang="en-US" sz="1700" b="1">
                <a:effectLst/>
              </a:rPr>
            </a:br>
            <a:r>
              <a:rPr lang="en-US" sz="1700" b="1" i="0">
                <a:effectLst/>
              </a:rPr>
              <a:t>Module - Empowering the older person (BMHP6027)</a:t>
            </a:r>
            <a:br>
              <a:rPr lang="en-US" sz="1700" b="1">
                <a:effectLst/>
              </a:rPr>
            </a:br>
            <a:r>
              <a:rPr lang="en-US" sz="1700" b="1" i="0">
                <a:effectLst/>
              </a:rPr>
              <a:t>Lecturer - Parese Ahmed, Kennedy Obohwemu and Robert</a:t>
            </a:r>
            <a:br>
              <a:rPr lang="en-US" sz="1700" b="1">
                <a:effectLst/>
              </a:rPr>
            </a:br>
            <a:r>
              <a:rPr lang="en-US" sz="1700" b="1" i="0">
                <a:effectLst/>
              </a:rPr>
              <a:t>Nartowski</a:t>
            </a:r>
            <a:br>
              <a:rPr lang="en-US" sz="1700" b="1">
                <a:effectLst/>
              </a:rPr>
            </a:br>
            <a:r>
              <a:rPr lang="en-US" sz="1700" b="1" i="0">
                <a:effectLst/>
              </a:rPr>
              <a:t>component 1 - individual presentation (PowerPoint with voice over).</a:t>
            </a:r>
            <a:endParaRPr lang="en-US" sz="1700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FE0CE9-CBDC-4967-2F2C-9C72796E6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0630" y="633619"/>
            <a:ext cx="6656832" cy="354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32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671EAD-F4D7-7D96-1CA9-AC930C9F62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352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E6D462-9CA9-BE7E-687B-93646CCF1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 i="0">
                <a:effectLst/>
              </a:rPr>
              <a:t>Introduction</a:t>
            </a:r>
            <a:br>
              <a:rPr lang="en-GB" sz="4000" b="1">
                <a:effectLst/>
              </a:rPr>
            </a:b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204D6-36E6-681B-BA2C-A6D6CD12F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b="1" i="0">
                <a:effectLst/>
              </a:rPr>
              <a:t>Ageing populations are increasing in the UK.</a:t>
            </a:r>
            <a:endParaRPr lang="en-GB" sz="2000" b="1">
              <a:effectLst/>
            </a:endParaRPr>
          </a:p>
          <a:p>
            <a:r>
              <a:rPr lang="en-GB" sz="2000" b="1" i="0">
                <a:effectLst/>
              </a:rPr>
              <a:t>Older people often live with frailty, multimorbidity, and social care needs. This presentation critically evaluates care, empowerment, support needs, interventions and UK policy.</a:t>
            </a:r>
            <a:endParaRPr lang="en-GB" sz="2000" b="1">
              <a:effectLst/>
            </a:endParaRPr>
          </a:p>
          <a:p>
            <a:endParaRPr lang="en-US" sz="2000" b="1"/>
          </a:p>
        </p:txBody>
      </p:sp>
    </p:spTree>
    <p:extLst>
      <p:ext uri="{BB962C8B-B14F-4D97-AF65-F5344CB8AC3E}">
        <p14:creationId xmlns:p14="http://schemas.microsoft.com/office/powerpoint/2010/main" val="3314068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3F2F8-8BE2-DCF5-C687-96CC1D332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33" y="490537"/>
            <a:ext cx="5291663" cy="1628775"/>
          </a:xfrm>
        </p:spPr>
        <p:txBody>
          <a:bodyPr anchor="b">
            <a:normAutofit/>
          </a:bodyPr>
          <a:lstStyle/>
          <a:p>
            <a:r>
              <a:rPr lang="en-GB" sz="4000" b="1" i="0">
                <a:effectLst/>
              </a:rPr>
              <a:t>Who Are Older People?</a:t>
            </a:r>
            <a:endParaRPr lang="en-US" sz="4000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9011DB-C047-1BEB-66FB-9FD801234C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077" r="23575" b="-1"/>
          <a:stretch>
            <a:fillRect/>
          </a:stretch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D9FB69-D224-4396-775E-CBE3C6865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4" y="2614612"/>
            <a:ext cx="5291663" cy="3752849"/>
          </a:xfrm>
        </p:spPr>
        <p:txBody>
          <a:bodyPr>
            <a:normAutofit/>
          </a:bodyPr>
          <a:lstStyle/>
          <a:p>
            <a:r>
              <a:rPr lang="en-GB" sz="1800" b="1" i="0">
                <a:effectLst/>
                <a:latin typeface="+mj-lt"/>
              </a:rPr>
              <a:t>• Later life is associated with diverse health and social experiences. Needs vary according to health status, socioeconomic circumstances, culture and support networks (WHO, 2020).</a:t>
            </a:r>
            <a:endParaRPr lang="en-GB" sz="18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4082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C8BBE-ED83-1438-CD9D-378ED0DA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 b="1"/>
              <a:t>Physical care needs</a:t>
            </a:r>
            <a:endParaRPr lang="en-US" sz="3600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12ACB2-B186-6D6B-A996-D5452E530C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993" b="35478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12081-391E-003D-AEAA-F35B1DA1E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en-GB" sz="1700" b="1" i="0">
                <a:effectLst/>
                <a:latin typeface="+mj-lt"/>
              </a:rPr>
              <a:t>﻿﻿• Chronic disease management</a:t>
            </a:r>
            <a:endParaRPr lang="en-GB" sz="1700" b="1">
              <a:effectLst/>
              <a:latin typeface="+mj-lt"/>
            </a:endParaRPr>
          </a:p>
          <a:p>
            <a:pPr lvl="0"/>
            <a:r>
              <a:rPr lang="en-GB" sz="1700" b="1" i="0">
                <a:effectLst/>
                <a:latin typeface="+mj-lt"/>
              </a:rPr>
              <a:t>﻿﻿• Frailty prevention</a:t>
            </a:r>
            <a:endParaRPr lang="en-GB" sz="1700" b="1">
              <a:effectLst/>
              <a:latin typeface="+mj-lt"/>
            </a:endParaRPr>
          </a:p>
          <a:p>
            <a:pPr lvl="0"/>
            <a:r>
              <a:rPr lang="en-GB" sz="1700" b="1" i="0">
                <a:effectLst/>
                <a:latin typeface="+mj-lt"/>
              </a:rPr>
              <a:t>﻿﻿• Falls prevention</a:t>
            </a:r>
            <a:endParaRPr lang="en-GB" sz="1700" b="1">
              <a:effectLst/>
              <a:latin typeface="+mj-lt"/>
            </a:endParaRPr>
          </a:p>
          <a:p>
            <a:pPr lvl="0"/>
            <a:r>
              <a:rPr lang="en-GB" sz="1700" b="1" i="0">
                <a:effectLst/>
                <a:latin typeface="+mj-lt"/>
              </a:rPr>
              <a:t>﻿﻿• Nutrition and hydration</a:t>
            </a:r>
            <a:endParaRPr lang="en-GB" sz="1700" b="1">
              <a:effectLst/>
              <a:latin typeface="+mj-lt"/>
            </a:endParaRPr>
          </a:p>
          <a:p>
            <a:pPr lvl="0"/>
            <a:r>
              <a:rPr lang="en-GB" sz="1700" b="1" i="0">
                <a:effectLst/>
                <a:latin typeface="+mj-lt"/>
              </a:rPr>
              <a:t>﻿﻿• Medication optimisation</a:t>
            </a:r>
            <a:endParaRPr lang="en-GB" sz="1700" b="1">
              <a:effectLst/>
              <a:latin typeface="+mj-lt"/>
            </a:endParaRPr>
          </a:p>
          <a:p>
            <a:r>
              <a:rPr lang="en-GB" sz="1700" b="1" i="0">
                <a:effectLst/>
                <a:latin typeface="+mj-lt"/>
              </a:rPr>
              <a:t>sure Evidence shows frailty is associated with adverse outcomes (Clegg et al., 2013).</a:t>
            </a:r>
            <a:endParaRPr lang="en-GB" sz="17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6267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F32A3-F716-C517-3C1E-7EEC73A54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33" y="490537"/>
            <a:ext cx="5291663" cy="1628775"/>
          </a:xfrm>
        </p:spPr>
        <p:txBody>
          <a:bodyPr anchor="b">
            <a:normAutofit/>
          </a:bodyPr>
          <a:lstStyle/>
          <a:p>
            <a:r>
              <a:rPr lang="en-GB" sz="4000" b="1"/>
              <a:t>Psychological and emotional needs </a:t>
            </a:r>
            <a:endParaRPr lang="en-US" sz="4000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F9BD86-FE0E-4A67-B801-5E56332575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73" r="23869"/>
          <a:stretch>
            <a:fillRect/>
          </a:stretch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0C665-E87F-F56F-BF73-1FD021E6F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4" y="2614612"/>
            <a:ext cx="5291663" cy="3752849"/>
          </a:xfrm>
        </p:spPr>
        <p:txBody>
          <a:bodyPr>
            <a:normAutofit/>
          </a:bodyPr>
          <a:lstStyle/>
          <a:p>
            <a:r>
              <a:rPr lang="en-GB" sz="1800" b="1" i="0">
                <a:effectLst/>
                <a:latin typeface="+mj-lt"/>
              </a:rPr>
              <a:t>Psychological and Emotional Needs</a:t>
            </a:r>
            <a:endParaRPr lang="en-GB" sz="1800" b="1">
              <a:effectLst/>
              <a:latin typeface="+mj-lt"/>
            </a:endParaRPr>
          </a:p>
          <a:p>
            <a:r>
              <a:rPr lang="en-GB" sz="1800" b="1" i="0">
                <a:effectLst/>
                <a:latin typeface="+mj-lt"/>
              </a:rPr>
              <a:t>• Mental wellbeing is essential for healthy ageing. Depression, anxiety, bereavement and cognitive decline can affect quality of life, early support improves out comes.</a:t>
            </a:r>
            <a:endParaRPr lang="en-GB" sz="18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45038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61B667-A143-0D8D-217A-3CC1C45095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20" r="12872" b="2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F26800-798B-2219-4F76-EB6C485F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>
                <a:latin typeface="+mn-lt"/>
              </a:rPr>
              <a:t>Social support needs</a:t>
            </a:r>
            <a:endParaRPr lang="en-US" sz="4000" b="1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92DE2-4CF5-C9BD-6841-E715CD53DA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endParaRPr lang="en-GB" sz="2000" b="1">
              <a:effectLst/>
            </a:endParaRPr>
          </a:p>
          <a:p>
            <a:r>
              <a:rPr lang="en-GB" sz="2000" b="1" i="0">
                <a:effectLst/>
              </a:rPr>
              <a:t>• Loneliness and social isolation increase mortality risk and worsen health outcomes (Holt-Lunstad et al., 2015). Community engagement and social prescribing are important interventions.</a:t>
            </a:r>
            <a:endParaRPr lang="en-GB" sz="2000" b="1">
              <a:effectLst/>
            </a:endParaRPr>
          </a:p>
          <a:p>
            <a:endParaRPr lang="en-GB" sz="2000" b="1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45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2F1485-5B3B-0C6B-1B06-D175C45A79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475" r="-1" b="6102"/>
          <a:stretch>
            <a:fillRect/>
          </a:stretch>
        </p:blipFill>
        <p:spPr>
          <a:xfrm>
            <a:off x="-1" y="10"/>
            <a:ext cx="12228129" cy="466692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2987478"/>
            <a:ext cx="12228128" cy="1828800"/>
            <a:chOff x="-305" y="2987478"/>
            <a:chExt cx="12188952" cy="18288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7" name="Freeform: Shape 16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7DE2C7D-B4E9-076D-874E-AA7CACCE2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GB" sz="3300" b="1" i="0">
                <a:solidFill>
                  <a:schemeClr val="tx2"/>
                </a:solidFill>
                <a:effectLst/>
              </a:rPr>
              <a:t>empowerment and Person-Centred</a:t>
            </a:r>
            <a:br>
              <a:rPr lang="en-GB" sz="3300" b="1">
                <a:solidFill>
                  <a:schemeClr val="tx2"/>
                </a:solidFill>
                <a:effectLst/>
              </a:rPr>
            </a:br>
            <a:r>
              <a:rPr lang="en-GB" sz="3300" b="1" i="0">
                <a:solidFill>
                  <a:schemeClr val="tx2"/>
                </a:solidFill>
                <a:effectLst/>
              </a:rPr>
              <a:t>Care</a:t>
            </a:r>
            <a:endParaRPr lang="en-US" sz="3300" b="1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5F978-52F2-7BC0-13A4-5A581518B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47" y="4551037"/>
            <a:ext cx="4926411" cy="1509935"/>
          </a:xfrm>
        </p:spPr>
        <p:txBody>
          <a:bodyPr anchor="ctr">
            <a:normAutofit/>
          </a:bodyPr>
          <a:lstStyle/>
          <a:p>
            <a:endParaRPr lang="en-GB" sz="1500" b="1">
              <a:solidFill>
                <a:schemeClr val="tx2"/>
              </a:solidFill>
              <a:effectLst/>
            </a:endParaRPr>
          </a:p>
          <a:p>
            <a:r>
              <a:rPr lang="en-GB" sz="1500" b="1" i="0">
                <a:solidFill>
                  <a:schemeClr val="tx2"/>
                </a:solidFill>
                <a:effectLst/>
              </a:rPr>
              <a:t>• Person-centred care promotes dignity, autonomy, choice and shared decision-making. Empowerment improves satisfaction and health outcomes (McCormack &amp; McCance, 2017).</a:t>
            </a:r>
            <a:endParaRPr lang="en-GB" sz="1500" b="1">
              <a:solidFill>
                <a:schemeClr val="tx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21444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176A14-3E9D-9855-BF00-CAE0F58E2D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04" r="9793" b="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569BFB-4B7E-E26A-3AAE-5774E59DB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Maintaining functional ability </a:t>
            </a: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46E4F-A76A-86F1-78FF-A8AA510ED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endParaRPr lang="en-GB" sz="2000" b="1">
              <a:effectLst/>
            </a:endParaRPr>
          </a:p>
          <a:p>
            <a:r>
              <a:rPr lang="en-GB" sz="2000" b="1" i="0">
                <a:effectLst/>
              </a:rPr>
              <a:t>• WHO emphasises functional ability rather than disease alone. Mobility, cognition and participation are key indicators of healthy ageing (WHO,2020).</a:t>
            </a:r>
            <a:endParaRPr lang="en-GB" sz="2000" b="1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9395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3971F7-5202-4327-AA22-623B156886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6" r="21612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84E144-80BA-6937-2042-B2749A38F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 i="0">
                <a:effectLst/>
              </a:rPr>
              <a:t>Theoretical Perspectives</a:t>
            </a: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C1A8A-4AC9-C28F-2F4C-6F2B921AF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endParaRPr lang="en-GB" sz="1900" b="1">
              <a:effectLst/>
              <a:latin typeface="+mj-lt"/>
            </a:endParaRPr>
          </a:p>
          <a:p>
            <a:r>
              <a:rPr lang="en-GB" sz="1900" b="1" i="0">
                <a:effectLst/>
                <a:latin typeface="+mj-lt"/>
              </a:rPr>
              <a:t>• Active Ageing Theory and Person-Centred</a:t>
            </a:r>
            <a:endParaRPr lang="en-GB" sz="1900" b="1">
              <a:effectLst/>
              <a:latin typeface="+mj-lt"/>
            </a:endParaRPr>
          </a:p>
          <a:p>
            <a:r>
              <a:rPr lang="en-GB" sz="1900" b="1" i="0">
                <a:effectLst/>
                <a:latin typeface="+mj-lt"/>
              </a:rPr>
              <a:t>Care Theory support participation, independence and wellbeing. Strengths include empowerment; limitations include unequal access to resources (WHO 2017);</a:t>
            </a:r>
            <a:endParaRPr lang="en-GB" sz="1900" b="1">
              <a:effectLst/>
              <a:latin typeface="+mj-lt"/>
            </a:endParaRPr>
          </a:p>
          <a:p>
            <a:r>
              <a:rPr lang="en-GB" sz="1900" b="1" i="0">
                <a:effectLst/>
                <a:latin typeface="+mj-lt"/>
              </a:rPr>
              <a:t>McCormack &amp; McCance (2017).</a:t>
            </a:r>
            <a:endParaRPr lang="en-GB" sz="19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50272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CAC2B5-6280-9A62-32B9-32AC7A7E76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09" r="7410" b="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2D8AC5-5CDE-0862-4022-4BCACCA52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Uk policy framework </a:t>
            </a: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980E7A-F426-BDB5-C343-DB5E6A8E7B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endParaRPr lang="en-GB" sz="2000" b="1">
              <a:effectLst/>
              <a:latin typeface="+mj-lt"/>
            </a:endParaRPr>
          </a:p>
          <a:p>
            <a:r>
              <a:rPr lang="en-GB" sz="2000" b="1" i="0">
                <a:effectLst/>
                <a:latin typeface="+mj-lt"/>
              </a:rPr>
              <a:t>• Care Act 2014, NHS Long Term Plan and Ageing Well Programme promote prevention, integration and personalised care (Care Act</a:t>
            </a:r>
            <a:endParaRPr lang="en-GB" sz="2000" b="1">
              <a:effectLst/>
              <a:latin typeface="+mj-lt"/>
            </a:endParaRPr>
          </a:p>
          <a:p>
            <a:r>
              <a:rPr lang="en-GB" sz="2000" b="1" i="0">
                <a:effectLst/>
                <a:latin typeface="+mj-lt"/>
              </a:rPr>
              <a:t>(2014); NHS England , (2019)</a:t>
            </a:r>
            <a:endParaRPr lang="en-GB" sz="20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459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6CF2A2B-0745-440C-9224-C5C6A0A42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BE6D6B-84C9-4D2B-97EB-773B7369EF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34CD3-4103-C698-D403-99B4ADC5B17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b="13128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F6EE4A-F46B-CCAF-8C2B-30DB0D433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728906"/>
            <a:ext cx="9792471" cy="2057037"/>
          </a:xfrm>
        </p:spPr>
        <p:txBody>
          <a:bodyPr>
            <a:normAutofit/>
          </a:bodyPr>
          <a:lstStyle/>
          <a:p>
            <a:r>
              <a:rPr lang="en-GB" b="1" i="0">
                <a:solidFill>
                  <a:srgbClr val="FFFFFF"/>
                </a:solidFill>
                <a:effectLst/>
                <a:latin typeface="+mn-lt"/>
              </a:rPr>
              <a:t>Integrated Care Approaches</a:t>
            </a:r>
            <a:endParaRPr lang="en-US" b="1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6C1D3-81BD-D10F-55AE-3A157763A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8181" y="2957665"/>
            <a:ext cx="9792471" cy="3171423"/>
          </a:xfrm>
        </p:spPr>
        <p:txBody>
          <a:bodyPr>
            <a:normAutofit/>
          </a:bodyPr>
          <a:lstStyle/>
          <a:p>
            <a:endParaRPr lang="en-GB" sz="2000" b="1">
              <a:solidFill>
                <a:srgbClr val="FFFFFF"/>
              </a:solidFill>
              <a:effectLst/>
              <a:latin typeface="+mj-lt"/>
            </a:endParaRPr>
          </a:p>
          <a:p>
            <a:r>
              <a:rPr lang="en-GB" sz="2000" b="1" i="0">
                <a:solidFill>
                  <a:srgbClr val="FFFFFF"/>
                </a:solidFill>
                <a:effectLst/>
                <a:latin typeface="+mj-lt"/>
              </a:rPr>
              <a:t>• Integrated Care for Older People (ICOPE) encourages multidisciplinary assessment and coordinated services. Evidence suggests improved outcomes and continuity of care Cesari et al. (2022); WHO (2019).</a:t>
            </a:r>
            <a:endParaRPr lang="en-GB" sz="2000" b="1">
              <a:solidFill>
                <a:srgbClr val="FFFFFF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5808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AE017A-08C5-624F-EAF4-33EDB89117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838" r="-1" b="4489"/>
          <a:stretch>
            <a:fillRect/>
          </a:stretch>
        </p:blipFill>
        <p:spPr>
          <a:xfrm>
            <a:off x="-1" y="10"/>
            <a:ext cx="12228129" cy="466692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2987478"/>
            <a:ext cx="12228128" cy="1828800"/>
            <a:chOff x="-305" y="2987478"/>
            <a:chExt cx="12188952" cy="18288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7" name="Freeform: Shape 16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A8F0C54-8EB6-7201-2ADB-7C1AE4341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tx2"/>
                </a:solidFill>
              </a:rPr>
              <a:t>Effectiveness of interventions</a:t>
            </a:r>
            <a:r>
              <a:rPr lang="en-GB" sz="3600">
                <a:solidFill>
                  <a:schemeClr val="tx2"/>
                </a:solidFill>
              </a:rPr>
              <a:t> 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DDB19-CC3F-D30D-C79E-2FB0636B9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47" y="4551037"/>
            <a:ext cx="4926411" cy="1509935"/>
          </a:xfrm>
        </p:spPr>
        <p:txBody>
          <a:bodyPr anchor="ctr">
            <a:normAutofit/>
          </a:bodyPr>
          <a:lstStyle/>
          <a:p>
            <a:endParaRPr lang="en-GB" sz="1800" b="1">
              <a:solidFill>
                <a:schemeClr val="tx2"/>
              </a:solidFill>
              <a:effectLst/>
            </a:endParaRPr>
          </a:p>
          <a:p>
            <a:r>
              <a:rPr lang="en-GB" sz="1800" b="1" i="0">
                <a:solidFill>
                  <a:schemeClr val="tx2"/>
                </a:solidFill>
                <a:effectLst/>
              </a:rPr>
              <a:t>• Exercise programmes, falls prevention, rehabilitation and self-management support improve independence and reduce hospital admissions (Briggs et al, 2018).</a:t>
            </a:r>
            <a:endParaRPr lang="en-GB" sz="1800" b="1">
              <a:solidFill>
                <a:schemeClr val="tx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62012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B0B6AE-6C5F-9FD0-04BA-100289B858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236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98FAB2-8228-DE4F-D957-7281BEFE5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Assistive technology </a:t>
            </a: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A2D50-BDD6-531B-5ED4-7D9CF755F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endParaRPr lang="en-GB" sz="2000" b="1">
              <a:effectLst/>
              <a:latin typeface="+mj-lt"/>
            </a:endParaRPr>
          </a:p>
          <a:p>
            <a:r>
              <a:rPr lang="en-GB" sz="2000" b="1" i="0">
                <a:effectLst/>
                <a:latin typeface="+mj-lt"/>
              </a:rPr>
              <a:t>• Telehealth, smart-home systems and mobility aids can support independence. However, digital exclusion may increase inequalities (NHS, England, 2019).</a:t>
            </a:r>
            <a:endParaRPr lang="en-GB" sz="20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96654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06993D-ACCC-4F11-3B72-53B0624E2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 i="0">
                <a:effectLst/>
              </a:rPr>
              <a:t>Challenges to Independence</a:t>
            </a:r>
            <a:endParaRPr lang="en-US" sz="4000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5A5CEB-04A0-9C91-78C6-3CD93E4AAB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810" r="18331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44287-81C8-F401-443E-3454A3B56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endParaRPr lang="en-GB" sz="2000">
              <a:effectLst/>
              <a:latin typeface="Helvetica" pitchFamily="2" charset="0"/>
            </a:endParaRPr>
          </a:p>
          <a:p>
            <a:r>
              <a:rPr lang="en-GB" sz="2000" b="1" i="0">
                <a:effectLst/>
                <a:latin typeface="+mj-lt"/>
              </a:rPr>
              <a:t>• Frailty, poverty, ageism, workforce shortages, fragmented services and housing problems reduce independence and functional ability.</a:t>
            </a:r>
            <a:endParaRPr lang="en-GB" sz="20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98307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6B5030-395F-8DCE-B099-BDD56E69D5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72" r="3361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DDEE7D-DB92-D402-B842-025D5B9E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100" b="1" i="0">
                <a:effectLst/>
              </a:rPr>
              <a:t>Critical Evaluation of Current</a:t>
            </a:r>
            <a:br>
              <a:rPr lang="en-GB" sz="3100" b="1">
                <a:effectLst/>
              </a:rPr>
            </a:br>
            <a:r>
              <a:rPr lang="en-GB" sz="3100" b="1" i="0">
                <a:effectLst/>
              </a:rPr>
              <a:t>Provision</a:t>
            </a:r>
            <a:br>
              <a:rPr lang="en-GB" sz="3100">
                <a:effectLst/>
                <a:latin typeface="Helvetica" pitchFamily="2" charset="0"/>
              </a:rPr>
            </a:br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82A20-BD20-0F1C-518D-179A55AB2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b="1" i="0">
                <a:effectLst/>
              </a:rPr>
              <a:t>• Current UK services support many older</a:t>
            </a:r>
            <a:endParaRPr lang="en-GB" sz="2000" b="1">
              <a:effectLst/>
            </a:endParaRPr>
          </a:p>
          <a:p>
            <a:r>
              <a:rPr lang="en-GB" sz="2000" b="1" i="0">
                <a:effectLst/>
              </a:rPr>
              <a:t>people, but funding pressures, staff shortages and regional variation limit effectiveness.</a:t>
            </a:r>
            <a:endParaRPr lang="en-GB" sz="2000" b="1">
              <a:effectLst/>
            </a:endParaRPr>
          </a:p>
          <a:p>
            <a:r>
              <a:rPr lang="en-GB" sz="2000" b="1" i="0">
                <a:effectLst/>
              </a:rPr>
              <a:t>Integration remains inconsistent (Care Act</a:t>
            </a:r>
            <a:endParaRPr lang="en-GB" sz="2000" b="1">
              <a:effectLst/>
            </a:endParaRPr>
          </a:p>
          <a:p>
            <a:r>
              <a:rPr lang="en-GB" sz="2000" b="1" i="0">
                <a:effectLst/>
              </a:rPr>
              <a:t>(2014); NHS England (2019).</a:t>
            </a:r>
            <a:endParaRPr lang="en-GB" sz="2000" b="1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93997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19FA9F-1FC2-967F-B687-8F546AE727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680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94ACCE-A2D9-B332-96FC-08037ED80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400" b="1" i="0">
                <a:effectLst/>
              </a:rPr>
              <a:t>Recommendations</a:t>
            </a:r>
            <a:endParaRPr lang="en-US" sz="34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E52B4-6957-B99A-8CB8-46A29D305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endParaRPr lang="en-GB" sz="1900">
              <a:effectLst/>
              <a:latin typeface="Helvetica" pitchFamily="2" charset="0"/>
            </a:endParaRPr>
          </a:p>
          <a:p>
            <a:pPr lvl="0"/>
            <a:r>
              <a:rPr lang="en-GB" sz="1900" b="0" i="0">
                <a:effectLst/>
                <a:latin typeface="Helvetica" pitchFamily="2" charset="0"/>
              </a:rPr>
              <a:t>﻿﻿• </a:t>
            </a:r>
            <a:r>
              <a:rPr lang="en-GB" sz="1900" b="1" i="0">
                <a:effectLst/>
                <a:latin typeface="+mj-lt"/>
              </a:rPr>
              <a:t>Invest in prevention</a:t>
            </a:r>
            <a:endParaRPr lang="en-GB" sz="1900" b="1">
              <a:effectLst/>
              <a:latin typeface="+mj-lt"/>
            </a:endParaRPr>
          </a:p>
          <a:p>
            <a:pPr lvl="0"/>
            <a:r>
              <a:rPr lang="en-GB" sz="1900" b="1" i="0">
                <a:effectLst/>
                <a:latin typeface="+mj-lt"/>
              </a:rPr>
              <a:t>﻿﻿• Strengthen social care funding</a:t>
            </a:r>
            <a:endParaRPr lang="en-GB" sz="1900" b="1">
              <a:effectLst/>
              <a:latin typeface="+mj-lt"/>
            </a:endParaRPr>
          </a:p>
          <a:p>
            <a:pPr lvl="0"/>
            <a:r>
              <a:rPr lang="en-GB" sz="1900" b="1" i="0">
                <a:effectLst/>
                <a:latin typeface="+mj-lt"/>
              </a:rPr>
              <a:t>﻿﻿• Expand multidisciplinary teams</a:t>
            </a:r>
            <a:endParaRPr lang="en-GB" sz="1900" b="1">
              <a:effectLst/>
              <a:latin typeface="+mj-lt"/>
            </a:endParaRPr>
          </a:p>
          <a:p>
            <a:pPr lvl="0"/>
            <a:r>
              <a:rPr lang="en-GB" sz="1900" b="1" i="0">
                <a:effectLst/>
                <a:latin typeface="+mj-lt"/>
              </a:rPr>
              <a:t>﻿﻿• Improve digital inclusion</a:t>
            </a:r>
            <a:endParaRPr lang="en-GB" sz="1900" b="1">
              <a:effectLst/>
              <a:latin typeface="+mj-lt"/>
            </a:endParaRPr>
          </a:p>
          <a:p>
            <a:pPr lvl="0"/>
            <a:r>
              <a:rPr lang="en-GB" sz="1900" b="1" i="0">
                <a:effectLst/>
                <a:latin typeface="+mj-lt"/>
              </a:rPr>
              <a:t>﻿﻿• Increase co-production with older people,</a:t>
            </a:r>
            <a:br>
              <a:rPr lang="en-GB" sz="1900" b="1" i="0">
                <a:effectLst/>
                <a:latin typeface="+mj-lt"/>
              </a:rPr>
            </a:br>
            <a:r>
              <a:rPr lang="en-GB" sz="1900" b="1" i="0">
                <a:effectLst/>
                <a:latin typeface="+mj-lt"/>
              </a:rPr>
              <a:t>Beard et al. (2016); WHO, (2018)</a:t>
            </a:r>
            <a:endParaRPr lang="en-GB" sz="19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2320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80B007D-F2DF-0F5C-6245-29DBC6A31D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16" r="-1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AC6DCD-6E55-8694-5F86-7DB686F58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Conclusion</a:t>
            </a:r>
            <a:endParaRPr lang="en-US" sz="4000" b="1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E99BA09-BEA1-AD1B-1D50-F0C6F8F55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>
              <a:effectLst/>
              <a:latin typeface="Helvetica" pitchFamily="2" charset="0"/>
            </a:endParaRPr>
          </a:p>
          <a:p>
            <a:r>
              <a:rPr lang="en-GB" sz="2000" b="0" i="0">
                <a:effectLst/>
                <a:latin typeface="Helvetica" pitchFamily="2" charset="0"/>
              </a:rPr>
              <a:t>• </a:t>
            </a:r>
            <a:r>
              <a:rPr lang="en-GB" sz="2000" b="1" i="0">
                <a:effectLst/>
                <a:latin typeface="+mj-lt"/>
              </a:rPr>
              <a:t>Older people require holistic, person-centred and integrated support. Maintaining independence, choice and functional ability should remain central to policy and practice ( Beard et al, 2016; WHO (2020).</a:t>
            </a:r>
            <a:endParaRPr lang="en-GB" sz="2000" b="1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32535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634DC-56D4-D2E6-5938-FD8E82856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i="0" dirty="0">
                <a:effectLst/>
                <a:latin typeface="+mj-lt"/>
              </a:rPr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6E2DB-304A-3697-2E24-AD9C05271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Autofit/>
          </a:bodyPr>
          <a:lstStyle/>
          <a:p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﻿﻿Beard et al. (2016);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﻿﻿Briggs et al. (2018);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﻿﻿Care Act (2014);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</a:t>
            </a:r>
            <a:r>
              <a:rPr lang="en-GB" sz="2200" b="1" i="0" dirty="0" err="1">
                <a:effectLst/>
                <a:latin typeface="+mj-lt"/>
              </a:rPr>
              <a:t>Cesari</a:t>
            </a:r>
            <a:r>
              <a:rPr lang="en-GB" sz="2200" b="1" i="0" dirty="0">
                <a:effectLst/>
                <a:latin typeface="+mj-lt"/>
              </a:rPr>
              <a:t> et al. (2022);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﻿﻿Clegg et al. (2013);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</a:t>
            </a:r>
            <a:r>
              <a:rPr lang="en-GB" sz="2200" b="1" i="0" dirty="0" err="1">
                <a:effectLst/>
                <a:latin typeface="+mj-lt"/>
              </a:rPr>
              <a:t>Holt-Lunstad</a:t>
            </a:r>
            <a:r>
              <a:rPr lang="en-GB" sz="2200" b="1" i="0" dirty="0">
                <a:effectLst/>
                <a:latin typeface="+mj-lt"/>
              </a:rPr>
              <a:t> et al. (2015);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﻿﻿McCormack &amp; </a:t>
            </a:r>
            <a:r>
              <a:rPr lang="en-GB" sz="2200" b="1" i="0" dirty="0" err="1">
                <a:effectLst/>
                <a:latin typeface="+mj-lt"/>
              </a:rPr>
              <a:t>McCance</a:t>
            </a:r>
            <a:r>
              <a:rPr lang="en-GB" sz="2200" b="1" i="0" dirty="0">
                <a:effectLst/>
                <a:latin typeface="+mj-lt"/>
              </a:rPr>
              <a:t> (2017);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﻿﻿NHS England (2019);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﻿﻿Prince et al. (2015);</a:t>
            </a:r>
            <a:endParaRPr lang="en-GB" sz="2200" b="1" dirty="0">
              <a:effectLst/>
              <a:latin typeface="+mj-lt"/>
            </a:endParaRPr>
          </a:p>
          <a:p>
            <a:pPr lvl="0"/>
            <a:r>
              <a:rPr lang="en-GB" sz="2200" b="1" i="0" dirty="0">
                <a:effectLst/>
                <a:latin typeface="+mj-lt"/>
              </a:rPr>
              <a:t>﻿﻿WHO (2017, 2018, 2019, 2020).</a:t>
            </a:r>
            <a:endParaRPr lang="en-GB" sz="2200" b="1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7096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18</Slides>
  <Notes>0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Older adult care </vt:lpstr>
      <vt:lpstr>Introduction </vt:lpstr>
      <vt:lpstr>Who Are Older People?</vt:lpstr>
      <vt:lpstr>Physical care needs</vt:lpstr>
      <vt:lpstr>Psychological and emotional needs </vt:lpstr>
      <vt:lpstr>Social support needs</vt:lpstr>
      <vt:lpstr>empowerment and Person-Centred Care</vt:lpstr>
      <vt:lpstr>Maintaining functional ability </vt:lpstr>
      <vt:lpstr>Theoretical Perspectives</vt:lpstr>
      <vt:lpstr>Uk policy framework </vt:lpstr>
      <vt:lpstr>Integrated Care Approaches</vt:lpstr>
      <vt:lpstr>Effectiveness of interventions </vt:lpstr>
      <vt:lpstr>Assistive technology </vt:lpstr>
      <vt:lpstr>Challenges to Independence</vt:lpstr>
      <vt:lpstr>Critical Evaluation of Current Provision </vt:lpstr>
      <vt:lpstr>Recommendations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Older adult care </dc:title>
  <dc:creator>Amna Hussain (2319523)</dc:creator>
  <cp:lastModifiedBy>Amna Hussain (2319523)</cp:lastModifiedBy>
  <cp:revision>3</cp:revision>
  <dcterms:created xsi:type="dcterms:W3CDTF">2026-06-25T12:59:15Z</dcterms:created>
  <dcterms:modified xsi:type="dcterms:W3CDTF">2026-06-25T18:30:32Z</dcterms:modified>
</cp:coreProperties>
</file>