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1"/>
  </p:notesMasterIdLst>
  <p:sldIdLst>
    <p:sldId id="256" r:id="rId2"/>
    <p:sldId id="269" r:id="rId3"/>
    <p:sldId id="257" r:id="rId4"/>
    <p:sldId id="259" r:id="rId5"/>
    <p:sldId id="266" r:id="rId6"/>
    <p:sldId id="260" r:id="rId7"/>
    <p:sldId id="262" r:id="rId8"/>
    <p:sldId id="263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1EDD66-A900-49C0-AD0B-3D1CBBE8296B}" v="26" dt="2022-02-20T09:08:35.3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5" d="100"/>
          <a:sy n="45" d="100"/>
        </p:scale>
        <p:origin x="1005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6CE92-CD2A-4EC5-ADA9-DAA12042D456}" type="datetimeFigureOut">
              <a:rPr lang="en-GB"/>
              <a:t>20/02/2022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759C34-A19C-423D-9785-4D515790A86E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46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Introduction 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Good morning I’m Tuty Jallow Sarr Student. My  presentation is about  the importance of Psychology as a social worker working with the vulnerable  lone elderly using Freud’s psychodynamic theory. </a:t>
            </a:r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452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150000"/>
              </a:lnSpc>
            </a:pPr>
            <a:r>
              <a:rPr lang="en-GB" sz="11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the other hand  </a:t>
            </a:r>
            <a:r>
              <a:rPr lang="en-GB" sz="1400" dirty="0">
                <a:solidFill>
                  <a:srgbClr val="0B0C0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   Social Workers, </a:t>
            </a:r>
            <a:r>
              <a:rPr lang="en-GB" sz="1400" dirty="0">
                <a:solidFill>
                  <a:srgbClr val="0B0C0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our responsibilities </a:t>
            </a: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are  to  use values, principles, knowledge, experience and technics  in</a:t>
            </a:r>
            <a:r>
              <a:rPr lang="en-GB" sz="1400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helping and protecting vulnerable lone elders  from any form of harm/abuse. </a:t>
            </a:r>
          </a:p>
          <a:p>
            <a:pPr lvl="1">
              <a:lnSpc>
                <a:spcPct val="150000"/>
              </a:lnSpc>
            </a:pP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</a:t>
            </a:r>
            <a:r>
              <a:rPr lang="en-GB" sz="1400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offer</a:t>
            </a: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support to our clients to have independent </a:t>
            </a:r>
            <a:r>
              <a:rPr lang="en-GB" sz="1400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enjoyable life-time</a:t>
            </a:r>
            <a:r>
              <a:rPr lang="en-GB" sz="14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(National career services, 2022).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171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150000"/>
              </a:lnSpc>
            </a:pPr>
            <a:r>
              <a:rPr lang="en-GB" sz="1100" dirty="0">
                <a:latin typeface="Arial"/>
                <a:cs typeface="Calibri" panose="020F0502020204030204"/>
              </a:rPr>
              <a:t>Psychology is derive from two Greek words 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latin typeface="Arial"/>
                <a:cs typeface="Calibri" panose="020F0502020204030204"/>
              </a:rPr>
              <a:t>Psych is mind soul and spirit 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latin typeface="Arial"/>
                <a:cs typeface="Calibri" panose="020F0502020204030204"/>
              </a:rPr>
              <a:t>Logos is knowledge discourse or study 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As agreed by  scholars Psychology is 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d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escribe as  being ‘scientific study of the mind. How 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the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mind dictates and influences  behaviour, 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i.e.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communicate and how our memory  works 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to the way we think  and  react to situation/condition (emotion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(BPS, 2020, pp.1-2; Gross, 2020).</a:t>
            </a:r>
          </a:p>
          <a:p>
            <a:pPr lvl="1"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It  Is a formation of many disciplines (theories) of which the psychodynamic theory of Freud is one.  </a:t>
            </a:r>
          </a:p>
          <a:p>
            <a:pPr lvl="1">
              <a:lnSpc>
                <a:spcPct val="150000"/>
              </a:lnSpc>
            </a:pPr>
            <a:endParaRPr lang="en-GB" sz="1100" dirty="0">
              <a:latin typeface="Arial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154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cs typeface="Calibri" panose="020F0502020204030204"/>
              </a:rPr>
              <a:t>Psychodynamic discipline is both a theory and a therapy of which Freud is the father figure.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Freud believes that our</a:t>
            </a: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childhood experiences  has a lasting effect on the way we behave as an adult. These behaviours are driven from the unconscious forces of the mind shaping our personality. </a:t>
            </a:r>
            <a:r>
              <a:rPr lang="en-GB" sz="11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An idea shared by psychodynamic theorist .</a:t>
            </a:r>
            <a:endParaRPr lang="en-GB" sz="1100" dirty="0">
              <a:solidFill>
                <a:srgbClr val="333333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States </a:t>
            </a: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that all individuals  passes through the same 5 stages of :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Oral, Anal, Phallic, Latency and Genital </a:t>
            </a:r>
            <a:endParaRPr lang="en-GB" sz="1100" dirty="0">
              <a:solidFill>
                <a:srgbClr val="282829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To help these vulnerable lone elders it important and necessary to access the unconscious mind using the defence mechanism techniques</a:t>
            </a:r>
            <a:endParaRPr lang="en-GB" sz="1100" dirty="0">
              <a:latin typeface="Arial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3903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Describe the mind in three layers set like an </a:t>
            </a:r>
            <a:r>
              <a:rPr lang="en-GB" sz="1600" b="1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Iceberg:- </a:t>
            </a:r>
            <a:r>
              <a:rPr lang="en-GB" sz="1600" b="1" dirty="0">
                <a:latin typeface="Arial"/>
                <a:cs typeface="Calibri"/>
              </a:rPr>
              <a:t>Conscious  </a:t>
            </a: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things we know of and have the immediate urge to do it such as sleeping during the day</a:t>
            </a:r>
            <a:r>
              <a:rPr lang="en-GB" sz="1600" b="1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</a:t>
            </a:r>
            <a:endParaRPr lang="en-GB" sz="1600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Calibri"/>
              </a:rPr>
              <a:t>Preconscious</a:t>
            </a:r>
            <a:r>
              <a:rPr lang="en-GB" sz="1600" dirty="0">
                <a:latin typeface="Arial"/>
                <a:cs typeface="Calibri"/>
              </a:rPr>
              <a:t>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things we are aware of but do not have the instant urge for it such as your date of birth   </a:t>
            </a:r>
            <a:endParaRPr lang="en-GB" sz="1600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Calibri"/>
              </a:rPr>
              <a:t>Unconscious</a:t>
            </a:r>
            <a:r>
              <a:rPr lang="en-GB" sz="1600" dirty="0">
                <a:latin typeface="Arial"/>
                <a:cs typeface="Calibri"/>
              </a:rPr>
              <a:t>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things we are unaware of, they are forgotten experiences such as when you started walking. They  are ‘instinct; deeply buried memories, triggered by situation or condition.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These are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manifested by  </a:t>
            </a: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assumptions </a:t>
            </a:r>
            <a:endParaRPr lang="en-GB" sz="1600" dirty="0">
              <a:solidFill>
                <a:srgbClr val="282829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ID – acquire from birth,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Ego – rationality and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Super Ego morality acquire from parents and environment</a:t>
            </a:r>
            <a:endParaRPr lang="en-GB" sz="1600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1800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Childhood experiences affect Behaviour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Behaviours are driven from the unconscious forces of the mind shaping our personality. ( a shared idea by psychodynamic theorist)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the unconscious mind can be access via :- dream analysis, word association/free association  (defence mechanism), Rorschach inkblot. Freudian slip, hypnosis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defence mechanism will bring out – displacement, </a:t>
            </a:r>
            <a:r>
              <a:rPr lang="en-GB" sz="1100" dirty="0" err="1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denail</a:t>
            </a: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regression,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Gain understanding and knowledge of clients personality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 the unconscious mind using defence mechanism techniques through precise activities: 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Friendly chat over tea, social outings- cinemas, market days activities 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6632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Freuds psychodynamic theory will help </a:t>
            </a:r>
            <a:r>
              <a:rPr lang="en-GB" sz="11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us</a:t>
            </a:r>
            <a:r>
              <a:rPr lang="en-GB" sz="11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social worker, enable our clients to  have the right help and support for an independent and meaningful life. On using the precise defence mechanism techniques</a:t>
            </a:r>
            <a:endParaRPr lang="en-US" sz="1100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7787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759C34-A19C-423D-9785-4D515790A86E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526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826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164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455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662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5048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489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342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495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457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614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747703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0754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60083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061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9580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510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2/20/2022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12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5583" y="312344"/>
            <a:ext cx="4990650" cy="558214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400" b="1" kern="1200" dirty="0">
                <a:solidFill>
                  <a:schemeClr val="accent1"/>
                </a:solidFill>
                <a:latin typeface="Arial"/>
                <a:cs typeface="Arial"/>
              </a:rPr>
              <a:t>Presentation on Why Psychology is Important When Working as a Social Worker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6030" y="963507"/>
            <a:ext cx="6250940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B76DC0-4649-4C79-9FBA-F2E562D891A8}"/>
              </a:ext>
            </a:extLst>
          </p:cNvPr>
          <p:cNvSpPr txBox="1"/>
          <p:nvPr/>
        </p:nvSpPr>
        <p:spPr>
          <a:xfrm>
            <a:off x="5316233" y="963507"/>
            <a:ext cx="6007718" cy="527735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By   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Tuty Jallow Sarr-2027118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– Psychology for Health and Social Care 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 - BMHP-4003_BIRM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 : Rebecca  Kavanagh</a:t>
            </a: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26"/>
    </mc:Choice>
    <mc:Fallback xmlns="">
      <p:transition spd="slow" advTm="2322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0DBBE-787E-4AF6-96A8-78EB70524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9057793" cy="1681018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Social Worker – Vulnerable Lone Elders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938C1-2F65-4EC8-B512-20DE6A52F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512292"/>
            <a:ext cx="8596669" cy="2540000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0B0C0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   Social Workers, </a:t>
            </a:r>
            <a:r>
              <a:rPr lang="en-GB" dirty="0">
                <a:solidFill>
                  <a:srgbClr val="0B0C0C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our responsibilities </a:t>
            </a: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are  to  use values, principles, knowledge, experience and technics  in</a:t>
            </a:r>
            <a:r>
              <a:rPr lang="en-GB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helping and protecting vulnerable lone elders  from any form of harm/abuse. 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</a:t>
            </a:r>
            <a:r>
              <a:rPr lang="en-GB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offer</a:t>
            </a: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support to our clients to have independent </a:t>
            </a:r>
            <a:r>
              <a:rPr lang="en-GB" dirty="0">
                <a:solidFill>
                  <a:srgbClr val="0B0C0C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enjoyable life-time</a:t>
            </a:r>
            <a:r>
              <a:rPr lang="en-GB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(Conner, 2019; National career services, 2022). </a:t>
            </a:r>
          </a:p>
          <a:p>
            <a:pPr>
              <a:lnSpc>
                <a:spcPct val="150000"/>
              </a:lnSpc>
            </a:pP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474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87869DD2-2134-4328-95C9-F96467C1C4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091" t="24522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DD6B6433-CCD9-42F6-83C5-76BCAA8FE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Parallelogram 11">
            <a:extLst>
              <a:ext uri="{FF2B5EF4-FFF2-40B4-BE49-F238E27FC236}">
                <a16:creationId xmlns:a16="http://schemas.microsoft.com/office/drawing/2014/main" id="{442B55CB-F27D-4C06-89E5-4EC99A519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4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8527540-7F01-4C2E-9641-738882048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6F60FB6-F855-43F0-A752-3719156C1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0669A81-0E9B-4B42-AFEA-8F672C6CF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28444-2C82-4144-85A5-4C3A4A5C5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pPr algn="ctr"/>
            <a:r>
              <a:rPr lang="en-GB" sz="4000" b="1" dirty="0">
                <a:latin typeface="Arial"/>
                <a:cs typeface="Arial"/>
              </a:rPr>
              <a:t>Psychology  </a:t>
            </a:r>
            <a:r>
              <a:rPr lang="en-GB" b="1" dirty="0">
                <a:latin typeface="Arial"/>
                <a:cs typeface="Arial"/>
              </a:rPr>
              <a:t> </a:t>
            </a:r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8C93E0C6-CF08-4771-B5A9-6018CB3A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11F1B8-62C5-4D08-A621-EAD05C7D6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85655-8889-4FE9-B966-020D77594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59000"/>
            <a:ext cx="6487955" cy="388236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/>
                <a:cs typeface="Calibri" panose="020F0502020204030204"/>
              </a:rPr>
              <a:t>Psychology is derive from two Greek words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/>
                <a:cs typeface="Calibri" panose="020F0502020204030204"/>
              </a:rPr>
              <a:t>Psych is mind soul and spirit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/>
                <a:cs typeface="Calibri" panose="020F0502020204030204"/>
              </a:rPr>
              <a:t>Logos is knowledge discourse or study. 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It’s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</a:rPr>
              <a:t>d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escribed as  being ‘scientific study of the mind. i.e. the processes of the mind that dictates and influences  behaviour  (BPS, 2020, pp.1-2; Gross, 2015).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It  Is a formation of many disciplines (theories)</a:t>
            </a:r>
            <a:endParaRPr lang="en-GB" sz="1600" dirty="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endParaRPr lang="en-GB" dirty="0">
              <a:latin typeface="Arial"/>
              <a:cs typeface="Calibri" panose="020F0502020204030204"/>
            </a:endParaRPr>
          </a:p>
        </p:txBody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C6A6AECB-428C-4CB4-B65A-359F08B6D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8">
            <a:extLst>
              <a:ext uri="{FF2B5EF4-FFF2-40B4-BE49-F238E27FC236}">
                <a16:creationId xmlns:a16="http://schemas.microsoft.com/office/drawing/2014/main" id="{28D1A6ED-2AB6-46A3-A315-485B8BF93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9">
            <a:extLst>
              <a:ext uri="{FF2B5EF4-FFF2-40B4-BE49-F238E27FC236}">
                <a16:creationId xmlns:a16="http://schemas.microsoft.com/office/drawing/2014/main" id="{B61CE46B-8525-46A8-AB7B-DCBCC1B65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4412B991-9935-45FB-A17E-8F30DD832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594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820"/>
    </mc:Choice>
    <mc:Fallback xmlns="">
      <p:transition spd="slow" advTm="10782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20CE5-9A82-4917-8198-9BA033347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9303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latin typeface="Arial"/>
                <a:cs typeface="Arial"/>
              </a:rPr>
              <a:t>Psychodynamic Theory  of Freud  </a:t>
            </a:r>
            <a:endParaRPr lang="en-US" sz="4000" b="1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77D0C-572E-42CA-AB1E-5747A85BF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0"/>
            <a:ext cx="10905066" cy="451621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 theory /therapy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Freud believes that our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childhood experiences  has a lasting effect on the way we behave as an adult therefore shaping our personalities.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States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that all individuals  passes through the same 5 stages of :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Oral, Anal, Phallic, Latency and Genital </a:t>
            </a:r>
            <a:endParaRPr lang="en-GB" sz="1600" dirty="0">
              <a:solidFill>
                <a:srgbClr val="282829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Freud describes the mind as having three layers</a:t>
            </a:r>
            <a:endParaRPr lang="en-GB" sz="1900" dirty="0">
              <a:solidFill>
                <a:srgbClr val="282829"/>
              </a:solidFill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43917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BCF78-10F6-4EE4-8888-B3D25B077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latin typeface="Arial"/>
                <a:cs typeface="Calibri Light"/>
              </a:rPr>
              <a:t>The Mind and Personality     </a:t>
            </a:r>
            <a:endParaRPr lang="en-GB" sz="40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08482-2E11-4252-ADAD-6CEF9485B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Calibri"/>
              </a:rPr>
              <a:t>Conscious  </a:t>
            </a: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things we know of and have the immediate urge to do it such as sleeping during the day</a:t>
            </a:r>
            <a:r>
              <a:rPr lang="en-GB" sz="1600" b="1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</a:t>
            </a:r>
            <a:endParaRPr lang="en-GB" sz="1600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Calibri"/>
              </a:rPr>
              <a:t>Preconscious</a:t>
            </a:r>
            <a:r>
              <a:rPr lang="en-GB" sz="1600" dirty="0">
                <a:latin typeface="Arial"/>
                <a:cs typeface="Calibri"/>
              </a:rPr>
              <a:t>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things we are aware of but do not have the instant urge for it such as your date of birth   </a:t>
            </a:r>
            <a:endParaRPr lang="en-GB" sz="1600" dirty="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/>
                <a:cs typeface="Calibri"/>
              </a:rPr>
              <a:t>Unconscious</a:t>
            </a:r>
            <a:r>
              <a:rPr lang="en-GB" sz="1600" dirty="0">
                <a:latin typeface="Arial"/>
                <a:cs typeface="Calibri"/>
              </a:rPr>
              <a:t>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things we are unaware of, they are forgotten experiences such as when you started walking. They  are ‘instinct deeply buried memories, triggered by situation or condition.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0B0C0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These are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manifested by  </a:t>
            </a: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assumptions </a:t>
            </a:r>
            <a:endParaRPr lang="en-GB" sz="1600" dirty="0">
              <a:solidFill>
                <a:srgbClr val="282829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 acquire from birth,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Ego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 rationality and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Super Ego 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morality acquire from parents and environment (Gross, 2015; Gross, 2020; Rutter, 2019).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GB" sz="16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4692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7AB2A-51DA-44ED-8887-EC6C0AB49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Behaviour and Personality  </a:t>
            </a:r>
            <a:endParaRPr lang="en-GB" dirty="0">
              <a:latin typeface="Arial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FBC47-B23B-4051-B25E-FA102783E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227" y="1805432"/>
            <a:ext cx="4809066" cy="46807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Childhood experiences affect Behaviour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Behaviours are driven from the unconscious forces of the mind shaping our personality. ( a shared idea by psychodynamic theorist)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Gain understanding and knowledge of clients personality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 the unconscious mind using defence mechanism techniques through precise activities: 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Friendly chat over tea, social outings- cinemas, market days activities </a:t>
            </a:r>
          </a:p>
          <a:p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Picture 4" descr="Digital art of brain">
            <a:extLst>
              <a:ext uri="{FF2B5EF4-FFF2-40B4-BE49-F238E27FC236}">
                <a16:creationId xmlns:a16="http://schemas.microsoft.com/office/drawing/2014/main" id="{5C653D0B-BCC8-4610-827C-BAB7DB2633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28" r="23298"/>
          <a:stretch/>
        </p:blipFill>
        <p:spPr>
          <a:xfrm>
            <a:off x="6096000" y="2159000"/>
            <a:ext cx="3177487" cy="3882362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6DA0168D-7BC2-407F-B9F4-3D8E74E75D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3664" y="992762"/>
            <a:ext cx="5629632" cy="5621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540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FB7FC-05F8-4E4E-A387-1586D40A7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266" y="-80047"/>
            <a:ext cx="11805612" cy="1811146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4400" b="1" dirty="0">
                <a:latin typeface="Arial"/>
                <a:ea typeface="+mj-lt"/>
                <a:cs typeface="+mj-lt"/>
              </a:rPr>
              <a:t>Conclusion </a:t>
            </a:r>
            <a:r>
              <a:rPr lang="en-US" sz="4800" b="1" dirty="0">
                <a:latin typeface="Arial"/>
                <a:ea typeface="+mj-lt"/>
                <a:cs typeface="+mj-lt"/>
              </a:rPr>
              <a:t> </a:t>
            </a:r>
            <a:endParaRPr lang="en-US" sz="4800" dirty="0">
              <a:latin typeface="Arial"/>
              <a:cs typeface="Calibri Light" panose="020F0302020204030204"/>
            </a:endParaRPr>
          </a:p>
          <a:p>
            <a:endParaRPr lang="en-US" sz="2500" dirty="0">
              <a:latin typeface="Arial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9BDF2-FA45-4CE3-87C3-47BB2BFDC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175" y="1782981"/>
            <a:ext cx="11209867" cy="48234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Freuds psychodynamic theory will help </a:t>
            </a:r>
            <a:r>
              <a:rPr lang="en-GB" sz="1600" dirty="0">
                <a:solidFill>
                  <a:srgbClr val="282829"/>
                </a:solidFill>
                <a:latin typeface="Arial" panose="020B0604020202020204" pitchFamily="34" charset="0"/>
                <a:ea typeface="Calibri" panose="020F0502020204030204" pitchFamily="34" charset="0"/>
              </a:rPr>
              <a:t>us</a:t>
            </a:r>
            <a:r>
              <a:rPr lang="en-GB" sz="16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social worker, enable our clients to  have the right help and support for an independent and meaningful life. On using the precise defence mechanism techniques</a:t>
            </a:r>
            <a:r>
              <a:rPr lang="en-GB" sz="1800" dirty="0">
                <a:solidFill>
                  <a:srgbClr val="282829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 </a:t>
            </a:r>
            <a:endParaRPr lang="en-US" sz="1600" dirty="0">
              <a:latin typeface="Arial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70433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5619A-17DB-4B04-B671-E73A8B3C5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dirty="0">
                <a:latin typeface="Arial"/>
                <a:cs typeface="Calibri Light"/>
              </a:rPr>
              <a:t>References </a:t>
            </a:r>
            <a:br>
              <a:rPr lang="en-GB" sz="4000" b="1" dirty="0">
                <a:latin typeface="Arial"/>
                <a:cs typeface="Calibri Light"/>
              </a:rPr>
            </a:br>
            <a:endParaRPr lang="en-GB" sz="4000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69768-514D-464E-8F19-74523021B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016001"/>
            <a:ext cx="10905066" cy="584200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Anon., (2020).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British psychological society.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https://www.bps.org.uk/public/what-is-psycholog. (Accessed, 11 February)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Anon., (2022),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careers services.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Avialable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at: https://nationalcareers.service.gov.uk/search-results?searchTerm=Social+worker (Accessed, 10 February)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Application of psychodynamic theories to health and social work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(2016). [Video].  Rutter, Matt. 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Conner, B., 2019.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Quora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[Blog]. Available at: https://www.quora.com/What-is-the-relevance-importance-of-psychology-to-social-work   (Accessed 9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2022). 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Gross, R.J. (2015) </a:t>
            </a:r>
            <a:r>
              <a:rPr lang="en-GB" sz="1600" i="1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Psychology : the science of mind and behaviour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7</a:t>
            </a:r>
            <a:r>
              <a:rPr lang="en-GB" sz="1600" baseline="300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Edition. London: Hodder Education. eBook  (Accessed 13</a:t>
            </a:r>
            <a:r>
              <a:rPr lang="en-GB" sz="1600" baseline="300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2022.)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Gross, R.J. (2020) </a:t>
            </a:r>
            <a:r>
              <a:rPr lang="en-GB" sz="1600" i="1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Psychology : the science of mind and behaviour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8</a:t>
            </a:r>
            <a:r>
              <a:rPr lang="en-GB" sz="1600" baseline="300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Edition. London: Hodder Education. eBook  (Accessed 13</a:t>
            </a:r>
            <a:r>
              <a:rPr lang="en-GB" sz="1600" baseline="300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2022)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6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77349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AB8AABFD-BA3D-445E-916D-F3CD6B7785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716364"/>
            <a:ext cx="10905066" cy="542527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978305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5340</TotalTime>
  <Words>1165</Words>
  <Application>Microsoft Office PowerPoint</Application>
  <PresentationFormat>Widescreen</PresentationFormat>
  <Paragraphs>86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Wingdings 3</vt:lpstr>
      <vt:lpstr>Facet</vt:lpstr>
      <vt:lpstr>Presentation on Why Psychology is Important When Working as a Social Worker</vt:lpstr>
      <vt:lpstr>Social Worker – Vulnerable Lone Elders </vt:lpstr>
      <vt:lpstr>Psychology   </vt:lpstr>
      <vt:lpstr>Psychodynamic Theory  of Freud  </vt:lpstr>
      <vt:lpstr>The Mind and Personality     </vt:lpstr>
      <vt:lpstr>Behaviour and Personality  </vt:lpstr>
      <vt:lpstr>Conclusion   </vt:lpstr>
      <vt:lpstr>References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tuty jallow</dc:creator>
  <cp:lastModifiedBy>tuty jallow</cp:lastModifiedBy>
  <cp:revision>104</cp:revision>
  <dcterms:created xsi:type="dcterms:W3CDTF">2021-11-11T10:51:21Z</dcterms:created>
  <dcterms:modified xsi:type="dcterms:W3CDTF">2022-02-20T10:26:48Z</dcterms:modified>
</cp:coreProperties>
</file>