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79" r:id="rId5"/>
    <p:sldId id="263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80" r:id="rId18"/>
    <p:sldId id="274" r:id="rId19"/>
    <p:sldId id="276" r:id="rId20"/>
    <p:sldId id="275" r:id="rId21"/>
    <p:sldId id="281" r:id="rId22"/>
    <p:sldId id="277" r:id="rId23"/>
    <p:sldId id="278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23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22258" y="2320715"/>
            <a:ext cx="571500" cy="828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09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576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21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488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687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506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151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779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683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39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4990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67928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6548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7354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7663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1852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999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C9291DE-3014-45B8-892B-5B3B79FACD60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22258" y="2320715"/>
            <a:ext cx="571500" cy="828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1222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7975" y="9346"/>
            <a:ext cx="6620968" cy="3329581"/>
          </a:xfrm>
        </p:spPr>
        <p:txBody>
          <a:bodyPr/>
          <a:lstStyle/>
          <a:p>
            <a:r>
              <a:rPr lang="en-GB" dirty="0"/>
              <a:t>Culture and societies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1600" y="3861048"/>
            <a:ext cx="7560840" cy="861420"/>
          </a:xfrm>
        </p:spPr>
        <p:txBody>
          <a:bodyPr>
            <a:noAutofit/>
          </a:bodyPr>
          <a:lstStyle/>
          <a:p>
            <a:r>
              <a:rPr lang="en-GB" sz="2800" dirty="0"/>
              <a:t>How cultural and social environments impact on international business</a:t>
            </a:r>
          </a:p>
        </p:txBody>
      </p:sp>
    </p:spTree>
    <p:extLst>
      <p:ext uri="{BB962C8B-B14F-4D97-AF65-F5344CB8AC3E}">
        <p14:creationId xmlns:p14="http://schemas.microsoft.com/office/powerpoint/2010/main" val="477161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sz="3600" dirty="0"/>
              <a:t>Summary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124744"/>
            <a:ext cx="6711654" cy="4627529"/>
          </a:xfrm>
        </p:spPr>
        <p:txBody>
          <a:bodyPr>
            <a:normAutofit fontScale="70000" lnSpcReduction="20000"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800" dirty="0"/>
              <a:t>What is culture?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800" dirty="0"/>
              <a:t>National culture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800" dirty="0"/>
              <a:t>Languages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800" dirty="0"/>
              <a:t>Religions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800" dirty="0"/>
              <a:t>Culture theories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800" dirty="0"/>
              <a:t>Organizational culture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800" dirty="0"/>
              <a:t>Changing societies</a:t>
            </a:r>
          </a:p>
          <a:p>
            <a:pPr marL="537750" indent="-285750">
              <a:defRPr/>
            </a:pPr>
            <a:r>
              <a:rPr lang="en-GB" sz="2800" dirty="0"/>
              <a:t>Migration</a:t>
            </a:r>
          </a:p>
          <a:p>
            <a:pPr marL="537750" indent="-285750">
              <a:defRPr/>
            </a:pPr>
            <a:r>
              <a:rPr lang="en-GB" sz="2800" dirty="0"/>
              <a:t>Urbanization</a:t>
            </a:r>
          </a:p>
          <a:p>
            <a:pPr marL="537750" indent="-285750">
              <a:defRPr/>
            </a:pPr>
            <a:r>
              <a:rPr lang="en-GB" sz="2800" dirty="0"/>
              <a:t>Changing populations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800" dirty="0"/>
              <a:t>Challenges and responsibilities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800" dirty="0"/>
              <a:t>Conclusions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51585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What is culture?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556792"/>
            <a:ext cx="6840760" cy="4195481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Culture</a:t>
            </a:r>
            <a:r>
              <a:rPr lang="en-GB" sz="2200" dirty="0">
                <a:solidFill>
                  <a:srgbClr val="FF0000"/>
                </a:solidFill>
              </a:rPr>
              <a:t> </a:t>
            </a:r>
            <a:r>
              <a:rPr lang="en-GB" sz="2200" dirty="0"/>
              <a:t>– A shared way of life of a group of socially interacting people </a:t>
            </a:r>
          </a:p>
          <a:p>
            <a:pPr lvl="1"/>
            <a:r>
              <a:rPr lang="en-GB" dirty="0"/>
              <a:t>A cohesive social group</a:t>
            </a:r>
          </a:p>
          <a:p>
            <a:pPr lvl="1"/>
            <a:r>
              <a:rPr lang="en-GB" dirty="0"/>
              <a:t>Can be a whole society or a smaller group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How do we view other cultures?</a:t>
            </a:r>
          </a:p>
          <a:p>
            <a:pPr lvl="1"/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Ethnocentrism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– relating to the world only in terms of our own culture</a:t>
            </a:r>
          </a:p>
          <a:p>
            <a:pPr lvl="1"/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Polycentrism</a:t>
            </a:r>
            <a:r>
              <a:rPr lang="en-GB" dirty="0"/>
              <a:t> – openness and understanding of other cultures</a:t>
            </a:r>
          </a:p>
        </p:txBody>
      </p:sp>
    </p:spTree>
    <p:extLst>
      <p:ext uri="{BB962C8B-B14F-4D97-AF65-F5344CB8AC3E}">
        <p14:creationId xmlns:p14="http://schemas.microsoft.com/office/powerpoint/2010/main" val="295967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95536" y="188640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Facets of culture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179" y="1700808"/>
            <a:ext cx="6139314" cy="36726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617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Are cultures converging?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772816"/>
            <a:ext cx="6624736" cy="4195481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Cultural convergence </a:t>
            </a:r>
            <a:r>
              <a:rPr lang="en-GB" dirty="0"/>
              <a:t>– a growing cosmopolitan culture and lifestyle, perceived as an aspect of globalization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Persisting divergence </a:t>
            </a:r>
            <a:r>
              <a:rPr lang="en-GB" dirty="0"/>
              <a:t>– national differences persist despite globalization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Cultural learning leads to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‘</a:t>
            </a:r>
            <a:r>
              <a:rPr lang="en-GB" b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crossvergence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’</a:t>
            </a:r>
            <a:r>
              <a:rPr lang="en-GB" b="1" dirty="0"/>
              <a:t>, </a:t>
            </a:r>
            <a:r>
              <a:rPr lang="en-GB" dirty="0"/>
              <a:t>or gradual process of cultural integration</a:t>
            </a:r>
          </a:p>
        </p:txBody>
      </p:sp>
    </p:spTree>
    <p:extLst>
      <p:ext uri="{BB962C8B-B14F-4D97-AF65-F5344CB8AC3E}">
        <p14:creationId xmlns:p14="http://schemas.microsoft.com/office/powerpoint/2010/main" val="1388087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sz="3600" dirty="0"/>
              <a:t>National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412776"/>
            <a:ext cx="6840760" cy="4195481"/>
          </a:xfrm>
        </p:spPr>
        <p:txBody>
          <a:bodyPr>
            <a:normAutofit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National culture </a:t>
            </a:r>
            <a:r>
              <a:rPr lang="en-GB" dirty="0"/>
              <a:t>– the distinctive values and norms which distinguish one nation from another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Nation-state</a:t>
            </a:r>
            <a:r>
              <a:rPr lang="en-GB" dirty="0"/>
              <a:t> – administrative and territorial unit into which the world’s peoples are divided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Most states contain multiple cultural and national identities -</a:t>
            </a:r>
          </a:p>
          <a:p>
            <a:pPr marL="537750" indent="-285750">
              <a:defRPr/>
            </a:pPr>
            <a:r>
              <a:rPr lang="en-GB" sz="1800" dirty="0"/>
              <a:t>Can lead to social tensions between majority and minority groups</a:t>
            </a:r>
          </a:p>
          <a:p>
            <a:pPr marL="537750" indent="-285750">
              <a:defRPr/>
            </a:pPr>
            <a:r>
              <a:rPr lang="en-GB" sz="18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Subcultures</a:t>
            </a:r>
            <a:r>
              <a:rPr lang="en-GB" sz="1800" dirty="0"/>
              <a:t> distinguish minority groups</a:t>
            </a:r>
          </a:p>
          <a:p>
            <a:pPr marL="937806" lvl="1" indent="-285750">
              <a:defRPr/>
            </a:pPr>
            <a:r>
              <a:rPr lang="en-GB" dirty="0"/>
              <a:t>Discrimination against minority groups has a long history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7339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sz="3600" dirty="0"/>
              <a:t>Languages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484784"/>
            <a:ext cx="6840760" cy="4619606"/>
          </a:xfrm>
        </p:spPr>
        <p:txBody>
          <a:bodyPr>
            <a:normAutofit/>
          </a:bodyPr>
          <a:lstStyle/>
          <a:p>
            <a:pPr marL="285750" lvl="0" indent="-285750" fontAlgn="base">
              <a:spcAft>
                <a:spcPct val="0"/>
              </a:spcAft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Language</a:t>
            </a:r>
            <a:r>
              <a:rPr lang="en-GB" dirty="0"/>
              <a:t> is the basic means of communication, which facilitates social interaction</a:t>
            </a:r>
          </a:p>
          <a:p>
            <a:pPr marL="594900" lvl="0" indent="-342900" fontAlgn="base">
              <a:spcAft>
                <a:spcPct val="0"/>
              </a:spcAft>
              <a:buFont typeface="Wingdings" panose="05000000000000000000" pitchFamily="2" charset="2"/>
              <a:buChar char="Ø"/>
              <a:defRPr/>
            </a:pPr>
            <a:r>
              <a:rPr lang="en-GB" sz="18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Low-context culture </a:t>
            </a:r>
            <a:r>
              <a:rPr lang="en-GB" sz="1800" dirty="0"/>
              <a:t>– clear and direct communication</a:t>
            </a:r>
          </a:p>
          <a:p>
            <a:pPr marL="594900" lvl="0" indent="-342900" fontAlgn="base">
              <a:spcAft>
                <a:spcPct val="0"/>
              </a:spcAft>
              <a:buFont typeface="Wingdings" panose="05000000000000000000" pitchFamily="2" charset="2"/>
              <a:buChar char="Ø"/>
              <a:defRPr/>
            </a:pPr>
            <a:r>
              <a:rPr lang="en-GB" sz="18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High-context culture </a:t>
            </a:r>
            <a:r>
              <a:rPr lang="en-GB" sz="1800" dirty="0"/>
              <a:t>– communication relies heavily on relationships and behaviour</a:t>
            </a:r>
          </a:p>
          <a:p>
            <a:pPr marL="285750" lvl="0" indent="-285750" fontAlgn="base">
              <a:spcAft>
                <a:spcPct val="0"/>
              </a:spcAft>
              <a:buFont typeface="Courier New" pitchFamily="49" charset="0"/>
              <a:buChar char="o"/>
              <a:defRPr/>
            </a:pPr>
            <a:r>
              <a:rPr lang="en-GB" dirty="0"/>
              <a:t>Majority and minority languages exist in most states, due to immigration and colonization (where indigenous cultures already existed)</a:t>
            </a:r>
          </a:p>
          <a:p>
            <a:pPr marL="285750" lvl="0" indent="-285750" fontAlgn="base">
              <a:spcAft>
                <a:spcPct val="0"/>
              </a:spcAft>
              <a:buFont typeface="Courier New" pitchFamily="49" charset="0"/>
              <a:buChar char="o"/>
              <a:defRPr/>
            </a:pPr>
            <a:r>
              <a:rPr lang="en-GB" dirty="0"/>
              <a:t>The linguistic family of Chinese is spoken by the largest number of people globally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33525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dirty="0"/>
              <a:t>Religions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556792"/>
            <a:ext cx="6635080" cy="4421088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Religion provides a set of personal beliefs, and  it can be a significant unifying force among people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Freedom to practise religion is a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human right</a:t>
            </a:r>
            <a:r>
              <a:rPr lang="en-GB" dirty="0"/>
              <a:t>, recognized in international law –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The International Covenant of Civil and Political Rights (ICCPR)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Most governments have ratified the ICCPR, but restrictions exist in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87853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sz="3600" dirty="0"/>
              <a:t>The world’s religions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556792"/>
            <a:ext cx="6840760" cy="447559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altLang="en-US" dirty="0">
                <a:latin typeface="+mj-lt"/>
              </a:rPr>
              <a:t>Religions may be </a:t>
            </a:r>
            <a:r>
              <a:rPr lang="en-GB" altLang="en-US" b="1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</a:rPr>
              <a:t>monotheistic</a:t>
            </a:r>
            <a:r>
              <a:rPr lang="en-GB" altLang="en-US" dirty="0">
                <a:latin typeface="+mj-lt"/>
              </a:rPr>
              <a:t> (belief in one god) or</a:t>
            </a:r>
            <a:r>
              <a:rPr lang="en-GB" altLang="en-US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en-GB" altLang="en-US" b="1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</a:rPr>
              <a:t>polytheistic </a:t>
            </a:r>
            <a:r>
              <a:rPr lang="en-GB" altLang="en-US" dirty="0">
                <a:latin typeface="+mj-lt"/>
              </a:rPr>
              <a:t>(belief in multiple gods)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altLang="en-US" dirty="0">
                <a:latin typeface="+mj-lt"/>
              </a:rPr>
              <a:t>Some religions are proselytising, that is, deliberately aiming to expand numbers and make new converts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altLang="en-US" dirty="0">
                <a:latin typeface="+mj-lt"/>
              </a:rPr>
              <a:t>The world’s major religions are organized, with adherents around the globe, but there exist many indigenous, local religions which are less formal, based on traditional practices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48864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dirty="0"/>
              <a:t>Leading religions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340768"/>
            <a:ext cx="6912768" cy="4421088"/>
          </a:xfrm>
        </p:spPr>
        <p:txBody>
          <a:bodyPr>
            <a:no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Christianity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Islam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Asian religions</a:t>
            </a:r>
          </a:p>
          <a:p>
            <a:pPr lvl="1"/>
            <a:r>
              <a:rPr lang="en-GB" dirty="0"/>
              <a:t>Buddhism</a:t>
            </a:r>
          </a:p>
          <a:p>
            <a:pPr lvl="1"/>
            <a:r>
              <a:rPr lang="en-GB" dirty="0"/>
              <a:t>Hinduism</a:t>
            </a:r>
          </a:p>
          <a:p>
            <a:pPr lvl="1"/>
            <a:r>
              <a:rPr lang="en-GB" dirty="0"/>
              <a:t>Confucianism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16% of the world’s population (over a billion people) are not adherents of any of the main religions, although they might observe some religious practices</a:t>
            </a:r>
          </a:p>
        </p:txBody>
      </p:sp>
    </p:spTree>
    <p:extLst>
      <p:ext uri="{BB962C8B-B14F-4D97-AF65-F5344CB8AC3E}">
        <p14:creationId xmlns:p14="http://schemas.microsoft.com/office/powerpoint/2010/main" val="1400334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Culture theories: Hofstede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484784"/>
            <a:ext cx="7272808" cy="4547598"/>
          </a:xfrm>
        </p:spPr>
        <p:txBody>
          <a:bodyPr>
            <a:normAutofit fontScale="47500" lnSpcReduction="20000"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4200" dirty="0"/>
              <a:t>Hofstede’s cultural dimensions – based on national cultures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4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5 cultural </a:t>
            </a:r>
            <a:r>
              <a:rPr lang="en-GB" sz="4200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dimensions:</a:t>
            </a:r>
            <a:endParaRPr lang="en-GB" sz="4200" b="1" dirty="0">
              <a:solidFill>
                <a:schemeClr val="bg2">
                  <a:lumMod val="40000"/>
                  <a:lumOff val="60000"/>
                </a:schemeClr>
              </a:solidFill>
            </a:endParaRPr>
          </a:p>
          <a:p>
            <a:pPr marL="537750" indent="-285750">
              <a:spcAft>
                <a:spcPts val="600"/>
              </a:spcAft>
              <a:defRPr/>
            </a:pPr>
            <a:r>
              <a:rPr lang="en-GB" sz="45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Power distance </a:t>
            </a:r>
            <a:r>
              <a:rPr lang="en-GB" sz="4500" dirty="0"/>
              <a:t>– To what extent do people accept unequal power structure?</a:t>
            </a:r>
          </a:p>
          <a:p>
            <a:pPr marL="537750" indent="-285750">
              <a:spcAft>
                <a:spcPts val="600"/>
              </a:spcAft>
              <a:defRPr/>
            </a:pPr>
            <a:r>
              <a:rPr lang="en-GB" sz="45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Uncertainty avoidance </a:t>
            </a:r>
            <a:r>
              <a:rPr lang="en-GB" sz="4500" dirty="0"/>
              <a:t>– How do people cope with life’s uncertainties?</a:t>
            </a:r>
          </a:p>
          <a:p>
            <a:pPr marL="537750" indent="-285750">
              <a:spcAft>
                <a:spcPts val="600"/>
              </a:spcAft>
              <a:defRPr/>
            </a:pPr>
            <a:r>
              <a:rPr lang="en-GB" sz="45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Individualism</a:t>
            </a:r>
            <a:r>
              <a:rPr lang="en-GB" sz="4500" dirty="0"/>
              <a:t> – Do people see themselves as independent or members of a group (collectivist)</a:t>
            </a:r>
          </a:p>
          <a:p>
            <a:pPr marL="537750" indent="-285750">
              <a:spcAft>
                <a:spcPts val="600"/>
              </a:spcAft>
              <a:defRPr/>
            </a:pPr>
            <a:r>
              <a:rPr lang="en-GB" sz="45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Masculinity</a:t>
            </a:r>
            <a:r>
              <a:rPr lang="en-GB" sz="4500" dirty="0"/>
              <a:t> – Are people inclined towards aggressive behaviour, or more caring (feminine)?</a:t>
            </a:r>
          </a:p>
          <a:p>
            <a:pPr marL="537750" indent="-285750">
              <a:spcAft>
                <a:spcPts val="600"/>
              </a:spcAft>
              <a:defRPr/>
            </a:pPr>
            <a:r>
              <a:rPr lang="en-GB" sz="45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Long-term or short-term orientation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999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032066"/>
          </a:xfrm>
        </p:spPr>
        <p:txBody>
          <a:bodyPr>
            <a:normAutofit/>
          </a:bodyPr>
          <a:lstStyle/>
          <a:p>
            <a:r>
              <a:rPr lang="en-GB" sz="3600" dirty="0"/>
              <a:t>Hofstede’s cultural dimensions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628800"/>
            <a:ext cx="7056784" cy="426748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Hofstede’s research is now dated, although cultural dimensions are a helpful classification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He highlighted correlations between groups of countries: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High power distance and low individualism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Low power distance and high individualism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Theory risks classifying cultures as ‘either-or’, whereas cultures are likely to have elements of both</a:t>
            </a:r>
          </a:p>
        </p:txBody>
      </p:sp>
    </p:spTree>
    <p:extLst>
      <p:ext uri="{BB962C8B-B14F-4D97-AF65-F5344CB8AC3E}">
        <p14:creationId xmlns:p14="http://schemas.microsoft.com/office/powerpoint/2010/main" val="2454947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/>
              <a:t>Trompenaars</a:t>
            </a:r>
            <a:r>
              <a:rPr lang="en-GB" sz="3600" dirty="0"/>
              <a:t>’ theory of relationships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916832"/>
            <a:ext cx="6480720" cy="4195481"/>
          </a:xfrm>
        </p:spPr>
        <p:txBody>
          <a:bodyPr>
            <a:normAutofit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5 relationship </a:t>
            </a:r>
            <a:r>
              <a:rPr lang="en-GB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orientations:</a:t>
            </a:r>
            <a:endParaRPr lang="en-GB" b="1" dirty="0">
              <a:solidFill>
                <a:schemeClr val="bg2">
                  <a:lumMod val="40000"/>
                  <a:lumOff val="60000"/>
                </a:schemeClr>
              </a:solidFill>
            </a:endParaRPr>
          </a:p>
          <a:p>
            <a:pPr marL="537750" indent="-285750">
              <a:defRPr/>
            </a:pPr>
            <a:r>
              <a:rPr lang="en-GB" sz="18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Universalism vs particularism</a:t>
            </a:r>
          </a:p>
          <a:p>
            <a:pPr marL="537750" indent="-285750">
              <a:defRPr/>
            </a:pPr>
            <a:r>
              <a:rPr lang="en-GB" sz="18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Individualism vs collectivism</a:t>
            </a:r>
          </a:p>
          <a:p>
            <a:pPr marL="537750" indent="-285750">
              <a:defRPr/>
            </a:pPr>
            <a:r>
              <a:rPr lang="en-GB" sz="18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Neutral vs emotional</a:t>
            </a:r>
          </a:p>
          <a:p>
            <a:pPr marL="537750" indent="-285750">
              <a:defRPr/>
            </a:pPr>
            <a:r>
              <a:rPr lang="en-GB" sz="18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Specific vs diffuse</a:t>
            </a:r>
          </a:p>
          <a:p>
            <a:pPr marL="537750" indent="-285750">
              <a:defRPr/>
            </a:pPr>
            <a:r>
              <a:rPr lang="en-GB" sz="18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Achievement vs ascription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/>
              <a:t>Culture theories point to the fact that there is no one ‘best way’ of managing people, and adaption to cultural background is essential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7530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Organizational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484784"/>
            <a:ext cx="6912768" cy="4195481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Organizational or corporate culture </a:t>
            </a:r>
            <a:r>
              <a:rPr lang="en-GB" sz="2200" dirty="0"/>
              <a:t>– values, norms and management style of the organization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Despite globalization, companies tend to reflect national culture of their home country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MNEs encounter cultural diversity in internationalization:</a:t>
            </a:r>
          </a:p>
          <a:p>
            <a:pPr marL="537750" indent="-285750">
              <a:defRPr/>
            </a:pPr>
            <a:r>
              <a:rPr lang="en-GB" sz="1900" dirty="0"/>
              <a:t>Acquisition of foreign subsidiaries</a:t>
            </a:r>
          </a:p>
          <a:p>
            <a:pPr marL="537750" indent="-285750">
              <a:defRPr/>
            </a:pPr>
            <a:r>
              <a:rPr lang="en-GB" sz="1900" dirty="0"/>
              <a:t>Merger with another company</a:t>
            </a:r>
          </a:p>
          <a:p>
            <a:pPr marL="537750" indent="-285750">
              <a:defRPr/>
            </a:pPr>
            <a:r>
              <a:rPr lang="en-GB" sz="1900" dirty="0"/>
              <a:t>Joint ventures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/>
              <a:t>MNEs can gain from having a unifying culture, but need also to recognize cultural diversity within the organization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5522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dirty="0"/>
              <a:t>MNE organizations and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484784"/>
            <a:ext cx="7128792" cy="4421088"/>
          </a:xfrm>
        </p:spPr>
        <p:txBody>
          <a:bodyPr>
            <a:normAutofit/>
          </a:bodyPr>
          <a:lstStyle/>
          <a:p>
            <a:r>
              <a:rPr lang="en-GB" dirty="0"/>
              <a:t>Bartlett and </a:t>
            </a:r>
            <a:r>
              <a:rPr lang="en-GB" dirty="0" err="1"/>
              <a:t>Ghoshal’s</a:t>
            </a:r>
            <a:r>
              <a:rPr lang="en-GB" dirty="0"/>
              <a:t> typology highlights localization and the role of corporate culture</a:t>
            </a:r>
          </a:p>
          <a:p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Four models of organization:</a:t>
            </a:r>
          </a:p>
          <a:p>
            <a:pPr lvl="1"/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Multinational model </a:t>
            </a:r>
            <a:r>
              <a:rPr lang="en-GB" dirty="0"/>
              <a:t>– decentralized</a:t>
            </a:r>
          </a:p>
          <a:p>
            <a:pPr lvl="1"/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International model </a:t>
            </a:r>
            <a:r>
              <a:rPr lang="en-GB" dirty="0"/>
              <a:t>– decentralized but with global strategic oversight</a:t>
            </a:r>
          </a:p>
          <a:p>
            <a:pPr lvl="1"/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Global model </a:t>
            </a:r>
            <a:r>
              <a:rPr lang="en-GB" dirty="0"/>
              <a:t>– highly centralized</a:t>
            </a:r>
          </a:p>
          <a:p>
            <a:pPr lvl="1"/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Transnational model </a:t>
            </a:r>
            <a:r>
              <a:rPr lang="en-GB" dirty="0"/>
              <a:t>– central control and local responsiveness</a:t>
            </a:r>
          </a:p>
        </p:txBody>
      </p:sp>
    </p:spTree>
    <p:extLst>
      <p:ext uri="{BB962C8B-B14F-4D97-AF65-F5344CB8AC3E}">
        <p14:creationId xmlns:p14="http://schemas.microsoft.com/office/powerpoint/2010/main" val="8056914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dirty="0"/>
              <a:t>Changing managerial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628800"/>
            <a:ext cx="6840760" cy="4403582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Contrast craftsman production with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‘Fordism’</a:t>
            </a:r>
            <a:r>
              <a:rPr lang="en-GB" b="1" dirty="0"/>
              <a:t>,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dirty="0"/>
              <a:t>which  typifies the large factory producing standardized products in large volumes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The worker in an assembly line has lost control over the overall process, repeating the same task over and over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Fordism based on Taylor’s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scientific management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Outcomes: cheaper products for consumers but poor job satisfaction for workers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47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200" y="274638"/>
            <a:ext cx="8229600" cy="121014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600" dirty="0" err="1" smtClean="0"/>
              <a:t>Taylorist</a:t>
            </a:r>
            <a:r>
              <a:rPr lang="en-GB" sz="3600" dirty="0" smtClean="0"/>
              <a:t> scientific management theory</a:t>
            </a:r>
            <a:endParaRPr lang="en-GB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291" y="2060848"/>
            <a:ext cx="7430472" cy="3417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317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055380" cy="1400530"/>
          </a:xfrm>
        </p:spPr>
        <p:txBody>
          <a:bodyPr>
            <a:normAutofit/>
          </a:bodyPr>
          <a:lstStyle/>
          <a:p>
            <a:r>
              <a:rPr lang="en-GB" sz="3600" dirty="0"/>
              <a:t>Changing societies: migration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412776"/>
            <a:ext cx="7344700" cy="4395158"/>
          </a:xfrm>
        </p:spPr>
        <p:txBody>
          <a:bodyPr>
            <a:normAutofit fontScale="92500"/>
          </a:bodyPr>
          <a:lstStyle/>
          <a:p>
            <a:pPr>
              <a:buFont typeface="Courier New" pitchFamily="49" charset="0"/>
              <a:buChar char="o"/>
              <a:defRPr/>
            </a:pPr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Migration</a:t>
            </a:r>
            <a:r>
              <a:rPr lang="en-GB" sz="2400" dirty="0"/>
              <a:t> is the movement of people from one place to another, due </a:t>
            </a:r>
            <a:r>
              <a:rPr lang="en-GB" sz="2400" dirty="0" smtClean="0"/>
              <a:t>to:</a:t>
            </a:r>
            <a:endParaRPr lang="en-GB" sz="2400" dirty="0"/>
          </a:p>
          <a:p>
            <a:pPr marL="594900">
              <a:defRPr/>
            </a:pPr>
            <a:r>
              <a:rPr lang="en-GB" sz="19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Push factors </a:t>
            </a:r>
            <a:r>
              <a:rPr lang="en-GB" sz="1900" dirty="0"/>
              <a:t>– escape from poverty, natural disasters, religious persecution</a:t>
            </a:r>
          </a:p>
          <a:p>
            <a:pPr marL="594900">
              <a:defRPr/>
            </a:pPr>
            <a:r>
              <a:rPr lang="en-GB" sz="19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Pull factors </a:t>
            </a:r>
            <a:r>
              <a:rPr lang="en-GB" sz="1900" dirty="0"/>
              <a:t>– prospect of work and economic betterment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sz="2200" dirty="0"/>
              <a:t>Migration can occur within a country or between countries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sz="2200" dirty="0"/>
              <a:t>Migrants form a substantial percentage of some populations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Remittances </a:t>
            </a:r>
            <a:r>
              <a:rPr lang="en-GB" sz="2200" dirty="0"/>
              <a:t>sent by migrants back to families contribute to the economies of many developing countries, such as China and India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958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sz="3600" dirty="0"/>
              <a:t>Urbanization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340768"/>
            <a:ext cx="7056784" cy="4421088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Movement of people from rural to urban areas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Associated with industrialization, but climate change is a factor in developing countries, especially in Africa</a:t>
            </a:r>
          </a:p>
          <a:p>
            <a:pPr lvl="1">
              <a:spcAft>
                <a:spcPts val="600"/>
              </a:spcAft>
            </a:pPr>
            <a:r>
              <a:rPr lang="en-GB" sz="1900" dirty="0"/>
              <a:t>Precarious agriculture that threatens rural livelihoods</a:t>
            </a:r>
          </a:p>
          <a:p>
            <a:pPr lvl="1">
              <a:spcAft>
                <a:spcPts val="600"/>
              </a:spcAft>
            </a:pPr>
            <a:r>
              <a:rPr lang="en-GB" sz="1900" dirty="0"/>
              <a:t>Desertification/flooding associated with climate change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Urbanization in poor developing countries gives rise to concern over sustainability of development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Issues of security, poor housing, unemployment, poor health provision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173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437" y="188640"/>
            <a:ext cx="8229600" cy="1143000"/>
          </a:xfrm>
        </p:spPr>
        <p:txBody>
          <a:bodyPr/>
          <a:lstStyle/>
          <a:p>
            <a:r>
              <a:rPr lang="en-GB" sz="3600" dirty="0"/>
              <a:t>Changing populations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484784"/>
            <a:ext cx="7272808" cy="442108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buFont typeface="Courier New" pitchFamily="49" charset="0"/>
              <a:buChar char="o"/>
              <a:defRPr/>
            </a:pPr>
            <a:r>
              <a:rPr lang="en-GB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Demographic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change </a:t>
            </a:r>
            <a:r>
              <a:rPr lang="en-GB" dirty="0"/>
              <a:t>refers to changes in whole populations brought about by rises and falls in the birth rate and death rate, and migration</a:t>
            </a:r>
          </a:p>
          <a:p>
            <a:pPr marL="285750" indent="-285750">
              <a:spcAft>
                <a:spcPts val="600"/>
              </a:spcAft>
              <a:buFont typeface="Courier New" pitchFamily="49" charset="0"/>
              <a:buChar char="o"/>
              <a:defRPr/>
            </a:pPr>
            <a:r>
              <a:rPr lang="en-GB" dirty="0"/>
              <a:t>The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ageing society </a:t>
            </a:r>
            <a:r>
              <a:rPr lang="en-GB" dirty="0"/>
              <a:t>sees a rising proportion of older people</a:t>
            </a:r>
          </a:p>
          <a:p>
            <a:pPr marL="742956" lvl="1" indent="-342900"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GB" sz="1900" dirty="0"/>
              <a:t>Ageing has become a particular concern in developed countries</a:t>
            </a:r>
          </a:p>
          <a:p>
            <a:pPr marL="742956" lvl="1" indent="-342900"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GB" sz="1900" dirty="0"/>
              <a:t>Developing countries generally have younger populations, but also face issues of ageing populations in the future</a:t>
            </a:r>
          </a:p>
          <a:p>
            <a:pPr marL="0" indent="0">
              <a:buNone/>
              <a:defRPr/>
            </a:pPr>
            <a:endParaRPr lang="en-GB" dirty="0">
              <a:latin typeface="Arial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357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506437" y="188640"/>
            <a:ext cx="8229600" cy="1143000"/>
          </a:xfrm>
          <a:prstGeom prst="rect">
            <a:avLst/>
          </a:prstGeom>
        </p:spPr>
        <p:txBody>
          <a:bodyPr/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600" dirty="0" smtClean="0"/>
              <a:t>Elements of human well-being</a:t>
            </a:r>
            <a:endParaRPr lang="en-GB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509" y="1700808"/>
            <a:ext cx="6213805" cy="3621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3573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055380" cy="1400530"/>
          </a:xfrm>
        </p:spPr>
        <p:txBody>
          <a:bodyPr>
            <a:normAutofit/>
          </a:bodyPr>
          <a:lstStyle/>
          <a:p>
            <a:r>
              <a:rPr lang="en-GB" sz="3600" dirty="0"/>
              <a:t>Challenges and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700808"/>
            <a:ext cx="6912768" cy="419548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As global business and economic development reach more societies, MNEs must address impacts on societies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Responsibilities of business for changes taking place in societies: employment, urbanization, the use of migrant workers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Governments and business alike bear responsibilities to serve human needs in sustainable ways</a:t>
            </a:r>
          </a:p>
        </p:txBody>
      </p:sp>
    </p:spTree>
    <p:extLst>
      <p:ext uri="{BB962C8B-B14F-4D97-AF65-F5344CB8AC3E}">
        <p14:creationId xmlns:p14="http://schemas.microsoft.com/office/powerpoint/2010/main" val="330730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/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484784"/>
            <a:ext cx="7128792" cy="442108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Cultural values are shaped in social contexts, encompassing language, religion and sense of belonging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Theories of culture identify cultural dimensions based on national cultures, which remain divergent despite globalization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MNE supply chains encompass ever more countries, bringing economic gains but also greater urgency to considerations of impacts in societies.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877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188</TotalTime>
  <Words>1093</Words>
  <Application>Microsoft Office PowerPoint</Application>
  <PresentationFormat>On-screen Show (4:3)</PresentationFormat>
  <Paragraphs>128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Ion</vt:lpstr>
      <vt:lpstr>Culture and societies</vt:lpstr>
      <vt:lpstr>Summary of contents</vt:lpstr>
      <vt:lpstr>What is culture?</vt:lpstr>
      <vt:lpstr>PowerPoint Presentation</vt:lpstr>
      <vt:lpstr>Are cultures converging?</vt:lpstr>
      <vt:lpstr>National culture</vt:lpstr>
      <vt:lpstr>Languages</vt:lpstr>
      <vt:lpstr>Religions</vt:lpstr>
      <vt:lpstr>The world’s religions</vt:lpstr>
      <vt:lpstr>Leading religions</vt:lpstr>
      <vt:lpstr>Culture theories: Hofstede</vt:lpstr>
      <vt:lpstr>Hofstede’s cultural dimensions</vt:lpstr>
      <vt:lpstr>Trompenaars’ theory of relationships</vt:lpstr>
      <vt:lpstr>Organizational culture</vt:lpstr>
      <vt:lpstr>MNE organizations and culture</vt:lpstr>
      <vt:lpstr>Changing managerial culture</vt:lpstr>
      <vt:lpstr>PowerPoint Presentation</vt:lpstr>
      <vt:lpstr>Changing societies: migration</vt:lpstr>
      <vt:lpstr>Urbanization</vt:lpstr>
      <vt:lpstr>Changing populations</vt:lpstr>
      <vt:lpstr>PowerPoint Presentation</vt:lpstr>
      <vt:lpstr>Challenges and responsibilities</vt:lpstr>
      <vt:lpstr>Conclusions</vt:lpstr>
    </vt:vector>
  </TitlesOfParts>
  <Company>Macmillan Publishing Ltd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Jayatunga, Nikini</dc:creator>
  <cp:lastModifiedBy>T</cp:lastModifiedBy>
  <cp:revision>29</cp:revision>
  <dcterms:created xsi:type="dcterms:W3CDTF">2016-09-21T12:49:42Z</dcterms:created>
  <dcterms:modified xsi:type="dcterms:W3CDTF">2018-11-21T06:42:47Z</dcterms:modified>
</cp:coreProperties>
</file>