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5"/>
  </p:notesMasterIdLst>
  <p:sldIdLst>
    <p:sldId id="259" r:id="rId5"/>
    <p:sldId id="274" r:id="rId6"/>
    <p:sldId id="264" r:id="rId7"/>
    <p:sldId id="276" r:id="rId8"/>
    <p:sldId id="277" r:id="rId9"/>
    <p:sldId id="278" r:id="rId10"/>
    <p:sldId id="279" r:id="rId11"/>
    <p:sldId id="280" r:id="rId12"/>
    <p:sldId id="275" r:id="rId13"/>
    <p:sldId id="281" r:id="rId14"/>
    <p:sldId id="282" r:id="rId15"/>
    <p:sldId id="283" r:id="rId16"/>
    <p:sldId id="284" r:id="rId17"/>
    <p:sldId id="287" r:id="rId18"/>
    <p:sldId id="288" r:id="rId19"/>
    <p:sldId id="294" r:id="rId20"/>
    <p:sldId id="289" r:id="rId21"/>
    <p:sldId id="292" r:id="rId22"/>
    <p:sldId id="293" r:id="rId23"/>
    <p:sldId id="295" r:id="rId24"/>
    <p:sldId id="296" r:id="rId25"/>
    <p:sldId id="297" r:id="rId26"/>
    <p:sldId id="298" r:id="rId27"/>
    <p:sldId id="299" r:id="rId28"/>
    <p:sldId id="300" r:id="rId29"/>
    <p:sldId id="301" r:id="rId30"/>
    <p:sldId id="303" r:id="rId31"/>
    <p:sldId id="304" r:id="rId32"/>
    <p:sldId id="302" r:id="rId33"/>
    <p:sldId id="30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6D8B"/>
    <a:srgbClr val="003A58"/>
    <a:srgbClr val="3969A6"/>
    <a:srgbClr val="CC0000"/>
    <a:srgbClr val="6AA036"/>
    <a:srgbClr val="D43636"/>
    <a:srgbClr val="3162A2"/>
    <a:srgbClr val="24B9D9"/>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391" autoAdjust="0"/>
    <p:restoredTop sz="87322" autoAdjust="0"/>
  </p:normalViewPr>
  <p:slideViewPr>
    <p:cSldViewPr snapToGrid="0">
      <p:cViewPr>
        <p:scale>
          <a:sx n="50" d="100"/>
          <a:sy n="50" d="100"/>
        </p:scale>
        <p:origin x="108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02/03/2022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834310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a:t>
            </a:fld>
            <a:endParaRPr lang="en-GB"/>
          </a:p>
        </p:txBody>
      </p:sp>
    </p:spTree>
    <p:extLst>
      <p:ext uri="{BB962C8B-B14F-4D97-AF65-F5344CB8AC3E}">
        <p14:creationId xmlns:p14="http://schemas.microsoft.com/office/powerpoint/2010/main" val="281042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2031964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3890057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845683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Global tolerances</a:t>
            </a:r>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2664880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3877530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130797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Tree>
    <p:extLst>
      <p:ext uri="{BB962C8B-B14F-4D97-AF65-F5344CB8AC3E}">
        <p14:creationId xmlns:p14="http://schemas.microsoft.com/office/powerpoint/2010/main" val="1744922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2109009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4251870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668059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Tolerance = Algebraic difference between the upper and lower limits</a:t>
            </a:r>
          </a:p>
        </p:txBody>
      </p:sp>
      <p:sp>
        <p:nvSpPr>
          <p:cNvPr id="4" name="Slide Number Placeholder 3"/>
          <p:cNvSpPr>
            <a:spLocks noGrp="1"/>
          </p:cNvSpPr>
          <p:nvPr>
            <p:ph type="sldNum" sz="quarter" idx="5"/>
          </p:nvPr>
        </p:nvSpPr>
        <p:spPr/>
        <p:txBody>
          <a:bodyPr/>
          <a:lstStyle/>
          <a:p>
            <a:fld id="{A5C9F611-0ACE-4E20-8700-F2135DFEB5F7}" type="slidenum">
              <a:rPr lang="en-GB" smtClean="0"/>
              <a:t>30</a:t>
            </a:fld>
            <a:endParaRPr lang="en-GB"/>
          </a:p>
        </p:txBody>
      </p:sp>
    </p:spTree>
    <p:extLst>
      <p:ext uri="{BB962C8B-B14F-4D97-AF65-F5344CB8AC3E}">
        <p14:creationId xmlns:p14="http://schemas.microsoft.com/office/powerpoint/2010/main" val="143310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02/03/2022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02/03/2022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02/03/2022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02/03/2022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02/03/2022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wvVMs2BZdeU?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Mechanical Engineering Design Analysis Service UK">
            <a:extLst>
              <a:ext uri="{FF2B5EF4-FFF2-40B4-BE49-F238E27FC236}">
                <a16:creationId xmlns:a16="http://schemas.microsoft.com/office/drawing/2014/main" id="{455703EC-D4AD-4090-83AE-C66CCCDD21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277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018B02E1-7934-4A1E-A577-6358A67DC3E9}"/>
              </a:ext>
            </a:extLst>
          </p:cNvPr>
          <p:cNvSpPr/>
          <p:nvPr/>
        </p:nvSpPr>
        <p:spPr>
          <a:xfrm>
            <a:off x="1678968" y="1314396"/>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4800" dirty="0">
              <a:solidFill>
                <a:schemeClr val="tx1"/>
              </a:solidFill>
            </a:endParaRPr>
          </a:p>
          <a:p>
            <a:pPr algn="ctr"/>
            <a:r>
              <a:rPr lang="en-GB" sz="4400" dirty="0">
                <a:solidFill>
                  <a:schemeClr val="tx1"/>
                </a:solidFill>
              </a:rPr>
              <a:t>Limits &amp; Fits</a:t>
            </a:r>
          </a:p>
          <a:p>
            <a:pPr algn="ctr"/>
            <a:r>
              <a:rPr lang="en-GB" sz="2400" dirty="0">
                <a:solidFill>
                  <a:schemeClr val="tx1"/>
                </a:solidFill>
              </a:rPr>
              <a:t>Jordan R. Jenkins</a:t>
            </a:r>
          </a:p>
          <a:p>
            <a:pPr algn="ctr"/>
            <a:endParaRPr lang="en-GB" sz="2400" dirty="0">
              <a:solidFill>
                <a:schemeClr val="tx1"/>
              </a:solidFill>
            </a:endParaRPr>
          </a:p>
          <a:p>
            <a:pPr algn="r"/>
            <a:r>
              <a:rPr lang="en-GB" sz="2000" dirty="0">
                <a:solidFill>
                  <a:schemeClr val="tx1"/>
                </a:solidFill>
              </a:rPr>
              <a:t>(Adapted from KT &amp; RM, 2021)</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6A0B-32CB-4DCB-BBEF-E2DF64EE5774}"/>
              </a:ext>
            </a:extLst>
          </p:cNvPr>
          <p:cNvSpPr>
            <a:spLocks noGrp="1"/>
          </p:cNvSpPr>
          <p:nvPr>
            <p:ph type="title"/>
          </p:nvPr>
        </p:nvSpPr>
        <p:spPr/>
        <p:txBody>
          <a:bodyPr/>
          <a:lstStyle/>
          <a:p>
            <a:r>
              <a:rPr lang="en-GB" dirty="0"/>
              <a:t>Recap - Why Provide Tolerances?</a:t>
            </a:r>
          </a:p>
        </p:txBody>
      </p:sp>
      <p:sp>
        <p:nvSpPr>
          <p:cNvPr id="3" name="Content Placeholder 2">
            <a:extLst>
              <a:ext uri="{FF2B5EF4-FFF2-40B4-BE49-F238E27FC236}">
                <a16:creationId xmlns:a16="http://schemas.microsoft.com/office/drawing/2014/main" id="{14E74150-B845-4173-A69A-5DD73CA837E6}"/>
              </a:ext>
            </a:extLst>
          </p:cNvPr>
          <p:cNvSpPr>
            <a:spLocks noGrp="1"/>
          </p:cNvSpPr>
          <p:nvPr>
            <p:ph idx="1"/>
          </p:nvPr>
        </p:nvSpPr>
        <p:spPr>
          <a:xfrm>
            <a:off x="282098" y="1663574"/>
            <a:ext cx="7652951" cy="3758821"/>
          </a:xfrm>
        </p:spPr>
        <p:txBody>
          <a:bodyPr>
            <a:normAutofit fontScale="92500" lnSpcReduction="10000"/>
          </a:bodyPr>
          <a:lstStyle/>
          <a:p>
            <a:pPr>
              <a:buFont typeface="Wingdings" panose="05000000000000000000" pitchFamily="2" charset="2"/>
              <a:buChar char="§"/>
            </a:pPr>
            <a:r>
              <a:rPr lang="en-GB" sz="2400" dirty="0"/>
              <a:t>No manufacturing process is perfect – tolerances define the acceptable limits of variation in dimensions/geometry.</a:t>
            </a:r>
          </a:p>
          <a:p>
            <a:pPr>
              <a:buFont typeface="Wingdings" panose="05000000000000000000" pitchFamily="2" charset="2"/>
              <a:buChar char="§"/>
            </a:pPr>
            <a:r>
              <a:rPr lang="en-GB" sz="2400" dirty="0"/>
              <a:t>Tolerances should be based on the function of the part.</a:t>
            </a:r>
          </a:p>
          <a:p>
            <a:pPr>
              <a:buFont typeface="Wingdings" panose="05000000000000000000" pitchFamily="2" charset="2"/>
              <a:buChar char="§"/>
            </a:pPr>
            <a:r>
              <a:rPr lang="en-GB" sz="2400" dirty="0"/>
              <a:t>Often, the tolerances will affect the manufacturing process that is chosen.</a:t>
            </a:r>
          </a:p>
          <a:p>
            <a:pPr>
              <a:buFont typeface="Wingdings" panose="05000000000000000000" pitchFamily="2" charset="2"/>
              <a:buChar char="§"/>
            </a:pPr>
            <a:r>
              <a:rPr lang="en-GB" sz="2400" dirty="0"/>
              <a:t>Higher tolerances = higher cost.</a:t>
            </a:r>
          </a:p>
          <a:p>
            <a:pPr>
              <a:buFont typeface="Wingdings" panose="05000000000000000000" pitchFamily="2" charset="2"/>
              <a:buChar char="§"/>
            </a:pPr>
            <a:r>
              <a:rPr lang="en-GB" sz="2400" dirty="0"/>
              <a:t>Specify dimensions only to a precision and tolerance necessary for the part to function properly.</a:t>
            </a:r>
          </a:p>
          <a:p>
            <a:pPr>
              <a:buFont typeface="Wingdings" panose="05000000000000000000" pitchFamily="2" charset="2"/>
              <a:buChar char="§"/>
            </a:pPr>
            <a:r>
              <a:rPr lang="en-GB" sz="2400" dirty="0"/>
              <a:t>Proper tolerancing enables standardisation and ensures interchangeability – parts purchased from different vendors will function properly.</a:t>
            </a:r>
          </a:p>
        </p:txBody>
      </p:sp>
      <p:pic>
        <p:nvPicPr>
          <p:cNvPr id="5" name="Picture 4">
            <a:extLst>
              <a:ext uri="{FF2B5EF4-FFF2-40B4-BE49-F238E27FC236}">
                <a16:creationId xmlns:a16="http://schemas.microsoft.com/office/drawing/2014/main" id="{FF6E1A9D-E047-4673-B00C-DB049DF121CB}"/>
              </a:ext>
            </a:extLst>
          </p:cNvPr>
          <p:cNvPicPr>
            <a:picLocks noChangeAspect="1"/>
          </p:cNvPicPr>
          <p:nvPr/>
        </p:nvPicPr>
        <p:blipFill>
          <a:blip r:embed="rId3"/>
          <a:stretch>
            <a:fillRect/>
          </a:stretch>
        </p:blipFill>
        <p:spPr>
          <a:xfrm>
            <a:off x="8024546" y="1417638"/>
            <a:ext cx="3885356" cy="4250694"/>
          </a:xfrm>
          <a:prstGeom prst="rect">
            <a:avLst/>
          </a:prstGeom>
        </p:spPr>
      </p:pic>
    </p:spTree>
    <p:extLst>
      <p:ext uri="{BB962C8B-B14F-4D97-AF65-F5344CB8AC3E}">
        <p14:creationId xmlns:p14="http://schemas.microsoft.com/office/powerpoint/2010/main" val="1222228414"/>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B7035-E176-4BEA-88FE-B44B27C9274A}"/>
              </a:ext>
            </a:extLst>
          </p:cNvPr>
          <p:cNvSpPr>
            <a:spLocks noGrp="1"/>
          </p:cNvSpPr>
          <p:nvPr>
            <p:ph type="title"/>
          </p:nvPr>
        </p:nvSpPr>
        <p:spPr/>
        <p:txBody>
          <a:bodyPr/>
          <a:lstStyle/>
          <a:p>
            <a:r>
              <a:rPr lang="en-GB" dirty="0"/>
              <a:t>Recap – Benefits of Standardisation</a:t>
            </a:r>
          </a:p>
        </p:txBody>
      </p:sp>
      <p:sp>
        <p:nvSpPr>
          <p:cNvPr id="6" name="Content Placeholder 5">
            <a:extLst>
              <a:ext uri="{FF2B5EF4-FFF2-40B4-BE49-F238E27FC236}">
                <a16:creationId xmlns:a16="http://schemas.microsoft.com/office/drawing/2014/main" id="{1E986D68-8B8A-4A05-8B7C-B08698294D56}"/>
              </a:ext>
            </a:extLst>
          </p:cNvPr>
          <p:cNvSpPr>
            <a:spLocks noGrp="1"/>
          </p:cNvSpPr>
          <p:nvPr>
            <p:ph idx="1"/>
          </p:nvPr>
        </p:nvSpPr>
        <p:spPr>
          <a:xfrm>
            <a:off x="609600" y="1360038"/>
            <a:ext cx="10972800" cy="3917032"/>
          </a:xfrm>
        </p:spPr>
        <p:txBody>
          <a:bodyPr>
            <a:normAutofit/>
          </a:bodyPr>
          <a:lstStyle/>
          <a:p>
            <a:pPr marL="0" indent="0">
              <a:buNone/>
            </a:pPr>
            <a:r>
              <a:rPr lang="en-GB" sz="2800" dirty="0"/>
              <a:t>A fundamental aim of applying GD&amp;T is to enable the standardisation of components. Component / part standardisation enables:</a:t>
            </a:r>
          </a:p>
        </p:txBody>
      </p:sp>
      <p:sp>
        <p:nvSpPr>
          <p:cNvPr id="11" name="Rectangle 10">
            <a:extLst>
              <a:ext uri="{FF2B5EF4-FFF2-40B4-BE49-F238E27FC236}">
                <a16:creationId xmlns:a16="http://schemas.microsoft.com/office/drawing/2014/main" id="{6ECF468D-6FB9-4A4A-98EE-F1AC711B1EA1}"/>
              </a:ext>
            </a:extLst>
          </p:cNvPr>
          <p:cNvSpPr/>
          <p:nvPr/>
        </p:nvSpPr>
        <p:spPr>
          <a:xfrm>
            <a:off x="1122403" y="3262057"/>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Lower Unit Cost per Unit</a:t>
            </a:r>
          </a:p>
        </p:txBody>
      </p:sp>
      <p:sp>
        <p:nvSpPr>
          <p:cNvPr id="12" name="Rectangle 11">
            <a:extLst>
              <a:ext uri="{FF2B5EF4-FFF2-40B4-BE49-F238E27FC236}">
                <a16:creationId xmlns:a16="http://schemas.microsoft.com/office/drawing/2014/main" id="{9BDEF278-6BA6-49AA-B214-07AE72800C12}"/>
              </a:ext>
            </a:extLst>
          </p:cNvPr>
          <p:cNvSpPr/>
          <p:nvPr/>
        </p:nvSpPr>
        <p:spPr>
          <a:xfrm>
            <a:off x="1122403" y="2458592"/>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Interchangeable Components</a:t>
            </a:r>
          </a:p>
        </p:txBody>
      </p:sp>
      <p:sp>
        <p:nvSpPr>
          <p:cNvPr id="13" name="Rectangle 12">
            <a:extLst>
              <a:ext uri="{FF2B5EF4-FFF2-40B4-BE49-F238E27FC236}">
                <a16:creationId xmlns:a16="http://schemas.microsoft.com/office/drawing/2014/main" id="{23C0A053-AF43-4735-B8AA-3D2E5B64204A}"/>
              </a:ext>
            </a:extLst>
          </p:cNvPr>
          <p:cNvSpPr/>
          <p:nvPr/>
        </p:nvSpPr>
        <p:spPr>
          <a:xfrm>
            <a:off x="1122405" y="4064845"/>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Improve Product Quality</a:t>
            </a:r>
          </a:p>
        </p:txBody>
      </p:sp>
      <p:sp>
        <p:nvSpPr>
          <p:cNvPr id="14" name="Rectangle 13">
            <a:extLst>
              <a:ext uri="{FF2B5EF4-FFF2-40B4-BE49-F238E27FC236}">
                <a16:creationId xmlns:a16="http://schemas.microsoft.com/office/drawing/2014/main" id="{17705393-78DB-4266-BFBB-B705736E47EB}"/>
              </a:ext>
            </a:extLst>
          </p:cNvPr>
          <p:cNvSpPr/>
          <p:nvPr/>
        </p:nvSpPr>
        <p:spPr>
          <a:xfrm>
            <a:off x="1122405" y="4868310"/>
            <a:ext cx="9947189" cy="629652"/>
          </a:xfrm>
          <a:prstGeom prst="rect">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Reduce Waste</a:t>
            </a:r>
          </a:p>
        </p:txBody>
      </p:sp>
    </p:spTree>
    <p:extLst>
      <p:ext uri="{BB962C8B-B14F-4D97-AF65-F5344CB8AC3E}">
        <p14:creationId xmlns:p14="http://schemas.microsoft.com/office/powerpoint/2010/main" val="2264639724"/>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6600-FE84-4460-ACB2-4E23452A9A82}"/>
              </a:ext>
            </a:extLst>
          </p:cNvPr>
          <p:cNvSpPr>
            <a:spLocks noGrp="1"/>
          </p:cNvSpPr>
          <p:nvPr>
            <p:ph type="title"/>
          </p:nvPr>
        </p:nvSpPr>
        <p:spPr>
          <a:xfrm>
            <a:off x="609600" y="344212"/>
            <a:ext cx="10972800" cy="1143000"/>
          </a:xfrm>
        </p:spPr>
        <p:txBody>
          <a:bodyPr>
            <a:normAutofit/>
          </a:bodyPr>
          <a:lstStyle/>
          <a:p>
            <a:r>
              <a:rPr lang="en-GB" dirty="0"/>
              <a:t>Recap – Tolerancing Terminology</a:t>
            </a:r>
          </a:p>
        </p:txBody>
      </p:sp>
      <p:sp>
        <p:nvSpPr>
          <p:cNvPr id="3" name="Content Placeholder 2">
            <a:extLst>
              <a:ext uri="{FF2B5EF4-FFF2-40B4-BE49-F238E27FC236}">
                <a16:creationId xmlns:a16="http://schemas.microsoft.com/office/drawing/2014/main" id="{16241282-AD11-4DFD-99DE-80D2DC87727C}"/>
              </a:ext>
            </a:extLst>
          </p:cNvPr>
          <p:cNvSpPr>
            <a:spLocks noGrp="1"/>
          </p:cNvSpPr>
          <p:nvPr>
            <p:ph idx="1"/>
          </p:nvPr>
        </p:nvSpPr>
        <p:spPr>
          <a:xfrm>
            <a:off x="460513" y="1714499"/>
            <a:ext cx="10972800" cy="3821597"/>
          </a:xfrm>
        </p:spPr>
        <p:txBody>
          <a:bodyPr>
            <a:normAutofit fontScale="77500" lnSpcReduction="20000"/>
          </a:bodyPr>
          <a:lstStyle/>
          <a:p>
            <a:pPr marL="0" indent="0">
              <a:spcAft>
                <a:spcPts val="600"/>
              </a:spcAft>
              <a:buNone/>
            </a:pPr>
            <a:r>
              <a:rPr lang="en-GB" b="1" dirty="0">
                <a:solidFill>
                  <a:srgbClr val="346D8B"/>
                </a:solidFill>
              </a:rPr>
              <a:t>Dimension</a:t>
            </a:r>
            <a:r>
              <a:rPr lang="en-GB" dirty="0"/>
              <a:t> – Combination of numerical value (expressed in appropriate units of measure) lines, symbols and notes to define the size and geometric characteristics of the part or part feature.</a:t>
            </a:r>
          </a:p>
          <a:p>
            <a:pPr marL="0" indent="0">
              <a:spcAft>
                <a:spcPts val="600"/>
              </a:spcAft>
              <a:buNone/>
            </a:pPr>
            <a:r>
              <a:rPr lang="en-GB" b="1" dirty="0">
                <a:solidFill>
                  <a:srgbClr val="346D8B"/>
                </a:solidFill>
              </a:rPr>
              <a:t>(Nominal) Size</a:t>
            </a:r>
            <a:r>
              <a:rPr lang="en-GB" dirty="0"/>
              <a:t> - Number expressed in particular unit in the measurement (of length).</a:t>
            </a:r>
          </a:p>
          <a:p>
            <a:pPr marL="0" indent="0">
              <a:spcAft>
                <a:spcPts val="600"/>
              </a:spcAft>
              <a:buNone/>
            </a:pPr>
            <a:r>
              <a:rPr lang="en-GB" b="1" dirty="0">
                <a:solidFill>
                  <a:srgbClr val="346D8B"/>
                </a:solidFill>
              </a:rPr>
              <a:t>Basic Size </a:t>
            </a:r>
            <a:r>
              <a:rPr lang="en-GB" dirty="0"/>
              <a:t>- Theoretical size used as a starting point for applying tolerances (usually the same as nominal size).</a:t>
            </a:r>
          </a:p>
          <a:p>
            <a:pPr marL="0" indent="0">
              <a:spcAft>
                <a:spcPts val="600"/>
              </a:spcAft>
              <a:buNone/>
            </a:pPr>
            <a:r>
              <a:rPr lang="en-GB" b="1" dirty="0">
                <a:solidFill>
                  <a:srgbClr val="346D8B"/>
                </a:solidFill>
              </a:rPr>
              <a:t>Design Size- </a:t>
            </a:r>
            <a:r>
              <a:rPr lang="en-GB" dirty="0"/>
              <a:t>Ideal size for each component (Shaft and hole) based upon a selected fit.</a:t>
            </a:r>
          </a:p>
          <a:p>
            <a:pPr marL="0" indent="0">
              <a:buNone/>
            </a:pPr>
            <a:r>
              <a:rPr lang="en-GB" b="1" dirty="0">
                <a:solidFill>
                  <a:srgbClr val="346D8B"/>
                </a:solidFill>
              </a:rPr>
              <a:t>Actual Size</a:t>
            </a:r>
            <a:r>
              <a:rPr lang="en-GB" dirty="0"/>
              <a:t>- Measured size of the finished part after machining/manufacture.</a:t>
            </a:r>
          </a:p>
          <a:p>
            <a:pPr marL="0" indent="0">
              <a:buNone/>
            </a:pPr>
            <a:endParaRPr lang="en-GB" dirty="0"/>
          </a:p>
        </p:txBody>
      </p:sp>
    </p:spTree>
    <p:extLst>
      <p:ext uri="{BB962C8B-B14F-4D97-AF65-F5344CB8AC3E}">
        <p14:creationId xmlns:p14="http://schemas.microsoft.com/office/powerpoint/2010/main" val="20293523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6600-FE84-4460-ACB2-4E23452A9A82}"/>
              </a:ext>
            </a:extLst>
          </p:cNvPr>
          <p:cNvSpPr>
            <a:spLocks noGrp="1"/>
          </p:cNvSpPr>
          <p:nvPr>
            <p:ph type="title"/>
          </p:nvPr>
        </p:nvSpPr>
        <p:spPr>
          <a:xfrm>
            <a:off x="609600" y="344212"/>
            <a:ext cx="10972800" cy="1143000"/>
          </a:xfrm>
        </p:spPr>
        <p:txBody>
          <a:bodyPr>
            <a:normAutofit/>
          </a:bodyPr>
          <a:lstStyle/>
          <a:p>
            <a:r>
              <a:rPr lang="en-GB" dirty="0"/>
              <a:t>Recap – Tolerancing Terminology</a:t>
            </a:r>
          </a:p>
        </p:txBody>
      </p:sp>
      <p:sp>
        <p:nvSpPr>
          <p:cNvPr id="3" name="Content Placeholder 2">
            <a:extLst>
              <a:ext uri="{FF2B5EF4-FFF2-40B4-BE49-F238E27FC236}">
                <a16:creationId xmlns:a16="http://schemas.microsoft.com/office/drawing/2014/main" id="{16241282-AD11-4DFD-99DE-80D2DC87727C}"/>
              </a:ext>
            </a:extLst>
          </p:cNvPr>
          <p:cNvSpPr>
            <a:spLocks noGrp="1"/>
          </p:cNvSpPr>
          <p:nvPr>
            <p:ph idx="1"/>
          </p:nvPr>
        </p:nvSpPr>
        <p:spPr>
          <a:xfrm>
            <a:off x="609600" y="1764195"/>
            <a:ext cx="10972800" cy="3801717"/>
          </a:xfrm>
        </p:spPr>
        <p:txBody>
          <a:bodyPr>
            <a:normAutofit fontScale="92500" lnSpcReduction="20000"/>
          </a:bodyPr>
          <a:lstStyle/>
          <a:p>
            <a:pPr marL="0" indent="0">
              <a:spcBef>
                <a:spcPts val="1200"/>
              </a:spcBef>
              <a:buNone/>
            </a:pPr>
            <a:r>
              <a:rPr lang="en-GB" sz="2700" b="1" dirty="0">
                <a:solidFill>
                  <a:srgbClr val="346D8B"/>
                </a:solidFill>
              </a:rPr>
              <a:t>Feature-of-Size (FOS) </a:t>
            </a:r>
            <a:r>
              <a:rPr lang="en-GB" sz="2700" b="1" dirty="0"/>
              <a:t>-</a:t>
            </a:r>
            <a:r>
              <a:rPr lang="en-GB" sz="2700" b="1" dirty="0">
                <a:solidFill>
                  <a:srgbClr val="346D8B"/>
                </a:solidFill>
              </a:rPr>
              <a:t> </a:t>
            </a:r>
            <a:r>
              <a:rPr lang="en-GB" sz="2700" dirty="0"/>
              <a:t>refers to any feature, surfaces, or set of parallel surfaces associated with a size dimension.</a:t>
            </a:r>
            <a:endParaRPr lang="en-GB" sz="2700" b="1" dirty="0">
              <a:solidFill>
                <a:srgbClr val="346D8B"/>
              </a:solidFill>
            </a:endParaRPr>
          </a:p>
          <a:p>
            <a:pPr marL="0" indent="0">
              <a:spcBef>
                <a:spcPts val="1200"/>
              </a:spcBef>
              <a:buNone/>
            </a:pPr>
            <a:r>
              <a:rPr lang="en-GB" sz="2700" b="1" dirty="0">
                <a:solidFill>
                  <a:srgbClr val="346D8B"/>
                </a:solidFill>
              </a:rPr>
              <a:t>Limit of Size </a:t>
            </a:r>
            <a:r>
              <a:rPr lang="en-GB" sz="2700" dirty="0"/>
              <a:t>– Maximum and minimum allowable sizes shown by tolerance dimensions.</a:t>
            </a:r>
          </a:p>
          <a:p>
            <a:pPr marL="0" indent="0">
              <a:spcBef>
                <a:spcPts val="1200"/>
              </a:spcBef>
              <a:buNone/>
            </a:pPr>
            <a:r>
              <a:rPr lang="en-GB" sz="2700" b="1" dirty="0">
                <a:solidFill>
                  <a:srgbClr val="346D8B"/>
                </a:solidFill>
              </a:rPr>
              <a:t>Maximum Material Condition </a:t>
            </a:r>
            <a:r>
              <a:rPr lang="en-GB" sz="2700" dirty="0"/>
              <a:t>– Condition of the part when it contains the most material. The MMC of an external feature (shaft) is the maximum size and the MMC of an internal feature (hole) is the minimum size. </a:t>
            </a:r>
          </a:p>
          <a:p>
            <a:pPr marL="0" indent="0">
              <a:spcBef>
                <a:spcPts val="1200"/>
              </a:spcBef>
              <a:buNone/>
            </a:pPr>
            <a:r>
              <a:rPr lang="en-GB" sz="2700" b="1" dirty="0">
                <a:solidFill>
                  <a:srgbClr val="346D8B"/>
                </a:solidFill>
              </a:rPr>
              <a:t>Least Material Condition </a:t>
            </a:r>
            <a:r>
              <a:rPr lang="en-GB" sz="2700" dirty="0"/>
              <a:t>- Condition of the part when it contains the least material. The LMC of an external feature (shaft) is the minimum size and the LMC of an internal feature (hole) is the Maximum size. </a:t>
            </a:r>
          </a:p>
          <a:p>
            <a:pPr marL="0" indent="0">
              <a:buNone/>
            </a:pPr>
            <a:endParaRPr lang="en-GB" dirty="0"/>
          </a:p>
        </p:txBody>
      </p:sp>
    </p:spTree>
    <p:extLst>
      <p:ext uri="{BB962C8B-B14F-4D97-AF65-F5344CB8AC3E}">
        <p14:creationId xmlns:p14="http://schemas.microsoft.com/office/powerpoint/2010/main" val="1110886431"/>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6600-FE84-4460-ACB2-4E23452A9A82}"/>
              </a:ext>
            </a:extLst>
          </p:cNvPr>
          <p:cNvSpPr>
            <a:spLocks noGrp="1"/>
          </p:cNvSpPr>
          <p:nvPr>
            <p:ph type="title"/>
          </p:nvPr>
        </p:nvSpPr>
        <p:spPr>
          <a:xfrm>
            <a:off x="609600" y="344212"/>
            <a:ext cx="10972800" cy="1143000"/>
          </a:xfrm>
        </p:spPr>
        <p:txBody>
          <a:bodyPr>
            <a:normAutofit/>
          </a:bodyPr>
          <a:lstStyle/>
          <a:p>
            <a:r>
              <a:rPr lang="en-GB" dirty="0"/>
              <a:t>Recap – Tolerancing Terminology</a:t>
            </a:r>
          </a:p>
        </p:txBody>
      </p:sp>
      <p:sp>
        <p:nvSpPr>
          <p:cNvPr id="3" name="Content Placeholder 2">
            <a:extLst>
              <a:ext uri="{FF2B5EF4-FFF2-40B4-BE49-F238E27FC236}">
                <a16:creationId xmlns:a16="http://schemas.microsoft.com/office/drawing/2014/main" id="{16241282-AD11-4DFD-99DE-80D2DC87727C}"/>
              </a:ext>
            </a:extLst>
          </p:cNvPr>
          <p:cNvSpPr>
            <a:spLocks noGrp="1"/>
          </p:cNvSpPr>
          <p:nvPr>
            <p:ph idx="1"/>
          </p:nvPr>
        </p:nvSpPr>
        <p:spPr>
          <a:xfrm>
            <a:off x="815008" y="1699590"/>
            <a:ext cx="10561983" cy="3866323"/>
          </a:xfrm>
        </p:spPr>
        <p:txBody>
          <a:bodyPr>
            <a:normAutofit fontScale="92500"/>
          </a:bodyPr>
          <a:lstStyle/>
          <a:p>
            <a:pPr marL="0" indent="0">
              <a:buNone/>
            </a:pPr>
            <a:r>
              <a:rPr lang="en-GB" sz="2700" b="1" dirty="0">
                <a:solidFill>
                  <a:srgbClr val="346D8B"/>
                </a:solidFill>
              </a:rPr>
              <a:t>Tolerance</a:t>
            </a:r>
            <a:r>
              <a:rPr lang="en-GB" sz="2700" dirty="0"/>
              <a:t> – is the difference between maximum limit of size and the minimum limit of size (allowable variation).</a:t>
            </a:r>
          </a:p>
          <a:p>
            <a:pPr marL="0" indent="0">
              <a:spcBef>
                <a:spcPts val="1200"/>
              </a:spcBef>
              <a:buNone/>
            </a:pPr>
            <a:r>
              <a:rPr lang="en-GB" sz="2700" b="1" dirty="0">
                <a:solidFill>
                  <a:srgbClr val="346D8B"/>
                </a:solidFill>
              </a:rPr>
              <a:t>Tolerance Zone</a:t>
            </a:r>
            <a:r>
              <a:rPr lang="en-GB" sz="2700" dirty="0"/>
              <a:t>– region representing the difference between the upper and lower limits.</a:t>
            </a:r>
          </a:p>
          <a:p>
            <a:pPr marL="0" indent="0">
              <a:spcBef>
                <a:spcPts val="1200"/>
              </a:spcBef>
              <a:buNone/>
            </a:pPr>
            <a:r>
              <a:rPr lang="en-GB" sz="2700" b="1" dirty="0">
                <a:solidFill>
                  <a:srgbClr val="346D8B"/>
                </a:solidFill>
              </a:rPr>
              <a:t>Upper / Lower Deviation </a:t>
            </a:r>
            <a:r>
              <a:rPr lang="en-GB" sz="2700" dirty="0"/>
              <a:t>– algebraic difference between maximum / minimum limit of size and basic size.</a:t>
            </a:r>
          </a:p>
          <a:p>
            <a:pPr marL="0" indent="0">
              <a:spcBef>
                <a:spcPts val="1200"/>
              </a:spcBef>
              <a:buNone/>
            </a:pPr>
            <a:r>
              <a:rPr lang="en-GB" sz="2700" b="1" dirty="0">
                <a:solidFill>
                  <a:srgbClr val="346D8B"/>
                </a:solidFill>
              </a:rPr>
              <a:t>Unilateral Tolerance </a:t>
            </a:r>
            <a:r>
              <a:rPr lang="en-GB" sz="2700" dirty="0"/>
              <a:t>– Variation is allowed only on one side of the zero line.</a:t>
            </a:r>
          </a:p>
          <a:p>
            <a:pPr marL="0" indent="0">
              <a:spcBef>
                <a:spcPts val="1200"/>
              </a:spcBef>
              <a:buNone/>
            </a:pPr>
            <a:r>
              <a:rPr lang="en-GB" sz="2700" b="1" dirty="0">
                <a:solidFill>
                  <a:srgbClr val="346D8B"/>
                </a:solidFill>
              </a:rPr>
              <a:t>Bilateral Tolerance </a:t>
            </a:r>
            <a:r>
              <a:rPr lang="en-GB" sz="2700" dirty="0"/>
              <a:t>– Variation is allowed on either sides of the zero line.</a:t>
            </a:r>
          </a:p>
          <a:p>
            <a:pPr marL="0" indent="0">
              <a:buNone/>
            </a:pPr>
            <a:endParaRPr lang="en-GB" dirty="0"/>
          </a:p>
        </p:txBody>
      </p:sp>
    </p:spTree>
    <p:extLst>
      <p:ext uri="{BB962C8B-B14F-4D97-AF65-F5344CB8AC3E}">
        <p14:creationId xmlns:p14="http://schemas.microsoft.com/office/powerpoint/2010/main" val="1382924324"/>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7B211-557B-48CD-9044-8D55D1230582}"/>
              </a:ext>
            </a:extLst>
          </p:cNvPr>
          <p:cNvSpPr>
            <a:spLocks noGrp="1"/>
          </p:cNvSpPr>
          <p:nvPr>
            <p:ph type="title"/>
          </p:nvPr>
        </p:nvSpPr>
        <p:spPr/>
        <p:txBody>
          <a:bodyPr/>
          <a:lstStyle/>
          <a:p>
            <a:r>
              <a:rPr lang="en-GB" dirty="0"/>
              <a:t>Recap – Terminology Examples</a:t>
            </a:r>
          </a:p>
        </p:txBody>
      </p:sp>
      <p:pic>
        <p:nvPicPr>
          <p:cNvPr id="4" name="Content Placeholder 3">
            <a:extLst>
              <a:ext uri="{FF2B5EF4-FFF2-40B4-BE49-F238E27FC236}">
                <a16:creationId xmlns:a16="http://schemas.microsoft.com/office/drawing/2014/main" id="{98A70C91-1BA5-447C-BB12-CA065F0EFBEB}"/>
              </a:ext>
            </a:extLst>
          </p:cNvPr>
          <p:cNvPicPr>
            <a:picLocks noGrp="1" noChangeAspect="1"/>
          </p:cNvPicPr>
          <p:nvPr>
            <p:ph idx="1"/>
          </p:nvPr>
        </p:nvPicPr>
        <p:blipFill>
          <a:blip r:embed="rId2"/>
          <a:stretch>
            <a:fillRect/>
          </a:stretch>
        </p:blipFill>
        <p:spPr>
          <a:xfrm>
            <a:off x="1839685" y="3577032"/>
            <a:ext cx="3417523" cy="1983197"/>
          </a:xfrm>
          <a:prstGeom prst="rect">
            <a:avLst/>
          </a:prstGeom>
        </p:spPr>
      </p:pic>
      <p:pic>
        <p:nvPicPr>
          <p:cNvPr id="5" name="Picture 4">
            <a:extLst>
              <a:ext uri="{FF2B5EF4-FFF2-40B4-BE49-F238E27FC236}">
                <a16:creationId xmlns:a16="http://schemas.microsoft.com/office/drawing/2014/main" id="{7051C267-577F-453D-B55A-6D421B0AF37D}"/>
              </a:ext>
            </a:extLst>
          </p:cNvPr>
          <p:cNvPicPr>
            <a:picLocks noChangeAspect="1"/>
          </p:cNvPicPr>
          <p:nvPr/>
        </p:nvPicPr>
        <p:blipFill>
          <a:blip r:embed="rId3"/>
          <a:stretch>
            <a:fillRect/>
          </a:stretch>
        </p:blipFill>
        <p:spPr>
          <a:xfrm>
            <a:off x="6934793" y="3580229"/>
            <a:ext cx="3475473" cy="1980000"/>
          </a:xfrm>
          <a:prstGeom prst="rect">
            <a:avLst/>
          </a:prstGeom>
        </p:spPr>
      </p:pic>
      <p:pic>
        <p:nvPicPr>
          <p:cNvPr id="6" name="Picture 5">
            <a:extLst>
              <a:ext uri="{FF2B5EF4-FFF2-40B4-BE49-F238E27FC236}">
                <a16:creationId xmlns:a16="http://schemas.microsoft.com/office/drawing/2014/main" id="{E6AFC231-A17C-4400-B15B-27365EDCFB39}"/>
              </a:ext>
            </a:extLst>
          </p:cNvPr>
          <p:cNvPicPr>
            <a:picLocks noChangeAspect="1"/>
          </p:cNvPicPr>
          <p:nvPr/>
        </p:nvPicPr>
        <p:blipFill>
          <a:blip r:embed="rId4"/>
          <a:stretch>
            <a:fillRect/>
          </a:stretch>
        </p:blipFill>
        <p:spPr>
          <a:xfrm>
            <a:off x="1832126" y="1477772"/>
            <a:ext cx="3432640" cy="1800000"/>
          </a:xfrm>
          <a:prstGeom prst="rect">
            <a:avLst/>
          </a:prstGeom>
        </p:spPr>
      </p:pic>
      <p:pic>
        <p:nvPicPr>
          <p:cNvPr id="7" name="Picture 6">
            <a:extLst>
              <a:ext uri="{FF2B5EF4-FFF2-40B4-BE49-F238E27FC236}">
                <a16:creationId xmlns:a16="http://schemas.microsoft.com/office/drawing/2014/main" id="{25BF5D07-618D-4C51-B6B4-B5E38DFDF742}"/>
              </a:ext>
            </a:extLst>
          </p:cNvPr>
          <p:cNvPicPr>
            <a:picLocks noChangeAspect="1"/>
          </p:cNvPicPr>
          <p:nvPr/>
        </p:nvPicPr>
        <p:blipFill>
          <a:blip r:embed="rId5"/>
          <a:stretch>
            <a:fillRect/>
          </a:stretch>
        </p:blipFill>
        <p:spPr>
          <a:xfrm>
            <a:off x="6927236" y="1482458"/>
            <a:ext cx="3839207" cy="1800000"/>
          </a:xfrm>
          <a:prstGeom prst="rect">
            <a:avLst/>
          </a:prstGeom>
        </p:spPr>
      </p:pic>
      <p:sp>
        <p:nvSpPr>
          <p:cNvPr id="8" name="Arrow: Right 7">
            <a:extLst>
              <a:ext uri="{FF2B5EF4-FFF2-40B4-BE49-F238E27FC236}">
                <a16:creationId xmlns:a16="http://schemas.microsoft.com/office/drawing/2014/main" id="{36FEB779-1481-47C9-A44D-CF23943D1A59}"/>
              </a:ext>
            </a:extLst>
          </p:cNvPr>
          <p:cNvSpPr/>
          <p:nvPr/>
        </p:nvSpPr>
        <p:spPr>
          <a:xfrm>
            <a:off x="5464629" y="2200501"/>
            <a:ext cx="1262743" cy="354542"/>
          </a:xfrm>
          <a:prstGeom prst="rightArrow">
            <a:avLst/>
          </a:prstGeom>
          <a:solidFill>
            <a:srgbClr val="003A58"/>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3A58"/>
              </a:solidFill>
            </a:endParaRPr>
          </a:p>
        </p:txBody>
      </p:sp>
    </p:spTree>
    <p:extLst>
      <p:ext uri="{BB962C8B-B14F-4D97-AF65-F5344CB8AC3E}">
        <p14:creationId xmlns:p14="http://schemas.microsoft.com/office/powerpoint/2010/main" val="542370963"/>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3D35-9B8E-4548-8E3F-CBC985D8B446}"/>
              </a:ext>
            </a:extLst>
          </p:cNvPr>
          <p:cNvSpPr>
            <a:spLocks noGrp="1"/>
          </p:cNvSpPr>
          <p:nvPr>
            <p:ph type="title"/>
          </p:nvPr>
        </p:nvSpPr>
        <p:spPr>
          <a:xfrm>
            <a:off x="609600" y="174640"/>
            <a:ext cx="10972800" cy="1143000"/>
          </a:xfrm>
        </p:spPr>
        <p:txBody>
          <a:bodyPr/>
          <a:lstStyle/>
          <a:p>
            <a:r>
              <a:rPr lang="en-GB" dirty="0"/>
              <a:t>Recap – MMC &amp; LMC</a:t>
            </a:r>
          </a:p>
        </p:txBody>
      </p:sp>
      <p:pic>
        <p:nvPicPr>
          <p:cNvPr id="7" name="Picture 4" descr="Max Material Condition Hole and Pin Example">
            <a:extLst>
              <a:ext uri="{FF2B5EF4-FFF2-40B4-BE49-F238E27FC236}">
                <a16:creationId xmlns:a16="http://schemas.microsoft.com/office/drawing/2014/main" id="{38F3B5F7-950B-4FE5-891A-261A53451F65}"/>
              </a:ext>
            </a:extLst>
          </p:cNvPr>
          <p:cNvPicPr>
            <a:picLocks noChangeArrowheads="1"/>
          </p:cNvPicPr>
          <p:nvPr/>
        </p:nvPicPr>
        <p:blipFill rotWithShape="1">
          <a:blip r:embed="rId3">
            <a:extLst>
              <a:ext uri="{28A0092B-C50C-407E-A947-70E740481C1C}">
                <a14:useLocalDpi xmlns:a14="http://schemas.microsoft.com/office/drawing/2010/main" val="0"/>
              </a:ext>
            </a:extLst>
          </a:blip>
          <a:srcRect r="52872"/>
          <a:stretch/>
        </p:blipFill>
        <p:spPr bwMode="auto">
          <a:xfrm>
            <a:off x="824786" y="1700847"/>
            <a:ext cx="3240000" cy="1800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Max Material Condition Hole and Pin Example">
            <a:extLst>
              <a:ext uri="{FF2B5EF4-FFF2-40B4-BE49-F238E27FC236}">
                <a16:creationId xmlns:a16="http://schemas.microsoft.com/office/drawing/2014/main" id="{A6B5D36E-7BE5-4E14-A9C1-DEED0DD7211C}"/>
              </a:ext>
            </a:extLst>
          </p:cNvPr>
          <p:cNvPicPr>
            <a:picLocks noChangeArrowheads="1"/>
          </p:cNvPicPr>
          <p:nvPr/>
        </p:nvPicPr>
        <p:blipFill rotWithShape="1">
          <a:blip r:embed="rId3" cstate="print">
            <a:extLst>
              <a:ext uri="{28A0092B-C50C-407E-A947-70E740481C1C}">
                <a14:useLocalDpi xmlns:a14="http://schemas.microsoft.com/office/drawing/2010/main" val="0"/>
              </a:ext>
            </a:extLst>
          </a:blip>
          <a:srcRect l="49257"/>
          <a:stretch/>
        </p:blipFill>
        <p:spPr bwMode="auto">
          <a:xfrm>
            <a:off x="824786" y="3696446"/>
            <a:ext cx="3240000" cy="1800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Diagram, engineering drawing&#10;&#10;Description automatically generated">
            <a:extLst>
              <a:ext uri="{FF2B5EF4-FFF2-40B4-BE49-F238E27FC236}">
                <a16:creationId xmlns:a16="http://schemas.microsoft.com/office/drawing/2014/main" id="{A770D750-75A5-454B-AD3D-77BEC75253F3}"/>
              </a:ext>
            </a:extLst>
          </p:cNvPr>
          <p:cNvPicPr>
            <a:picLocks noChangeArrowheads="1"/>
          </p:cNvPicPr>
          <p:nvPr/>
        </p:nvPicPr>
        <p:blipFill rotWithShape="1">
          <a:blip r:embed="rId4">
            <a:extLst>
              <a:ext uri="{28A0092B-C50C-407E-A947-70E740481C1C}">
                <a14:useLocalDpi xmlns:a14="http://schemas.microsoft.com/office/drawing/2010/main" val="0"/>
              </a:ext>
            </a:extLst>
          </a:blip>
          <a:srcRect r="50043"/>
          <a:stretch/>
        </p:blipFill>
        <p:spPr bwMode="auto">
          <a:xfrm>
            <a:off x="8207224" y="1700847"/>
            <a:ext cx="3240000" cy="18000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iagram, engineering drawing&#10;&#10;Description automatically generated">
            <a:extLst>
              <a:ext uri="{FF2B5EF4-FFF2-40B4-BE49-F238E27FC236}">
                <a16:creationId xmlns:a16="http://schemas.microsoft.com/office/drawing/2014/main" id="{FDE7074B-5486-42BD-AF01-150A8612F2B7}"/>
              </a:ext>
            </a:extLst>
          </p:cNvPr>
          <p:cNvPicPr>
            <a:picLocks noChangeArrowheads="1"/>
          </p:cNvPicPr>
          <p:nvPr/>
        </p:nvPicPr>
        <p:blipFill rotWithShape="1">
          <a:blip r:embed="rId4">
            <a:extLst>
              <a:ext uri="{28A0092B-C50C-407E-A947-70E740481C1C}">
                <a14:useLocalDpi xmlns:a14="http://schemas.microsoft.com/office/drawing/2010/main" val="0"/>
              </a:ext>
            </a:extLst>
          </a:blip>
          <a:srcRect l="49956"/>
          <a:stretch/>
        </p:blipFill>
        <p:spPr bwMode="auto">
          <a:xfrm>
            <a:off x="8127214" y="3696446"/>
            <a:ext cx="3240000" cy="1800000"/>
          </a:xfrm>
          <a:prstGeom prst="rect">
            <a:avLst/>
          </a:prstGeom>
          <a:noFill/>
          <a:extLst>
            <a:ext uri="{909E8E84-426E-40DD-AFC4-6F175D3DCCD1}">
              <a14:hiddenFill xmlns:a14="http://schemas.microsoft.com/office/drawing/2010/main">
                <a:solidFill>
                  <a:srgbClr val="FFFFFF"/>
                </a:solidFill>
              </a14:hiddenFill>
            </a:ext>
          </a:extLst>
        </p:spPr>
      </p:pic>
      <p:sp>
        <p:nvSpPr>
          <p:cNvPr id="10" name="Arrow: Left 9">
            <a:extLst>
              <a:ext uri="{FF2B5EF4-FFF2-40B4-BE49-F238E27FC236}">
                <a16:creationId xmlns:a16="http://schemas.microsoft.com/office/drawing/2014/main" id="{52C93C67-A8A0-48EF-B879-4134BE397588}"/>
              </a:ext>
            </a:extLst>
          </p:cNvPr>
          <p:cNvSpPr/>
          <p:nvPr/>
        </p:nvSpPr>
        <p:spPr>
          <a:xfrm>
            <a:off x="4754465" y="2164912"/>
            <a:ext cx="2683070" cy="871870"/>
          </a:xfrm>
          <a:prstGeom prst="leftArrow">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MMC</a:t>
            </a:r>
          </a:p>
        </p:txBody>
      </p:sp>
      <p:sp>
        <p:nvSpPr>
          <p:cNvPr id="11" name="Arrow: Left 10">
            <a:extLst>
              <a:ext uri="{FF2B5EF4-FFF2-40B4-BE49-F238E27FC236}">
                <a16:creationId xmlns:a16="http://schemas.microsoft.com/office/drawing/2014/main" id="{BA0C0DD5-25C2-44C5-BF3F-B8EE13C409B8}"/>
              </a:ext>
            </a:extLst>
          </p:cNvPr>
          <p:cNvSpPr/>
          <p:nvPr/>
        </p:nvSpPr>
        <p:spPr>
          <a:xfrm flipH="1">
            <a:off x="4754465" y="4160511"/>
            <a:ext cx="2683070" cy="871870"/>
          </a:xfrm>
          <a:prstGeom prst="leftArrow">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LMC</a:t>
            </a:r>
          </a:p>
        </p:txBody>
      </p:sp>
      <p:sp>
        <p:nvSpPr>
          <p:cNvPr id="12" name="Rectangle 11">
            <a:extLst>
              <a:ext uri="{FF2B5EF4-FFF2-40B4-BE49-F238E27FC236}">
                <a16:creationId xmlns:a16="http://schemas.microsoft.com/office/drawing/2014/main" id="{219CA235-588E-4124-8B77-A7BBB587A104}"/>
              </a:ext>
            </a:extLst>
          </p:cNvPr>
          <p:cNvSpPr/>
          <p:nvPr/>
        </p:nvSpPr>
        <p:spPr>
          <a:xfrm>
            <a:off x="723258" y="1446017"/>
            <a:ext cx="3443056" cy="4157330"/>
          </a:xfrm>
          <a:prstGeom prst="rect">
            <a:avLst/>
          </a:prstGeom>
          <a:noFill/>
          <a:ln w="28575">
            <a:solidFill>
              <a:srgbClr val="003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59266FB-5A0A-45A5-BF84-411DDA6B5F24}"/>
              </a:ext>
            </a:extLst>
          </p:cNvPr>
          <p:cNvSpPr/>
          <p:nvPr/>
        </p:nvSpPr>
        <p:spPr>
          <a:xfrm>
            <a:off x="8025686" y="1446017"/>
            <a:ext cx="3443056" cy="4157330"/>
          </a:xfrm>
          <a:prstGeom prst="rect">
            <a:avLst/>
          </a:prstGeom>
          <a:noFill/>
          <a:ln w="28575">
            <a:solidFill>
              <a:srgbClr val="003A5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07154817"/>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CB40DA0-8CA8-4F80-ACC5-45FCA5F4A9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922" y="1728401"/>
            <a:ext cx="4784885" cy="36009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DA8B60B-41AD-48B1-9443-F9FC3978C0B1}"/>
              </a:ext>
            </a:extLst>
          </p:cNvPr>
          <p:cNvPicPr>
            <a:picLocks noChangeAspect="1"/>
          </p:cNvPicPr>
          <p:nvPr/>
        </p:nvPicPr>
        <p:blipFill>
          <a:blip r:embed="rId4"/>
          <a:stretch>
            <a:fillRect/>
          </a:stretch>
        </p:blipFill>
        <p:spPr>
          <a:xfrm>
            <a:off x="5381090" y="3617529"/>
            <a:ext cx="6214705" cy="1972061"/>
          </a:xfrm>
          <a:prstGeom prst="rect">
            <a:avLst/>
          </a:prstGeom>
        </p:spPr>
      </p:pic>
      <p:sp>
        <p:nvSpPr>
          <p:cNvPr id="2" name="Title 1">
            <a:extLst>
              <a:ext uri="{FF2B5EF4-FFF2-40B4-BE49-F238E27FC236}">
                <a16:creationId xmlns:a16="http://schemas.microsoft.com/office/drawing/2014/main" id="{D1241C65-5B6E-415B-9BB6-AD10C7BD8DE3}"/>
              </a:ext>
            </a:extLst>
          </p:cNvPr>
          <p:cNvSpPr>
            <a:spLocks noGrp="1"/>
          </p:cNvSpPr>
          <p:nvPr>
            <p:ph type="title"/>
          </p:nvPr>
        </p:nvSpPr>
        <p:spPr/>
        <p:txBody>
          <a:bodyPr/>
          <a:lstStyle/>
          <a:p>
            <a:r>
              <a:rPr lang="en-GB" dirty="0"/>
              <a:t>Using General Tolerances</a:t>
            </a:r>
          </a:p>
        </p:txBody>
      </p:sp>
      <p:sp>
        <p:nvSpPr>
          <p:cNvPr id="3" name="Content Placeholder 2">
            <a:extLst>
              <a:ext uri="{FF2B5EF4-FFF2-40B4-BE49-F238E27FC236}">
                <a16:creationId xmlns:a16="http://schemas.microsoft.com/office/drawing/2014/main" id="{01090B1F-2935-40EC-9444-DDC01450C0DF}"/>
              </a:ext>
            </a:extLst>
          </p:cNvPr>
          <p:cNvSpPr>
            <a:spLocks noGrp="1"/>
          </p:cNvSpPr>
          <p:nvPr>
            <p:ph idx="1"/>
          </p:nvPr>
        </p:nvSpPr>
        <p:spPr>
          <a:xfrm>
            <a:off x="4979582" y="1512877"/>
            <a:ext cx="6927496" cy="2069047"/>
          </a:xfrm>
        </p:spPr>
        <p:txBody>
          <a:bodyPr>
            <a:normAutofit/>
          </a:bodyPr>
          <a:lstStyle/>
          <a:p>
            <a:pPr>
              <a:buFont typeface="Wingdings" panose="05000000000000000000" pitchFamily="2" charset="2"/>
              <a:buChar char="§"/>
            </a:pPr>
            <a:r>
              <a:rPr lang="en-GB" sz="2000" dirty="0"/>
              <a:t>Often, technical drawings will include general tolerances, in the UK, these follow BS EN 22768-1 (ISO 2768).</a:t>
            </a:r>
          </a:p>
          <a:p>
            <a:pPr>
              <a:buFont typeface="Wingdings" panose="05000000000000000000" pitchFamily="2" charset="2"/>
              <a:buChar char="§"/>
            </a:pPr>
            <a:r>
              <a:rPr lang="en-GB" sz="2000" dirty="0"/>
              <a:t>A note such as “BS22768-m” may also be included.</a:t>
            </a:r>
          </a:p>
          <a:p>
            <a:pPr>
              <a:buFont typeface="Wingdings" panose="05000000000000000000" pitchFamily="2" charset="2"/>
              <a:buChar char="§"/>
            </a:pPr>
            <a:r>
              <a:rPr lang="en-GB" sz="2000" dirty="0"/>
              <a:t>In this case, the manufacturer should follow the m (medium) tolerance class when making the part, unless stated otherwise in specific tolerances provided on the drawing.</a:t>
            </a:r>
          </a:p>
        </p:txBody>
      </p:sp>
    </p:spTree>
    <p:extLst>
      <p:ext uri="{BB962C8B-B14F-4D97-AF65-F5344CB8AC3E}">
        <p14:creationId xmlns:p14="http://schemas.microsoft.com/office/powerpoint/2010/main" val="451780227"/>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1AF6-F5B8-4C90-83CE-113A5FF0189F}"/>
              </a:ext>
            </a:extLst>
          </p:cNvPr>
          <p:cNvSpPr>
            <a:spLocks noGrp="1"/>
          </p:cNvSpPr>
          <p:nvPr>
            <p:ph type="title"/>
          </p:nvPr>
        </p:nvSpPr>
        <p:spPr/>
        <p:txBody>
          <a:bodyPr/>
          <a:lstStyle/>
          <a:p>
            <a:r>
              <a:rPr lang="en-GB" dirty="0"/>
              <a:t>Tolerance Question – (5 mins)</a:t>
            </a:r>
          </a:p>
        </p:txBody>
      </p:sp>
      <p:sp>
        <p:nvSpPr>
          <p:cNvPr id="3" name="Content Placeholder 2">
            <a:extLst>
              <a:ext uri="{FF2B5EF4-FFF2-40B4-BE49-F238E27FC236}">
                <a16:creationId xmlns:a16="http://schemas.microsoft.com/office/drawing/2014/main" id="{7D5A08B9-B25D-46DB-B50D-D616BED58D49}"/>
              </a:ext>
            </a:extLst>
          </p:cNvPr>
          <p:cNvSpPr>
            <a:spLocks noGrp="1"/>
          </p:cNvSpPr>
          <p:nvPr>
            <p:ph idx="1"/>
          </p:nvPr>
        </p:nvSpPr>
        <p:spPr>
          <a:xfrm>
            <a:off x="7166610" y="2251710"/>
            <a:ext cx="4735830" cy="2354579"/>
          </a:xfrm>
        </p:spPr>
        <p:txBody>
          <a:bodyPr/>
          <a:lstStyle/>
          <a:p>
            <a:pPr marL="0" indent="0">
              <a:buNone/>
            </a:pPr>
            <a:r>
              <a:rPr lang="en-GB" dirty="0"/>
              <a:t>Determine the following:</a:t>
            </a:r>
          </a:p>
          <a:p>
            <a:pPr marL="514350" indent="-514350">
              <a:buFont typeface="+mj-lt"/>
              <a:buAutoNum type="arabicPeriod"/>
            </a:pPr>
            <a:r>
              <a:rPr lang="en-GB" dirty="0"/>
              <a:t>Nominal size of A </a:t>
            </a:r>
          </a:p>
          <a:p>
            <a:pPr marL="514350" indent="-514350">
              <a:buFont typeface="+mj-lt"/>
              <a:buAutoNum type="arabicPeriod"/>
            </a:pPr>
            <a:r>
              <a:rPr lang="en-GB" dirty="0"/>
              <a:t>Maximum size of A</a:t>
            </a:r>
          </a:p>
          <a:p>
            <a:pPr marL="514350" indent="-514350">
              <a:buFont typeface="+mj-lt"/>
              <a:buAutoNum type="arabicPeriod"/>
            </a:pPr>
            <a:r>
              <a:rPr lang="en-GB" dirty="0"/>
              <a:t>Minimum size of A</a:t>
            </a:r>
          </a:p>
        </p:txBody>
      </p:sp>
      <p:pic>
        <p:nvPicPr>
          <p:cNvPr id="4" name="Picture 3">
            <a:extLst>
              <a:ext uri="{FF2B5EF4-FFF2-40B4-BE49-F238E27FC236}">
                <a16:creationId xmlns:a16="http://schemas.microsoft.com/office/drawing/2014/main" id="{AC05CB0A-BA46-42B7-9D9C-25D3DFA5E627}"/>
              </a:ext>
            </a:extLst>
          </p:cNvPr>
          <p:cNvPicPr>
            <a:picLocks noChangeAspect="1"/>
          </p:cNvPicPr>
          <p:nvPr/>
        </p:nvPicPr>
        <p:blipFill>
          <a:blip r:embed="rId3"/>
          <a:stretch>
            <a:fillRect/>
          </a:stretch>
        </p:blipFill>
        <p:spPr>
          <a:xfrm>
            <a:off x="570903" y="1644639"/>
            <a:ext cx="6275667" cy="3828156"/>
          </a:xfrm>
          <a:prstGeom prst="rect">
            <a:avLst/>
          </a:prstGeom>
        </p:spPr>
      </p:pic>
    </p:spTree>
    <p:extLst>
      <p:ext uri="{BB962C8B-B14F-4D97-AF65-F5344CB8AC3E}">
        <p14:creationId xmlns:p14="http://schemas.microsoft.com/office/powerpoint/2010/main" val="251925589"/>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499E7-10AF-45F4-BD7A-C9F2AEB27D70}"/>
              </a:ext>
            </a:extLst>
          </p:cNvPr>
          <p:cNvSpPr>
            <a:spLocks noGrp="1"/>
          </p:cNvSpPr>
          <p:nvPr>
            <p:ph type="title"/>
          </p:nvPr>
        </p:nvSpPr>
        <p:spPr/>
        <p:txBody>
          <a:bodyPr/>
          <a:lstStyle/>
          <a:p>
            <a:r>
              <a:rPr lang="en-GB" dirty="0"/>
              <a:t>Engineering Fit</a:t>
            </a:r>
          </a:p>
        </p:txBody>
      </p:sp>
      <p:sp>
        <p:nvSpPr>
          <p:cNvPr id="3" name="Content Placeholder 2">
            <a:extLst>
              <a:ext uri="{FF2B5EF4-FFF2-40B4-BE49-F238E27FC236}">
                <a16:creationId xmlns:a16="http://schemas.microsoft.com/office/drawing/2014/main" id="{EDA13829-A757-4FFC-977D-D1B01AE64CC2}"/>
              </a:ext>
            </a:extLst>
          </p:cNvPr>
          <p:cNvSpPr>
            <a:spLocks noGrp="1"/>
          </p:cNvSpPr>
          <p:nvPr>
            <p:ph idx="1"/>
          </p:nvPr>
        </p:nvSpPr>
        <p:spPr>
          <a:xfrm>
            <a:off x="392430" y="1600201"/>
            <a:ext cx="11189970" cy="3917032"/>
          </a:xfrm>
        </p:spPr>
        <p:txBody>
          <a:bodyPr>
            <a:normAutofit/>
          </a:bodyPr>
          <a:lstStyle/>
          <a:p>
            <a:pPr>
              <a:buFont typeface="Wingdings" panose="05000000000000000000" pitchFamily="2" charset="2"/>
              <a:buChar char="§"/>
            </a:pPr>
            <a:r>
              <a:rPr lang="en-GB" sz="2600" dirty="0"/>
              <a:t>The fit defines the amount of clearance between two mating surfaces/components.</a:t>
            </a:r>
          </a:p>
          <a:p>
            <a:pPr>
              <a:spcAft>
                <a:spcPts val="600"/>
              </a:spcAft>
              <a:buFont typeface="Wingdings" panose="05000000000000000000" pitchFamily="2" charset="2"/>
              <a:buChar char="§"/>
            </a:pPr>
            <a:r>
              <a:rPr lang="en-GB" sz="2600" dirty="0"/>
              <a:t>The choice of engineering fit thus determines whether:</a:t>
            </a:r>
          </a:p>
          <a:p>
            <a:pPr marL="720725" indent="-446088">
              <a:buNone/>
            </a:pPr>
            <a:r>
              <a:rPr lang="en-GB" sz="2600" dirty="0"/>
              <a:t>1. The two components can move relative to each other in a clearance fit</a:t>
            </a:r>
          </a:p>
          <a:p>
            <a:pPr marL="536575" indent="-263525">
              <a:spcBef>
                <a:spcPts val="0"/>
              </a:spcBef>
              <a:spcAft>
                <a:spcPts val="1200"/>
              </a:spcAft>
              <a:buNone/>
            </a:pPr>
            <a:r>
              <a:rPr lang="en-GB" sz="2600" dirty="0"/>
              <a:t>2. Act as a whole in the case of a tight inference fit</a:t>
            </a:r>
          </a:p>
          <a:p>
            <a:pPr>
              <a:buFont typeface="Wingdings" panose="05000000000000000000" pitchFamily="2" charset="2"/>
              <a:buChar char="§"/>
            </a:pPr>
            <a:r>
              <a:rPr lang="en-GB" sz="2600" dirty="0"/>
              <a:t>While fits certainly apply to all sorts of mating surfaces &amp; components, one of their most common uses is in regulating the size of mating shafts and holes for best functional performance.</a:t>
            </a:r>
          </a:p>
          <a:p>
            <a:pPr marL="0" indent="0">
              <a:buNone/>
            </a:pPr>
            <a:endParaRPr lang="en-GB" dirty="0"/>
          </a:p>
        </p:txBody>
      </p:sp>
    </p:spTree>
    <p:extLst>
      <p:ext uri="{BB962C8B-B14F-4D97-AF65-F5344CB8AC3E}">
        <p14:creationId xmlns:p14="http://schemas.microsoft.com/office/powerpoint/2010/main" val="2744320409"/>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EAA3A-C2ED-40A5-BE6D-C73FF13F18AB}"/>
              </a:ext>
            </a:extLst>
          </p:cNvPr>
          <p:cNvSpPr>
            <a:spLocks noGrp="1"/>
          </p:cNvSpPr>
          <p:nvPr>
            <p:ph type="title"/>
          </p:nvPr>
        </p:nvSpPr>
        <p:spPr/>
        <p:txBody>
          <a:bodyPr/>
          <a:lstStyle/>
          <a:p>
            <a:r>
              <a:rPr lang="en-GB" dirty="0"/>
              <a:t>Classifications of Fit</a:t>
            </a:r>
          </a:p>
        </p:txBody>
      </p:sp>
      <p:sp>
        <p:nvSpPr>
          <p:cNvPr id="3" name="Content Placeholder 2">
            <a:extLst>
              <a:ext uri="{FF2B5EF4-FFF2-40B4-BE49-F238E27FC236}">
                <a16:creationId xmlns:a16="http://schemas.microsoft.com/office/drawing/2014/main" id="{A7B3378C-1C03-42CE-894E-4F0180E6FC85}"/>
              </a:ext>
            </a:extLst>
          </p:cNvPr>
          <p:cNvSpPr>
            <a:spLocks noGrp="1"/>
          </p:cNvSpPr>
          <p:nvPr>
            <p:ph idx="1"/>
          </p:nvPr>
        </p:nvSpPr>
        <p:spPr/>
        <p:txBody>
          <a:bodyPr>
            <a:normAutofit/>
          </a:bodyPr>
          <a:lstStyle/>
          <a:p>
            <a:pPr>
              <a:spcAft>
                <a:spcPts val="1200"/>
              </a:spcAft>
              <a:buFont typeface="Wingdings" panose="05000000000000000000" pitchFamily="2" charset="2"/>
              <a:buChar char="§"/>
            </a:pPr>
            <a:r>
              <a:rPr lang="en-GB" dirty="0"/>
              <a:t>BSI, ISO, ASME &amp; ANSI all recognise 3 standardised class of fit:</a:t>
            </a:r>
          </a:p>
          <a:p>
            <a:pPr marL="514350" indent="-514350">
              <a:buFont typeface="+mj-lt"/>
              <a:buAutoNum type="arabicPeriod"/>
            </a:pPr>
            <a:r>
              <a:rPr lang="en-GB" dirty="0"/>
              <a:t> Clearance fit</a:t>
            </a:r>
          </a:p>
          <a:p>
            <a:pPr marL="514350" indent="-514350">
              <a:buFont typeface="+mj-lt"/>
              <a:buAutoNum type="arabicPeriod"/>
            </a:pPr>
            <a:r>
              <a:rPr lang="en-GB" dirty="0"/>
              <a:t> Transition fit</a:t>
            </a:r>
          </a:p>
          <a:p>
            <a:pPr marL="514350" indent="-514350">
              <a:spcAft>
                <a:spcPts val="1200"/>
              </a:spcAft>
              <a:buFont typeface="+mj-lt"/>
              <a:buAutoNum type="arabicPeriod"/>
            </a:pPr>
            <a:r>
              <a:rPr lang="en-GB" dirty="0"/>
              <a:t> Interference fit</a:t>
            </a:r>
          </a:p>
          <a:p>
            <a:pPr>
              <a:buFont typeface="Wingdings" panose="05000000000000000000" pitchFamily="2" charset="2"/>
              <a:buChar char="§"/>
            </a:pPr>
            <a:r>
              <a:rPr lang="en-GB" dirty="0"/>
              <a:t>Each fit class has a variety of specifications for choosing the correct type for a specific application/function.</a:t>
            </a:r>
          </a:p>
        </p:txBody>
      </p:sp>
    </p:spTree>
    <p:extLst>
      <p:ext uri="{BB962C8B-B14F-4D97-AF65-F5344CB8AC3E}">
        <p14:creationId xmlns:p14="http://schemas.microsoft.com/office/powerpoint/2010/main" val="1447685950"/>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D518D17-115A-4432-82B4-B1531FFB5147}"/>
              </a:ext>
            </a:extLst>
          </p:cNvPr>
          <p:cNvPicPr>
            <a:picLocks noChangeAspect="1"/>
          </p:cNvPicPr>
          <p:nvPr/>
        </p:nvPicPr>
        <p:blipFill rotWithShape="1">
          <a:blip r:embed="rId2"/>
          <a:srcRect t="46786" r="15461"/>
          <a:stretch/>
        </p:blipFill>
        <p:spPr>
          <a:xfrm>
            <a:off x="842010" y="217170"/>
            <a:ext cx="3356611" cy="2861704"/>
          </a:xfrm>
          <a:prstGeom prst="rect">
            <a:avLst/>
          </a:prstGeom>
        </p:spPr>
      </p:pic>
      <p:sp>
        <p:nvSpPr>
          <p:cNvPr id="2" name="Title 1">
            <a:extLst>
              <a:ext uri="{FF2B5EF4-FFF2-40B4-BE49-F238E27FC236}">
                <a16:creationId xmlns:a16="http://schemas.microsoft.com/office/drawing/2014/main" id="{EBC35920-6B19-4B91-8C93-EC4932D6F7ED}"/>
              </a:ext>
            </a:extLst>
          </p:cNvPr>
          <p:cNvSpPr>
            <a:spLocks noGrp="1"/>
          </p:cNvSpPr>
          <p:nvPr>
            <p:ph type="title"/>
          </p:nvPr>
        </p:nvSpPr>
        <p:spPr>
          <a:xfrm>
            <a:off x="5010150" y="594678"/>
            <a:ext cx="6339840" cy="1143000"/>
          </a:xfrm>
        </p:spPr>
        <p:txBody>
          <a:bodyPr>
            <a:normAutofit fontScale="90000"/>
          </a:bodyPr>
          <a:lstStyle/>
          <a:p>
            <a:r>
              <a:rPr lang="en-GB" dirty="0"/>
              <a:t>Classifications of Fit</a:t>
            </a:r>
            <a:br>
              <a:rPr lang="en-GB" dirty="0"/>
            </a:br>
            <a:r>
              <a:rPr lang="en-GB" dirty="0"/>
              <a:t> - </a:t>
            </a:r>
            <a:r>
              <a:rPr lang="en-GB" b="1" dirty="0"/>
              <a:t>Clearance fit</a:t>
            </a:r>
          </a:p>
        </p:txBody>
      </p:sp>
      <p:sp>
        <p:nvSpPr>
          <p:cNvPr id="7" name="Content Placeholder 6">
            <a:extLst>
              <a:ext uri="{FF2B5EF4-FFF2-40B4-BE49-F238E27FC236}">
                <a16:creationId xmlns:a16="http://schemas.microsoft.com/office/drawing/2014/main" id="{3B796A2C-574F-43E0-9718-1CEFEE2FCF03}"/>
              </a:ext>
            </a:extLst>
          </p:cNvPr>
          <p:cNvSpPr>
            <a:spLocks noGrp="1"/>
          </p:cNvSpPr>
          <p:nvPr>
            <p:ph idx="1"/>
          </p:nvPr>
        </p:nvSpPr>
        <p:spPr>
          <a:xfrm>
            <a:off x="5010150" y="2063115"/>
            <a:ext cx="6339840" cy="3240405"/>
          </a:xfrm>
        </p:spPr>
        <p:txBody>
          <a:bodyPr>
            <a:normAutofit/>
          </a:bodyPr>
          <a:lstStyle/>
          <a:p>
            <a:pPr marL="0" indent="0" algn="ctr">
              <a:buNone/>
            </a:pPr>
            <a:r>
              <a:rPr lang="en-GB" sz="2700" dirty="0"/>
              <a:t>This occurs when the shaft is smaller than the hole no matter what combination of shaft and hole is selected.</a:t>
            </a:r>
          </a:p>
          <a:p>
            <a:pPr marL="0" indent="0" algn="ctr">
              <a:buNone/>
            </a:pPr>
            <a:endParaRPr lang="en-GB" sz="2700" dirty="0"/>
          </a:p>
          <a:p>
            <a:pPr marL="0" indent="0" algn="ctr">
              <a:buNone/>
            </a:pPr>
            <a:r>
              <a:rPr lang="en-GB" sz="2700" dirty="0"/>
              <a:t>(used to guarantee clearance without interference between components/surfaces)</a:t>
            </a:r>
          </a:p>
        </p:txBody>
      </p:sp>
      <p:pic>
        <p:nvPicPr>
          <p:cNvPr id="10" name="Picture 9">
            <a:extLst>
              <a:ext uri="{FF2B5EF4-FFF2-40B4-BE49-F238E27FC236}">
                <a16:creationId xmlns:a16="http://schemas.microsoft.com/office/drawing/2014/main" id="{BE6239E3-686D-4E38-A5F0-C92844871F1A}"/>
              </a:ext>
            </a:extLst>
          </p:cNvPr>
          <p:cNvPicPr>
            <a:picLocks noChangeAspect="1"/>
          </p:cNvPicPr>
          <p:nvPr/>
        </p:nvPicPr>
        <p:blipFill>
          <a:blip r:embed="rId3"/>
          <a:stretch>
            <a:fillRect/>
          </a:stretch>
        </p:blipFill>
        <p:spPr>
          <a:xfrm>
            <a:off x="541019" y="3280410"/>
            <a:ext cx="3970463" cy="2261818"/>
          </a:xfrm>
          <a:prstGeom prst="rect">
            <a:avLst/>
          </a:prstGeom>
        </p:spPr>
      </p:pic>
    </p:spTree>
    <p:extLst>
      <p:ext uri="{BB962C8B-B14F-4D97-AF65-F5344CB8AC3E}">
        <p14:creationId xmlns:p14="http://schemas.microsoft.com/office/powerpoint/2010/main" val="4290263220"/>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35920-6B19-4B91-8C93-EC4932D6F7ED}"/>
              </a:ext>
            </a:extLst>
          </p:cNvPr>
          <p:cNvSpPr>
            <a:spLocks noGrp="1"/>
          </p:cNvSpPr>
          <p:nvPr>
            <p:ph type="title"/>
          </p:nvPr>
        </p:nvSpPr>
        <p:spPr>
          <a:xfrm>
            <a:off x="760786" y="368933"/>
            <a:ext cx="6511291" cy="1417002"/>
          </a:xfrm>
        </p:spPr>
        <p:txBody>
          <a:bodyPr>
            <a:normAutofit fontScale="90000"/>
          </a:bodyPr>
          <a:lstStyle/>
          <a:p>
            <a:r>
              <a:rPr lang="en-GB" dirty="0"/>
              <a:t>Classifications of Fit </a:t>
            </a:r>
            <a:br>
              <a:rPr lang="en-GB" dirty="0"/>
            </a:br>
            <a:r>
              <a:rPr lang="en-GB" dirty="0"/>
              <a:t>– </a:t>
            </a:r>
            <a:r>
              <a:rPr lang="en-GB" b="1" dirty="0"/>
              <a:t>Transition fit</a:t>
            </a:r>
          </a:p>
        </p:txBody>
      </p:sp>
      <p:sp>
        <p:nvSpPr>
          <p:cNvPr id="7" name="Content Placeholder 6">
            <a:extLst>
              <a:ext uri="{FF2B5EF4-FFF2-40B4-BE49-F238E27FC236}">
                <a16:creationId xmlns:a16="http://schemas.microsoft.com/office/drawing/2014/main" id="{3B796A2C-574F-43E0-9718-1CEFEE2FCF03}"/>
              </a:ext>
            </a:extLst>
          </p:cNvPr>
          <p:cNvSpPr>
            <a:spLocks noGrp="1"/>
          </p:cNvSpPr>
          <p:nvPr>
            <p:ph idx="1"/>
          </p:nvPr>
        </p:nvSpPr>
        <p:spPr>
          <a:xfrm>
            <a:off x="1380226" y="2280285"/>
            <a:ext cx="6137910" cy="2297429"/>
          </a:xfrm>
        </p:spPr>
        <p:txBody>
          <a:bodyPr>
            <a:normAutofit/>
          </a:bodyPr>
          <a:lstStyle/>
          <a:p>
            <a:pPr marL="0" indent="0" algn="ctr">
              <a:buNone/>
            </a:pPr>
            <a:r>
              <a:rPr lang="en-GB" sz="3600" dirty="0"/>
              <a:t> </a:t>
            </a:r>
          </a:p>
        </p:txBody>
      </p:sp>
      <p:pic>
        <p:nvPicPr>
          <p:cNvPr id="3" name="Picture 2">
            <a:extLst>
              <a:ext uri="{FF2B5EF4-FFF2-40B4-BE49-F238E27FC236}">
                <a16:creationId xmlns:a16="http://schemas.microsoft.com/office/drawing/2014/main" id="{82920701-B07C-4E8E-A8FE-6BDD7AD99027}"/>
              </a:ext>
            </a:extLst>
          </p:cNvPr>
          <p:cNvPicPr>
            <a:picLocks noChangeAspect="1"/>
          </p:cNvPicPr>
          <p:nvPr/>
        </p:nvPicPr>
        <p:blipFill rotWithShape="1">
          <a:blip r:embed="rId2"/>
          <a:srcRect l="24813" t="48655" r="12624"/>
          <a:stretch/>
        </p:blipFill>
        <p:spPr>
          <a:xfrm>
            <a:off x="8576054" y="370112"/>
            <a:ext cx="2476035" cy="2647408"/>
          </a:xfrm>
          <a:prstGeom prst="rect">
            <a:avLst/>
          </a:prstGeom>
        </p:spPr>
      </p:pic>
      <p:sp>
        <p:nvSpPr>
          <p:cNvPr id="9" name="Content Placeholder 6">
            <a:extLst>
              <a:ext uri="{FF2B5EF4-FFF2-40B4-BE49-F238E27FC236}">
                <a16:creationId xmlns:a16="http://schemas.microsoft.com/office/drawing/2014/main" id="{8002188E-E8E0-4081-9C56-CA57401680C1}"/>
              </a:ext>
            </a:extLst>
          </p:cNvPr>
          <p:cNvSpPr txBox="1">
            <a:spLocks/>
          </p:cNvSpPr>
          <p:nvPr/>
        </p:nvSpPr>
        <p:spPr>
          <a:xfrm>
            <a:off x="620566" y="1994625"/>
            <a:ext cx="6791729" cy="3469005"/>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3600" dirty="0"/>
              <a:t>A Transition fit occurs when:</a:t>
            </a:r>
          </a:p>
          <a:p>
            <a:pPr marL="742950" indent="-742950">
              <a:buFont typeface="+mj-lt"/>
              <a:buAutoNum type="arabicPeriod"/>
            </a:pPr>
            <a:r>
              <a:rPr lang="en-GB" sz="3600" dirty="0"/>
              <a:t>The largest shaft and the smallest hole gives an interference fit</a:t>
            </a:r>
          </a:p>
          <a:p>
            <a:pPr marL="742950" indent="-742950">
              <a:buFont typeface="+mj-lt"/>
              <a:buAutoNum type="arabicPeriod"/>
            </a:pPr>
            <a:r>
              <a:rPr lang="en-GB" sz="3600" dirty="0"/>
              <a:t>The smallest shaft and the largest hole gives a clearance fit</a:t>
            </a:r>
          </a:p>
          <a:p>
            <a:pPr marL="742950" indent="-742950">
              <a:buFont typeface="+mj-lt"/>
              <a:buAutoNum type="arabicPeriod"/>
            </a:pPr>
            <a:r>
              <a:rPr lang="en-GB" sz="3600" dirty="0"/>
              <a:t>Specifying a transition fit means that both outcomes are possible even inside a single batch.</a:t>
            </a:r>
          </a:p>
        </p:txBody>
      </p:sp>
      <p:pic>
        <p:nvPicPr>
          <p:cNvPr id="6" name="Picture 5">
            <a:extLst>
              <a:ext uri="{FF2B5EF4-FFF2-40B4-BE49-F238E27FC236}">
                <a16:creationId xmlns:a16="http://schemas.microsoft.com/office/drawing/2014/main" id="{C8DD3EC5-3846-4CEE-B526-090373E8AFE4}"/>
              </a:ext>
            </a:extLst>
          </p:cNvPr>
          <p:cNvPicPr>
            <a:picLocks noChangeAspect="1"/>
          </p:cNvPicPr>
          <p:nvPr/>
        </p:nvPicPr>
        <p:blipFill>
          <a:blip r:embed="rId3"/>
          <a:stretch>
            <a:fillRect/>
          </a:stretch>
        </p:blipFill>
        <p:spPr>
          <a:xfrm>
            <a:off x="7782390" y="3281840"/>
            <a:ext cx="4063364" cy="2181790"/>
          </a:xfrm>
          <a:prstGeom prst="rect">
            <a:avLst/>
          </a:prstGeom>
        </p:spPr>
      </p:pic>
    </p:spTree>
    <p:extLst>
      <p:ext uri="{BB962C8B-B14F-4D97-AF65-F5344CB8AC3E}">
        <p14:creationId xmlns:p14="http://schemas.microsoft.com/office/powerpoint/2010/main" val="2129019206"/>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35920-6B19-4B91-8C93-EC4932D6F7ED}"/>
              </a:ext>
            </a:extLst>
          </p:cNvPr>
          <p:cNvSpPr>
            <a:spLocks noGrp="1"/>
          </p:cNvSpPr>
          <p:nvPr>
            <p:ph type="title"/>
          </p:nvPr>
        </p:nvSpPr>
        <p:spPr>
          <a:xfrm>
            <a:off x="5010150" y="594678"/>
            <a:ext cx="6339840" cy="1143000"/>
          </a:xfrm>
        </p:spPr>
        <p:txBody>
          <a:bodyPr>
            <a:normAutofit fontScale="90000"/>
          </a:bodyPr>
          <a:lstStyle/>
          <a:p>
            <a:r>
              <a:rPr lang="en-GB" dirty="0"/>
              <a:t>Classifications of Fit</a:t>
            </a:r>
            <a:br>
              <a:rPr lang="en-GB" dirty="0"/>
            </a:br>
            <a:r>
              <a:rPr lang="en-GB" dirty="0"/>
              <a:t> - </a:t>
            </a:r>
            <a:r>
              <a:rPr lang="en-GB" b="1" dirty="0"/>
              <a:t>Interference fit</a:t>
            </a:r>
          </a:p>
        </p:txBody>
      </p:sp>
      <p:sp>
        <p:nvSpPr>
          <p:cNvPr id="7" name="Content Placeholder 6">
            <a:extLst>
              <a:ext uri="{FF2B5EF4-FFF2-40B4-BE49-F238E27FC236}">
                <a16:creationId xmlns:a16="http://schemas.microsoft.com/office/drawing/2014/main" id="{3B796A2C-574F-43E0-9718-1CEFEE2FCF03}"/>
              </a:ext>
            </a:extLst>
          </p:cNvPr>
          <p:cNvSpPr>
            <a:spLocks noGrp="1"/>
          </p:cNvSpPr>
          <p:nvPr>
            <p:ph idx="1"/>
          </p:nvPr>
        </p:nvSpPr>
        <p:spPr>
          <a:xfrm>
            <a:off x="5010150" y="2063115"/>
            <a:ext cx="6339840" cy="3240405"/>
          </a:xfrm>
        </p:spPr>
        <p:txBody>
          <a:bodyPr>
            <a:normAutofit lnSpcReduction="10000"/>
          </a:bodyPr>
          <a:lstStyle/>
          <a:p>
            <a:pPr marL="0" indent="0" algn="ctr">
              <a:buNone/>
            </a:pPr>
            <a:r>
              <a:rPr lang="en-GB" sz="2700" dirty="0"/>
              <a:t>This occurs when the shaft is larger than the hole no matter what combination of shaft and hole is selected.</a:t>
            </a:r>
          </a:p>
          <a:p>
            <a:pPr marL="0" indent="0" algn="ctr">
              <a:buNone/>
            </a:pPr>
            <a:endParaRPr lang="en-GB" sz="2700" dirty="0"/>
          </a:p>
          <a:p>
            <a:pPr marL="0" indent="0" algn="ctr">
              <a:buNone/>
            </a:pPr>
            <a:r>
              <a:rPr lang="en-GB" sz="2700" dirty="0"/>
              <a:t>Assembly requires force, lubrication or heating of the hole and freezing of the shaft etc. used to create components that push fit or drive fit together (i.e. dowels)</a:t>
            </a:r>
          </a:p>
        </p:txBody>
      </p:sp>
      <p:pic>
        <p:nvPicPr>
          <p:cNvPr id="5" name="Picture 4">
            <a:extLst>
              <a:ext uri="{FF2B5EF4-FFF2-40B4-BE49-F238E27FC236}">
                <a16:creationId xmlns:a16="http://schemas.microsoft.com/office/drawing/2014/main" id="{D9018A92-FA08-4838-9EB9-9FF3E5FA7532}"/>
              </a:ext>
            </a:extLst>
          </p:cNvPr>
          <p:cNvPicPr>
            <a:picLocks noChangeAspect="1"/>
          </p:cNvPicPr>
          <p:nvPr/>
        </p:nvPicPr>
        <p:blipFill>
          <a:blip r:embed="rId3"/>
          <a:stretch>
            <a:fillRect/>
          </a:stretch>
        </p:blipFill>
        <p:spPr>
          <a:xfrm>
            <a:off x="512906" y="304242"/>
            <a:ext cx="3853006" cy="2615411"/>
          </a:xfrm>
          <a:prstGeom prst="rect">
            <a:avLst/>
          </a:prstGeom>
        </p:spPr>
      </p:pic>
      <p:pic>
        <p:nvPicPr>
          <p:cNvPr id="9" name="Picture 8">
            <a:extLst>
              <a:ext uri="{FF2B5EF4-FFF2-40B4-BE49-F238E27FC236}">
                <a16:creationId xmlns:a16="http://schemas.microsoft.com/office/drawing/2014/main" id="{D6C1C7F4-0EE9-4CE2-9C06-BA616A7BEF27}"/>
              </a:ext>
            </a:extLst>
          </p:cNvPr>
          <p:cNvPicPr>
            <a:picLocks noChangeAspect="1"/>
          </p:cNvPicPr>
          <p:nvPr/>
        </p:nvPicPr>
        <p:blipFill>
          <a:blip r:embed="rId4"/>
          <a:stretch>
            <a:fillRect/>
          </a:stretch>
        </p:blipFill>
        <p:spPr>
          <a:xfrm>
            <a:off x="658475" y="3166949"/>
            <a:ext cx="3561869" cy="2296591"/>
          </a:xfrm>
          <a:prstGeom prst="rect">
            <a:avLst/>
          </a:prstGeom>
        </p:spPr>
      </p:pic>
    </p:spTree>
    <p:extLst>
      <p:ext uri="{BB962C8B-B14F-4D97-AF65-F5344CB8AC3E}">
        <p14:creationId xmlns:p14="http://schemas.microsoft.com/office/powerpoint/2010/main" val="2106804034"/>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5E61F2-28A5-4FE7-9408-C356324B0DBC}"/>
              </a:ext>
            </a:extLst>
          </p:cNvPr>
          <p:cNvPicPr>
            <a:picLocks noChangeAspect="1"/>
          </p:cNvPicPr>
          <p:nvPr/>
        </p:nvPicPr>
        <p:blipFill rotWithShape="1">
          <a:blip r:embed="rId2"/>
          <a:srcRect l="8023" r="39621"/>
          <a:stretch/>
        </p:blipFill>
        <p:spPr>
          <a:xfrm>
            <a:off x="8788400" y="1286986"/>
            <a:ext cx="2921000" cy="4284028"/>
          </a:xfrm>
          <a:prstGeom prst="rect">
            <a:avLst/>
          </a:prstGeom>
        </p:spPr>
      </p:pic>
      <p:sp>
        <p:nvSpPr>
          <p:cNvPr id="2" name="Title 1">
            <a:extLst>
              <a:ext uri="{FF2B5EF4-FFF2-40B4-BE49-F238E27FC236}">
                <a16:creationId xmlns:a16="http://schemas.microsoft.com/office/drawing/2014/main" id="{95181041-32D3-4427-ADDD-5DAA06640405}"/>
              </a:ext>
            </a:extLst>
          </p:cNvPr>
          <p:cNvSpPr>
            <a:spLocks noGrp="1"/>
          </p:cNvSpPr>
          <p:nvPr>
            <p:ph type="title"/>
          </p:nvPr>
        </p:nvSpPr>
        <p:spPr/>
        <p:txBody>
          <a:bodyPr/>
          <a:lstStyle/>
          <a:p>
            <a:r>
              <a:rPr lang="en-GB" dirty="0"/>
              <a:t>Hole &amp; Shaft Basis Systems</a:t>
            </a:r>
          </a:p>
        </p:txBody>
      </p:sp>
      <p:sp>
        <p:nvSpPr>
          <p:cNvPr id="3" name="Content Placeholder 2">
            <a:extLst>
              <a:ext uri="{FF2B5EF4-FFF2-40B4-BE49-F238E27FC236}">
                <a16:creationId xmlns:a16="http://schemas.microsoft.com/office/drawing/2014/main" id="{D51AFF02-7A84-4AF7-8914-5D68CCA3211B}"/>
              </a:ext>
            </a:extLst>
          </p:cNvPr>
          <p:cNvSpPr>
            <a:spLocks noGrp="1"/>
          </p:cNvSpPr>
          <p:nvPr>
            <p:ph idx="1"/>
          </p:nvPr>
        </p:nvSpPr>
        <p:spPr>
          <a:xfrm>
            <a:off x="241300" y="1418748"/>
            <a:ext cx="8229599" cy="4152266"/>
          </a:xfrm>
        </p:spPr>
        <p:txBody>
          <a:bodyPr>
            <a:normAutofit/>
          </a:bodyPr>
          <a:lstStyle/>
          <a:p>
            <a:pPr marL="0" indent="0">
              <a:buNone/>
            </a:pPr>
            <a:r>
              <a:rPr lang="en-GB" sz="2400" dirty="0"/>
              <a:t>To obtain a given class of fit between two mating components (i.e. shaft &amp; bearing) the fit may be obtained in two ways: </a:t>
            </a:r>
          </a:p>
          <a:p>
            <a:pPr marL="457200" indent="-457200">
              <a:buFont typeface="+mj-lt"/>
              <a:buAutoNum type="arabicPeriod"/>
            </a:pPr>
            <a:r>
              <a:rPr lang="en-GB" sz="2400" dirty="0"/>
              <a:t>By having a constant size hole in the bearing and changing the shaft to suit. This  is a </a:t>
            </a:r>
            <a:r>
              <a:rPr lang="en-GB" sz="2400" b="1" dirty="0"/>
              <a:t>hole basis system </a:t>
            </a:r>
          </a:p>
          <a:p>
            <a:pPr marL="457200" indent="-457200">
              <a:spcAft>
                <a:spcPts val="1200"/>
              </a:spcAft>
              <a:buFont typeface="+mj-lt"/>
              <a:buAutoNum type="arabicPeriod"/>
            </a:pPr>
            <a:r>
              <a:rPr lang="en-GB" sz="2400" dirty="0"/>
              <a:t>By having a constant size of  shaft and changing the hole size to suit. This is a </a:t>
            </a:r>
            <a:r>
              <a:rPr lang="en-GB" sz="2400" b="1" dirty="0"/>
              <a:t>shaft basis system</a:t>
            </a:r>
          </a:p>
          <a:p>
            <a:pPr marL="0" indent="0">
              <a:buNone/>
            </a:pPr>
            <a:r>
              <a:rPr lang="en-GB" sz="2400" dirty="0"/>
              <a:t>The hole basis system is often preferred / more easily employed since it is easier to maintain a standard (accurate) hole size (using reamers &amp; drills), the shaft is then turned down on a lathe to the desired fit.</a:t>
            </a:r>
          </a:p>
          <a:p>
            <a:pPr marL="0" indent="0">
              <a:buNone/>
            </a:pPr>
            <a:endParaRPr lang="en-GB" sz="2400" dirty="0"/>
          </a:p>
        </p:txBody>
      </p:sp>
    </p:spTree>
    <p:extLst>
      <p:ext uri="{BB962C8B-B14F-4D97-AF65-F5344CB8AC3E}">
        <p14:creationId xmlns:p14="http://schemas.microsoft.com/office/powerpoint/2010/main" val="3963992192"/>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A82F-518A-4522-BD7D-CE13D148CD64}"/>
              </a:ext>
            </a:extLst>
          </p:cNvPr>
          <p:cNvSpPr>
            <a:spLocks noGrp="1"/>
          </p:cNvSpPr>
          <p:nvPr>
            <p:ph type="title"/>
          </p:nvPr>
        </p:nvSpPr>
        <p:spPr>
          <a:xfrm>
            <a:off x="1263015" y="197767"/>
            <a:ext cx="9665970" cy="1143000"/>
          </a:xfrm>
        </p:spPr>
        <p:txBody>
          <a:bodyPr>
            <a:normAutofit/>
          </a:bodyPr>
          <a:lstStyle/>
          <a:p>
            <a:r>
              <a:rPr lang="en-GB" dirty="0"/>
              <a:t>Selection of Fits (Taken from BS 4500)</a:t>
            </a:r>
          </a:p>
        </p:txBody>
      </p:sp>
      <p:sp>
        <p:nvSpPr>
          <p:cNvPr id="3" name="Content Placeholder 2">
            <a:extLst>
              <a:ext uri="{FF2B5EF4-FFF2-40B4-BE49-F238E27FC236}">
                <a16:creationId xmlns:a16="http://schemas.microsoft.com/office/drawing/2014/main" id="{CFC27F30-9C57-4A2A-BEE8-BBD6300290BE}"/>
              </a:ext>
            </a:extLst>
          </p:cNvPr>
          <p:cNvSpPr>
            <a:spLocks noGrp="1"/>
          </p:cNvSpPr>
          <p:nvPr>
            <p:ph idx="1"/>
          </p:nvPr>
        </p:nvSpPr>
        <p:spPr>
          <a:xfrm>
            <a:off x="6671310" y="1563226"/>
            <a:ext cx="5257800" cy="3917032"/>
          </a:xfrm>
        </p:spPr>
        <p:txBody>
          <a:bodyPr>
            <a:normAutofit fontScale="92500" lnSpcReduction="20000"/>
          </a:bodyPr>
          <a:lstStyle/>
          <a:p>
            <a:pPr marL="0" indent="0">
              <a:buNone/>
            </a:pPr>
            <a:r>
              <a:rPr lang="en-GB" dirty="0"/>
              <a:t>In engineering fits, tolerance is always given as an alpha-numeric code:</a:t>
            </a:r>
          </a:p>
          <a:p>
            <a:pPr>
              <a:buFont typeface="Wingdings" panose="05000000000000000000" pitchFamily="2" charset="2"/>
              <a:buChar char="§"/>
            </a:pPr>
            <a:r>
              <a:rPr lang="en-GB" dirty="0"/>
              <a:t>Example - A hole tolerance could be H7</a:t>
            </a:r>
          </a:p>
          <a:p>
            <a:pPr>
              <a:buFont typeface="Wingdings" panose="05000000000000000000" pitchFamily="2" charset="2"/>
              <a:buChar char="§"/>
            </a:pPr>
            <a:r>
              <a:rPr lang="en-GB" dirty="0"/>
              <a:t>Capital letter shows it is a tolerance for a </a:t>
            </a:r>
            <a:r>
              <a:rPr lang="en-GB" b="1" dirty="0"/>
              <a:t>hole</a:t>
            </a:r>
          </a:p>
          <a:p>
            <a:pPr>
              <a:buFont typeface="Wingdings" panose="05000000000000000000" pitchFamily="2" charset="2"/>
              <a:buChar char="§"/>
            </a:pPr>
            <a:r>
              <a:rPr lang="en-GB" dirty="0"/>
              <a:t>Lower case letter will be tolerance for a </a:t>
            </a:r>
            <a:r>
              <a:rPr lang="en-GB" b="1" dirty="0"/>
              <a:t>shaft</a:t>
            </a:r>
          </a:p>
          <a:p>
            <a:endParaRPr lang="en-GB" dirty="0"/>
          </a:p>
          <a:p>
            <a:endParaRPr lang="en-GB" dirty="0"/>
          </a:p>
        </p:txBody>
      </p:sp>
      <p:pic>
        <p:nvPicPr>
          <p:cNvPr id="5" name="Picture 4">
            <a:extLst>
              <a:ext uri="{FF2B5EF4-FFF2-40B4-BE49-F238E27FC236}">
                <a16:creationId xmlns:a16="http://schemas.microsoft.com/office/drawing/2014/main" id="{26091710-70D6-4503-848C-DBEDE58F298B}"/>
              </a:ext>
            </a:extLst>
          </p:cNvPr>
          <p:cNvPicPr>
            <a:picLocks noChangeAspect="1"/>
          </p:cNvPicPr>
          <p:nvPr/>
        </p:nvPicPr>
        <p:blipFill>
          <a:blip r:embed="rId2"/>
          <a:stretch>
            <a:fillRect/>
          </a:stretch>
        </p:blipFill>
        <p:spPr>
          <a:xfrm>
            <a:off x="262890" y="1406421"/>
            <a:ext cx="6164580" cy="4045158"/>
          </a:xfrm>
          <a:prstGeom prst="rect">
            <a:avLst/>
          </a:prstGeom>
        </p:spPr>
      </p:pic>
    </p:spTree>
    <p:extLst>
      <p:ext uri="{BB962C8B-B14F-4D97-AF65-F5344CB8AC3E}">
        <p14:creationId xmlns:p14="http://schemas.microsoft.com/office/powerpoint/2010/main" val="437461042"/>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ABB7-4F2A-46AF-B15D-001EDAA3B7C8}"/>
              </a:ext>
            </a:extLst>
          </p:cNvPr>
          <p:cNvSpPr>
            <a:spLocks noGrp="1"/>
          </p:cNvSpPr>
          <p:nvPr>
            <p:ph type="title"/>
          </p:nvPr>
        </p:nvSpPr>
        <p:spPr/>
        <p:txBody>
          <a:bodyPr/>
          <a:lstStyle/>
          <a:p>
            <a:r>
              <a:rPr lang="en-GB" dirty="0"/>
              <a:t>Primary Fit selection – Example 1</a:t>
            </a:r>
          </a:p>
        </p:txBody>
      </p:sp>
      <p:sp>
        <p:nvSpPr>
          <p:cNvPr id="3" name="Content Placeholder 2">
            <a:extLst>
              <a:ext uri="{FF2B5EF4-FFF2-40B4-BE49-F238E27FC236}">
                <a16:creationId xmlns:a16="http://schemas.microsoft.com/office/drawing/2014/main" id="{2B030D17-AC78-42C5-84F2-2DF3107A767C}"/>
              </a:ext>
            </a:extLst>
          </p:cNvPr>
          <p:cNvSpPr>
            <a:spLocks noGrp="1"/>
          </p:cNvSpPr>
          <p:nvPr>
            <p:ph idx="1"/>
          </p:nvPr>
        </p:nvSpPr>
        <p:spPr>
          <a:xfrm>
            <a:off x="609600" y="1600201"/>
            <a:ext cx="10972800" cy="2491739"/>
          </a:xfrm>
        </p:spPr>
        <p:txBody>
          <a:bodyPr>
            <a:normAutofit/>
          </a:bodyPr>
          <a:lstStyle/>
          <a:p>
            <a:pPr marL="0" indent="0">
              <a:buNone/>
            </a:pPr>
            <a:r>
              <a:rPr lang="en-GB" sz="2800" dirty="0"/>
              <a:t>Derive the dimensions for a hole and shaft of nominal diameter 40mm so that an </a:t>
            </a:r>
            <a:r>
              <a:rPr lang="en-GB" sz="2800" b="1" dirty="0"/>
              <a:t>average clearance fit </a:t>
            </a:r>
            <a:r>
              <a:rPr lang="en-GB" sz="2800" dirty="0"/>
              <a:t>is obtained</a:t>
            </a:r>
          </a:p>
          <a:p>
            <a:r>
              <a:rPr lang="en-GB" sz="2800" dirty="0"/>
              <a:t>Since the nominal size of the shaft/hole is 40mm, the 30 -50mm band is selected from the limits and fits table.</a:t>
            </a:r>
          </a:p>
          <a:p>
            <a:r>
              <a:rPr lang="en-GB" sz="2800" dirty="0"/>
              <a:t>The following conditions then apply:</a:t>
            </a:r>
          </a:p>
          <a:p>
            <a:endParaRPr lang="en-GB" dirty="0"/>
          </a:p>
        </p:txBody>
      </p:sp>
      <p:pic>
        <p:nvPicPr>
          <p:cNvPr id="5" name="Picture 4">
            <a:extLst>
              <a:ext uri="{FF2B5EF4-FFF2-40B4-BE49-F238E27FC236}">
                <a16:creationId xmlns:a16="http://schemas.microsoft.com/office/drawing/2014/main" id="{1B09FBB9-03A0-4BE2-A79F-1A3AB32B273A}"/>
              </a:ext>
            </a:extLst>
          </p:cNvPr>
          <p:cNvPicPr>
            <a:picLocks noChangeAspect="1"/>
          </p:cNvPicPr>
          <p:nvPr/>
        </p:nvPicPr>
        <p:blipFill>
          <a:blip r:embed="rId2"/>
          <a:stretch>
            <a:fillRect/>
          </a:stretch>
        </p:blipFill>
        <p:spPr>
          <a:xfrm>
            <a:off x="1778168" y="3994394"/>
            <a:ext cx="4539915" cy="1596454"/>
          </a:xfrm>
          <a:prstGeom prst="rect">
            <a:avLst/>
          </a:prstGeom>
        </p:spPr>
      </p:pic>
      <p:pic>
        <p:nvPicPr>
          <p:cNvPr id="6" name="Picture 5">
            <a:extLst>
              <a:ext uri="{FF2B5EF4-FFF2-40B4-BE49-F238E27FC236}">
                <a16:creationId xmlns:a16="http://schemas.microsoft.com/office/drawing/2014/main" id="{D44B3FA8-E059-4D68-A11A-8C447F5B44A0}"/>
              </a:ext>
            </a:extLst>
          </p:cNvPr>
          <p:cNvPicPr>
            <a:picLocks noChangeAspect="1"/>
          </p:cNvPicPr>
          <p:nvPr/>
        </p:nvPicPr>
        <p:blipFill rotWithShape="1">
          <a:blip r:embed="rId3"/>
          <a:srcRect l="23721"/>
          <a:stretch/>
        </p:blipFill>
        <p:spPr>
          <a:xfrm>
            <a:off x="8878185" y="3055705"/>
            <a:ext cx="2833577" cy="2437596"/>
          </a:xfrm>
          <a:prstGeom prst="rect">
            <a:avLst/>
          </a:prstGeom>
        </p:spPr>
      </p:pic>
      <p:cxnSp>
        <p:nvCxnSpPr>
          <p:cNvPr id="7" name="Straight Arrow Connector 6">
            <a:extLst>
              <a:ext uri="{FF2B5EF4-FFF2-40B4-BE49-F238E27FC236}">
                <a16:creationId xmlns:a16="http://schemas.microsoft.com/office/drawing/2014/main" id="{1ED5CCBA-B7B0-4246-9807-A24ADA7B189E}"/>
              </a:ext>
            </a:extLst>
          </p:cNvPr>
          <p:cNvCxnSpPr>
            <a:cxnSpLocks/>
          </p:cNvCxnSpPr>
          <p:nvPr/>
        </p:nvCxnSpPr>
        <p:spPr>
          <a:xfrm flipH="1">
            <a:off x="6266121" y="4274503"/>
            <a:ext cx="3182679" cy="36838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1827169"/>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ABB7-4F2A-46AF-B15D-001EDAA3B7C8}"/>
              </a:ext>
            </a:extLst>
          </p:cNvPr>
          <p:cNvSpPr>
            <a:spLocks noGrp="1"/>
          </p:cNvSpPr>
          <p:nvPr>
            <p:ph type="title"/>
          </p:nvPr>
        </p:nvSpPr>
        <p:spPr>
          <a:xfrm>
            <a:off x="609600" y="181613"/>
            <a:ext cx="10972800" cy="1143000"/>
          </a:xfrm>
        </p:spPr>
        <p:txBody>
          <a:bodyPr/>
          <a:lstStyle/>
          <a:p>
            <a:r>
              <a:rPr lang="en-GB" dirty="0"/>
              <a:t>Primary Fit selection – Example 1 Cont.</a:t>
            </a:r>
          </a:p>
        </p:txBody>
      </p:sp>
      <p:sp>
        <p:nvSpPr>
          <p:cNvPr id="3" name="Content Placeholder 2">
            <a:extLst>
              <a:ext uri="{FF2B5EF4-FFF2-40B4-BE49-F238E27FC236}">
                <a16:creationId xmlns:a16="http://schemas.microsoft.com/office/drawing/2014/main" id="{2B030D17-AC78-42C5-84F2-2DF3107A767C}"/>
              </a:ext>
            </a:extLst>
          </p:cNvPr>
          <p:cNvSpPr>
            <a:spLocks noGrp="1"/>
          </p:cNvSpPr>
          <p:nvPr>
            <p:ph idx="1"/>
          </p:nvPr>
        </p:nvSpPr>
        <p:spPr>
          <a:xfrm>
            <a:off x="769619" y="3045084"/>
            <a:ext cx="10146030" cy="982980"/>
          </a:xfrm>
        </p:spPr>
        <p:txBody>
          <a:bodyPr>
            <a:normAutofit lnSpcReduction="10000"/>
          </a:bodyPr>
          <a:lstStyle/>
          <a:p>
            <a:pPr marL="0" indent="0" algn="just">
              <a:spcBef>
                <a:spcPts val="1200"/>
              </a:spcBef>
              <a:buNone/>
            </a:pPr>
            <a:r>
              <a:rPr lang="en-GB" sz="2000" b="1" i="1" dirty="0"/>
              <a:t>Since only an average clearance fit is required, there is no benefit to working to an accuracy of three decimal places. The engineer would use his/her experience and reduce cost of manufacture by rounding off the limits to:</a:t>
            </a:r>
            <a:endParaRPr lang="en-GB" sz="2000" b="1" dirty="0"/>
          </a:p>
        </p:txBody>
      </p:sp>
      <p:sp>
        <p:nvSpPr>
          <p:cNvPr id="6" name="TextBox 5">
            <a:extLst>
              <a:ext uri="{FF2B5EF4-FFF2-40B4-BE49-F238E27FC236}">
                <a16:creationId xmlns:a16="http://schemas.microsoft.com/office/drawing/2014/main" id="{E90E5561-DA12-4A06-97F0-7CC005C21E45}"/>
              </a:ext>
            </a:extLst>
          </p:cNvPr>
          <p:cNvSpPr txBox="1"/>
          <p:nvPr/>
        </p:nvSpPr>
        <p:spPr>
          <a:xfrm>
            <a:off x="609600" y="1411364"/>
            <a:ext cx="6097904" cy="646331"/>
          </a:xfrm>
          <a:prstGeom prst="rect">
            <a:avLst/>
          </a:prstGeom>
          <a:noFill/>
        </p:spPr>
        <p:txBody>
          <a:bodyPr wrap="square">
            <a:spAutoFit/>
          </a:bodyPr>
          <a:lstStyle/>
          <a:p>
            <a:r>
              <a:rPr lang="en-GB" b="1" dirty="0"/>
              <a:t>Hole diameter</a:t>
            </a:r>
            <a:r>
              <a:rPr lang="en-GB" dirty="0"/>
              <a:t>: (upper limit) 40 + 0.039 = 40.039mm      </a:t>
            </a:r>
          </a:p>
          <a:p>
            <a:pPr marL="1439863" indent="-11113"/>
            <a:r>
              <a:rPr lang="en-GB" dirty="0"/>
              <a:t>  (lower limit) 40 + 0.000 = 40.000mm </a:t>
            </a:r>
          </a:p>
        </p:txBody>
      </p:sp>
      <p:sp>
        <p:nvSpPr>
          <p:cNvPr id="8" name="TextBox 7">
            <a:extLst>
              <a:ext uri="{FF2B5EF4-FFF2-40B4-BE49-F238E27FC236}">
                <a16:creationId xmlns:a16="http://schemas.microsoft.com/office/drawing/2014/main" id="{E5B3B08A-2530-4814-8ED3-BB10892D1D08}"/>
              </a:ext>
            </a:extLst>
          </p:cNvPr>
          <p:cNvSpPr txBox="1"/>
          <p:nvPr/>
        </p:nvSpPr>
        <p:spPr>
          <a:xfrm>
            <a:off x="609600" y="2231198"/>
            <a:ext cx="5233034" cy="646331"/>
          </a:xfrm>
          <a:prstGeom prst="rect">
            <a:avLst/>
          </a:prstGeom>
          <a:noFill/>
        </p:spPr>
        <p:txBody>
          <a:bodyPr wrap="square">
            <a:spAutoFit/>
          </a:bodyPr>
          <a:lstStyle/>
          <a:p>
            <a:pPr marL="1611313" indent="-1611313">
              <a:buNone/>
            </a:pPr>
            <a:r>
              <a:rPr lang="en-GB" b="1" dirty="0"/>
              <a:t>Shaft diameter</a:t>
            </a:r>
            <a:r>
              <a:rPr lang="en-GB" dirty="0"/>
              <a:t>: (upper limit) 40 – 0.025 = 39.975mm       (lower limit 40 – 0.050 = 39.950mm </a:t>
            </a:r>
          </a:p>
        </p:txBody>
      </p:sp>
      <p:sp>
        <p:nvSpPr>
          <p:cNvPr id="10" name="TextBox 9">
            <a:extLst>
              <a:ext uri="{FF2B5EF4-FFF2-40B4-BE49-F238E27FC236}">
                <a16:creationId xmlns:a16="http://schemas.microsoft.com/office/drawing/2014/main" id="{373C2F01-911C-4767-AC12-D263FD103FDF}"/>
              </a:ext>
            </a:extLst>
          </p:cNvPr>
          <p:cNvSpPr txBox="1"/>
          <p:nvPr/>
        </p:nvSpPr>
        <p:spPr>
          <a:xfrm>
            <a:off x="1147762" y="4068868"/>
            <a:ext cx="4156710" cy="646331"/>
          </a:xfrm>
          <a:prstGeom prst="rect">
            <a:avLst/>
          </a:prstGeom>
          <a:noFill/>
        </p:spPr>
        <p:txBody>
          <a:bodyPr wrap="square">
            <a:spAutoFit/>
          </a:bodyPr>
          <a:lstStyle/>
          <a:p>
            <a:r>
              <a:rPr lang="en-GB" b="1" dirty="0"/>
              <a:t>Hole diameter: </a:t>
            </a:r>
            <a:r>
              <a:rPr lang="en-GB" dirty="0"/>
              <a:t>(upper limit) = 40.04mm </a:t>
            </a:r>
          </a:p>
          <a:p>
            <a:pPr marL="1439863" indent="-11113"/>
            <a:r>
              <a:rPr lang="en-GB" dirty="0"/>
              <a:t>   (lower limit) = 40.00mm </a:t>
            </a:r>
          </a:p>
        </p:txBody>
      </p:sp>
      <p:sp>
        <p:nvSpPr>
          <p:cNvPr id="12" name="TextBox 11">
            <a:extLst>
              <a:ext uri="{FF2B5EF4-FFF2-40B4-BE49-F238E27FC236}">
                <a16:creationId xmlns:a16="http://schemas.microsoft.com/office/drawing/2014/main" id="{77AE869F-5A9F-4B2F-931C-EC8BB9AFE5A1}"/>
              </a:ext>
            </a:extLst>
          </p:cNvPr>
          <p:cNvSpPr txBox="1"/>
          <p:nvPr/>
        </p:nvSpPr>
        <p:spPr>
          <a:xfrm>
            <a:off x="6466526" y="4068868"/>
            <a:ext cx="4156710" cy="646331"/>
          </a:xfrm>
          <a:prstGeom prst="rect">
            <a:avLst/>
          </a:prstGeom>
          <a:noFill/>
        </p:spPr>
        <p:txBody>
          <a:bodyPr wrap="square">
            <a:spAutoFit/>
          </a:bodyPr>
          <a:lstStyle/>
          <a:p>
            <a:r>
              <a:rPr lang="sv-SE" b="1" dirty="0"/>
              <a:t>Shaft diameter</a:t>
            </a:r>
            <a:r>
              <a:rPr lang="sv-SE" dirty="0"/>
              <a:t>: (upper limit) = 39.98mm </a:t>
            </a:r>
          </a:p>
          <a:p>
            <a:pPr marL="1439863"/>
            <a:r>
              <a:rPr lang="sv-SE" dirty="0"/>
              <a:t>   (lower limit) = 39.95mm </a:t>
            </a:r>
          </a:p>
        </p:txBody>
      </p:sp>
      <p:pic>
        <p:nvPicPr>
          <p:cNvPr id="13" name="Picture 12">
            <a:extLst>
              <a:ext uri="{FF2B5EF4-FFF2-40B4-BE49-F238E27FC236}">
                <a16:creationId xmlns:a16="http://schemas.microsoft.com/office/drawing/2014/main" id="{CCC72047-A5F6-4D54-979F-6B2C90799B3C}"/>
              </a:ext>
            </a:extLst>
          </p:cNvPr>
          <p:cNvPicPr>
            <a:picLocks noChangeAspect="1"/>
          </p:cNvPicPr>
          <p:nvPr/>
        </p:nvPicPr>
        <p:blipFill>
          <a:blip r:embed="rId2"/>
          <a:stretch>
            <a:fillRect/>
          </a:stretch>
        </p:blipFill>
        <p:spPr>
          <a:xfrm>
            <a:off x="6349368" y="1411364"/>
            <a:ext cx="4391026" cy="1463093"/>
          </a:xfrm>
          <a:prstGeom prst="rect">
            <a:avLst/>
          </a:prstGeom>
        </p:spPr>
      </p:pic>
      <p:sp>
        <p:nvSpPr>
          <p:cNvPr id="15" name="TextBox 14">
            <a:extLst>
              <a:ext uri="{FF2B5EF4-FFF2-40B4-BE49-F238E27FC236}">
                <a16:creationId xmlns:a16="http://schemas.microsoft.com/office/drawing/2014/main" id="{A00E2BD3-D0F8-47C9-9CD0-D359DE33CB61}"/>
              </a:ext>
            </a:extLst>
          </p:cNvPr>
          <p:cNvSpPr txBox="1"/>
          <p:nvPr/>
        </p:nvSpPr>
        <p:spPr>
          <a:xfrm>
            <a:off x="1139666" y="4847898"/>
            <a:ext cx="9912667" cy="707886"/>
          </a:xfrm>
          <a:prstGeom prst="rect">
            <a:avLst/>
          </a:prstGeom>
          <a:noFill/>
        </p:spPr>
        <p:txBody>
          <a:bodyPr wrap="square">
            <a:spAutoFit/>
          </a:bodyPr>
          <a:lstStyle/>
          <a:p>
            <a:pPr algn="ctr"/>
            <a:r>
              <a:rPr lang="en-GB" sz="2000" b="1" i="1" dirty="0"/>
              <a:t>(Had a close or precision clearance been required, rounding off would not have been </a:t>
            </a:r>
          </a:p>
          <a:p>
            <a:pPr algn="ctr"/>
            <a:r>
              <a:rPr lang="en-GB" sz="2000" b="1" i="1" dirty="0"/>
              <a:t>permissible)</a:t>
            </a:r>
          </a:p>
        </p:txBody>
      </p:sp>
    </p:spTree>
    <p:extLst>
      <p:ext uri="{BB962C8B-B14F-4D97-AF65-F5344CB8AC3E}">
        <p14:creationId xmlns:p14="http://schemas.microsoft.com/office/powerpoint/2010/main" val="3404232315"/>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ABB7-4F2A-46AF-B15D-001EDAA3B7C8}"/>
              </a:ext>
            </a:extLst>
          </p:cNvPr>
          <p:cNvSpPr>
            <a:spLocks noGrp="1"/>
          </p:cNvSpPr>
          <p:nvPr>
            <p:ph type="title"/>
          </p:nvPr>
        </p:nvSpPr>
        <p:spPr/>
        <p:txBody>
          <a:bodyPr/>
          <a:lstStyle/>
          <a:p>
            <a:r>
              <a:rPr lang="en-GB" dirty="0"/>
              <a:t>Primary Fit selection – Example 1</a:t>
            </a:r>
          </a:p>
        </p:txBody>
      </p:sp>
      <p:sp>
        <p:nvSpPr>
          <p:cNvPr id="8" name="Content Placeholder 7">
            <a:extLst>
              <a:ext uri="{FF2B5EF4-FFF2-40B4-BE49-F238E27FC236}">
                <a16:creationId xmlns:a16="http://schemas.microsoft.com/office/drawing/2014/main" id="{C5E5405F-C7E6-49D2-B9B5-66ADA0288D34}"/>
              </a:ext>
            </a:extLst>
          </p:cNvPr>
          <p:cNvSpPr>
            <a:spLocks noGrp="1"/>
          </p:cNvSpPr>
          <p:nvPr>
            <p:ph idx="1"/>
          </p:nvPr>
        </p:nvSpPr>
        <p:spPr>
          <a:xfrm>
            <a:off x="482600" y="1478192"/>
            <a:ext cx="6667500" cy="3901616"/>
          </a:xfrm>
        </p:spPr>
        <p:txBody>
          <a:bodyPr>
            <a:normAutofit/>
          </a:bodyPr>
          <a:lstStyle/>
          <a:p>
            <a:pPr marL="0" indent="0">
              <a:buNone/>
            </a:pPr>
            <a:r>
              <a:rPr lang="en-GB" sz="2800" dirty="0"/>
              <a:t>Other information which can be obtained from the dimensions:</a:t>
            </a:r>
          </a:p>
          <a:p>
            <a:pPr>
              <a:buFont typeface="Wingdings" panose="05000000000000000000" pitchFamily="2" charset="2"/>
              <a:buChar char="§"/>
            </a:pPr>
            <a:r>
              <a:rPr lang="en-GB" sz="2800" dirty="0"/>
              <a:t>Hole tolerance = 40.04 – 40.00 = 0.04mm</a:t>
            </a:r>
          </a:p>
          <a:p>
            <a:pPr>
              <a:buFont typeface="Wingdings" panose="05000000000000000000" pitchFamily="2" charset="2"/>
              <a:buChar char="§"/>
            </a:pPr>
            <a:r>
              <a:rPr lang="en-GB" sz="2800" dirty="0"/>
              <a:t>Shaft tolerance = 39.98 – 39.95 = 0.03mm</a:t>
            </a:r>
          </a:p>
          <a:p>
            <a:pPr>
              <a:buFont typeface="Wingdings" panose="05000000000000000000" pitchFamily="2" charset="2"/>
              <a:buChar char="§"/>
            </a:pPr>
            <a:r>
              <a:rPr lang="en-GB" sz="2800" dirty="0"/>
              <a:t>Max clearance = 40.04 </a:t>
            </a:r>
            <a:r>
              <a:rPr lang="en-GB" sz="2400" dirty="0"/>
              <a:t>(largest hole) </a:t>
            </a:r>
            <a:r>
              <a:rPr lang="en-GB" sz="2800" dirty="0"/>
              <a:t>– 39.95 </a:t>
            </a:r>
            <a:r>
              <a:rPr lang="en-GB" sz="2400" dirty="0"/>
              <a:t>(smallest shaft) </a:t>
            </a:r>
            <a:r>
              <a:rPr lang="en-GB" sz="2800" dirty="0"/>
              <a:t>=  0.09mm</a:t>
            </a:r>
          </a:p>
          <a:p>
            <a:pPr>
              <a:buFont typeface="Wingdings" panose="05000000000000000000" pitchFamily="2" charset="2"/>
              <a:buChar char="§"/>
            </a:pPr>
            <a:r>
              <a:rPr lang="en-GB" sz="2800" dirty="0"/>
              <a:t>Min clearance = 40.00 </a:t>
            </a:r>
            <a:r>
              <a:rPr lang="en-GB" sz="2400" dirty="0"/>
              <a:t>(Smallest hole) </a:t>
            </a:r>
            <a:r>
              <a:rPr lang="en-GB" sz="2800" dirty="0"/>
              <a:t>– 39.98 </a:t>
            </a:r>
            <a:r>
              <a:rPr lang="en-GB" sz="2400" dirty="0"/>
              <a:t>(Largest shaft) </a:t>
            </a:r>
            <a:r>
              <a:rPr lang="en-GB" sz="2800" dirty="0"/>
              <a:t>= 0.02mm</a:t>
            </a:r>
          </a:p>
        </p:txBody>
      </p:sp>
      <p:pic>
        <p:nvPicPr>
          <p:cNvPr id="12" name="Picture 11">
            <a:extLst>
              <a:ext uri="{FF2B5EF4-FFF2-40B4-BE49-F238E27FC236}">
                <a16:creationId xmlns:a16="http://schemas.microsoft.com/office/drawing/2014/main" id="{51CEE3BE-815A-43E0-AEDC-475507241BDF}"/>
              </a:ext>
            </a:extLst>
          </p:cNvPr>
          <p:cNvPicPr>
            <a:picLocks noChangeAspect="1"/>
          </p:cNvPicPr>
          <p:nvPr/>
        </p:nvPicPr>
        <p:blipFill>
          <a:blip r:embed="rId2"/>
          <a:stretch>
            <a:fillRect/>
          </a:stretch>
        </p:blipFill>
        <p:spPr>
          <a:xfrm>
            <a:off x="7289800" y="1679485"/>
            <a:ext cx="4654720" cy="3499030"/>
          </a:xfrm>
          <a:prstGeom prst="rect">
            <a:avLst/>
          </a:prstGeom>
        </p:spPr>
      </p:pic>
    </p:spTree>
    <p:extLst>
      <p:ext uri="{BB962C8B-B14F-4D97-AF65-F5344CB8AC3E}">
        <p14:creationId xmlns:p14="http://schemas.microsoft.com/office/powerpoint/2010/main" val="3654964756"/>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1" title="Limits and Fits:  The ISO System">
            <a:hlinkClick r:id="" action="ppaction://media"/>
            <a:extLst>
              <a:ext uri="{FF2B5EF4-FFF2-40B4-BE49-F238E27FC236}">
                <a16:creationId xmlns:a16="http://schemas.microsoft.com/office/drawing/2014/main" id="{78271843-71DA-4762-B338-849847A63405}"/>
              </a:ext>
            </a:extLst>
          </p:cNvPr>
          <p:cNvPicPr>
            <a:picLocks noRot="1" noChangeAspect="1"/>
          </p:cNvPicPr>
          <p:nvPr>
            <a:videoFile r:link="rId1"/>
          </p:nvPr>
        </p:nvPicPr>
        <p:blipFill>
          <a:blip r:embed="rId3"/>
          <a:stretch>
            <a:fillRect/>
          </a:stretch>
        </p:blipFill>
        <p:spPr>
          <a:xfrm>
            <a:off x="1470057" y="290513"/>
            <a:ext cx="9251886" cy="5227315"/>
          </a:xfrm>
          <a:prstGeom prst="rect">
            <a:avLst/>
          </a:prstGeom>
        </p:spPr>
      </p:pic>
    </p:spTree>
    <p:extLst>
      <p:ext uri="{BB962C8B-B14F-4D97-AF65-F5344CB8AC3E}">
        <p14:creationId xmlns:p14="http://schemas.microsoft.com/office/powerpoint/2010/main" val="2985575184"/>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D6ED-5257-4DCB-8D59-5DAF2EC46B4F}"/>
              </a:ext>
            </a:extLst>
          </p:cNvPr>
          <p:cNvSpPr>
            <a:spLocks noGrp="1"/>
          </p:cNvSpPr>
          <p:nvPr>
            <p:ph type="title"/>
          </p:nvPr>
        </p:nvSpPr>
        <p:spPr/>
        <p:txBody>
          <a:bodyPr/>
          <a:lstStyle/>
          <a:p>
            <a:r>
              <a:rPr lang="en-GB" dirty="0"/>
              <a:t>International Tolerance Grades</a:t>
            </a:r>
          </a:p>
        </p:txBody>
      </p:sp>
      <p:pic>
        <p:nvPicPr>
          <p:cNvPr id="4" name="Content Placeholder 4" descr="Diagram&#10;&#10;Description automatically generated">
            <a:extLst>
              <a:ext uri="{FF2B5EF4-FFF2-40B4-BE49-F238E27FC236}">
                <a16:creationId xmlns:a16="http://schemas.microsoft.com/office/drawing/2014/main" id="{A6E0C5F7-5A50-4444-8717-0080FB5173A3}"/>
              </a:ext>
            </a:extLst>
          </p:cNvPr>
          <p:cNvPicPr>
            <a:picLocks noGrp="1" noChangeAspect="1"/>
          </p:cNvPicPr>
          <p:nvPr>
            <p:ph idx="1"/>
          </p:nvPr>
        </p:nvPicPr>
        <p:blipFill>
          <a:blip r:embed="rId2"/>
          <a:stretch>
            <a:fillRect/>
          </a:stretch>
        </p:blipFill>
        <p:spPr>
          <a:xfrm>
            <a:off x="8094345" y="1303850"/>
            <a:ext cx="4097655" cy="4250300"/>
          </a:xfrm>
          <a:prstGeom prst="rect">
            <a:avLst/>
          </a:prstGeom>
        </p:spPr>
      </p:pic>
      <p:sp>
        <p:nvSpPr>
          <p:cNvPr id="5" name="TextBox 4">
            <a:extLst>
              <a:ext uri="{FF2B5EF4-FFF2-40B4-BE49-F238E27FC236}">
                <a16:creationId xmlns:a16="http://schemas.microsoft.com/office/drawing/2014/main" id="{465EB166-C3E5-43FB-AFAE-157F129745B4}"/>
              </a:ext>
            </a:extLst>
          </p:cNvPr>
          <p:cNvSpPr txBox="1"/>
          <p:nvPr/>
        </p:nvSpPr>
        <p:spPr>
          <a:xfrm>
            <a:off x="457199" y="1574800"/>
            <a:ext cx="7637145" cy="2385268"/>
          </a:xfrm>
          <a:prstGeom prst="rect">
            <a:avLst/>
          </a:prstGeom>
          <a:noFill/>
        </p:spPr>
        <p:txBody>
          <a:bodyPr wrap="square">
            <a:spAutoFit/>
          </a:bodyPr>
          <a:lstStyle/>
          <a:p>
            <a:r>
              <a:rPr lang="en-GB" sz="2400" dirty="0"/>
              <a:t>In Engineering fits – tolerance is always given as an alpha-numeric code. </a:t>
            </a:r>
          </a:p>
          <a:p>
            <a:pPr>
              <a:spcBef>
                <a:spcPts val="600"/>
              </a:spcBef>
            </a:pPr>
            <a:r>
              <a:rPr lang="en-GB" sz="2400" dirty="0"/>
              <a:t>Example - A hole tolerance could be H7</a:t>
            </a:r>
          </a:p>
          <a:p>
            <a:pPr marL="342900" indent="-342900">
              <a:buFontTx/>
              <a:buChar char="-"/>
            </a:pPr>
            <a:r>
              <a:rPr lang="en-GB" sz="2400" dirty="0"/>
              <a:t>Capital letter shows it is a tolerance for a hole</a:t>
            </a:r>
          </a:p>
          <a:p>
            <a:pPr marL="342900" indent="-342900">
              <a:buFontTx/>
              <a:buChar char="-"/>
            </a:pPr>
            <a:r>
              <a:rPr lang="en-GB" sz="2400" dirty="0"/>
              <a:t>Lower case letter will be tolerance for a shaft</a:t>
            </a:r>
          </a:p>
          <a:p>
            <a:pPr marL="342900" indent="-342900">
              <a:buFontTx/>
              <a:buChar char="-"/>
            </a:pPr>
            <a:r>
              <a:rPr lang="en-GB" sz="2400" dirty="0"/>
              <a:t>The number is the </a:t>
            </a:r>
            <a:r>
              <a:rPr lang="en-GB" sz="2400" b="1" dirty="0"/>
              <a:t>International Tolerance (IT) Grade</a:t>
            </a:r>
            <a:endParaRPr lang="en-GB" sz="2000" dirty="0"/>
          </a:p>
        </p:txBody>
      </p:sp>
      <p:sp>
        <p:nvSpPr>
          <p:cNvPr id="7" name="TextBox 6">
            <a:extLst>
              <a:ext uri="{FF2B5EF4-FFF2-40B4-BE49-F238E27FC236}">
                <a16:creationId xmlns:a16="http://schemas.microsoft.com/office/drawing/2014/main" id="{F2233955-A199-4473-B2EF-120466EDCDAD}"/>
              </a:ext>
            </a:extLst>
          </p:cNvPr>
          <p:cNvSpPr txBox="1"/>
          <p:nvPr/>
        </p:nvSpPr>
        <p:spPr>
          <a:xfrm>
            <a:off x="2804793" y="3960068"/>
            <a:ext cx="2764156" cy="646331"/>
          </a:xfrm>
          <a:prstGeom prst="rect">
            <a:avLst/>
          </a:prstGeom>
          <a:noFill/>
        </p:spPr>
        <p:txBody>
          <a:bodyPr wrap="square">
            <a:spAutoFit/>
          </a:bodyPr>
          <a:lstStyle/>
          <a:p>
            <a:r>
              <a:rPr lang="en-GB" sz="3600" dirty="0">
                <a:solidFill>
                  <a:srgbClr val="6AA036"/>
                </a:solidFill>
              </a:rPr>
              <a:t>75mm</a:t>
            </a:r>
            <a:r>
              <a:rPr lang="en-GB" sz="3600" dirty="0"/>
              <a:t> </a:t>
            </a:r>
            <a:r>
              <a:rPr lang="en-GB" sz="3600" dirty="0">
                <a:solidFill>
                  <a:srgbClr val="CC0000"/>
                </a:solidFill>
              </a:rPr>
              <a:t>H</a:t>
            </a:r>
            <a:r>
              <a:rPr lang="en-GB" sz="3600" dirty="0">
                <a:solidFill>
                  <a:srgbClr val="3162A2"/>
                </a:solidFill>
              </a:rPr>
              <a:t>7</a:t>
            </a:r>
            <a:r>
              <a:rPr lang="en-GB" sz="3600" dirty="0"/>
              <a:t>/</a:t>
            </a:r>
            <a:r>
              <a:rPr lang="en-GB" sz="3600" dirty="0">
                <a:solidFill>
                  <a:srgbClr val="D43636"/>
                </a:solidFill>
              </a:rPr>
              <a:t>h</a:t>
            </a:r>
            <a:r>
              <a:rPr lang="en-GB" sz="3600" dirty="0">
                <a:solidFill>
                  <a:srgbClr val="3969A6"/>
                </a:solidFill>
              </a:rPr>
              <a:t>6</a:t>
            </a:r>
          </a:p>
        </p:txBody>
      </p:sp>
      <p:sp>
        <p:nvSpPr>
          <p:cNvPr id="8" name="TextBox 7">
            <a:extLst>
              <a:ext uri="{FF2B5EF4-FFF2-40B4-BE49-F238E27FC236}">
                <a16:creationId xmlns:a16="http://schemas.microsoft.com/office/drawing/2014/main" id="{095A0CD8-09D1-48CF-8B18-F92FD74A0AB7}"/>
              </a:ext>
            </a:extLst>
          </p:cNvPr>
          <p:cNvSpPr txBox="1"/>
          <p:nvPr/>
        </p:nvSpPr>
        <p:spPr>
          <a:xfrm>
            <a:off x="1033142" y="5012393"/>
            <a:ext cx="2764156" cy="400110"/>
          </a:xfrm>
          <a:prstGeom prst="rect">
            <a:avLst/>
          </a:prstGeom>
          <a:noFill/>
        </p:spPr>
        <p:txBody>
          <a:bodyPr wrap="square">
            <a:spAutoFit/>
          </a:bodyPr>
          <a:lstStyle/>
          <a:p>
            <a:pPr algn="ctr"/>
            <a:r>
              <a:rPr lang="en-GB" sz="2000" dirty="0">
                <a:solidFill>
                  <a:srgbClr val="6AA036"/>
                </a:solidFill>
              </a:rPr>
              <a:t>Basic Size</a:t>
            </a:r>
          </a:p>
        </p:txBody>
      </p:sp>
      <p:sp>
        <p:nvSpPr>
          <p:cNvPr id="9" name="TextBox 8">
            <a:extLst>
              <a:ext uri="{FF2B5EF4-FFF2-40B4-BE49-F238E27FC236}">
                <a16:creationId xmlns:a16="http://schemas.microsoft.com/office/drawing/2014/main" id="{1FF900A1-A221-4C07-B14C-7704B29513C3}"/>
              </a:ext>
            </a:extLst>
          </p:cNvPr>
          <p:cNvSpPr txBox="1"/>
          <p:nvPr/>
        </p:nvSpPr>
        <p:spPr>
          <a:xfrm>
            <a:off x="3623387" y="4687735"/>
            <a:ext cx="2072007" cy="1015663"/>
          </a:xfrm>
          <a:prstGeom prst="rect">
            <a:avLst/>
          </a:prstGeom>
          <a:noFill/>
        </p:spPr>
        <p:txBody>
          <a:bodyPr wrap="square">
            <a:spAutoFit/>
          </a:bodyPr>
          <a:lstStyle/>
          <a:p>
            <a:pPr algn="ctr"/>
            <a:r>
              <a:rPr lang="en-GB" sz="2000" dirty="0">
                <a:solidFill>
                  <a:srgbClr val="CC0000"/>
                </a:solidFill>
              </a:rPr>
              <a:t>Hole / shaft type (fundamental deviation)</a:t>
            </a:r>
          </a:p>
        </p:txBody>
      </p:sp>
      <p:sp>
        <p:nvSpPr>
          <p:cNvPr id="10" name="TextBox 9">
            <a:extLst>
              <a:ext uri="{FF2B5EF4-FFF2-40B4-BE49-F238E27FC236}">
                <a16:creationId xmlns:a16="http://schemas.microsoft.com/office/drawing/2014/main" id="{68B4C455-11A7-42B8-99AE-05627BE51F53}"/>
              </a:ext>
            </a:extLst>
          </p:cNvPr>
          <p:cNvSpPr txBox="1"/>
          <p:nvPr/>
        </p:nvSpPr>
        <p:spPr>
          <a:xfrm>
            <a:off x="5368448" y="4718513"/>
            <a:ext cx="2072007" cy="954107"/>
          </a:xfrm>
          <a:prstGeom prst="rect">
            <a:avLst/>
          </a:prstGeom>
          <a:noFill/>
        </p:spPr>
        <p:txBody>
          <a:bodyPr wrap="square">
            <a:spAutoFit/>
          </a:bodyPr>
          <a:lstStyle/>
          <a:p>
            <a:pPr algn="ctr"/>
            <a:r>
              <a:rPr lang="en-GB" sz="2000" dirty="0">
                <a:solidFill>
                  <a:srgbClr val="3969A6"/>
                </a:solidFill>
              </a:rPr>
              <a:t>IT Grade</a:t>
            </a:r>
            <a:r>
              <a:rPr lang="en-GB" dirty="0">
                <a:solidFill>
                  <a:srgbClr val="3969A6"/>
                </a:solidFill>
              </a:rPr>
              <a:t> (Tolerance Magnitude)</a:t>
            </a:r>
          </a:p>
        </p:txBody>
      </p:sp>
      <p:cxnSp>
        <p:nvCxnSpPr>
          <p:cNvPr id="12" name="Straight Arrow Connector 11">
            <a:extLst>
              <a:ext uri="{FF2B5EF4-FFF2-40B4-BE49-F238E27FC236}">
                <a16:creationId xmlns:a16="http://schemas.microsoft.com/office/drawing/2014/main" id="{960A3C33-A912-47E0-B8C8-074163211321}"/>
              </a:ext>
            </a:extLst>
          </p:cNvPr>
          <p:cNvCxnSpPr>
            <a:cxnSpLocks/>
            <a:stCxn id="8" idx="0"/>
          </p:cNvCxnSpPr>
          <p:nvPr/>
        </p:nvCxnSpPr>
        <p:spPr>
          <a:xfrm flipV="1">
            <a:off x="2415220" y="4508500"/>
            <a:ext cx="962980" cy="503893"/>
          </a:xfrm>
          <a:prstGeom prst="straightConnector1">
            <a:avLst/>
          </a:prstGeom>
          <a:ln w="19050">
            <a:solidFill>
              <a:srgbClr val="6AA036"/>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14B7DF0-826E-4482-826B-4A9E211C8E76}"/>
              </a:ext>
            </a:extLst>
          </p:cNvPr>
          <p:cNvCxnSpPr>
            <a:cxnSpLocks/>
          </p:cNvCxnSpPr>
          <p:nvPr/>
        </p:nvCxnSpPr>
        <p:spPr>
          <a:xfrm flipH="1" flipV="1">
            <a:off x="4332445" y="4473389"/>
            <a:ext cx="112792" cy="231228"/>
          </a:xfrm>
          <a:prstGeom prst="straightConnector1">
            <a:avLst/>
          </a:prstGeom>
          <a:ln w="19050">
            <a:solidFill>
              <a:srgbClr val="CC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046F229-E5C8-471E-8C29-BEB743633CC9}"/>
              </a:ext>
            </a:extLst>
          </p:cNvPr>
          <p:cNvCxnSpPr>
            <a:cxnSpLocks/>
          </p:cNvCxnSpPr>
          <p:nvPr/>
        </p:nvCxnSpPr>
        <p:spPr>
          <a:xfrm flipV="1">
            <a:off x="4834810" y="4486089"/>
            <a:ext cx="112792" cy="231228"/>
          </a:xfrm>
          <a:prstGeom prst="straightConnector1">
            <a:avLst/>
          </a:prstGeom>
          <a:ln w="19050">
            <a:solidFill>
              <a:srgbClr val="CC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60727832-E99B-49D1-AA6B-EB51D3877600}"/>
              </a:ext>
            </a:extLst>
          </p:cNvPr>
          <p:cNvCxnSpPr>
            <a:cxnSpLocks/>
            <a:stCxn id="10" idx="0"/>
          </p:cNvCxnSpPr>
          <p:nvPr/>
        </p:nvCxnSpPr>
        <p:spPr>
          <a:xfrm flipH="1" flipV="1">
            <a:off x="5568949" y="4473389"/>
            <a:ext cx="835503" cy="245124"/>
          </a:xfrm>
          <a:prstGeom prst="straightConnector1">
            <a:avLst/>
          </a:prstGeom>
          <a:ln w="19050">
            <a:solidFill>
              <a:srgbClr val="3969A6"/>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1620760"/>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BE089802-9A83-4129-9A8B-5FAC8A6EE94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03200" y="177801"/>
            <a:ext cx="8094762" cy="540325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64C3B9F-9F63-414F-878D-05954C82C666}"/>
              </a:ext>
            </a:extLst>
          </p:cNvPr>
          <p:cNvSpPr txBox="1"/>
          <p:nvPr/>
        </p:nvSpPr>
        <p:spPr>
          <a:xfrm>
            <a:off x="8737600" y="2451725"/>
            <a:ext cx="2882900" cy="1446550"/>
          </a:xfrm>
          <a:prstGeom prst="rect">
            <a:avLst/>
          </a:prstGeom>
          <a:noFill/>
        </p:spPr>
        <p:txBody>
          <a:bodyPr wrap="square">
            <a:spAutoFit/>
          </a:bodyPr>
          <a:lstStyle/>
          <a:p>
            <a:pPr algn="ctr"/>
            <a:r>
              <a:rPr kumimoji="0" lang="en-GB" sz="4400" b="0" i="0" u="none" strike="noStrike" kern="1200" cap="none" spc="0" normalizeH="0" baseline="0" noProof="0" dirty="0">
                <a:ln>
                  <a:noFill/>
                </a:ln>
                <a:solidFill>
                  <a:prstClr val="black"/>
                </a:solidFill>
                <a:effectLst/>
                <a:uLnTx/>
                <a:uFillTx/>
                <a:latin typeface="Myriad Pro"/>
                <a:ea typeface="+mj-ea"/>
                <a:cs typeface="+mj-cs"/>
              </a:rPr>
              <a:t>IT Grade Table</a:t>
            </a:r>
            <a:endParaRPr lang="en-GB" dirty="0"/>
          </a:p>
        </p:txBody>
      </p:sp>
    </p:spTree>
    <p:extLst>
      <p:ext uri="{BB962C8B-B14F-4D97-AF65-F5344CB8AC3E}">
        <p14:creationId xmlns:p14="http://schemas.microsoft.com/office/powerpoint/2010/main" val="3863986119"/>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B1462-EB6E-4A14-B22F-235364A7CB00}"/>
              </a:ext>
            </a:extLst>
          </p:cNvPr>
          <p:cNvSpPr>
            <a:spLocks noGrp="1"/>
          </p:cNvSpPr>
          <p:nvPr>
            <p:ph type="title"/>
          </p:nvPr>
        </p:nvSpPr>
        <p:spPr>
          <a:xfrm>
            <a:off x="609599" y="223838"/>
            <a:ext cx="10972800" cy="1143000"/>
          </a:xfrm>
        </p:spPr>
        <p:txBody>
          <a:bodyPr/>
          <a:lstStyle/>
          <a:p>
            <a:r>
              <a:rPr lang="en-GB" dirty="0"/>
              <a:t>IT Grades - From The Example</a:t>
            </a:r>
          </a:p>
        </p:txBody>
      </p:sp>
      <p:sp>
        <p:nvSpPr>
          <p:cNvPr id="47" name="TextBox 46">
            <a:extLst>
              <a:ext uri="{FF2B5EF4-FFF2-40B4-BE49-F238E27FC236}">
                <a16:creationId xmlns:a16="http://schemas.microsoft.com/office/drawing/2014/main" id="{421C0509-5A95-4A11-A795-B7C49D620E52}"/>
              </a:ext>
            </a:extLst>
          </p:cNvPr>
          <p:cNvSpPr txBox="1"/>
          <p:nvPr/>
        </p:nvSpPr>
        <p:spPr>
          <a:xfrm>
            <a:off x="1146174" y="4788706"/>
            <a:ext cx="9899650" cy="954107"/>
          </a:xfrm>
          <a:prstGeom prst="rect">
            <a:avLst/>
          </a:prstGeom>
          <a:noFill/>
        </p:spPr>
        <p:txBody>
          <a:bodyPr wrap="square">
            <a:spAutoFit/>
          </a:bodyPr>
          <a:lstStyle/>
          <a:p>
            <a:pPr algn="ctr"/>
            <a:r>
              <a:rPr lang="en-GB" sz="2800" b="1" dirty="0"/>
              <a:t>A tolerance grade between IT7 &amp; IT8 should be designated – but what does this mean?</a:t>
            </a:r>
          </a:p>
        </p:txBody>
      </p:sp>
      <p:pic>
        <p:nvPicPr>
          <p:cNvPr id="49" name="Picture 48">
            <a:extLst>
              <a:ext uri="{FF2B5EF4-FFF2-40B4-BE49-F238E27FC236}">
                <a16:creationId xmlns:a16="http://schemas.microsoft.com/office/drawing/2014/main" id="{BA619E82-DED6-425C-B379-D07EBBC86F8E}"/>
              </a:ext>
            </a:extLst>
          </p:cNvPr>
          <p:cNvPicPr>
            <a:picLocks noChangeAspect="1"/>
          </p:cNvPicPr>
          <p:nvPr/>
        </p:nvPicPr>
        <p:blipFill>
          <a:blip r:embed="rId3"/>
          <a:stretch>
            <a:fillRect/>
          </a:stretch>
        </p:blipFill>
        <p:spPr>
          <a:xfrm>
            <a:off x="1109686" y="1366838"/>
            <a:ext cx="9972626" cy="3548062"/>
          </a:xfrm>
          <a:prstGeom prst="rect">
            <a:avLst/>
          </a:prstGeom>
        </p:spPr>
      </p:pic>
    </p:spTree>
    <p:extLst>
      <p:ext uri="{BB962C8B-B14F-4D97-AF65-F5344CB8AC3E}">
        <p14:creationId xmlns:p14="http://schemas.microsoft.com/office/powerpoint/2010/main" val="3341586656"/>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7846-7538-445C-894C-1BD1E0032066}"/>
              </a:ext>
            </a:extLst>
          </p:cNvPr>
          <p:cNvSpPr>
            <a:spLocks noGrp="1"/>
          </p:cNvSpPr>
          <p:nvPr>
            <p:ph type="title"/>
          </p:nvPr>
        </p:nvSpPr>
        <p:spPr/>
        <p:txBody>
          <a:bodyPr/>
          <a:lstStyle/>
          <a:p>
            <a:r>
              <a:rPr lang="en-GB" dirty="0"/>
              <a:t>IT Grades &amp; Class of Work</a:t>
            </a:r>
          </a:p>
        </p:txBody>
      </p:sp>
      <p:sp>
        <p:nvSpPr>
          <p:cNvPr id="3" name="Content Placeholder 2">
            <a:extLst>
              <a:ext uri="{FF2B5EF4-FFF2-40B4-BE49-F238E27FC236}">
                <a16:creationId xmlns:a16="http://schemas.microsoft.com/office/drawing/2014/main" id="{30C17A04-9D61-41F9-964E-BCF59868B76C}"/>
              </a:ext>
            </a:extLst>
          </p:cNvPr>
          <p:cNvSpPr>
            <a:spLocks noGrp="1"/>
          </p:cNvSpPr>
          <p:nvPr>
            <p:ph idx="1"/>
          </p:nvPr>
        </p:nvSpPr>
        <p:spPr>
          <a:xfrm>
            <a:off x="4597400" y="1499449"/>
            <a:ext cx="6985000" cy="4000500"/>
          </a:xfrm>
        </p:spPr>
        <p:txBody>
          <a:bodyPr>
            <a:normAutofit fontScale="92500" lnSpcReduction="10000"/>
          </a:bodyPr>
          <a:lstStyle/>
          <a:p>
            <a:pPr>
              <a:buFont typeface="Wingdings" panose="05000000000000000000" pitchFamily="2" charset="2"/>
              <a:buChar char="§"/>
            </a:pPr>
            <a:r>
              <a:rPr lang="en-GB" sz="2800" dirty="0"/>
              <a:t>IT Grades link tolerances with associated manufacturing processes.</a:t>
            </a:r>
          </a:p>
          <a:p>
            <a:pPr>
              <a:buFont typeface="Wingdings" panose="05000000000000000000" pitchFamily="2" charset="2"/>
              <a:buChar char="§"/>
            </a:pPr>
            <a:r>
              <a:rPr lang="en-GB" sz="2800" dirty="0"/>
              <a:t>They provide guidance as to the degree of precision of typical manufacturing processes.</a:t>
            </a:r>
          </a:p>
          <a:p>
            <a:pPr>
              <a:buFont typeface="Wingdings" panose="05000000000000000000" pitchFamily="2" charset="2"/>
              <a:buChar char="§"/>
            </a:pPr>
            <a:r>
              <a:rPr lang="en-GB" sz="2800" dirty="0"/>
              <a:t>Thus, IT grades help us to ensure that the manufacturing process selected is capable of the required level of precision.</a:t>
            </a:r>
          </a:p>
          <a:p>
            <a:pPr>
              <a:buFont typeface="Wingdings" panose="05000000000000000000" pitchFamily="2" charset="2"/>
              <a:buChar char="§"/>
            </a:pPr>
            <a:r>
              <a:rPr lang="en-GB" sz="2800" dirty="0"/>
              <a:t>Remember: The smaller the tolerances are, the more difficult it is to manufacture a component to a size which lies between them.</a:t>
            </a:r>
          </a:p>
        </p:txBody>
      </p:sp>
      <p:pic>
        <p:nvPicPr>
          <p:cNvPr id="7" name="Picture 6">
            <a:extLst>
              <a:ext uri="{FF2B5EF4-FFF2-40B4-BE49-F238E27FC236}">
                <a16:creationId xmlns:a16="http://schemas.microsoft.com/office/drawing/2014/main" id="{80A7E80E-A5BF-4D27-A023-5CE61B001205}"/>
              </a:ext>
            </a:extLst>
          </p:cNvPr>
          <p:cNvPicPr>
            <a:picLocks noChangeAspect="1"/>
          </p:cNvPicPr>
          <p:nvPr/>
        </p:nvPicPr>
        <p:blipFill>
          <a:blip r:embed="rId3"/>
          <a:stretch>
            <a:fillRect/>
          </a:stretch>
        </p:blipFill>
        <p:spPr>
          <a:xfrm>
            <a:off x="425054" y="1346939"/>
            <a:ext cx="3854648" cy="4164122"/>
          </a:xfrm>
          <a:prstGeom prst="rect">
            <a:avLst/>
          </a:prstGeom>
        </p:spPr>
      </p:pic>
    </p:spTree>
    <p:extLst>
      <p:ext uri="{BB962C8B-B14F-4D97-AF65-F5344CB8AC3E}">
        <p14:creationId xmlns:p14="http://schemas.microsoft.com/office/powerpoint/2010/main" val="945427461"/>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66DD-A0BB-4847-9DCF-864C01161EE2}"/>
              </a:ext>
            </a:extLst>
          </p:cNvPr>
          <p:cNvSpPr>
            <a:spLocks noGrp="1"/>
          </p:cNvSpPr>
          <p:nvPr>
            <p:ph type="title"/>
          </p:nvPr>
        </p:nvSpPr>
        <p:spPr/>
        <p:txBody>
          <a:bodyPr/>
          <a:lstStyle/>
          <a:p>
            <a:r>
              <a:rPr lang="en-GB" dirty="0"/>
              <a:t>IT grades &amp; Class of Work - Example</a:t>
            </a:r>
          </a:p>
        </p:txBody>
      </p:sp>
      <p:sp>
        <p:nvSpPr>
          <p:cNvPr id="3" name="Content Placeholder 2">
            <a:extLst>
              <a:ext uri="{FF2B5EF4-FFF2-40B4-BE49-F238E27FC236}">
                <a16:creationId xmlns:a16="http://schemas.microsoft.com/office/drawing/2014/main" id="{C883441A-D5A8-4F08-893B-CB75B4FB59B3}"/>
              </a:ext>
            </a:extLst>
          </p:cNvPr>
          <p:cNvSpPr>
            <a:spLocks noGrp="1"/>
          </p:cNvSpPr>
          <p:nvPr>
            <p:ph idx="1"/>
          </p:nvPr>
        </p:nvSpPr>
        <p:spPr>
          <a:xfrm>
            <a:off x="421351" y="1665008"/>
            <a:ext cx="7515125" cy="1384995"/>
          </a:xfrm>
        </p:spPr>
        <p:txBody>
          <a:bodyPr>
            <a:normAutofit/>
          </a:bodyPr>
          <a:lstStyle/>
          <a:p>
            <a:pPr marL="0" indent="0">
              <a:buNone/>
            </a:pPr>
            <a:r>
              <a:rPr lang="en-GB" sz="2800" dirty="0"/>
              <a:t>In the previous example, we stated that a IT grade of between IT7 &amp; IT8 should be designated based on the required tolerance/fit.</a:t>
            </a:r>
          </a:p>
        </p:txBody>
      </p:sp>
      <p:pic>
        <p:nvPicPr>
          <p:cNvPr id="5" name="Picture 4">
            <a:extLst>
              <a:ext uri="{FF2B5EF4-FFF2-40B4-BE49-F238E27FC236}">
                <a16:creationId xmlns:a16="http://schemas.microsoft.com/office/drawing/2014/main" id="{EC1CC029-B8DF-4598-ADBE-16CFF7F4F727}"/>
              </a:ext>
            </a:extLst>
          </p:cNvPr>
          <p:cNvPicPr>
            <a:picLocks noChangeAspect="1"/>
          </p:cNvPicPr>
          <p:nvPr/>
        </p:nvPicPr>
        <p:blipFill>
          <a:blip r:embed="rId2"/>
          <a:stretch>
            <a:fillRect/>
          </a:stretch>
        </p:blipFill>
        <p:spPr>
          <a:xfrm>
            <a:off x="8124725" y="1257188"/>
            <a:ext cx="3867349" cy="4343623"/>
          </a:xfrm>
          <a:prstGeom prst="rect">
            <a:avLst/>
          </a:prstGeom>
        </p:spPr>
      </p:pic>
      <p:sp>
        <p:nvSpPr>
          <p:cNvPr id="6" name="Left Bracket 5">
            <a:extLst>
              <a:ext uri="{FF2B5EF4-FFF2-40B4-BE49-F238E27FC236}">
                <a16:creationId xmlns:a16="http://schemas.microsoft.com/office/drawing/2014/main" id="{57F386D0-5EB8-4907-BA51-246719267973}"/>
              </a:ext>
            </a:extLst>
          </p:cNvPr>
          <p:cNvSpPr/>
          <p:nvPr/>
        </p:nvSpPr>
        <p:spPr>
          <a:xfrm>
            <a:off x="8000999" y="3509224"/>
            <a:ext cx="110207" cy="605576"/>
          </a:xfrm>
          <a:prstGeom prst="leftBracket">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8190C3A5-82B1-412D-A0FA-182190754605}"/>
              </a:ext>
            </a:extLst>
          </p:cNvPr>
          <p:cNvSpPr txBox="1"/>
          <p:nvPr/>
        </p:nvSpPr>
        <p:spPr>
          <a:xfrm>
            <a:off x="386323" y="4107895"/>
            <a:ext cx="7361904" cy="1384995"/>
          </a:xfrm>
          <a:prstGeom prst="rect">
            <a:avLst/>
          </a:prstGeom>
          <a:noFill/>
        </p:spPr>
        <p:txBody>
          <a:bodyPr wrap="square">
            <a:spAutoFit/>
          </a:bodyPr>
          <a:lstStyle/>
          <a:p>
            <a:r>
              <a:rPr lang="en-GB" sz="2800" dirty="0"/>
              <a:t>Therefore a good turned finish using a lathe would provide a sufficient level of precision for this component</a:t>
            </a:r>
          </a:p>
        </p:txBody>
      </p:sp>
      <p:sp>
        <p:nvSpPr>
          <p:cNvPr id="9" name="TextBox 8">
            <a:extLst>
              <a:ext uri="{FF2B5EF4-FFF2-40B4-BE49-F238E27FC236}">
                <a16:creationId xmlns:a16="http://schemas.microsoft.com/office/drawing/2014/main" id="{F885FC77-AF6C-4D6C-BED1-1F56967148C7}"/>
              </a:ext>
            </a:extLst>
          </p:cNvPr>
          <p:cNvSpPr txBox="1"/>
          <p:nvPr/>
        </p:nvSpPr>
        <p:spPr>
          <a:xfrm>
            <a:off x="4159765" y="3509224"/>
            <a:ext cx="3896337" cy="523220"/>
          </a:xfrm>
          <a:prstGeom prst="rect">
            <a:avLst/>
          </a:prstGeom>
          <a:noFill/>
        </p:spPr>
        <p:txBody>
          <a:bodyPr wrap="square">
            <a:spAutoFit/>
          </a:bodyPr>
          <a:lstStyle/>
          <a:p>
            <a:r>
              <a:rPr lang="en-GB" sz="2800" dirty="0">
                <a:solidFill>
                  <a:srgbClr val="FF0000"/>
                </a:solidFill>
              </a:rPr>
              <a:t>Suitable Tolerance Grade</a:t>
            </a:r>
          </a:p>
        </p:txBody>
      </p:sp>
    </p:spTree>
    <p:extLst>
      <p:ext uri="{BB962C8B-B14F-4D97-AF65-F5344CB8AC3E}">
        <p14:creationId xmlns:p14="http://schemas.microsoft.com/office/powerpoint/2010/main" val="3885067171"/>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B59F9-3629-4F3D-8C18-10B7AA268C9F}"/>
              </a:ext>
            </a:extLst>
          </p:cNvPr>
          <p:cNvSpPr>
            <a:spLocks noGrp="1"/>
          </p:cNvSpPr>
          <p:nvPr>
            <p:ph type="title"/>
          </p:nvPr>
        </p:nvSpPr>
        <p:spPr/>
        <p:txBody>
          <a:bodyPr/>
          <a:lstStyle/>
          <a:p>
            <a:r>
              <a:rPr lang="en-GB" dirty="0"/>
              <a:t>	Common Fit Combinations</a:t>
            </a:r>
          </a:p>
        </p:txBody>
      </p:sp>
      <p:sp>
        <p:nvSpPr>
          <p:cNvPr id="4" name="Content Placeholder 2">
            <a:extLst>
              <a:ext uri="{FF2B5EF4-FFF2-40B4-BE49-F238E27FC236}">
                <a16:creationId xmlns:a16="http://schemas.microsoft.com/office/drawing/2014/main" id="{AB946EA8-D14D-476B-A8B5-7A0A448EDBCE}"/>
              </a:ext>
            </a:extLst>
          </p:cNvPr>
          <p:cNvSpPr txBox="1">
            <a:spLocks/>
          </p:cNvSpPr>
          <p:nvPr/>
        </p:nvSpPr>
        <p:spPr>
          <a:xfrm>
            <a:off x="431800" y="1394619"/>
            <a:ext cx="11328400" cy="4068762"/>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457200" marR="0" lvl="0" indent="-457200" algn="l" defTabSz="914400" rtl="0" eaLnBrk="1" fontAlgn="auto" latinLnBrk="0" hangingPunct="1">
              <a:lnSpc>
                <a:spcPct val="90000"/>
              </a:lnSpc>
              <a:spcBef>
                <a:spcPts val="1200"/>
              </a:spcBef>
              <a:spcAft>
                <a:spcPts val="200"/>
              </a:spcAft>
              <a:buClr>
                <a:srgbClr val="346D8B"/>
              </a:buClr>
              <a:buSzPct val="100000"/>
              <a:buFont typeface="+mj-lt"/>
              <a:buAutoNum type="arabicPeriod"/>
              <a:tabLst/>
              <a:defRPr/>
            </a:pPr>
            <a:r>
              <a:rPr kumimoji="0" lang="en-GB" sz="2400" b="1" i="0" u="none" strike="noStrike" kern="1200" cap="none" spc="0" normalizeH="0" baseline="0" noProof="0" dirty="0">
                <a:ln>
                  <a:noFill/>
                </a:ln>
                <a:solidFill>
                  <a:srgbClr val="000000">
                    <a:lumMod val="75000"/>
                    <a:lumOff val="25000"/>
                  </a:srgbClr>
                </a:solidFill>
                <a:effectLst/>
                <a:uLnTx/>
                <a:uFillTx/>
                <a:ea typeface="+mn-ea"/>
                <a:cs typeface="+mn-cs"/>
              </a:rPr>
              <a:t>Easy Running Fit </a:t>
            </a:r>
            <a:r>
              <a:rPr kumimoji="0" lang="en-GB" sz="2400" b="0" i="0" u="none" strike="noStrike" kern="1200" cap="none" spc="0" normalizeH="0" baseline="0" noProof="0" dirty="0">
                <a:ln>
                  <a:noFill/>
                </a:ln>
                <a:solidFill>
                  <a:srgbClr val="000000">
                    <a:lumMod val="75000"/>
                    <a:lumOff val="25000"/>
                  </a:srgbClr>
                </a:solidFill>
                <a:effectLst/>
                <a:uLnTx/>
                <a:uFillTx/>
                <a:ea typeface="+mn-ea"/>
                <a:cs typeface="+mn-cs"/>
              </a:rPr>
              <a:t>– </a:t>
            </a:r>
            <a:r>
              <a:rPr kumimoji="0" lang="en-GB" sz="2400" b="0" i="1" u="none" strike="noStrike" kern="1200" cap="none" spc="0" normalizeH="0" baseline="0" noProof="0" dirty="0">
                <a:ln>
                  <a:noFill/>
                </a:ln>
                <a:solidFill>
                  <a:srgbClr val="346D8B"/>
                </a:solidFill>
                <a:effectLst/>
                <a:uLnTx/>
                <a:uFillTx/>
                <a:ea typeface="+mn-ea"/>
                <a:cs typeface="+mn-cs"/>
              </a:rPr>
              <a:t>H11c11, H9d10, H9e9</a:t>
            </a:r>
            <a:endParaRPr kumimoji="0" lang="en-GB" sz="2400" b="0" i="0" u="none" strike="noStrike" kern="1200" cap="none" spc="0" normalizeH="0" baseline="0" noProof="0" dirty="0">
              <a:ln>
                <a:noFill/>
              </a:ln>
              <a:solidFill>
                <a:srgbClr val="346D8B"/>
              </a:solidFill>
              <a:effectLst/>
              <a:uLnTx/>
              <a:uFillTx/>
              <a:ea typeface="+mn-ea"/>
              <a:cs typeface="+mn-cs"/>
            </a:endParaRPr>
          </a:p>
          <a:p>
            <a:pPr marL="622300" marR="0" lvl="1" indent="-152400" algn="l" defTabSz="914400" rtl="0" eaLnBrk="1" fontAlgn="auto" latinLnBrk="0" hangingPunct="1">
              <a:lnSpc>
                <a:spcPct val="90000"/>
              </a:lnSpc>
              <a:spcBef>
                <a:spcPts val="200"/>
              </a:spcBef>
              <a:spcAft>
                <a:spcPts val="400"/>
              </a:spcAft>
              <a:buClr>
                <a:srgbClr val="346D8B"/>
              </a:buClr>
              <a:buSzTx/>
              <a:buNone/>
              <a:tabLst/>
              <a:defRPr/>
            </a:pP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Example: used for bearings where a significant clearance is necessary </a:t>
            </a:r>
          </a:p>
          <a:p>
            <a:pPr marL="457200" marR="0" lvl="0" indent="-457200" algn="l" defTabSz="914400" rtl="0" eaLnBrk="1" fontAlgn="auto" latinLnBrk="0" hangingPunct="1">
              <a:lnSpc>
                <a:spcPct val="90000"/>
              </a:lnSpc>
              <a:spcBef>
                <a:spcPts val="1200"/>
              </a:spcBef>
              <a:spcAft>
                <a:spcPts val="200"/>
              </a:spcAft>
              <a:buClr>
                <a:srgbClr val="346D8B"/>
              </a:buClr>
              <a:buSzPct val="100000"/>
              <a:buFont typeface="+mj-lt"/>
              <a:buAutoNum type="arabicPeriod"/>
              <a:tabLst/>
              <a:defRPr/>
            </a:pPr>
            <a:r>
              <a:rPr kumimoji="0" lang="en-GB" sz="2400" b="1" i="0" u="none" strike="noStrike" kern="1200" cap="none" spc="0" normalizeH="0" baseline="0" noProof="0" dirty="0">
                <a:ln>
                  <a:noFill/>
                </a:ln>
                <a:solidFill>
                  <a:srgbClr val="000000">
                    <a:lumMod val="75000"/>
                    <a:lumOff val="25000"/>
                  </a:srgbClr>
                </a:solidFill>
                <a:effectLst/>
                <a:uLnTx/>
                <a:uFillTx/>
                <a:ea typeface="+mn-ea"/>
                <a:cs typeface="+mn-cs"/>
              </a:rPr>
              <a:t>Close Running Fit </a:t>
            </a:r>
            <a:r>
              <a:rPr kumimoji="0" lang="en-GB" sz="2400" b="0" i="0" u="none" strike="noStrike" kern="1200" cap="none" spc="0" normalizeH="0" baseline="0" noProof="0" dirty="0">
                <a:ln>
                  <a:noFill/>
                </a:ln>
                <a:solidFill>
                  <a:srgbClr val="000000">
                    <a:lumMod val="75000"/>
                    <a:lumOff val="25000"/>
                  </a:srgbClr>
                </a:solidFill>
                <a:effectLst/>
                <a:uLnTx/>
                <a:uFillTx/>
                <a:ea typeface="+mn-ea"/>
                <a:cs typeface="+mn-cs"/>
              </a:rPr>
              <a:t>– </a:t>
            </a:r>
            <a:r>
              <a:rPr kumimoji="0" lang="en-GB" sz="2400" b="0" i="1" u="none" strike="noStrike" kern="1200" cap="none" spc="0" normalizeH="0" baseline="0" noProof="0" dirty="0">
                <a:ln>
                  <a:noFill/>
                </a:ln>
                <a:solidFill>
                  <a:srgbClr val="346D8B"/>
                </a:solidFill>
                <a:effectLst/>
                <a:uLnTx/>
                <a:uFillTx/>
                <a:ea typeface="+mn-ea"/>
                <a:cs typeface="+mn-cs"/>
              </a:rPr>
              <a:t>H8f7, H8g6</a:t>
            </a:r>
          </a:p>
          <a:p>
            <a:pPr marL="444500" marR="0" lvl="1" indent="0" algn="l" defTabSz="914400" rtl="0" eaLnBrk="1" fontAlgn="auto" latinLnBrk="0" hangingPunct="1">
              <a:lnSpc>
                <a:spcPct val="90000"/>
              </a:lnSpc>
              <a:spcBef>
                <a:spcPts val="200"/>
              </a:spcBef>
              <a:spcAft>
                <a:spcPts val="400"/>
              </a:spcAft>
              <a:buClr>
                <a:srgbClr val="346D8B"/>
              </a:buClr>
              <a:buSzTx/>
              <a:buNone/>
              <a:tabLst/>
              <a:defRPr/>
            </a:pP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This only allows a small clearance, suitable for sliding spigot fits and </a:t>
            </a:r>
            <a:r>
              <a:rPr lang="en-GB" sz="2000" dirty="0">
                <a:solidFill>
                  <a:srgbClr val="000000">
                    <a:lumMod val="75000"/>
                    <a:lumOff val="25000"/>
                  </a:srgbClr>
                </a:solidFill>
              </a:rPr>
              <a:t>sometimes</a:t>
            </a: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 used journal bearings. This fit is not suitable for continuously rotating bearings</a:t>
            </a:r>
          </a:p>
          <a:p>
            <a:pPr marL="457200" marR="0" lvl="0" indent="-457200" algn="l" defTabSz="914400" rtl="0" eaLnBrk="1" fontAlgn="auto" latinLnBrk="0" hangingPunct="1">
              <a:lnSpc>
                <a:spcPct val="90000"/>
              </a:lnSpc>
              <a:spcBef>
                <a:spcPts val="1200"/>
              </a:spcBef>
              <a:spcAft>
                <a:spcPts val="200"/>
              </a:spcAft>
              <a:buClr>
                <a:srgbClr val="346D8B"/>
              </a:buClr>
              <a:buSzPct val="100000"/>
              <a:buFont typeface="+mj-lt"/>
              <a:buAutoNum type="arabicPeriod"/>
              <a:tabLst/>
              <a:defRPr/>
            </a:pPr>
            <a:r>
              <a:rPr kumimoji="0" lang="en-GB" sz="2400" b="1" i="0" u="none" strike="noStrike" kern="1200" cap="none" spc="0" normalizeH="0" baseline="0" noProof="0" dirty="0">
                <a:ln>
                  <a:noFill/>
                </a:ln>
                <a:solidFill>
                  <a:srgbClr val="000000">
                    <a:lumMod val="75000"/>
                    <a:lumOff val="25000"/>
                  </a:srgbClr>
                </a:solidFill>
                <a:effectLst/>
                <a:uLnTx/>
                <a:uFillTx/>
                <a:ea typeface="+mn-ea"/>
                <a:cs typeface="+mn-cs"/>
              </a:rPr>
              <a:t>Sliding Fit </a:t>
            </a:r>
            <a:r>
              <a:rPr kumimoji="0" lang="en-GB" sz="2400" b="0" i="0" u="none" strike="noStrike" kern="1200" cap="none" spc="0" normalizeH="0" baseline="0" noProof="0" dirty="0">
                <a:ln>
                  <a:noFill/>
                </a:ln>
                <a:solidFill>
                  <a:srgbClr val="000000">
                    <a:lumMod val="75000"/>
                    <a:lumOff val="25000"/>
                  </a:srgbClr>
                </a:solidFill>
                <a:effectLst/>
                <a:uLnTx/>
                <a:uFillTx/>
                <a:ea typeface="+mn-ea"/>
                <a:cs typeface="+mn-cs"/>
              </a:rPr>
              <a:t>– </a:t>
            </a:r>
            <a:r>
              <a:rPr kumimoji="0" lang="en-GB" sz="2400" b="0" i="1" u="none" strike="noStrike" kern="1200" cap="none" spc="0" normalizeH="0" baseline="0" noProof="0" dirty="0">
                <a:ln>
                  <a:noFill/>
                </a:ln>
                <a:solidFill>
                  <a:srgbClr val="346D8B"/>
                </a:solidFill>
                <a:effectLst/>
                <a:uLnTx/>
                <a:uFillTx/>
                <a:ea typeface="+mn-ea"/>
                <a:cs typeface="+mn-cs"/>
              </a:rPr>
              <a:t>H7h6</a:t>
            </a:r>
          </a:p>
          <a:p>
            <a:pPr marL="444500" marR="0" lvl="1" indent="0" algn="l" defTabSz="914400" rtl="0" eaLnBrk="1" fontAlgn="auto" latinLnBrk="0" hangingPunct="1">
              <a:lnSpc>
                <a:spcPct val="90000"/>
              </a:lnSpc>
              <a:spcBef>
                <a:spcPts val="200"/>
              </a:spcBef>
              <a:spcAft>
                <a:spcPts val="400"/>
              </a:spcAft>
              <a:buClr>
                <a:srgbClr val="346D8B"/>
              </a:buClr>
              <a:buSzTx/>
              <a:buNone/>
              <a:tabLst/>
              <a:defRPr/>
            </a:pP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Normally used as a locational fit in which close-fitting items slight together. It incorporates a very small clearance and can still be freely assembled and disassembled</a:t>
            </a:r>
          </a:p>
          <a:p>
            <a:pPr marL="457200" marR="0" lvl="0" indent="-457200" algn="l" defTabSz="914400" rtl="0" eaLnBrk="1" fontAlgn="auto" latinLnBrk="0" hangingPunct="1">
              <a:lnSpc>
                <a:spcPct val="90000"/>
              </a:lnSpc>
              <a:spcBef>
                <a:spcPts val="1200"/>
              </a:spcBef>
              <a:spcAft>
                <a:spcPts val="200"/>
              </a:spcAft>
              <a:buClr>
                <a:srgbClr val="346D8B"/>
              </a:buClr>
              <a:buSzPct val="100000"/>
              <a:buFont typeface="+mj-lt"/>
              <a:buAutoNum type="arabicPeriod"/>
              <a:tabLst/>
              <a:defRPr/>
            </a:pPr>
            <a:r>
              <a:rPr kumimoji="0" lang="en-GB" sz="2400" b="1" i="0" u="none" strike="noStrike" kern="1200" cap="none" spc="0" normalizeH="0" baseline="0" noProof="0" dirty="0">
                <a:ln>
                  <a:noFill/>
                </a:ln>
                <a:solidFill>
                  <a:srgbClr val="000000">
                    <a:lumMod val="75000"/>
                    <a:lumOff val="25000"/>
                  </a:srgbClr>
                </a:solidFill>
                <a:effectLst/>
                <a:uLnTx/>
                <a:uFillTx/>
                <a:ea typeface="+mn-ea"/>
                <a:cs typeface="+mn-cs"/>
              </a:rPr>
              <a:t>Push Fit </a:t>
            </a:r>
            <a:r>
              <a:rPr kumimoji="0" lang="en-GB" sz="2400" b="0" i="0" u="none" strike="noStrike" kern="1200" cap="none" spc="0" normalizeH="0" baseline="0" noProof="0" dirty="0">
                <a:ln>
                  <a:noFill/>
                </a:ln>
                <a:solidFill>
                  <a:srgbClr val="000000">
                    <a:lumMod val="75000"/>
                    <a:lumOff val="25000"/>
                  </a:srgbClr>
                </a:solidFill>
                <a:effectLst/>
                <a:uLnTx/>
                <a:uFillTx/>
                <a:ea typeface="+mn-ea"/>
                <a:cs typeface="+mn-cs"/>
              </a:rPr>
              <a:t>– </a:t>
            </a:r>
            <a:r>
              <a:rPr kumimoji="0" lang="en-GB" sz="2400" b="0" i="1" u="none" strike="noStrike" kern="1200" cap="none" spc="0" normalizeH="0" baseline="0" noProof="0" dirty="0">
                <a:ln>
                  <a:noFill/>
                </a:ln>
                <a:solidFill>
                  <a:srgbClr val="346D8B"/>
                </a:solidFill>
                <a:effectLst/>
                <a:uLnTx/>
                <a:uFillTx/>
                <a:ea typeface="+mn-ea"/>
                <a:cs typeface="+mn-cs"/>
              </a:rPr>
              <a:t>H7k6</a:t>
            </a:r>
          </a:p>
          <a:p>
            <a:pPr marL="444500" marR="0" lvl="1" indent="0" algn="l" defTabSz="914400" rtl="0" eaLnBrk="1" fontAlgn="auto" latinLnBrk="0" hangingPunct="1">
              <a:lnSpc>
                <a:spcPct val="90000"/>
              </a:lnSpc>
              <a:spcBef>
                <a:spcPts val="200"/>
              </a:spcBef>
              <a:spcAft>
                <a:spcPts val="400"/>
              </a:spcAft>
              <a:buClr>
                <a:srgbClr val="346D8B"/>
              </a:buClr>
              <a:buSzTx/>
              <a:buNone/>
              <a:tabLst/>
              <a:defRPr/>
            </a:pP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This is a transition fit, mid-way between fits that have a guaranteed clearance and those where there is metal interference. It is used where accurate location is required e.g. dowel and bearing inner-race fixings</a:t>
            </a:r>
          </a:p>
        </p:txBody>
      </p:sp>
    </p:spTree>
    <p:extLst>
      <p:ext uri="{BB962C8B-B14F-4D97-AF65-F5344CB8AC3E}">
        <p14:creationId xmlns:p14="http://schemas.microsoft.com/office/powerpoint/2010/main" val="3683449973"/>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B59F9-3629-4F3D-8C18-10B7AA268C9F}"/>
              </a:ext>
            </a:extLst>
          </p:cNvPr>
          <p:cNvSpPr>
            <a:spLocks noGrp="1"/>
          </p:cNvSpPr>
          <p:nvPr>
            <p:ph type="title"/>
          </p:nvPr>
        </p:nvSpPr>
        <p:spPr/>
        <p:txBody>
          <a:bodyPr/>
          <a:lstStyle/>
          <a:p>
            <a:r>
              <a:rPr lang="en-GB" dirty="0"/>
              <a:t>	More Common Fit Combinations</a:t>
            </a:r>
          </a:p>
        </p:txBody>
      </p:sp>
      <p:sp>
        <p:nvSpPr>
          <p:cNvPr id="4" name="Content Placeholder 2">
            <a:extLst>
              <a:ext uri="{FF2B5EF4-FFF2-40B4-BE49-F238E27FC236}">
                <a16:creationId xmlns:a16="http://schemas.microsoft.com/office/drawing/2014/main" id="{AB946EA8-D14D-476B-A8B5-7A0A448EDBCE}"/>
              </a:ext>
            </a:extLst>
          </p:cNvPr>
          <p:cNvSpPr txBox="1">
            <a:spLocks/>
          </p:cNvSpPr>
          <p:nvPr/>
        </p:nvSpPr>
        <p:spPr>
          <a:xfrm>
            <a:off x="431800" y="1534662"/>
            <a:ext cx="11328400" cy="353298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457200" indent="-457200">
              <a:buClr>
                <a:srgbClr val="346D8B"/>
              </a:buClr>
              <a:buFont typeface="+mj-lt"/>
              <a:buAutoNum type="arabicPeriod" startAt="5"/>
            </a:pPr>
            <a:r>
              <a:rPr lang="en-GB" sz="2400" b="1" dirty="0"/>
              <a:t>Drive Fit </a:t>
            </a:r>
            <a:r>
              <a:rPr lang="en-GB" sz="2400" dirty="0"/>
              <a:t>– </a:t>
            </a:r>
            <a:r>
              <a:rPr lang="en-GB" sz="2400" i="1" dirty="0">
                <a:solidFill>
                  <a:srgbClr val="346D8B"/>
                </a:solidFill>
              </a:rPr>
              <a:t>H7n6</a:t>
            </a:r>
          </a:p>
          <a:p>
            <a:pPr marL="292608" lvl="1" indent="0">
              <a:buNone/>
            </a:pPr>
            <a:r>
              <a:rPr lang="en-GB" sz="2000" dirty="0"/>
              <a:t>This is a tighter grade of transition fit than the H7k6. It gives a tight assembly fit where the hole and shaft may need to be pressed together</a:t>
            </a:r>
          </a:p>
          <a:p>
            <a:pPr marL="457200" indent="-457200">
              <a:buClr>
                <a:srgbClr val="346D8B"/>
              </a:buClr>
              <a:buFont typeface="+mj-lt"/>
              <a:buAutoNum type="arabicPeriod" startAt="6"/>
            </a:pPr>
            <a:r>
              <a:rPr lang="en-GB" sz="2400" b="1" dirty="0"/>
              <a:t>Press Fit </a:t>
            </a:r>
            <a:r>
              <a:rPr lang="en-GB" sz="2400" dirty="0"/>
              <a:t>– </a:t>
            </a:r>
            <a:r>
              <a:rPr lang="en-GB" sz="2400" i="1" dirty="0">
                <a:solidFill>
                  <a:srgbClr val="346D8B"/>
                </a:solidFill>
              </a:rPr>
              <a:t>H7s6</a:t>
            </a:r>
          </a:p>
          <a:p>
            <a:pPr marL="292608" lvl="1" indent="0">
              <a:buClr>
                <a:srgbClr val="346D8B"/>
              </a:buClr>
              <a:buNone/>
            </a:pPr>
            <a:r>
              <a:rPr lang="en-GB" sz="2000" dirty="0"/>
              <a:t>This is the tightest practical fit for machine elements such as bearing brushes. Larger interference fits are possible but are only suitable for large heavy engineering components. </a:t>
            </a:r>
          </a:p>
          <a:p>
            <a:pPr marL="457200" indent="-457200">
              <a:buClr>
                <a:srgbClr val="346D8B"/>
              </a:buClr>
              <a:buFont typeface="+mj-lt"/>
              <a:buAutoNum type="arabicPeriod" startAt="6"/>
            </a:pPr>
            <a:r>
              <a:rPr lang="en-GB" sz="2400" b="1" dirty="0"/>
              <a:t>Light Press Fit </a:t>
            </a:r>
            <a:r>
              <a:rPr lang="en-GB" sz="2400" dirty="0"/>
              <a:t>– </a:t>
            </a:r>
            <a:r>
              <a:rPr lang="en-GB" sz="2400" i="1" dirty="0">
                <a:solidFill>
                  <a:srgbClr val="346D8B"/>
                </a:solidFill>
              </a:rPr>
              <a:t>H7p6</a:t>
            </a:r>
          </a:p>
          <a:p>
            <a:pPr marL="292608" lvl="1" indent="0">
              <a:buClr>
                <a:srgbClr val="346D8B"/>
              </a:buClr>
              <a:buNone/>
            </a:pPr>
            <a:r>
              <a:rPr lang="en-GB" sz="2000" dirty="0"/>
              <a:t>This is used where a hole and shaft need permanent, accurate assembly. The parts need pressing together but the fit is not so tight that it will overstress the hole bore</a:t>
            </a:r>
          </a:p>
        </p:txBody>
      </p:sp>
    </p:spTree>
    <p:extLst>
      <p:ext uri="{BB962C8B-B14F-4D97-AF65-F5344CB8AC3E}">
        <p14:creationId xmlns:p14="http://schemas.microsoft.com/office/powerpoint/2010/main" val="2362327431"/>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483315-3FA3-4B3E-A7ED-C38A199039B6}"/>
              </a:ext>
            </a:extLst>
          </p:cNvPr>
          <p:cNvPicPr>
            <a:picLocks noChangeAspect="1"/>
          </p:cNvPicPr>
          <p:nvPr/>
        </p:nvPicPr>
        <p:blipFill>
          <a:blip r:embed="rId2"/>
          <a:stretch>
            <a:fillRect/>
          </a:stretch>
        </p:blipFill>
        <p:spPr>
          <a:xfrm>
            <a:off x="361859" y="189775"/>
            <a:ext cx="4273642" cy="5421899"/>
          </a:xfrm>
          <a:prstGeom prst="rect">
            <a:avLst/>
          </a:prstGeom>
        </p:spPr>
      </p:pic>
      <p:pic>
        <p:nvPicPr>
          <p:cNvPr id="6" name="Picture 2" descr="See the source image">
            <a:extLst>
              <a:ext uri="{FF2B5EF4-FFF2-40B4-BE49-F238E27FC236}">
                <a16:creationId xmlns:a16="http://schemas.microsoft.com/office/drawing/2014/main" id="{A25011C3-B254-4CCC-8300-20CE37A2F8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72100" y="189775"/>
            <a:ext cx="6654800" cy="5403254"/>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Connector 7">
            <a:extLst>
              <a:ext uri="{FF2B5EF4-FFF2-40B4-BE49-F238E27FC236}">
                <a16:creationId xmlns:a16="http://schemas.microsoft.com/office/drawing/2014/main" id="{674435CF-B104-4A83-A143-288A5C9DB709}"/>
              </a:ext>
            </a:extLst>
          </p:cNvPr>
          <p:cNvCxnSpPr/>
          <p:nvPr/>
        </p:nvCxnSpPr>
        <p:spPr>
          <a:xfrm>
            <a:off x="5003800" y="171130"/>
            <a:ext cx="0" cy="5421899"/>
          </a:xfrm>
          <a:prstGeom prst="line">
            <a:avLst/>
          </a:prstGeom>
          <a:ln w="38100">
            <a:solidFill>
              <a:srgbClr val="003A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2596198"/>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BC570-5680-46C7-A7FB-98B0037D31A3}"/>
              </a:ext>
            </a:extLst>
          </p:cNvPr>
          <p:cNvSpPr>
            <a:spLocks noGrp="1"/>
          </p:cNvSpPr>
          <p:nvPr>
            <p:ph type="title"/>
          </p:nvPr>
        </p:nvSpPr>
        <p:spPr/>
        <p:txBody>
          <a:bodyPr/>
          <a:lstStyle/>
          <a:p>
            <a:r>
              <a:rPr lang="en-GB" dirty="0"/>
              <a:t>Question – Limits &amp; Fits</a:t>
            </a:r>
          </a:p>
        </p:txBody>
      </p:sp>
      <p:sp>
        <p:nvSpPr>
          <p:cNvPr id="3" name="Content Placeholder 2">
            <a:extLst>
              <a:ext uri="{FF2B5EF4-FFF2-40B4-BE49-F238E27FC236}">
                <a16:creationId xmlns:a16="http://schemas.microsoft.com/office/drawing/2014/main" id="{3AEEADE4-C282-41FD-8CFA-112CE079DB6A}"/>
              </a:ext>
            </a:extLst>
          </p:cNvPr>
          <p:cNvSpPr>
            <a:spLocks noGrp="1"/>
          </p:cNvSpPr>
          <p:nvPr>
            <p:ph idx="1"/>
          </p:nvPr>
        </p:nvSpPr>
        <p:spPr>
          <a:xfrm>
            <a:off x="338328" y="1713142"/>
            <a:ext cx="11515344" cy="3824058"/>
          </a:xfrm>
        </p:spPr>
        <p:txBody>
          <a:bodyPr>
            <a:normAutofit/>
          </a:bodyPr>
          <a:lstStyle/>
          <a:p>
            <a:pPr marL="514350" indent="-514350">
              <a:buFont typeface="+mj-lt"/>
              <a:buAutoNum type="arabicPeriod"/>
            </a:pPr>
            <a:r>
              <a:rPr lang="en-GB" sz="3200" dirty="0"/>
              <a:t>Derive the dimensions (upper &amp; lower limits) for a hole and shaft of nominal diameter 90mm so that a </a:t>
            </a:r>
            <a:r>
              <a:rPr lang="en-GB" b="1" dirty="0"/>
              <a:t>Precision</a:t>
            </a:r>
            <a:r>
              <a:rPr lang="en-GB" sz="3200" b="1" dirty="0"/>
              <a:t> clearance fit </a:t>
            </a:r>
            <a:r>
              <a:rPr lang="en-GB" sz="3200" dirty="0"/>
              <a:t>is obtained.</a:t>
            </a:r>
          </a:p>
          <a:p>
            <a:pPr marL="514350" indent="-514350">
              <a:spcBef>
                <a:spcPts val="1200"/>
              </a:spcBef>
              <a:spcAft>
                <a:spcPts val="1200"/>
              </a:spcAft>
              <a:buFont typeface="+mj-lt"/>
              <a:buAutoNum type="arabicPeriod"/>
            </a:pPr>
            <a:r>
              <a:rPr lang="en-GB" dirty="0"/>
              <a:t>Determine the Hole &amp; Shaft tolerances</a:t>
            </a:r>
          </a:p>
          <a:p>
            <a:pPr marL="514350" indent="-514350">
              <a:buFont typeface="+mj-lt"/>
              <a:buAutoNum type="arabicPeriod"/>
            </a:pPr>
            <a:r>
              <a:rPr lang="en-GB" sz="3200" dirty="0"/>
              <a:t>Determine the IT grades and thus suggest a class of work that should be employed to manufacture the components.</a:t>
            </a:r>
          </a:p>
          <a:p>
            <a:pPr marL="0" indent="0">
              <a:buNone/>
            </a:pPr>
            <a:endParaRPr lang="en-GB" dirty="0"/>
          </a:p>
        </p:txBody>
      </p:sp>
    </p:spTree>
    <p:extLst>
      <p:ext uri="{BB962C8B-B14F-4D97-AF65-F5344CB8AC3E}">
        <p14:creationId xmlns:p14="http://schemas.microsoft.com/office/powerpoint/2010/main" val="68346587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124aec4c-f557-4449-874b-c8e427c32989">
      <Terms xmlns="http://schemas.microsoft.com/office/infopath/2007/PartnerControls"/>
    </lcf76f155ced4ddcb4097134ff3c332f>
    <TaxCatchAll xmlns="54880abc-2d15-448d-80f0-341d280be7c9"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13" ma:contentTypeDescription="Create a new document." ma:contentTypeScope="" ma:versionID="e861dcb5333f95816ad5b46b9f2ca801">
  <xsd:schema xmlns:xsd="http://www.w3.org/2001/XMLSchema" xmlns:xs="http://www.w3.org/2001/XMLSchema" xmlns:p="http://schemas.microsoft.com/office/2006/metadata/properties" xmlns:ns2="54880abc-2d15-448d-80f0-341d280be7c9" xmlns:ns3="124aec4c-f557-4449-874b-c8e427c32989" targetNamespace="http://schemas.microsoft.com/office/2006/metadata/properties" ma:root="true" ma:fieldsID="03e7f73842507bfb5b0a8c5b02037e04" ns2:_="" ns3:_="">
    <xsd:import namespace="54880abc-2d15-448d-80f0-341d280be7c9"/>
    <xsd:import namespace="124aec4c-f557-4449-874b-c8e427c3298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LengthInSeconds" minOccurs="0"/>
                <xsd:element ref="ns3:lcf76f155ced4ddcb4097134ff3c332f" minOccurs="0"/>
                <xsd:element ref="ns2:TaxCatchAll" minOccurs="0"/>
                <xsd:element ref="ns3:MediaServiceGenerationTime" minOccurs="0"/>
                <xsd:element ref="ns3:MediaServiceEventHashCode" minOccurs="0"/>
                <xsd:element ref="ns3:MediaServiceSearchPropertie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4880abc-2d15-448d-80f0-341d280be7c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ce2bd8e7-afbd-4735-b61c-296568291d4c}" ma:internalName="TaxCatchAll" ma:showField="CatchAllData" ma:web="54880abc-2d15-448d-80f0-341d280be7c9">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D7A882-B4F1-4C8A-8754-F8E954F94D12}">
  <ds:schemaRefs>
    <ds:schemaRef ds:uri="http://schemas.openxmlformats.org/package/2006/metadata/core-properties"/>
    <ds:schemaRef ds:uri="http://www.w3.org/XML/1998/namespace"/>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30de73d3-17e2-4148-b580-82b51497e578"/>
    <ds:schemaRef ds:uri="http://purl.org/dc/elements/1.1/"/>
  </ds:schemaRefs>
</ds:datastoreItem>
</file>

<file path=customXml/itemProps2.xml><?xml version="1.0" encoding="utf-8"?>
<ds:datastoreItem xmlns:ds="http://schemas.openxmlformats.org/officeDocument/2006/customXml" ds:itemID="{F18259BD-6C82-4B94-B809-4CD03FE98F36}"/>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7946</TotalTime>
  <Words>1844</Words>
  <Application>Microsoft Office PowerPoint</Application>
  <PresentationFormat>Widescreen</PresentationFormat>
  <Paragraphs>162</Paragraphs>
  <Slides>30</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Myriad Pro</vt:lpstr>
      <vt:lpstr>Wingdings</vt:lpstr>
      <vt:lpstr>UWTSD PPT Theme</vt:lpstr>
      <vt:lpstr>PowerPoint Presentation</vt:lpstr>
      <vt:lpstr>Recap - Why Provide Tolerances?</vt:lpstr>
      <vt:lpstr>Recap – Benefits of Standardisation</vt:lpstr>
      <vt:lpstr>Recap – Tolerancing Terminology</vt:lpstr>
      <vt:lpstr>Recap – Tolerancing Terminology</vt:lpstr>
      <vt:lpstr>Recap – Tolerancing Terminology</vt:lpstr>
      <vt:lpstr>Recap – Terminology Examples</vt:lpstr>
      <vt:lpstr>Recap – MMC &amp; LMC</vt:lpstr>
      <vt:lpstr>Using General Tolerances</vt:lpstr>
      <vt:lpstr>Tolerance Question – (5 mins)</vt:lpstr>
      <vt:lpstr>Engineering Fit</vt:lpstr>
      <vt:lpstr>Classifications of Fit</vt:lpstr>
      <vt:lpstr>Classifications of Fit  - Clearance fit</vt:lpstr>
      <vt:lpstr>Classifications of Fit  – Transition fit</vt:lpstr>
      <vt:lpstr>Classifications of Fit  - Interference fit</vt:lpstr>
      <vt:lpstr>Hole &amp; Shaft Basis Systems</vt:lpstr>
      <vt:lpstr>Selection of Fits (Taken from BS 4500)</vt:lpstr>
      <vt:lpstr>Primary Fit selection – Example 1</vt:lpstr>
      <vt:lpstr>Primary Fit selection – Example 1 Cont.</vt:lpstr>
      <vt:lpstr>Primary Fit selection – Example 1</vt:lpstr>
      <vt:lpstr>PowerPoint Presentation</vt:lpstr>
      <vt:lpstr>International Tolerance Grades</vt:lpstr>
      <vt:lpstr>PowerPoint Presentation</vt:lpstr>
      <vt:lpstr>IT Grades - From The Example</vt:lpstr>
      <vt:lpstr>IT Grades &amp; Class of Work</vt:lpstr>
      <vt:lpstr>IT grades &amp; Class of Work - Example</vt:lpstr>
      <vt:lpstr> Common Fit Combinations</vt:lpstr>
      <vt:lpstr> More Common Fit Combinations</vt:lpstr>
      <vt:lpstr>PowerPoint Presentation</vt:lpstr>
      <vt:lpstr>Question – Limits &amp; Fits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Robotics, Automation &amp; Industry 4.0</dc:title>
  <dc:creator>Jordan Ross Jenkins (P149066)</dc:creator>
  <cp:lastModifiedBy>Jordan Jenkins</cp:lastModifiedBy>
  <cp:revision>79</cp:revision>
  <dcterms:created xsi:type="dcterms:W3CDTF">2021-01-29T21:35:40Z</dcterms:created>
  <dcterms:modified xsi:type="dcterms:W3CDTF">2022-03-03T16:37:27Z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