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8" autoAdjust="0"/>
    <p:restoredTop sz="94660"/>
  </p:normalViewPr>
  <p:slideViewPr>
    <p:cSldViewPr snapToGrid="0">
      <p:cViewPr>
        <p:scale>
          <a:sx n="23" d="100"/>
          <a:sy n="23" d="100"/>
        </p:scale>
        <p:origin x="327" y="13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752B3-E010-4E69-6631-AA6DF80DFC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AA9A36B-09A0-462B-343D-D885124DB2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AED4F7-998A-CCC5-79A9-AB9F331753FC}"/>
              </a:ext>
            </a:extLst>
          </p:cNvPr>
          <p:cNvSpPr>
            <a:spLocks noGrp="1"/>
          </p:cNvSpPr>
          <p:nvPr>
            <p:ph type="dt" sz="half" idx="10"/>
          </p:nvPr>
        </p:nvSpPr>
        <p:spPr/>
        <p:txBody>
          <a:bodyPr/>
          <a:lstStyle/>
          <a:p>
            <a:fld id="{FD035D37-2ADA-422D-99D6-42A19BF1B70C}" type="datetimeFigureOut">
              <a:rPr lang="en-GB" smtClean="0"/>
              <a:t>11/11/2022</a:t>
            </a:fld>
            <a:endParaRPr lang="en-GB"/>
          </a:p>
        </p:txBody>
      </p:sp>
      <p:sp>
        <p:nvSpPr>
          <p:cNvPr id="5" name="Footer Placeholder 4">
            <a:extLst>
              <a:ext uri="{FF2B5EF4-FFF2-40B4-BE49-F238E27FC236}">
                <a16:creationId xmlns:a16="http://schemas.microsoft.com/office/drawing/2014/main" id="{8BDE2F9D-BDCE-45C4-E17F-538DB1A34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3CFA21-823A-B95A-79F3-DAA99F0629BF}"/>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1916342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06CC0-605C-6727-7A9C-591F8D1B77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F23DA4-9AC4-1F13-4A2C-C97EA61FD5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B2412F-1F8C-F335-06D6-76EE28BB0838}"/>
              </a:ext>
            </a:extLst>
          </p:cNvPr>
          <p:cNvSpPr>
            <a:spLocks noGrp="1"/>
          </p:cNvSpPr>
          <p:nvPr>
            <p:ph type="dt" sz="half" idx="10"/>
          </p:nvPr>
        </p:nvSpPr>
        <p:spPr/>
        <p:txBody>
          <a:bodyPr/>
          <a:lstStyle/>
          <a:p>
            <a:fld id="{FD035D37-2ADA-422D-99D6-42A19BF1B70C}" type="datetimeFigureOut">
              <a:rPr lang="en-GB" smtClean="0"/>
              <a:t>11/11/2022</a:t>
            </a:fld>
            <a:endParaRPr lang="en-GB"/>
          </a:p>
        </p:txBody>
      </p:sp>
      <p:sp>
        <p:nvSpPr>
          <p:cNvPr id="5" name="Footer Placeholder 4">
            <a:extLst>
              <a:ext uri="{FF2B5EF4-FFF2-40B4-BE49-F238E27FC236}">
                <a16:creationId xmlns:a16="http://schemas.microsoft.com/office/drawing/2014/main" id="{9CE55284-883C-106A-BB79-B06100D56A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B149BC-1410-361D-EC34-5887C1801C2C}"/>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14468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D0FD0-8C8D-5A0D-5940-0A5A8E98FD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8EBAD8-A712-72D3-17AD-7CA6AD8653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69B85A-BF2F-2958-5CDD-1F76E6738F3A}"/>
              </a:ext>
            </a:extLst>
          </p:cNvPr>
          <p:cNvSpPr>
            <a:spLocks noGrp="1"/>
          </p:cNvSpPr>
          <p:nvPr>
            <p:ph type="dt" sz="half" idx="10"/>
          </p:nvPr>
        </p:nvSpPr>
        <p:spPr/>
        <p:txBody>
          <a:bodyPr/>
          <a:lstStyle/>
          <a:p>
            <a:fld id="{FD035D37-2ADA-422D-99D6-42A19BF1B70C}" type="datetimeFigureOut">
              <a:rPr lang="en-GB" smtClean="0"/>
              <a:t>11/11/2022</a:t>
            </a:fld>
            <a:endParaRPr lang="en-GB"/>
          </a:p>
        </p:txBody>
      </p:sp>
      <p:sp>
        <p:nvSpPr>
          <p:cNvPr id="5" name="Footer Placeholder 4">
            <a:extLst>
              <a:ext uri="{FF2B5EF4-FFF2-40B4-BE49-F238E27FC236}">
                <a16:creationId xmlns:a16="http://schemas.microsoft.com/office/drawing/2014/main" id="{BCDD68D4-EC2B-4FE2-421B-CC74F1872F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5D40C5-7FAE-84B1-C365-3A04E34F5A0A}"/>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4204105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94C2F-15CA-24CD-AFDE-7AC00775A3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F576AD-713E-879A-E511-823AB263C3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2627B8-3462-37C4-8557-40D700D26C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44CD32-0FA7-5DF8-CAE0-4164487DCB30}"/>
              </a:ext>
            </a:extLst>
          </p:cNvPr>
          <p:cNvSpPr>
            <a:spLocks noGrp="1"/>
          </p:cNvSpPr>
          <p:nvPr>
            <p:ph type="dt" sz="half" idx="10"/>
          </p:nvPr>
        </p:nvSpPr>
        <p:spPr/>
        <p:txBody>
          <a:bodyPr/>
          <a:lstStyle/>
          <a:p>
            <a:fld id="{FD035D37-2ADA-422D-99D6-42A19BF1B70C}" type="datetimeFigureOut">
              <a:rPr lang="en-GB" smtClean="0"/>
              <a:t>11/11/2022</a:t>
            </a:fld>
            <a:endParaRPr lang="en-GB"/>
          </a:p>
        </p:txBody>
      </p:sp>
      <p:sp>
        <p:nvSpPr>
          <p:cNvPr id="6" name="Footer Placeholder 5">
            <a:extLst>
              <a:ext uri="{FF2B5EF4-FFF2-40B4-BE49-F238E27FC236}">
                <a16:creationId xmlns:a16="http://schemas.microsoft.com/office/drawing/2014/main" id="{E8A5EBDE-F691-D921-AB34-DA7DF5796A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B63DE9-7054-8BB1-A459-CEF25CCF6E09}"/>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787669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196AA-C405-E8E0-609A-20C7D0E3301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598E65-D305-D524-238C-A06CF652A0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906EE0-46E5-DB42-EA21-D036E18E3C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081C03-760C-D8AF-7E1D-1E25C1E07F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69384-010C-0168-225D-A735EB1DAF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45A503-F2AE-0330-9BDF-3B2F9CAF6368}"/>
              </a:ext>
            </a:extLst>
          </p:cNvPr>
          <p:cNvSpPr>
            <a:spLocks noGrp="1"/>
          </p:cNvSpPr>
          <p:nvPr>
            <p:ph type="dt" sz="half" idx="10"/>
          </p:nvPr>
        </p:nvSpPr>
        <p:spPr/>
        <p:txBody>
          <a:bodyPr/>
          <a:lstStyle/>
          <a:p>
            <a:fld id="{FD035D37-2ADA-422D-99D6-42A19BF1B70C}" type="datetimeFigureOut">
              <a:rPr lang="en-GB" smtClean="0"/>
              <a:t>11/11/2022</a:t>
            </a:fld>
            <a:endParaRPr lang="en-GB"/>
          </a:p>
        </p:txBody>
      </p:sp>
      <p:sp>
        <p:nvSpPr>
          <p:cNvPr id="8" name="Footer Placeholder 7">
            <a:extLst>
              <a:ext uri="{FF2B5EF4-FFF2-40B4-BE49-F238E27FC236}">
                <a16:creationId xmlns:a16="http://schemas.microsoft.com/office/drawing/2014/main" id="{5A5B101B-B3A4-9D75-69F9-041EF96C1D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EAFE43-1D55-4518-A781-032706FCD1FE}"/>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3660945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D69F-2AA6-3850-15DC-7AF08B63C9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4F33E5-B356-9597-FCCE-18750A508C6C}"/>
              </a:ext>
            </a:extLst>
          </p:cNvPr>
          <p:cNvSpPr>
            <a:spLocks noGrp="1"/>
          </p:cNvSpPr>
          <p:nvPr>
            <p:ph type="dt" sz="half" idx="10"/>
          </p:nvPr>
        </p:nvSpPr>
        <p:spPr/>
        <p:txBody>
          <a:bodyPr/>
          <a:lstStyle/>
          <a:p>
            <a:fld id="{FD035D37-2ADA-422D-99D6-42A19BF1B70C}" type="datetimeFigureOut">
              <a:rPr lang="en-GB" smtClean="0"/>
              <a:t>11/11/2022</a:t>
            </a:fld>
            <a:endParaRPr lang="en-GB"/>
          </a:p>
        </p:txBody>
      </p:sp>
      <p:sp>
        <p:nvSpPr>
          <p:cNvPr id="4" name="Footer Placeholder 3">
            <a:extLst>
              <a:ext uri="{FF2B5EF4-FFF2-40B4-BE49-F238E27FC236}">
                <a16:creationId xmlns:a16="http://schemas.microsoft.com/office/drawing/2014/main" id="{2FE5395D-E9EC-C81D-B652-C36F699706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E2C34D-7334-86F0-52B1-A0AAEE3F2D8E}"/>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869650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7643FB-D638-3E07-2BF3-6B2DAC0FB306}"/>
              </a:ext>
            </a:extLst>
          </p:cNvPr>
          <p:cNvSpPr>
            <a:spLocks noGrp="1"/>
          </p:cNvSpPr>
          <p:nvPr>
            <p:ph type="dt" sz="half" idx="10"/>
          </p:nvPr>
        </p:nvSpPr>
        <p:spPr/>
        <p:txBody>
          <a:bodyPr/>
          <a:lstStyle/>
          <a:p>
            <a:fld id="{FD035D37-2ADA-422D-99D6-42A19BF1B70C}" type="datetimeFigureOut">
              <a:rPr lang="en-GB" smtClean="0"/>
              <a:t>11/11/2022</a:t>
            </a:fld>
            <a:endParaRPr lang="en-GB"/>
          </a:p>
        </p:txBody>
      </p:sp>
      <p:sp>
        <p:nvSpPr>
          <p:cNvPr id="3" name="Footer Placeholder 2">
            <a:extLst>
              <a:ext uri="{FF2B5EF4-FFF2-40B4-BE49-F238E27FC236}">
                <a16:creationId xmlns:a16="http://schemas.microsoft.com/office/drawing/2014/main" id="{2A7D09E8-23D7-8B2B-F2A1-AEE1F82126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204758-531B-0F8A-1F7F-477A1FA3A34F}"/>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3982830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F5171-8219-A0FC-7B33-FF8B0A8B9F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DCB4BE-8E70-0D33-60C3-EE004C3446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0F7C78-FDFD-1CC0-701E-AE4042E96A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036676-9EAD-16A6-ABF7-CCF53736CA38}"/>
              </a:ext>
            </a:extLst>
          </p:cNvPr>
          <p:cNvSpPr>
            <a:spLocks noGrp="1"/>
          </p:cNvSpPr>
          <p:nvPr>
            <p:ph type="dt" sz="half" idx="10"/>
          </p:nvPr>
        </p:nvSpPr>
        <p:spPr/>
        <p:txBody>
          <a:bodyPr/>
          <a:lstStyle/>
          <a:p>
            <a:fld id="{FD035D37-2ADA-422D-99D6-42A19BF1B70C}" type="datetimeFigureOut">
              <a:rPr lang="en-GB" smtClean="0"/>
              <a:t>11/11/2022</a:t>
            </a:fld>
            <a:endParaRPr lang="en-GB"/>
          </a:p>
        </p:txBody>
      </p:sp>
      <p:sp>
        <p:nvSpPr>
          <p:cNvPr id="6" name="Footer Placeholder 5">
            <a:extLst>
              <a:ext uri="{FF2B5EF4-FFF2-40B4-BE49-F238E27FC236}">
                <a16:creationId xmlns:a16="http://schemas.microsoft.com/office/drawing/2014/main" id="{B3CFD3DB-3EE1-5518-A1B1-D4DF46F41D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9446CF-50FB-FB2C-9A68-42950ABE6084}"/>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1314227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466BD-46B0-D9DB-6113-9EB6CE994A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041751-5C81-B1E9-C182-55DD4FDFAB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A3BEF0-5D5E-CE76-E8B6-469D161E70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DE38F6-5D18-ED4F-34E6-8306CDDCE188}"/>
              </a:ext>
            </a:extLst>
          </p:cNvPr>
          <p:cNvSpPr>
            <a:spLocks noGrp="1"/>
          </p:cNvSpPr>
          <p:nvPr>
            <p:ph type="dt" sz="half" idx="10"/>
          </p:nvPr>
        </p:nvSpPr>
        <p:spPr/>
        <p:txBody>
          <a:bodyPr/>
          <a:lstStyle/>
          <a:p>
            <a:fld id="{FD035D37-2ADA-422D-99D6-42A19BF1B70C}" type="datetimeFigureOut">
              <a:rPr lang="en-GB" smtClean="0"/>
              <a:t>11/11/2022</a:t>
            </a:fld>
            <a:endParaRPr lang="en-GB"/>
          </a:p>
        </p:txBody>
      </p:sp>
      <p:sp>
        <p:nvSpPr>
          <p:cNvPr id="6" name="Footer Placeholder 5">
            <a:extLst>
              <a:ext uri="{FF2B5EF4-FFF2-40B4-BE49-F238E27FC236}">
                <a16:creationId xmlns:a16="http://schemas.microsoft.com/office/drawing/2014/main" id="{754E6C7F-0429-3CF0-D622-D4FE65F08F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43C61E-1FFE-7C6A-68A5-3BAA0FE9D0CC}"/>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2448638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ED6DF-A216-5E6B-6058-03D755E3CB1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EC5562-C6BB-B7B5-D072-CDD18AC844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1D6ABC-8359-A1AE-5272-4CD85C9F5639}"/>
              </a:ext>
            </a:extLst>
          </p:cNvPr>
          <p:cNvSpPr>
            <a:spLocks noGrp="1"/>
          </p:cNvSpPr>
          <p:nvPr>
            <p:ph type="dt" sz="half" idx="10"/>
          </p:nvPr>
        </p:nvSpPr>
        <p:spPr/>
        <p:txBody>
          <a:bodyPr/>
          <a:lstStyle/>
          <a:p>
            <a:fld id="{FD035D37-2ADA-422D-99D6-42A19BF1B70C}" type="datetimeFigureOut">
              <a:rPr lang="en-GB" smtClean="0"/>
              <a:t>11/11/2022</a:t>
            </a:fld>
            <a:endParaRPr lang="en-GB"/>
          </a:p>
        </p:txBody>
      </p:sp>
      <p:sp>
        <p:nvSpPr>
          <p:cNvPr id="5" name="Footer Placeholder 4">
            <a:extLst>
              <a:ext uri="{FF2B5EF4-FFF2-40B4-BE49-F238E27FC236}">
                <a16:creationId xmlns:a16="http://schemas.microsoft.com/office/drawing/2014/main" id="{86DD59B6-BD0F-D94E-40F2-9C6EF89DC8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85A5C6-8813-72E3-D7EF-D9BEA675664A}"/>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3276755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8CE32D-9D48-C46C-7C82-EBAE2952D1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0AE54A-F968-2930-E1F2-1464D6E213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80FC02-2C6E-0C08-9F72-1822CD7558C4}"/>
              </a:ext>
            </a:extLst>
          </p:cNvPr>
          <p:cNvSpPr>
            <a:spLocks noGrp="1"/>
          </p:cNvSpPr>
          <p:nvPr>
            <p:ph type="dt" sz="half" idx="10"/>
          </p:nvPr>
        </p:nvSpPr>
        <p:spPr/>
        <p:txBody>
          <a:bodyPr/>
          <a:lstStyle/>
          <a:p>
            <a:fld id="{FD035D37-2ADA-422D-99D6-42A19BF1B70C}" type="datetimeFigureOut">
              <a:rPr lang="en-GB" smtClean="0"/>
              <a:t>11/11/2022</a:t>
            </a:fld>
            <a:endParaRPr lang="en-GB"/>
          </a:p>
        </p:txBody>
      </p:sp>
      <p:sp>
        <p:nvSpPr>
          <p:cNvPr id="5" name="Footer Placeholder 4">
            <a:extLst>
              <a:ext uri="{FF2B5EF4-FFF2-40B4-BE49-F238E27FC236}">
                <a16:creationId xmlns:a16="http://schemas.microsoft.com/office/drawing/2014/main" id="{BBB58E3F-962B-43B7-C34F-80700FCD4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C7ABEC-C4D6-315C-EFBD-2C0849DE2637}"/>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3978916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CEF33D-0364-AFE2-7159-07E7261836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F59F8B-0652-D0DB-6E15-DDFF271A2E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DB5133-6E43-A1F2-44BB-3EA81725AF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035D37-2ADA-422D-99D6-42A19BF1B70C}" type="datetimeFigureOut">
              <a:rPr lang="en-GB" smtClean="0"/>
              <a:t>11/11/2022</a:t>
            </a:fld>
            <a:endParaRPr lang="en-GB"/>
          </a:p>
        </p:txBody>
      </p:sp>
      <p:sp>
        <p:nvSpPr>
          <p:cNvPr id="5" name="Footer Placeholder 4">
            <a:extLst>
              <a:ext uri="{FF2B5EF4-FFF2-40B4-BE49-F238E27FC236}">
                <a16:creationId xmlns:a16="http://schemas.microsoft.com/office/drawing/2014/main" id="{7DAB4562-8CD4-DF32-9A51-E78F5B24C4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23FF70C-899F-6E08-4B18-F5470E9273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AA1406-A82D-4E8F-B73B-87A8336752E7}" type="slidenum">
              <a:rPr lang="en-GB" smtClean="0"/>
              <a:t>‹#›</a:t>
            </a:fld>
            <a:endParaRPr lang="en-GB"/>
          </a:p>
        </p:txBody>
      </p:sp>
    </p:spTree>
    <p:extLst>
      <p:ext uri="{BB962C8B-B14F-4D97-AF65-F5344CB8AC3E}">
        <p14:creationId xmlns:p14="http://schemas.microsoft.com/office/powerpoint/2010/main" val="19668145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CV39QzFpJx4?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FDEAE-0642-0ADD-9F39-B11BA24DD679}"/>
              </a:ext>
            </a:extLst>
          </p:cNvPr>
          <p:cNvSpPr>
            <a:spLocks noGrp="1"/>
          </p:cNvSpPr>
          <p:nvPr>
            <p:ph type="ctrTitle"/>
          </p:nvPr>
        </p:nvSpPr>
        <p:spPr>
          <a:xfrm>
            <a:off x="638882" y="639193"/>
            <a:ext cx="3571810" cy="3573516"/>
          </a:xfrm>
        </p:spPr>
        <p:txBody>
          <a:bodyPr>
            <a:normAutofit/>
          </a:bodyPr>
          <a:lstStyle/>
          <a:p>
            <a:pPr algn="l"/>
            <a:r>
              <a:rPr lang="en-GB" sz="5600"/>
              <a:t>Terrorism and Cybercrime</a:t>
            </a:r>
          </a:p>
        </p:txBody>
      </p:sp>
      <p:sp>
        <p:nvSpPr>
          <p:cNvPr id="3" name="Subtitle 2">
            <a:extLst>
              <a:ext uri="{FF2B5EF4-FFF2-40B4-BE49-F238E27FC236}">
                <a16:creationId xmlns:a16="http://schemas.microsoft.com/office/drawing/2014/main" id="{1D42B414-A004-A5F1-DFD4-A9E13B13CAE6}"/>
              </a:ext>
            </a:extLst>
          </p:cNvPr>
          <p:cNvSpPr>
            <a:spLocks noGrp="1"/>
          </p:cNvSpPr>
          <p:nvPr>
            <p:ph type="subTitle" idx="1"/>
          </p:nvPr>
        </p:nvSpPr>
        <p:spPr>
          <a:xfrm>
            <a:off x="638882" y="4631161"/>
            <a:ext cx="3571810" cy="1559327"/>
          </a:xfrm>
        </p:spPr>
        <p:txBody>
          <a:bodyPr>
            <a:normAutofit/>
          </a:bodyPr>
          <a:lstStyle/>
          <a:p>
            <a:pPr algn="l"/>
            <a:r>
              <a:rPr lang="en-GB" sz="2200"/>
              <a:t>Week 6 – Introducing Cybercrime</a:t>
            </a:r>
          </a:p>
          <a:p>
            <a:pPr algn="l"/>
            <a:r>
              <a:rPr lang="en-GB" sz="2200" err="1"/>
              <a:t>Dr.</a:t>
            </a:r>
            <a:r>
              <a:rPr lang="en-GB" sz="2200"/>
              <a:t> Luke Roach</a:t>
            </a:r>
          </a:p>
          <a:p>
            <a:pPr algn="l"/>
            <a:r>
              <a:rPr lang="en-GB" sz="2200"/>
              <a:t>l.roach@uwtsd.ac.uk</a:t>
            </a:r>
          </a:p>
        </p:txBody>
      </p:sp>
      <p:sp>
        <p:nvSpPr>
          <p:cNvPr id="820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Everyone is a Target for Cybercrime | ACUTEC">
            <a:extLst>
              <a:ext uri="{FF2B5EF4-FFF2-40B4-BE49-F238E27FC236}">
                <a16:creationId xmlns:a16="http://schemas.microsoft.com/office/drawing/2014/main" id="{63657737-269B-29E9-0084-938173BD26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007406"/>
            <a:ext cx="7214616" cy="4815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4057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D78EC-6080-707A-6A7B-07EC28827EAD}"/>
              </a:ext>
            </a:extLst>
          </p:cNvPr>
          <p:cNvSpPr>
            <a:spLocks noGrp="1"/>
          </p:cNvSpPr>
          <p:nvPr>
            <p:ph type="title"/>
          </p:nvPr>
        </p:nvSpPr>
        <p:spPr>
          <a:xfrm>
            <a:off x="841248" y="548640"/>
            <a:ext cx="3600860" cy="5431536"/>
          </a:xfrm>
        </p:spPr>
        <p:txBody>
          <a:bodyPr>
            <a:normAutofit/>
          </a:bodyPr>
          <a:lstStyle/>
          <a:p>
            <a:r>
              <a:rPr lang="en-GB" sz="5400"/>
              <a:t>Learning Outcomes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71306E-294C-B484-5227-72A94DBEB184}"/>
              </a:ext>
            </a:extLst>
          </p:cNvPr>
          <p:cNvSpPr>
            <a:spLocks noGrp="1"/>
          </p:cNvSpPr>
          <p:nvPr>
            <p:ph idx="1"/>
          </p:nvPr>
        </p:nvSpPr>
        <p:spPr>
          <a:xfrm>
            <a:off x="5126418" y="552091"/>
            <a:ext cx="6224335" cy="5431536"/>
          </a:xfrm>
        </p:spPr>
        <p:txBody>
          <a:bodyPr anchor="ctr">
            <a:normAutofit/>
          </a:bodyPr>
          <a:lstStyle/>
          <a:p>
            <a:r>
              <a:rPr lang="en-GB" sz="2200"/>
              <a:t>To understand how cybercrimes differ from traditional forms of crime.</a:t>
            </a:r>
          </a:p>
          <a:p>
            <a:r>
              <a:rPr lang="en-GB" sz="2200"/>
              <a:t>To understand whether cybercrime is an entirely new form of crime, or merely an evolution of crime as technology has developed.</a:t>
            </a:r>
          </a:p>
          <a:p>
            <a:r>
              <a:rPr lang="en-GB" sz="2200"/>
              <a:t>To understand why cybercrime is attractive to criminals and presents challenges for law enforcement</a:t>
            </a:r>
          </a:p>
        </p:txBody>
      </p:sp>
    </p:spTree>
    <p:extLst>
      <p:ext uri="{BB962C8B-B14F-4D97-AF65-F5344CB8AC3E}">
        <p14:creationId xmlns:p14="http://schemas.microsoft.com/office/powerpoint/2010/main" val="2924936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4897B5-6389-6E5B-D0F4-54FCEB01050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Internet Usage</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bar chart&#10;&#10;Description automatically generated">
            <a:extLst>
              <a:ext uri="{FF2B5EF4-FFF2-40B4-BE49-F238E27FC236}">
                <a16:creationId xmlns:a16="http://schemas.microsoft.com/office/drawing/2014/main" id="{B5816542-561B-FB82-AD74-7D8A4E4332B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54296" y="962314"/>
            <a:ext cx="7214616" cy="4905939"/>
          </a:xfrm>
          <a:prstGeom prst="rect">
            <a:avLst/>
          </a:prstGeom>
        </p:spPr>
      </p:pic>
    </p:spTree>
    <p:extLst>
      <p:ext uri="{BB962C8B-B14F-4D97-AF65-F5344CB8AC3E}">
        <p14:creationId xmlns:p14="http://schemas.microsoft.com/office/powerpoint/2010/main" val="1689885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F2017D-5AD2-C4F6-9145-3C3144DCC0D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Internet Usage</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with low confidence">
            <a:extLst>
              <a:ext uri="{FF2B5EF4-FFF2-40B4-BE49-F238E27FC236}">
                <a16:creationId xmlns:a16="http://schemas.microsoft.com/office/drawing/2014/main" id="{58218B0F-AB5F-ACE7-8943-8FEC982AC7A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54296" y="1007406"/>
            <a:ext cx="7214616" cy="4815755"/>
          </a:xfrm>
          <a:prstGeom prst="rect">
            <a:avLst/>
          </a:prstGeom>
        </p:spPr>
      </p:pic>
    </p:spTree>
    <p:extLst>
      <p:ext uri="{BB962C8B-B14F-4D97-AF65-F5344CB8AC3E}">
        <p14:creationId xmlns:p14="http://schemas.microsoft.com/office/powerpoint/2010/main" val="1281031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93893-AB60-9424-A994-6DEC5D4B6DD2}"/>
              </a:ext>
            </a:extLst>
          </p:cNvPr>
          <p:cNvSpPr>
            <a:spLocks noGrp="1"/>
          </p:cNvSpPr>
          <p:nvPr>
            <p:ph type="title"/>
          </p:nvPr>
        </p:nvSpPr>
        <p:spPr>
          <a:xfrm>
            <a:off x="841248" y="548640"/>
            <a:ext cx="3600860" cy="5431536"/>
          </a:xfrm>
        </p:spPr>
        <p:txBody>
          <a:bodyPr>
            <a:normAutofit/>
          </a:bodyPr>
          <a:lstStyle/>
          <a:p>
            <a:r>
              <a:rPr lang="en-GB" sz="4600"/>
              <a:t>Where do the vulnerabilities lie?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594A20-5C7D-285F-04C6-FB67B3C0FFF2}"/>
              </a:ext>
            </a:extLst>
          </p:cNvPr>
          <p:cNvSpPr>
            <a:spLocks noGrp="1"/>
          </p:cNvSpPr>
          <p:nvPr>
            <p:ph idx="1"/>
          </p:nvPr>
        </p:nvSpPr>
        <p:spPr>
          <a:xfrm>
            <a:off x="5126418" y="552091"/>
            <a:ext cx="6224335" cy="5431536"/>
          </a:xfrm>
        </p:spPr>
        <p:txBody>
          <a:bodyPr anchor="ctr">
            <a:normAutofit/>
          </a:bodyPr>
          <a:lstStyle/>
          <a:p>
            <a:r>
              <a:rPr lang="en-GB" sz="2200"/>
              <a:t>Cyberspace is now part of our lives. These opportunities bring risks along with them.</a:t>
            </a:r>
          </a:p>
          <a:p>
            <a:r>
              <a:rPr lang="en-GB" sz="2200"/>
              <a:t>Large scale use of social media assists in identity theft, for example.</a:t>
            </a:r>
          </a:p>
          <a:p>
            <a:r>
              <a:rPr lang="en-GB" sz="2200"/>
              <a:t>Use of online banking and online retail may lead to rises in online fraud.</a:t>
            </a:r>
          </a:p>
          <a:p>
            <a:r>
              <a:rPr lang="en-GB" sz="2200"/>
              <a:t>Creation of viruses and other malware</a:t>
            </a:r>
          </a:p>
        </p:txBody>
      </p:sp>
    </p:spTree>
    <p:extLst>
      <p:ext uri="{BB962C8B-B14F-4D97-AF65-F5344CB8AC3E}">
        <p14:creationId xmlns:p14="http://schemas.microsoft.com/office/powerpoint/2010/main" val="2862079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38C698-0698-75CE-EC8D-2532CBA5CABA}"/>
              </a:ext>
            </a:extLst>
          </p:cNvPr>
          <p:cNvSpPr>
            <a:spLocks noGrp="1"/>
          </p:cNvSpPr>
          <p:nvPr>
            <p:ph type="title"/>
          </p:nvPr>
        </p:nvSpPr>
        <p:spPr>
          <a:xfrm>
            <a:off x="841248" y="548640"/>
            <a:ext cx="3600860" cy="5431536"/>
          </a:xfrm>
        </p:spPr>
        <p:txBody>
          <a:bodyPr>
            <a:normAutofit/>
          </a:bodyPr>
          <a:lstStyle/>
          <a:p>
            <a:r>
              <a:rPr lang="en-GB" sz="4600"/>
              <a:t>What are Cybercrimes?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DA287F-602B-5774-E381-27303C45FC70}"/>
              </a:ext>
            </a:extLst>
          </p:cNvPr>
          <p:cNvSpPr>
            <a:spLocks noGrp="1"/>
          </p:cNvSpPr>
          <p:nvPr>
            <p:ph idx="1"/>
          </p:nvPr>
        </p:nvSpPr>
        <p:spPr>
          <a:xfrm>
            <a:off x="5126418" y="552091"/>
            <a:ext cx="6224335" cy="5431536"/>
          </a:xfrm>
        </p:spPr>
        <p:txBody>
          <a:bodyPr anchor="ctr">
            <a:normAutofit/>
          </a:bodyPr>
          <a:lstStyle/>
          <a:p>
            <a:r>
              <a:rPr lang="en-GB" sz="2400" dirty="0"/>
              <a:t>Yar (2006): “A diverse range of illegal and illicit activities that share in common the unique electronic environment in which they take place”.</a:t>
            </a:r>
          </a:p>
          <a:p>
            <a:r>
              <a:rPr lang="en-GB" sz="2400" dirty="0"/>
              <a:t>Moore (2005): “Computer, or cyber, crime is any crime that involves a computer and a network”.</a:t>
            </a:r>
          </a:p>
        </p:txBody>
      </p:sp>
    </p:spTree>
    <p:extLst>
      <p:ext uri="{BB962C8B-B14F-4D97-AF65-F5344CB8AC3E}">
        <p14:creationId xmlns:p14="http://schemas.microsoft.com/office/powerpoint/2010/main" val="2724555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CF5565-C394-F6E4-E686-574A0F847EE3}"/>
              </a:ext>
            </a:extLst>
          </p:cNvPr>
          <p:cNvSpPr>
            <a:spLocks noGrp="1"/>
          </p:cNvSpPr>
          <p:nvPr>
            <p:ph type="title"/>
          </p:nvPr>
        </p:nvSpPr>
        <p:spPr>
          <a:xfrm>
            <a:off x="645065" y="1463040"/>
            <a:ext cx="3796306" cy="2690949"/>
          </a:xfrm>
        </p:spPr>
        <p:txBody>
          <a:bodyPr anchor="t">
            <a:normAutofit/>
          </a:bodyPr>
          <a:lstStyle/>
          <a:p>
            <a:r>
              <a:rPr lang="en-GB" sz="3700"/>
              <a:t>How do Cybercrimes differ from Traditional crimes?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50852B-823A-6B7F-E0C4-7C49A6C42111}"/>
              </a:ext>
            </a:extLst>
          </p:cNvPr>
          <p:cNvSpPr>
            <a:spLocks noGrp="1"/>
          </p:cNvSpPr>
          <p:nvPr>
            <p:ph idx="1"/>
          </p:nvPr>
        </p:nvSpPr>
        <p:spPr>
          <a:xfrm>
            <a:off x="5656218" y="1463039"/>
            <a:ext cx="5542387" cy="4300447"/>
          </a:xfrm>
        </p:spPr>
        <p:txBody>
          <a:bodyPr anchor="t">
            <a:normAutofit/>
          </a:bodyPr>
          <a:lstStyle/>
          <a:p>
            <a:r>
              <a:rPr lang="en-GB" sz="2400" dirty="0"/>
              <a:t>Dowling and Maguire (2013): “Cybercrime is an umbrella term used to describe two distinct, but closely related, criminal activities: cyber-dependant and cyber-related crimes.”</a:t>
            </a:r>
          </a:p>
        </p:txBody>
      </p:sp>
    </p:spTree>
    <p:extLst>
      <p:ext uri="{BB962C8B-B14F-4D97-AF65-F5344CB8AC3E}">
        <p14:creationId xmlns:p14="http://schemas.microsoft.com/office/powerpoint/2010/main" val="1161727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608E1-5F02-0B49-4CB6-C290C1A19499}"/>
              </a:ext>
            </a:extLst>
          </p:cNvPr>
          <p:cNvSpPr>
            <a:spLocks noGrp="1"/>
          </p:cNvSpPr>
          <p:nvPr>
            <p:ph type="title"/>
          </p:nvPr>
        </p:nvSpPr>
        <p:spPr>
          <a:xfrm>
            <a:off x="645065" y="1463040"/>
            <a:ext cx="3796306" cy="2690949"/>
          </a:xfrm>
        </p:spPr>
        <p:txBody>
          <a:bodyPr anchor="t">
            <a:normAutofit/>
          </a:bodyPr>
          <a:lstStyle/>
          <a:p>
            <a:r>
              <a:rPr lang="en-GB" sz="3700"/>
              <a:t>Types of Cybercrime - Cyber-Dependant Crime</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4FC2A6-6F93-D78D-F674-78F1E5B50A27}"/>
              </a:ext>
            </a:extLst>
          </p:cNvPr>
          <p:cNvSpPr>
            <a:spLocks noGrp="1"/>
          </p:cNvSpPr>
          <p:nvPr>
            <p:ph idx="1"/>
          </p:nvPr>
        </p:nvSpPr>
        <p:spPr>
          <a:xfrm>
            <a:off x="5656218" y="1463039"/>
            <a:ext cx="5542387" cy="4300447"/>
          </a:xfrm>
        </p:spPr>
        <p:txBody>
          <a:bodyPr anchor="t">
            <a:normAutofit/>
          </a:bodyPr>
          <a:lstStyle/>
          <a:p>
            <a:r>
              <a:rPr lang="en-GB" sz="2200"/>
              <a:t>Cyber-dependant crimes are offences that can only be committed by using a computer, computer networks, or other forms of ICT. These acts include the spread of viruses and other malicious software, hacking and distributed denial of service (DDoS) attacks, i.e. the flooding of internet servers to take down network infrastructure or websites. Cyber-dependant crimes are primarily acts directed against computers or network resources, although there may be secondary outcomes from the attacks, such as fraud.</a:t>
            </a:r>
          </a:p>
          <a:p>
            <a:endParaRPr lang="en-GB" sz="2200"/>
          </a:p>
        </p:txBody>
      </p:sp>
    </p:spTree>
    <p:extLst>
      <p:ext uri="{BB962C8B-B14F-4D97-AF65-F5344CB8AC3E}">
        <p14:creationId xmlns:p14="http://schemas.microsoft.com/office/powerpoint/2010/main" val="117919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93F51-1D8E-C43B-BA24-26A5E01A00C3}"/>
              </a:ext>
            </a:extLst>
          </p:cNvPr>
          <p:cNvSpPr>
            <a:spLocks noGrp="1"/>
          </p:cNvSpPr>
          <p:nvPr>
            <p:ph type="title"/>
          </p:nvPr>
        </p:nvSpPr>
        <p:spPr>
          <a:xfrm>
            <a:off x="645065" y="1463040"/>
            <a:ext cx="3796306" cy="2690949"/>
          </a:xfrm>
        </p:spPr>
        <p:txBody>
          <a:bodyPr anchor="t">
            <a:normAutofit/>
          </a:bodyPr>
          <a:lstStyle/>
          <a:p>
            <a:r>
              <a:rPr lang="en-GB" dirty="0"/>
              <a:t>Types of Cybercrimes – Cyber-enabled Crimes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FD9935-5045-C754-C865-B62E7C298832}"/>
              </a:ext>
            </a:extLst>
          </p:cNvPr>
          <p:cNvSpPr>
            <a:spLocks noGrp="1"/>
          </p:cNvSpPr>
          <p:nvPr>
            <p:ph idx="1"/>
          </p:nvPr>
        </p:nvSpPr>
        <p:spPr>
          <a:xfrm>
            <a:off x="5656218" y="1463039"/>
            <a:ext cx="5542387" cy="4300447"/>
          </a:xfrm>
        </p:spPr>
        <p:txBody>
          <a:bodyPr anchor="t">
            <a:normAutofit/>
          </a:bodyPr>
          <a:lstStyle/>
          <a:p>
            <a:r>
              <a:rPr lang="en-GB" sz="2200"/>
              <a:t>Cyber-enabled crimes are traditional crimes that are increased in their scale or reach by the use of computers, computer networks, or other ICT.</a:t>
            </a:r>
          </a:p>
          <a:p>
            <a:r>
              <a:rPr lang="en-GB" sz="2200"/>
              <a:t>Unlike cyber-dependant crimes, they can still be committed without the use of ICT. Examples of cyber-enabled crimes are:</a:t>
            </a:r>
          </a:p>
          <a:p>
            <a:pPr lvl="1"/>
            <a:r>
              <a:rPr lang="en-GB" sz="2200"/>
              <a:t>Fraud</a:t>
            </a:r>
          </a:p>
          <a:p>
            <a:pPr lvl="1"/>
            <a:r>
              <a:rPr lang="en-GB" sz="2200"/>
              <a:t>Theft</a:t>
            </a:r>
          </a:p>
          <a:p>
            <a:pPr lvl="1"/>
            <a:r>
              <a:rPr lang="en-GB" sz="2200"/>
              <a:t>Sexual offending against children</a:t>
            </a:r>
          </a:p>
        </p:txBody>
      </p:sp>
    </p:spTree>
    <p:extLst>
      <p:ext uri="{BB962C8B-B14F-4D97-AF65-F5344CB8AC3E}">
        <p14:creationId xmlns:p14="http://schemas.microsoft.com/office/powerpoint/2010/main" val="4062389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49F5F-7D41-71CB-7253-9135EF6088FA}"/>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Cyber-dependant Crime</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BD8DF67-58F3-5251-E16D-ED13867AF54C}"/>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Cyber-dependant crimes are crimes that only exist through networked computer systems.</a:t>
            </a:r>
          </a:p>
          <a:p>
            <a:pPr lvl="1"/>
            <a:r>
              <a:rPr lang="en-GB" sz="2000">
                <a:solidFill>
                  <a:schemeClr val="tx1">
                    <a:alpha val="80000"/>
                  </a:schemeClr>
                </a:solidFill>
              </a:rPr>
              <a:t>Botnets</a:t>
            </a:r>
          </a:p>
          <a:p>
            <a:pPr lvl="1"/>
            <a:r>
              <a:rPr lang="en-GB" sz="2000">
                <a:solidFill>
                  <a:schemeClr val="tx1">
                    <a:alpha val="80000"/>
                  </a:schemeClr>
                </a:solidFill>
              </a:rPr>
              <a:t>Viruses</a:t>
            </a:r>
          </a:p>
          <a:p>
            <a:pPr lvl="1"/>
            <a:r>
              <a:rPr lang="en-GB" sz="2000">
                <a:solidFill>
                  <a:schemeClr val="tx1">
                    <a:alpha val="80000"/>
                  </a:schemeClr>
                </a:solidFill>
              </a:rPr>
              <a:t>Trojan Horses</a:t>
            </a:r>
          </a:p>
          <a:p>
            <a:pPr lvl="1"/>
            <a:r>
              <a:rPr lang="en-GB" sz="2000">
                <a:solidFill>
                  <a:schemeClr val="tx1">
                    <a:alpha val="80000"/>
                  </a:schemeClr>
                </a:solidFill>
              </a:rPr>
              <a:t>Phishing and Spear Phishing</a:t>
            </a:r>
          </a:p>
          <a:p>
            <a:pPr lvl="1"/>
            <a:r>
              <a:rPr lang="en-GB" sz="2000">
                <a:solidFill>
                  <a:schemeClr val="tx1">
                    <a:alpha val="80000"/>
                  </a:schemeClr>
                </a:solidFill>
              </a:rPr>
              <a:t>Keyloggers/Spyware</a:t>
            </a:r>
          </a:p>
          <a:p>
            <a:pPr lvl="1"/>
            <a:r>
              <a:rPr lang="en-GB" sz="2000">
                <a:solidFill>
                  <a:schemeClr val="tx1">
                    <a:alpha val="80000"/>
                  </a:schemeClr>
                </a:solidFill>
              </a:rPr>
              <a:t>Hacking</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1149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25235-F048-59F7-1D0D-A08D6411E17D}"/>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a:t>Botnets and DDoS Attacks</a:t>
            </a:r>
          </a:p>
        </p:txBody>
      </p:sp>
      <p:sp>
        <p:nvSpPr>
          <p:cNvPr id="1033"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rver Error: Distributed Denial-of-Service (DDoS) Attacks Explained | PCMag">
            <a:extLst>
              <a:ext uri="{FF2B5EF4-FFF2-40B4-BE49-F238E27FC236}">
                <a16:creationId xmlns:a16="http://schemas.microsoft.com/office/drawing/2014/main" id="{EFF7B282-C09A-CBC0-F93D-67A14A5CC99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099" r="-1"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9934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3C854-660A-4FE8-FEC4-1A355E373197}"/>
              </a:ext>
            </a:extLst>
          </p:cNvPr>
          <p:cNvSpPr>
            <a:spLocks noGrp="1"/>
          </p:cNvSpPr>
          <p:nvPr>
            <p:ph type="title"/>
          </p:nvPr>
        </p:nvSpPr>
        <p:spPr>
          <a:xfrm>
            <a:off x="589560" y="856180"/>
            <a:ext cx="5279408" cy="1128068"/>
          </a:xfrm>
        </p:spPr>
        <p:txBody>
          <a:bodyPr anchor="ctr">
            <a:normAutofit/>
          </a:bodyPr>
          <a:lstStyle/>
          <a:p>
            <a:r>
              <a:rPr lang="en-GB" sz="3700"/>
              <a:t>Anonymous – Julian Assange</a:t>
            </a:r>
          </a:p>
        </p:txBody>
      </p:sp>
      <p:grpSp>
        <p:nvGrpSpPr>
          <p:cNvPr id="9227" name="Group 922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9228" name="Rectangle 92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31" name="Rectangle 923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05519D-58BD-9A63-2341-EC2310F7A893}"/>
              </a:ext>
            </a:extLst>
          </p:cNvPr>
          <p:cNvSpPr>
            <a:spLocks noGrp="1"/>
          </p:cNvSpPr>
          <p:nvPr>
            <p:ph idx="1"/>
          </p:nvPr>
        </p:nvSpPr>
        <p:spPr>
          <a:xfrm>
            <a:off x="590719" y="2330505"/>
            <a:ext cx="5278066" cy="3979585"/>
          </a:xfrm>
        </p:spPr>
        <p:txBody>
          <a:bodyPr anchor="ctr">
            <a:normAutofit/>
          </a:bodyPr>
          <a:lstStyle/>
          <a:p>
            <a:r>
              <a:rPr lang="en-GB" sz="2000"/>
              <a:t>Release of sensitive documents by WikiLeaks in December 2010 resulted in a number of financial organisations blocking any transactions in support of WikiLeaks</a:t>
            </a:r>
          </a:p>
          <a:p>
            <a:r>
              <a:rPr lang="en-GB" sz="2000"/>
              <a:t>Anonymous responded with DDoS attack</a:t>
            </a:r>
          </a:p>
          <a:p>
            <a:r>
              <a:rPr lang="en-GB" sz="2000"/>
              <a:t>Paypal claimed cost of the attack to be £3.5million</a:t>
            </a:r>
          </a:p>
          <a:p>
            <a:r>
              <a:rPr lang="en-GB" sz="2000"/>
              <a:t>Those involved from the UK were sentenced to between 7-18 months</a:t>
            </a:r>
          </a:p>
        </p:txBody>
      </p:sp>
      <p:sp>
        <p:nvSpPr>
          <p:cNvPr id="9233" name="Rectangle 923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5" name="Rectangle 923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Anonymous | Latest News, Photos &amp; Videos | WIRED">
            <a:extLst>
              <a:ext uri="{FF2B5EF4-FFF2-40B4-BE49-F238E27FC236}">
                <a16:creationId xmlns:a16="http://schemas.microsoft.com/office/drawing/2014/main" id="{58D36C29-0663-4072-8875-649C00CBE9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 b="14194"/>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9237" name="Rectangle 9236">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Anonymous (hacker group) - Wikipedia">
            <a:extLst>
              <a:ext uri="{FF2B5EF4-FFF2-40B4-BE49-F238E27FC236}">
                <a16:creationId xmlns:a16="http://schemas.microsoft.com/office/drawing/2014/main" id="{6D6DD6B5-0D66-4A34-D072-4C28F8A470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306" r="1" b="26392"/>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3928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B2238-D2FA-7E1A-44C5-BB292C81B720}"/>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400" kern="1200">
                <a:solidFill>
                  <a:schemeClr val="tx1"/>
                </a:solidFill>
                <a:latin typeface="+mj-lt"/>
                <a:ea typeface="+mj-ea"/>
                <a:cs typeface="+mj-cs"/>
              </a:rPr>
              <a:t>Ransomware</a:t>
            </a:r>
          </a:p>
        </p:txBody>
      </p:sp>
      <p:sp>
        <p:nvSpPr>
          <p:cNvPr id="2057" name="Rectangle 2056">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Rectangle 2058">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Is Ransomware: Definition, Attack Types, Examples">
            <a:extLst>
              <a:ext uri="{FF2B5EF4-FFF2-40B4-BE49-F238E27FC236}">
                <a16:creationId xmlns:a16="http://schemas.microsoft.com/office/drawing/2014/main" id="{70DCFF6D-D38C-48E2-A145-F07F7BC8593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88359" y="858525"/>
            <a:ext cx="6922062" cy="5211906"/>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5903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3DA0B-4CA2-1288-AE45-3B9762D1A30E}"/>
              </a:ext>
            </a:extLst>
          </p:cNvPr>
          <p:cNvSpPr>
            <a:spLocks noGrp="1"/>
          </p:cNvSpPr>
          <p:nvPr>
            <p:ph type="title"/>
          </p:nvPr>
        </p:nvSpPr>
        <p:spPr>
          <a:xfrm>
            <a:off x="841248" y="548640"/>
            <a:ext cx="3600860" cy="5431536"/>
          </a:xfrm>
        </p:spPr>
        <p:txBody>
          <a:bodyPr>
            <a:normAutofit/>
          </a:bodyPr>
          <a:lstStyle/>
          <a:p>
            <a:r>
              <a:rPr lang="en-GB" sz="5000"/>
              <a:t>Ransomware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97A7B6-3030-8484-2E02-72BBD030E30D}"/>
              </a:ext>
            </a:extLst>
          </p:cNvPr>
          <p:cNvSpPr>
            <a:spLocks noGrp="1"/>
          </p:cNvSpPr>
          <p:nvPr>
            <p:ph idx="1"/>
          </p:nvPr>
        </p:nvSpPr>
        <p:spPr>
          <a:xfrm>
            <a:off x="5126418" y="552091"/>
            <a:ext cx="6224335" cy="5431536"/>
          </a:xfrm>
        </p:spPr>
        <p:txBody>
          <a:bodyPr anchor="ctr">
            <a:normAutofit/>
          </a:bodyPr>
          <a:lstStyle/>
          <a:p>
            <a:r>
              <a:rPr lang="en-GB" sz="2200"/>
              <a:t>Cryptolocker ransomware infected 50,000 in UK</a:t>
            </a:r>
          </a:p>
          <a:p>
            <a:pPr lvl="1"/>
            <a:r>
              <a:rPr lang="en-GB" sz="2200"/>
              <a:t>Extorted more than £18million globally</a:t>
            </a:r>
          </a:p>
          <a:p>
            <a:r>
              <a:rPr lang="en-GB" sz="2200"/>
              <a:t>New Jersey School District infected by ransomware</a:t>
            </a:r>
          </a:p>
          <a:p>
            <a:pPr lvl="1"/>
            <a:r>
              <a:rPr lang="en-GB" sz="2200"/>
              <a:t>Ordered to pay 500 BTC for encryption keys</a:t>
            </a:r>
          </a:p>
        </p:txBody>
      </p:sp>
    </p:spTree>
    <p:extLst>
      <p:ext uri="{BB962C8B-B14F-4D97-AF65-F5344CB8AC3E}">
        <p14:creationId xmlns:p14="http://schemas.microsoft.com/office/powerpoint/2010/main" val="29527675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028C7-76CE-4C24-5E4E-F980EE94FF3F}"/>
              </a:ext>
            </a:extLst>
          </p:cNvPr>
          <p:cNvSpPr>
            <a:spLocks noGrp="1"/>
          </p:cNvSpPr>
          <p:nvPr>
            <p:ph type="title"/>
          </p:nvPr>
        </p:nvSpPr>
        <p:spPr>
          <a:xfrm>
            <a:off x="645065" y="1463040"/>
            <a:ext cx="3796306" cy="2690949"/>
          </a:xfrm>
        </p:spPr>
        <p:txBody>
          <a:bodyPr anchor="t">
            <a:normAutofit/>
          </a:bodyPr>
          <a:lstStyle/>
          <a:p>
            <a:r>
              <a:rPr lang="en-GB" sz="4800"/>
              <a:t>Keyloggers and Spyware</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E657F0-BBF2-8E66-EAF0-ABFB1B4EC959}"/>
              </a:ext>
            </a:extLst>
          </p:cNvPr>
          <p:cNvSpPr>
            <a:spLocks noGrp="1"/>
          </p:cNvSpPr>
          <p:nvPr>
            <p:ph idx="1"/>
          </p:nvPr>
        </p:nvSpPr>
        <p:spPr>
          <a:xfrm>
            <a:off x="5656218" y="1463039"/>
            <a:ext cx="5542387" cy="4300447"/>
          </a:xfrm>
        </p:spPr>
        <p:txBody>
          <a:bodyPr anchor="t">
            <a:normAutofit/>
          </a:bodyPr>
          <a:lstStyle/>
          <a:p>
            <a:r>
              <a:rPr lang="en-GB" sz="2200"/>
              <a:t>Keyloggers monitor what you type and sends this data back to criminals.</a:t>
            </a:r>
          </a:p>
          <a:p>
            <a:r>
              <a:rPr lang="en-GB" sz="2200"/>
              <a:t>Spyware goes further, monitoring what websites you visit, what documents you have on your system and may even monitor who you are.</a:t>
            </a:r>
          </a:p>
          <a:p>
            <a:pPr lvl="1"/>
            <a:r>
              <a:rPr lang="en-GB" sz="2200"/>
              <a:t>Large online marketplace of hacked webcams</a:t>
            </a:r>
          </a:p>
        </p:txBody>
      </p:sp>
    </p:spTree>
    <p:extLst>
      <p:ext uri="{BB962C8B-B14F-4D97-AF65-F5344CB8AC3E}">
        <p14:creationId xmlns:p14="http://schemas.microsoft.com/office/powerpoint/2010/main" val="2051613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7288B3-B24F-BB1C-7EC7-64E811F46C93}"/>
              </a:ext>
            </a:extLst>
          </p:cNvPr>
          <p:cNvSpPr>
            <a:spLocks noGrp="1"/>
          </p:cNvSpPr>
          <p:nvPr>
            <p:ph type="title"/>
          </p:nvPr>
        </p:nvSpPr>
        <p:spPr>
          <a:xfrm>
            <a:off x="1524000" y="4063296"/>
            <a:ext cx="9144000" cy="1152663"/>
          </a:xfrm>
        </p:spPr>
        <p:txBody>
          <a:bodyPr vert="horz" lIns="91440" tIns="45720" rIns="91440" bIns="45720" rtlCol="0" anchor="ctr">
            <a:normAutofit/>
          </a:bodyPr>
          <a:lstStyle/>
          <a:p>
            <a:pPr algn="ctr"/>
            <a:r>
              <a:rPr lang="en-US" kern="1200">
                <a:solidFill>
                  <a:schemeClr val="tx1"/>
                </a:solidFill>
                <a:latin typeface="+mj-lt"/>
                <a:ea typeface="+mj-ea"/>
                <a:cs typeface="+mj-cs"/>
              </a:rPr>
              <a:t>Hacking</a:t>
            </a:r>
          </a:p>
        </p:txBody>
      </p:sp>
      <p:pic>
        <p:nvPicPr>
          <p:cNvPr id="4" name="Online Media 3" title="Watch This Russian Hacker Break Into Our Computer In Minutes | CNBC">
            <a:hlinkClick r:id="" action="ppaction://media"/>
            <a:extLst>
              <a:ext uri="{FF2B5EF4-FFF2-40B4-BE49-F238E27FC236}">
                <a16:creationId xmlns:a16="http://schemas.microsoft.com/office/drawing/2014/main" id="{191FE508-43C3-8F53-8459-B91B927A6D62}"/>
              </a:ext>
            </a:extLst>
          </p:cNvPr>
          <p:cNvPicPr>
            <a:picLocks noGrp="1" noRot="1" noChangeAspect="1"/>
          </p:cNvPicPr>
          <p:nvPr>
            <p:ph idx="1"/>
            <a:videoFile r:link="rId1"/>
          </p:nvPr>
        </p:nvPicPr>
        <p:blipFill>
          <a:blip r:embed="rId3"/>
          <a:stretch>
            <a:fillRect/>
          </a:stretch>
        </p:blipFill>
        <p:spPr>
          <a:xfrm>
            <a:off x="4348596" y="1543429"/>
            <a:ext cx="3217333" cy="1817794"/>
          </a:xfrm>
          <a:prstGeom prst="rect">
            <a:avLst/>
          </a:prstGeom>
        </p:spPr>
      </p:pic>
    </p:spTree>
    <p:extLst>
      <p:ext uri="{BB962C8B-B14F-4D97-AF65-F5344CB8AC3E}">
        <p14:creationId xmlns:p14="http://schemas.microsoft.com/office/powerpoint/2010/main" val="260219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81A0C-C730-D4AC-8241-329F1CCE4C8A}"/>
              </a:ext>
            </a:extLst>
          </p:cNvPr>
          <p:cNvSpPr>
            <a:spLocks noGrp="1"/>
          </p:cNvSpPr>
          <p:nvPr>
            <p:ph type="title"/>
          </p:nvPr>
        </p:nvSpPr>
        <p:spPr>
          <a:xfrm>
            <a:off x="640080" y="325369"/>
            <a:ext cx="4368602" cy="1956841"/>
          </a:xfrm>
        </p:spPr>
        <p:txBody>
          <a:bodyPr anchor="b">
            <a:normAutofit/>
          </a:bodyPr>
          <a:lstStyle/>
          <a:p>
            <a:r>
              <a:rPr lang="en-GB" sz="5400"/>
              <a:t>“Real” Hacking</a:t>
            </a:r>
          </a:p>
        </p:txBody>
      </p:sp>
      <p:sp>
        <p:nvSpPr>
          <p:cNvPr id="308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9A05B6-0ED9-466E-5E68-01E5E695A462}"/>
              </a:ext>
            </a:extLst>
          </p:cNvPr>
          <p:cNvSpPr>
            <a:spLocks noGrp="1"/>
          </p:cNvSpPr>
          <p:nvPr>
            <p:ph idx="1"/>
          </p:nvPr>
        </p:nvSpPr>
        <p:spPr>
          <a:xfrm>
            <a:off x="640080" y="2872899"/>
            <a:ext cx="4243589" cy="3320668"/>
          </a:xfrm>
        </p:spPr>
        <p:txBody>
          <a:bodyPr>
            <a:normAutofit/>
          </a:bodyPr>
          <a:lstStyle/>
          <a:p>
            <a:r>
              <a:rPr lang="en-GB" sz="2200"/>
              <a:t>Gary McKinnon</a:t>
            </a:r>
          </a:p>
          <a:p>
            <a:r>
              <a:rPr lang="en-GB" sz="2200"/>
              <a:t>Hacked into the US Govt, security services, and NASA networks in 2002, claiming to be searching for evidence of UFO activity.</a:t>
            </a:r>
          </a:p>
          <a:p>
            <a:r>
              <a:rPr lang="en-GB" sz="2200"/>
              <a:t>Extradition order quashed by home secretary in 2012</a:t>
            </a:r>
          </a:p>
        </p:txBody>
      </p:sp>
      <p:pic>
        <p:nvPicPr>
          <p:cNvPr id="3074" name="Picture 2" descr="Britain nixes extradition of NASA hacker Gary McKinnon to US - CSMonitor.com">
            <a:extLst>
              <a:ext uri="{FF2B5EF4-FFF2-40B4-BE49-F238E27FC236}">
                <a16:creationId xmlns:a16="http://schemas.microsoft.com/office/drawing/2014/main" id="{5AA08A84-518E-413D-C759-902503D51B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899" r="21148"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0350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97C48-D364-1F0F-40C9-2A3E64AAAA2D}"/>
              </a:ext>
            </a:extLst>
          </p:cNvPr>
          <p:cNvSpPr>
            <a:spLocks noGrp="1"/>
          </p:cNvSpPr>
          <p:nvPr>
            <p:ph type="title"/>
          </p:nvPr>
        </p:nvSpPr>
        <p:spPr>
          <a:xfrm>
            <a:off x="630936" y="639520"/>
            <a:ext cx="3429000" cy="1719072"/>
          </a:xfrm>
        </p:spPr>
        <p:txBody>
          <a:bodyPr anchor="b">
            <a:normAutofit/>
          </a:bodyPr>
          <a:lstStyle/>
          <a:p>
            <a:r>
              <a:rPr lang="en-GB" sz="4200"/>
              <a:t>Phishing and Spear-Phishing</a:t>
            </a:r>
          </a:p>
        </p:txBody>
      </p:sp>
      <p:sp>
        <p:nvSpPr>
          <p:cNvPr id="410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A9A190-3C4B-A1CA-FF78-B80DC93CFE3D}"/>
              </a:ext>
            </a:extLst>
          </p:cNvPr>
          <p:cNvSpPr>
            <a:spLocks noGrp="1"/>
          </p:cNvSpPr>
          <p:nvPr>
            <p:ph idx="1"/>
          </p:nvPr>
        </p:nvSpPr>
        <p:spPr>
          <a:xfrm>
            <a:off x="630936" y="2807208"/>
            <a:ext cx="3429000" cy="3410712"/>
          </a:xfrm>
        </p:spPr>
        <p:txBody>
          <a:bodyPr anchor="t">
            <a:normAutofit/>
          </a:bodyPr>
          <a:lstStyle/>
          <a:p>
            <a:r>
              <a:rPr lang="en-GB" sz="2200"/>
              <a:t>Phishing attempts to portray legitimate actors.</a:t>
            </a:r>
          </a:p>
          <a:p>
            <a:r>
              <a:rPr lang="en-GB" sz="2200"/>
              <a:t>The goal is to trick individuals into clicking on illegitimate links.</a:t>
            </a:r>
          </a:p>
          <a:p>
            <a:r>
              <a:rPr lang="en-GB" sz="2200"/>
              <a:t>Here they either disclose passwords, or have spyware installed on their computers.</a:t>
            </a:r>
          </a:p>
        </p:txBody>
      </p:sp>
      <p:pic>
        <p:nvPicPr>
          <p:cNvPr id="4098" name="Picture 2" descr="CASE alerts consumers to phishing emails impersonating its officers  requesting for personal and bank details - CNA">
            <a:extLst>
              <a:ext uri="{FF2B5EF4-FFF2-40B4-BE49-F238E27FC236}">
                <a16:creationId xmlns:a16="http://schemas.microsoft.com/office/drawing/2014/main" id="{ED5AD27F-0B25-E035-A61F-DD3727E67BB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478699"/>
            <a:ext cx="6903720" cy="3900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8544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F375E-4E5C-2EDE-6B54-8855E6AC9BCF}"/>
              </a:ext>
            </a:extLst>
          </p:cNvPr>
          <p:cNvSpPr>
            <a:spLocks noGrp="1"/>
          </p:cNvSpPr>
          <p:nvPr>
            <p:ph type="title"/>
          </p:nvPr>
        </p:nvSpPr>
        <p:spPr>
          <a:xfrm>
            <a:off x="645065" y="1463040"/>
            <a:ext cx="3796306" cy="2690949"/>
          </a:xfrm>
        </p:spPr>
        <p:txBody>
          <a:bodyPr anchor="t">
            <a:normAutofit/>
          </a:bodyPr>
          <a:lstStyle/>
          <a:p>
            <a:r>
              <a:rPr lang="en-GB" sz="4800"/>
              <a:t>How Prevalent are these crimes?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BE573F-DE7E-766F-633F-DCDF28F716DD}"/>
              </a:ext>
            </a:extLst>
          </p:cNvPr>
          <p:cNvSpPr>
            <a:spLocks noGrp="1"/>
          </p:cNvSpPr>
          <p:nvPr>
            <p:ph idx="1"/>
          </p:nvPr>
        </p:nvSpPr>
        <p:spPr>
          <a:xfrm>
            <a:off x="5656218" y="1463039"/>
            <a:ext cx="5542387" cy="4300447"/>
          </a:xfrm>
        </p:spPr>
        <p:txBody>
          <a:bodyPr anchor="t">
            <a:normAutofit/>
          </a:bodyPr>
          <a:lstStyle/>
          <a:p>
            <a:r>
              <a:rPr lang="en-GB" sz="2200"/>
              <a:t>Malicious software and computer viruses have been prevalent since the 1980’s when they first emerged.</a:t>
            </a:r>
          </a:p>
          <a:p>
            <a:r>
              <a:rPr lang="en-GB" sz="2200"/>
              <a:t>Almost one third (31%) of adults claimed to have experienced a computer virus in the past year.</a:t>
            </a:r>
          </a:p>
          <a:p>
            <a:r>
              <a:rPr lang="en-GB" sz="2200"/>
              <a:t>7% of adults in 2011/2012 had experience hacking, or some other form of unauthorised access to their personal data.</a:t>
            </a:r>
          </a:p>
          <a:p>
            <a:r>
              <a:rPr lang="en-GB" sz="2200"/>
              <a:t>3% had lost money while using the internet</a:t>
            </a:r>
          </a:p>
        </p:txBody>
      </p:sp>
    </p:spTree>
    <p:extLst>
      <p:ext uri="{BB962C8B-B14F-4D97-AF65-F5344CB8AC3E}">
        <p14:creationId xmlns:p14="http://schemas.microsoft.com/office/powerpoint/2010/main" val="1506867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40C6D3-6342-5991-277F-24D66BB3EFD7}"/>
              </a:ext>
            </a:extLst>
          </p:cNvPr>
          <p:cNvSpPr>
            <a:spLocks noGrp="1"/>
          </p:cNvSpPr>
          <p:nvPr>
            <p:ph type="title"/>
          </p:nvPr>
        </p:nvSpPr>
        <p:spPr>
          <a:xfrm>
            <a:off x="1153618" y="1239927"/>
            <a:ext cx="4008586" cy="4680583"/>
          </a:xfrm>
        </p:spPr>
        <p:txBody>
          <a:bodyPr anchor="ctr">
            <a:normAutofit/>
          </a:bodyPr>
          <a:lstStyle/>
          <a:p>
            <a:r>
              <a:rPr lang="en-GB" sz="5200"/>
              <a:t>Cyber-enabled Crime</a:t>
            </a:r>
          </a:p>
        </p:txBody>
      </p:sp>
      <p:sp>
        <p:nvSpPr>
          <p:cNvPr id="3" name="Content Placeholder 2">
            <a:extLst>
              <a:ext uri="{FF2B5EF4-FFF2-40B4-BE49-F238E27FC236}">
                <a16:creationId xmlns:a16="http://schemas.microsoft.com/office/drawing/2014/main" id="{97E52EFC-24E2-A5D0-4CCA-CE9AB34CD7D9}"/>
              </a:ext>
            </a:extLst>
          </p:cNvPr>
          <p:cNvSpPr>
            <a:spLocks noGrp="1"/>
          </p:cNvSpPr>
          <p:nvPr>
            <p:ph idx="1"/>
          </p:nvPr>
        </p:nvSpPr>
        <p:spPr>
          <a:xfrm>
            <a:off x="6291923" y="1239927"/>
            <a:ext cx="4971824" cy="4680583"/>
          </a:xfrm>
        </p:spPr>
        <p:txBody>
          <a:bodyPr anchor="ctr">
            <a:normAutofit/>
          </a:bodyPr>
          <a:lstStyle/>
          <a:p>
            <a:r>
              <a:rPr lang="en-GB" sz="2000"/>
              <a:t>Cyber-enabled crime is crime that exists in traditional forms, but its reach and scale through networks. Examples include:</a:t>
            </a:r>
          </a:p>
          <a:p>
            <a:pPr lvl="1"/>
            <a:r>
              <a:rPr lang="en-GB" sz="2000"/>
              <a:t>Fraud</a:t>
            </a:r>
          </a:p>
          <a:p>
            <a:pPr lvl="1"/>
            <a:r>
              <a:rPr lang="en-GB" sz="2000"/>
              <a:t>Theft</a:t>
            </a:r>
          </a:p>
          <a:p>
            <a:pPr lvl="1"/>
            <a:r>
              <a:rPr lang="en-GB" sz="2000"/>
              <a:t>Hatecrime</a:t>
            </a:r>
          </a:p>
          <a:p>
            <a:pPr lvl="1"/>
            <a:r>
              <a:rPr lang="en-GB" sz="2000"/>
              <a:t>Bullying</a:t>
            </a:r>
          </a:p>
          <a:p>
            <a:pPr lvl="1"/>
            <a:r>
              <a:rPr lang="en-GB" sz="2000"/>
              <a:t>Child sexual exploitation</a:t>
            </a:r>
          </a:p>
        </p:txBody>
      </p:sp>
    </p:spTree>
    <p:extLst>
      <p:ext uri="{BB962C8B-B14F-4D97-AF65-F5344CB8AC3E}">
        <p14:creationId xmlns:p14="http://schemas.microsoft.com/office/powerpoint/2010/main" val="1067403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D4BDF-B2B6-4358-1794-A47FF8E6C118}"/>
              </a:ext>
            </a:extLst>
          </p:cNvPr>
          <p:cNvSpPr>
            <a:spLocks noGrp="1"/>
          </p:cNvSpPr>
          <p:nvPr>
            <p:ph type="title"/>
          </p:nvPr>
        </p:nvSpPr>
        <p:spPr>
          <a:xfrm>
            <a:off x="1153618" y="1239927"/>
            <a:ext cx="4008586" cy="4680583"/>
          </a:xfrm>
        </p:spPr>
        <p:txBody>
          <a:bodyPr anchor="ctr">
            <a:normAutofit/>
          </a:bodyPr>
          <a:lstStyle/>
          <a:p>
            <a:r>
              <a:rPr lang="en-GB" sz="5200"/>
              <a:t>Fraud and Theft</a:t>
            </a:r>
          </a:p>
        </p:txBody>
      </p:sp>
      <p:sp>
        <p:nvSpPr>
          <p:cNvPr id="3" name="Content Placeholder 2">
            <a:extLst>
              <a:ext uri="{FF2B5EF4-FFF2-40B4-BE49-F238E27FC236}">
                <a16:creationId xmlns:a16="http://schemas.microsoft.com/office/drawing/2014/main" id="{78D978A6-3435-94A2-9EFC-59D8BDB627B8}"/>
              </a:ext>
            </a:extLst>
          </p:cNvPr>
          <p:cNvSpPr>
            <a:spLocks noGrp="1"/>
          </p:cNvSpPr>
          <p:nvPr>
            <p:ph idx="1"/>
          </p:nvPr>
        </p:nvSpPr>
        <p:spPr>
          <a:xfrm>
            <a:off x="6291923" y="1239927"/>
            <a:ext cx="4971824" cy="4680583"/>
          </a:xfrm>
        </p:spPr>
        <p:txBody>
          <a:bodyPr anchor="ctr">
            <a:normAutofit/>
          </a:bodyPr>
          <a:lstStyle/>
          <a:p>
            <a:r>
              <a:rPr lang="en-GB" sz="2000"/>
              <a:t>Fraud is the attempt to gain unauthorised access to a bank account in an attempt to remove funds from it.</a:t>
            </a:r>
          </a:p>
          <a:p>
            <a:r>
              <a:rPr lang="en-GB" sz="2000"/>
              <a:t>Often use phishing emails to gain access to confidential banking data.</a:t>
            </a:r>
          </a:p>
        </p:txBody>
      </p:sp>
    </p:spTree>
    <p:extLst>
      <p:ext uri="{BB962C8B-B14F-4D97-AF65-F5344CB8AC3E}">
        <p14:creationId xmlns:p14="http://schemas.microsoft.com/office/powerpoint/2010/main" val="816877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A35C4-CFE7-FB9D-5DDB-3947ED641A00}"/>
              </a:ext>
            </a:extLst>
          </p:cNvPr>
          <p:cNvSpPr>
            <a:spLocks noGrp="1"/>
          </p:cNvSpPr>
          <p:nvPr>
            <p:ph type="title"/>
          </p:nvPr>
        </p:nvSpPr>
        <p:spPr>
          <a:xfrm>
            <a:off x="795528" y="386930"/>
            <a:ext cx="10141799" cy="1300554"/>
          </a:xfrm>
        </p:spPr>
        <p:txBody>
          <a:bodyPr anchor="b">
            <a:normAutofit/>
          </a:bodyPr>
          <a:lstStyle/>
          <a:p>
            <a:r>
              <a:rPr lang="en-GB" sz="4800"/>
              <a:t>Fraud – Dating Scams</a:t>
            </a:r>
          </a:p>
        </p:txBody>
      </p:sp>
      <p:sp>
        <p:nvSpPr>
          <p:cNvPr id="5129" name="Rectangle 5128">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What to Know About Romance Scams | Consumer Advice">
            <a:extLst>
              <a:ext uri="{FF2B5EF4-FFF2-40B4-BE49-F238E27FC236}">
                <a16:creationId xmlns:a16="http://schemas.microsoft.com/office/drawing/2014/main" id="{DA0439EA-ADE9-9C43-B330-449D823C29A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5295" y="3094268"/>
            <a:ext cx="5150277" cy="257513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A62E7B2-908A-8044-ED17-5CF1113B6231}"/>
              </a:ext>
            </a:extLst>
          </p:cNvPr>
          <p:cNvSpPr>
            <a:spLocks noGrp="1"/>
          </p:cNvSpPr>
          <p:nvPr>
            <p:ph idx="1"/>
          </p:nvPr>
        </p:nvSpPr>
        <p:spPr>
          <a:xfrm>
            <a:off x="6406429" y="2599509"/>
            <a:ext cx="4530898" cy="3639450"/>
          </a:xfrm>
        </p:spPr>
        <p:txBody>
          <a:bodyPr anchor="ctr">
            <a:normAutofit/>
          </a:bodyPr>
          <a:lstStyle/>
          <a:p>
            <a:r>
              <a:rPr lang="en-GB" sz="1900"/>
              <a:t>Online dating sites have more than 9 million users in the UK, generating over £170 million in revenue.</a:t>
            </a:r>
          </a:p>
          <a:p>
            <a:r>
              <a:rPr lang="en-GB" sz="1900"/>
              <a:t>Scammers identify especially vulnerable individuals.</a:t>
            </a:r>
          </a:p>
          <a:p>
            <a:r>
              <a:rPr lang="en-GB" sz="1900"/>
              <a:t>Tactics include:</a:t>
            </a:r>
          </a:p>
          <a:p>
            <a:pPr lvl="1"/>
            <a:r>
              <a:rPr lang="en-GB" sz="1900"/>
              <a:t>Annual leave scams</a:t>
            </a:r>
          </a:p>
          <a:p>
            <a:pPr lvl="1"/>
            <a:r>
              <a:rPr lang="en-GB" sz="1900"/>
              <a:t>Customs scams,</a:t>
            </a:r>
          </a:p>
          <a:p>
            <a:pPr lvl="1"/>
            <a:r>
              <a:rPr lang="en-GB" sz="1900"/>
              <a:t>Visa scams etc.</a:t>
            </a:r>
          </a:p>
          <a:p>
            <a:r>
              <a:rPr lang="en-GB" sz="1900"/>
              <a:t>One individual lost £60,000 to an online dating scam</a:t>
            </a:r>
          </a:p>
        </p:txBody>
      </p:sp>
      <p:sp>
        <p:nvSpPr>
          <p:cNvPr id="5133" name="Rectangle 5132">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67181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8B809-9DC2-9ADA-EC70-FCD287F71948}"/>
              </a:ext>
            </a:extLst>
          </p:cNvPr>
          <p:cNvSpPr>
            <a:spLocks noGrp="1"/>
          </p:cNvSpPr>
          <p:nvPr>
            <p:ph type="title"/>
          </p:nvPr>
        </p:nvSpPr>
        <p:spPr>
          <a:xfrm>
            <a:off x="645065" y="1463040"/>
            <a:ext cx="3796306" cy="2690949"/>
          </a:xfrm>
        </p:spPr>
        <p:txBody>
          <a:bodyPr anchor="t">
            <a:normAutofit/>
          </a:bodyPr>
          <a:lstStyle/>
          <a:p>
            <a:r>
              <a:rPr lang="en-GB" sz="4800"/>
              <a:t>Card Not Present (CNP)</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D41F70-F738-F282-801E-76779A021855}"/>
              </a:ext>
            </a:extLst>
          </p:cNvPr>
          <p:cNvSpPr>
            <a:spLocks noGrp="1"/>
          </p:cNvSpPr>
          <p:nvPr>
            <p:ph idx="1"/>
          </p:nvPr>
        </p:nvSpPr>
        <p:spPr>
          <a:xfrm>
            <a:off x="5656218" y="1463039"/>
            <a:ext cx="5542387" cy="4300447"/>
          </a:xfrm>
        </p:spPr>
        <p:txBody>
          <a:bodyPr anchor="t">
            <a:normAutofit/>
          </a:bodyPr>
          <a:lstStyle/>
          <a:p>
            <a:r>
              <a:rPr lang="en-GB" sz="2200"/>
              <a:t>Card transactions are verified in person by token, knowledge and biometric means.</a:t>
            </a:r>
          </a:p>
          <a:p>
            <a:r>
              <a:rPr lang="en-GB" sz="2200"/>
              <a:t>Online, cards can be verified with only knowledge (or were until recently). If your card details are compromised (Card number, expiration date and security code), your card can be used fraudulently.</a:t>
            </a:r>
          </a:p>
          <a:p>
            <a:r>
              <a:rPr lang="en-GB" sz="2200"/>
              <a:t>This can be done through phishing, fraudulent websites or spyware.</a:t>
            </a:r>
          </a:p>
        </p:txBody>
      </p:sp>
    </p:spTree>
    <p:extLst>
      <p:ext uri="{BB962C8B-B14F-4D97-AF65-F5344CB8AC3E}">
        <p14:creationId xmlns:p14="http://schemas.microsoft.com/office/powerpoint/2010/main" val="640019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A9B993-9CFB-1451-DFBA-4AE345AAAAEF}"/>
              </a:ext>
            </a:extLst>
          </p:cNvPr>
          <p:cNvSpPr>
            <a:spLocks noGrp="1"/>
          </p:cNvSpPr>
          <p:nvPr>
            <p:ph type="title"/>
          </p:nvPr>
        </p:nvSpPr>
        <p:spPr>
          <a:xfrm>
            <a:off x="645065" y="1463040"/>
            <a:ext cx="3796306" cy="2690949"/>
          </a:xfrm>
        </p:spPr>
        <p:txBody>
          <a:bodyPr anchor="t">
            <a:normAutofit/>
          </a:bodyPr>
          <a:lstStyle/>
          <a:p>
            <a:r>
              <a:rPr lang="en-GB" dirty="0"/>
              <a:t>Fraud may be Underreported </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B087E9-3761-8BE5-9D77-FBF66DF95B65}"/>
              </a:ext>
            </a:extLst>
          </p:cNvPr>
          <p:cNvSpPr>
            <a:spLocks noGrp="1"/>
          </p:cNvSpPr>
          <p:nvPr>
            <p:ph idx="1"/>
          </p:nvPr>
        </p:nvSpPr>
        <p:spPr>
          <a:xfrm>
            <a:off x="5656218" y="1463039"/>
            <a:ext cx="5542387" cy="4300447"/>
          </a:xfrm>
        </p:spPr>
        <p:txBody>
          <a:bodyPr anchor="t">
            <a:normAutofit/>
          </a:bodyPr>
          <a:lstStyle/>
          <a:p>
            <a:r>
              <a:rPr lang="en-GB" sz="2200"/>
              <a:t>5% of online banking users claimed that money had gone missing from their accounts in 2012/2013.</a:t>
            </a:r>
          </a:p>
          <a:p>
            <a:r>
              <a:rPr lang="en-GB" sz="2200"/>
              <a:t>However, in most cases, banks will refund money stolen by criminal enterprise, thus individual clients may not feel like they are victims and, thus, will not report the theft as a crime.</a:t>
            </a:r>
          </a:p>
        </p:txBody>
      </p:sp>
    </p:spTree>
    <p:extLst>
      <p:ext uri="{BB962C8B-B14F-4D97-AF65-F5344CB8AC3E}">
        <p14:creationId xmlns:p14="http://schemas.microsoft.com/office/powerpoint/2010/main" val="2941785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79EC9-6D8B-038C-16CA-6ACFCD886ED1}"/>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Hate Crime</a:t>
            </a:r>
          </a:p>
        </p:txBody>
      </p:sp>
      <p:sp>
        <p:nvSpPr>
          <p:cNvPr id="615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Online Hate Crime Report 2020 - Galop">
            <a:extLst>
              <a:ext uri="{FF2B5EF4-FFF2-40B4-BE49-F238E27FC236}">
                <a16:creationId xmlns:a16="http://schemas.microsoft.com/office/drawing/2014/main" id="{D9DC3C2F-6DCE-0D13-4304-3339893D6FA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12023" y="640080"/>
            <a:ext cx="3899162"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7690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DCEC2C-5B19-2B27-D753-977F86033DE6}"/>
              </a:ext>
            </a:extLst>
          </p:cNvPr>
          <p:cNvSpPr>
            <a:spLocks noGrp="1"/>
          </p:cNvSpPr>
          <p:nvPr>
            <p:ph type="title"/>
          </p:nvPr>
        </p:nvSpPr>
        <p:spPr>
          <a:xfrm>
            <a:off x="1153618" y="1239927"/>
            <a:ext cx="4008586" cy="4680583"/>
          </a:xfrm>
        </p:spPr>
        <p:txBody>
          <a:bodyPr anchor="ctr">
            <a:normAutofit/>
          </a:bodyPr>
          <a:lstStyle/>
          <a:p>
            <a:r>
              <a:rPr lang="en-GB" sz="5200"/>
              <a:t>Online Sexual Exploitation</a:t>
            </a:r>
          </a:p>
        </p:txBody>
      </p:sp>
      <p:sp>
        <p:nvSpPr>
          <p:cNvPr id="3" name="Content Placeholder 2">
            <a:extLst>
              <a:ext uri="{FF2B5EF4-FFF2-40B4-BE49-F238E27FC236}">
                <a16:creationId xmlns:a16="http://schemas.microsoft.com/office/drawing/2014/main" id="{FEF156E9-B096-EDF9-6A13-306A1E94C9B2}"/>
              </a:ext>
            </a:extLst>
          </p:cNvPr>
          <p:cNvSpPr>
            <a:spLocks noGrp="1"/>
          </p:cNvSpPr>
          <p:nvPr>
            <p:ph idx="1"/>
          </p:nvPr>
        </p:nvSpPr>
        <p:spPr>
          <a:xfrm>
            <a:off x="6291923" y="1239927"/>
            <a:ext cx="4971824" cy="4680583"/>
          </a:xfrm>
        </p:spPr>
        <p:txBody>
          <a:bodyPr anchor="ctr">
            <a:normAutofit/>
          </a:bodyPr>
          <a:lstStyle/>
          <a:p>
            <a:r>
              <a:rPr lang="en-GB" sz="2000"/>
              <a:t>Creation dissemination and possession of indecent images of children.</a:t>
            </a:r>
          </a:p>
          <a:p>
            <a:r>
              <a:rPr lang="en-GB" sz="2000"/>
              <a:t>Grooming of children for abuse.</a:t>
            </a:r>
          </a:p>
          <a:p>
            <a:r>
              <a:rPr lang="en-GB" sz="2000"/>
              <a:t>Live abuse of children via webcams, mobiles and other devices.</a:t>
            </a:r>
          </a:p>
        </p:txBody>
      </p:sp>
    </p:spTree>
    <p:extLst>
      <p:ext uri="{BB962C8B-B14F-4D97-AF65-F5344CB8AC3E}">
        <p14:creationId xmlns:p14="http://schemas.microsoft.com/office/powerpoint/2010/main" val="40198637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9" name="Rectangle 7176">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C92A2-25FB-2E04-8D68-C4C760DC8DFC}"/>
              </a:ext>
            </a:extLst>
          </p:cNvPr>
          <p:cNvSpPr>
            <a:spLocks noGrp="1"/>
          </p:cNvSpPr>
          <p:nvPr>
            <p:ph type="title"/>
          </p:nvPr>
        </p:nvSpPr>
        <p:spPr>
          <a:xfrm>
            <a:off x="795528" y="386930"/>
            <a:ext cx="10141799" cy="1300554"/>
          </a:xfrm>
        </p:spPr>
        <p:txBody>
          <a:bodyPr anchor="b">
            <a:normAutofit/>
          </a:bodyPr>
          <a:lstStyle/>
          <a:p>
            <a:r>
              <a:rPr lang="en-GB" sz="4800"/>
              <a:t>Case Study Oliver Drage</a:t>
            </a:r>
          </a:p>
        </p:txBody>
      </p:sp>
      <p:sp>
        <p:nvSpPr>
          <p:cNvPr id="7190" name="Rectangle 7178">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1" name="Rectangle 718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Teenager jailed for refusing to give police his computer password | Daily  Mail Online">
            <a:extLst>
              <a:ext uri="{FF2B5EF4-FFF2-40B4-BE49-F238E27FC236}">
                <a16:creationId xmlns:a16="http://schemas.microsoft.com/office/drawing/2014/main" id="{7889B6CF-753A-ED02-448B-2097790DE25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5295" y="2836754"/>
            <a:ext cx="5150277" cy="309016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A8193DE-F354-EB2A-4468-B771746AE486}"/>
              </a:ext>
            </a:extLst>
          </p:cNvPr>
          <p:cNvSpPr>
            <a:spLocks noGrp="1"/>
          </p:cNvSpPr>
          <p:nvPr>
            <p:ph idx="1"/>
          </p:nvPr>
        </p:nvSpPr>
        <p:spPr>
          <a:xfrm>
            <a:off x="6406429" y="2599509"/>
            <a:ext cx="4530898" cy="3639450"/>
          </a:xfrm>
        </p:spPr>
        <p:txBody>
          <a:bodyPr anchor="ctr">
            <a:normAutofit/>
          </a:bodyPr>
          <a:lstStyle/>
          <a:p>
            <a:r>
              <a:rPr lang="en-GB" sz="2000"/>
              <a:t>Oliver Drage was convicted in 2010 under the Regulation of Investigatory Powers Act 2000.</a:t>
            </a:r>
          </a:p>
          <a:p>
            <a:r>
              <a:rPr lang="en-GB" sz="2000"/>
              <a:t>He had refused to hand over his 50 character encryption key to police investigating serious child exploitation.</a:t>
            </a:r>
          </a:p>
          <a:p>
            <a:r>
              <a:rPr lang="en-GB" sz="2000"/>
              <a:t>Sentenced to 16 weeks in a young offenders institute.</a:t>
            </a:r>
          </a:p>
          <a:p>
            <a:r>
              <a:rPr lang="en-GB" sz="2000"/>
              <a:t>But the penalty for not disclosing passwords in such cases are far lower than the likely sentence if convicted.</a:t>
            </a:r>
          </a:p>
        </p:txBody>
      </p:sp>
      <p:sp>
        <p:nvSpPr>
          <p:cNvPr id="7192" name="Rectangle 7182">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73184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D261D-644A-4988-E82B-D3181D11D8EA}"/>
              </a:ext>
            </a:extLst>
          </p:cNvPr>
          <p:cNvSpPr>
            <a:spLocks noGrp="1"/>
          </p:cNvSpPr>
          <p:nvPr>
            <p:ph type="title"/>
          </p:nvPr>
        </p:nvSpPr>
        <p:spPr>
          <a:xfrm>
            <a:off x="1153618" y="1239927"/>
            <a:ext cx="4008586" cy="4680583"/>
          </a:xfrm>
        </p:spPr>
        <p:txBody>
          <a:bodyPr anchor="ctr">
            <a:normAutofit/>
          </a:bodyPr>
          <a:lstStyle/>
          <a:p>
            <a:r>
              <a:rPr lang="en-GB" sz="5200"/>
              <a:t>Why is the Internet attractive to cyber criminals?</a:t>
            </a:r>
          </a:p>
        </p:txBody>
      </p:sp>
      <p:sp>
        <p:nvSpPr>
          <p:cNvPr id="3" name="Content Placeholder 2">
            <a:extLst>
              <a:ext uri="{FF2B5EF4-FFF2-40B4-BE49-F238E27FC236}">
                <a16:creationId xmlns:a16="http://schemas.microsoft.com/office/drawing/2014/main" id="{976B42F8-D9D3-4321-4BDF-02FEAAA4CBA4}"/>
              </a:ext>
            </a:extLst>
          </p:cNvPr>
          <p:cNvSpPr>
            <a:spLocks noGrp="1"/>
          </p:cNvSpPr>
          <p:nvPr>
            <p:ph idx="1"/>
          </p:nvPr>
        </p:nvSpPr>
        <p:spPr>
          <a:xfrm>
            <a:off x="6291923" y="1239927"/>
            <a:ext cx="4971824" cy="4680583"/>
          </a:xfrm>
        </p:spPr>
        <p:txBody>
          <a:bodyPr anchor="ctr">
            <a:normAutofit/>
          </a:bodyPr>
          <a:lstStyle/>
          <a:p>
            <a:r>
              <a:rPr lang="en-GB" sz="2000"/>
              <a:t>Anonymity</a:t>
            </a:r>
          </a:p>
          <a:p>
            <a:r>
              <a:rPr lang="en-GB" sz="2000"/>
              <a:t>Emerging Markets</a:t>
            </a:r>
          </a:p>
          <a:p>
            <a:r>
              <a:rPr lang="en-GB" sz="2000"/>
              <a:t>Scale and Reach</a:t>
            </a:r>
          </a:p>
          <a:p>
            <a:r>
              <a:rPr lang="en-GB" sz="2000"/>
              <a:t>Limited police knowledge</a:t>
            </a:r>
          </a:p>
          <a:p>
            <a:r>
              <a:rPr lang="en-GB" sz="2000"/>
              <a:t>International jurisdiction </a:t>
            </a:r>
          </a:p>
        </p:txBody>
      </p:sp>
    </p:spTree>
    <p:extLst>
      <p:ext uri="{BB962C8B-B14F-4D97-AF65-F5344CB8AC3E}">
        <p14:creationId xmlns:p14="http://schemas.microsoft.com/office/powerpoint/2010/main" val="18491493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22A98-8EDA-16ED-DC49-359A70082ED7}"/>
              </a:ext>
            </a:extLst>
          </p:cNvPr>
          <p:cNvSpPr>
            <a:spLocks noGrp="1"/>
          </p:cNvSpPr>
          <p:nvPr>
            <p:ph type="title"/>
          </p:nvPr>
        </p:nvSpPr>
        <p:spPr>
          <a:xfrm>
            <a:off x="645065" y="1463040"/>
            <a:ext cx="3796306" cy="2690949"/>
          </a:xfrm>
        </p:spPr>
        <p:txBody>
          <a:bodyPr anchor="t">
            <a:normAutofit/>
          </a:bodyPr>
          <a:lstStyle/>
          <a:p>
            <a:r>
              <a:rPr lang="en-GB" sz="4800"/>
              <a:t>Why do police struggle to keep up?</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173F2A-0F57-D213-C5AB-B63D298D86FF}"/>
              </a:ext>
            </a:extLst>
          </p:cNvPr>
          <p:cNvSpPr>
            <a:spLocks noGrp="1"/>
          </p:cNvSpPr>
          <p:nvPr>
            <p:ph idx="1"/>
          </p:nvPr>
        </p:nvSpPr>
        <p:spPr>
          <a:xfrm>
            <a:off x="5656218" y="1463039"/>
            <a:ext cx="5542387" cy="4300447"/>
          </a:xfrm>
        </p:spPr>
        <p:txBody>
          <a:bodyPr anchor="t">
            <a:normAutofit/>
          </a:bodyPr>
          <a:lstStyle/>
          <a:p>
            <a:r>
              <a:rPr lang="en-GB" sz="2200"/>
              <a:t>Cybercrime investigations require advanced technological skills</a:t>
            </a:r>
          </a:p>
          <a:p>
            <a:r>
              <a:rPr lang="en-GB" sz="2200"/>
              <a:t>Intelligence is required as to where to find hubs of cyber criminal activity</a:t>
            </a:r>
          </a:p>
          <a:p>
            <a:r>
              <a:rPr lang="en-GB" sz="2200"/>
              <a:t>Cyber investigations can be very expensive</a:t>
            </a:r>
          </a:p>
          <a:p>
            <a:r>
              <a:rPr lang="en-GB" sz="2200"/>
              <a:t>Encryption and other tools make it difficult to retain evidence</a:t>
            </a:r>
          </a:p>
        </p:txBody>
      </p:sp>
    </p:spTree>
    <p:extLst>
      <p:ext uri="{BB962C8B-B14F-4D97-AF65-F5344CB8AC3E}">
        <p14:creationId xmlns:p14="http://schemas.microsoft.com/office/powerpoint/2010/main" val="34287936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A21C2-BDB9-1BB1-AB5B-5386C8B1642E}"/>
              </a:ext>
            </a:extLst>
          </p:cNvPr>
          <p:cNvSpPr>
            <a:spLocks noGrp="1"/>
          </p:cNvSpPr>
          <p:nvPr>
            <p:ph type="title"/>
          </p:nvPr>
        </p:nvSpPr>
        <p:spPr>
          <a:xfrm>
            <a:off x="645065" y="1463040"/>
            <a:ext cx="3796306" cy="2690949"/>
          </a:xfrm>
        </p:spPr>
        <p:txBody>
          <a:bodyPr anchor="t">
            <a:normAutofit/>
          </a:bodyPr>
          <a:lstStyle/>
          <a:p>
            <a:r>
              <a:rPr lang="en-GB" sz="4800"/>
              <a:t>Conclusions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05B472-0ECF-CCF7-005E-48C8405E1F01}"/>
              </a:ext>
            </a:extLst>
          </p:cNvPr>
          <p:cNvSpPr>
            <a:spLocks noGrp="1"/>
          </p:cNvSpPr>
          <p:nvPr>
            <p:ph idx="1"/>
          </p:nvPr>
        </p:nvSpPr>
        <p:spPr>
          <a:xfrm>
            <a:off x="5656218" y="1463039"/>
            <a:ext cx="5542387" cy="4300447"/>
          </a:xfrm>
        </p:spPr>
        <p:txBody>
          <a:bodyPr anchor="t">
            <a:normAutofit/>
          </a:bodyPr>
          <a:lstStyle/>
          <a:p>
            <a:r>
              <a:rPr lang="en-GB" sz="2000"/>
              <a:t>We cannot control the internet; Risks will always exist.</a:t>
            </a:r>
          </a:p>
          <a:p>
            <a:r>
              <a:rPr lang="en-GB" sz="2000"/>
              <a:t>As technology improves and moves forward, new ways of applying technology to criminal acts will emerge.</a:t>
            </a:r>
          </a:p>
          <a:p>
            <a:r>
              <a:rPr lang="en-GB" sz="2000"/>
              <a:t>Cybercrime is international, crossing jurisdictions and boundaries where actions may no longer be a crime, or may not be a crime priority.</a:t>
            </a:r>
          </a:p>
          <a:p>
            <a:r>
              <a:rPr lang="en-GB" sz="2000"/>
              <a:t>When cybercrime does occur, it may often be underreported.</a:t>
            </a:r>
          </a:p>
          <a:p>
            <a:r>
              <a:rPr lang="en-GB" sz="2000"/>
              <a:t>The police have limited technical knowledge on cybercrime issues – and there may not be the drive to make this a priority.</a:t>
            </a:r>
          </a:p>
        </p:txBody>
      </p:sp>
    </p:spTree>
    <p:extLst>
      <p:ext uri="{BB962C8B-B14F-4D97-AF65-F5344CB8AC3E}">
        <p14:creationId xmlns:p14="http://schemas.microsoft.com/office/powerpoint/2010/main" val="42104147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A940BD-CE35-693B-AC1F-044052752B0C}"/>
              </a:ext>
            </a:extLst>
          </p:cNvPr>
          <p:cNvSpPr>
            <a:spLocks noGrp="1"/>
          </p:cNvSpPr>
          <p:nvPr>
            <p:ph type="title"/>
          </p:nvPr>
        </p:nvSpPr>
        <p:spPr>
          <a:xfrm>
            <a:off x="645065" y="1463040"/>
            <a:ext cx="3796306" cy="2690949"/>
          </a:xfrm>
        </p:spPr>
        <p:txBody>
          <a:bodyPr anchor="t">
            <a:normAutofit/>
          </a:bodyPr>
          <a:lstStyle/>
          <a:p>
            <a:r>
              <a:rPr lang="en-GB" sz="4800"/>
              <a:t>Any questions?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B01F3E-FAC0-4D45-6D3F-097B4BF44D60}"/>
              </a:ext>
            </a:extLst>
          </p:cNvPr>
          <p:cNvSpPr>
            <a:spLocks noGrp="1"/>
          </p:cNvSpPr>
          <p:nvPr>
            <p:ph idx="1"/>
          </p:nvPr>
        </p:nvSpPr>
        <p:spPr>
          <a:xfrm>
            <a:off x="5656218" y="1463039"/>
            <a:ext cx="5542387" cy="4300447"/>
          </a:xfrm>
        </p:spPr>
        <p:txBody>
          <a:bodyPr anchor="t">
            <a:normAutofit/>
          </a:bodyPr>
          <a:lstStyle/>
          <a:p>
            <a:r>
              <a:rPr lang="en-GB" sz="2200"/>
              <a:t>About todays content?</a:t>
            </a:r>
          </a:p>
          <a:p>
            <a:endParaRPr lang="en-GB" sz="2200"/>
          </a:p>
          <a:p>
            <a:r>
              <a:rPr lang="en-GB" sz="2200"/>
              <a:t>About the assignment?</a:t>
            </a:r>
          </a:p>
          <a:p>
            <a:endParaRPr lang="en-GB" sz="2200"/>
          </a:p>
          <a:p>
            <a:r>
              <a:rPr lang="en-GB" sz="2200"/>
              <a:t>About anything else?</a:t>
            </a:r>
          </a:p>
        </p:txBody>
      </p:sp>
    </p:spTree>
    <p:extLst>
      <p:ext uri="{BB962C8B-B14F-4D97-AF65-F5344CB8AC3E}">
        <p14:creationId xmlns:p14="http://schemas.microsoft.com/office/powerpoint/2010/main" val="37428060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C7D04-1B9F-2188-1EFE-10EAE4083D32}"/>
              </a:ext>
            </a:extLst>
          </p:cNvPr>
          <p:cNvSpPr>
            <a:spLocks noGrp="1"/>
          </p:cNvSpPr>
          <p:nvPr>
            <p:ph type="title"/>
          </p:nvPr>
        </p:nvSpPr>
        <p:spPr>
          <a:xfrm>
            <a:off x="645065" y="1463040"/>
            <a:ext cx="3796306" cy="2690949"/>
          </a:xfrm>
        </p:spPr>
        <p:txBody>
          <a:bodyPr anchor="t">
            <a:normAutofit/>
          </a:bodyPr>
          <a:lstStyle/>
          <a:p>
            <a:r>
              <a:rPr lang="en-GB" sz="4800"/>
              <a:t>Week 6 complete!</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B766C8-170C-B64F-AA2A-017F0216C17F}"/>
              </a:ext>
            </a:extLst>
          </p:cNvPr>
          <p:cNvSpPr>
            <a:spLocks noGrp="1"/>
          </p:cNvSpPr>
          <p:nvPr>
            <p:ph idx="1"/>
          </p:nvPr>
        </p:nvSpPr>
        <p:spPr>
          <a:xfrm>
            <a:off x="5656218" y="1463039"/>
            <a:ext cx="5542387" cy="4300447"/>
          </a:xfrm>
        </p:spPr>
        <p:txBody>
          <a:bodyPr anchor="t">
            <a:normAutofit/>
          </a:bodyPr>
          <a:lstStyle/>
          <a:p>
            <a:r>
              <a:rPr lang="en-GB" sz="2200"/>
              <a:t>Thank you for listening!</a:t>
            </a:r>
          </a:p>
          <a:p>
            <a:endParaRPr lang="en-GB" sz="2200"/>
          </a:p>
          <a:p>
            <a:r>
              <a:rPr lang="en-GB" sz="2200"/>
              <a:t>See you next week!</a:t>
            </a:r>
          </a:p>
        </p:txBody>
      </p:sp>
      <p:pic>
        <p:nvPicPr>
          <p:cNvPr id="10244" name="Picture 4" descr="Team GIFs - Get the best GIF on GIPHY">
            <a:extLst>
              <a:ext uri="{FF2B5EF4-FFF2-40B4-BE49-F238E27FC236}">
                <a16:creationId xmlns:a16="http://schemas.microsoft.com/office/drawing/2014/main" id="{FDD17277-80E0-9478-5A7B-4FA3B65A5C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8954" y="2808514"/>
            <a:ext cx="3272246" cy="3272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3510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1216</Words>
  <Application>Microsoft Office PowerPoint</Application>
  <PresentationFormat>Widescreen</PresentationFormat>
  <Paragraphs>128</Paragraphs>
  <Slides>32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Terrorism and Cybercrime</vt:lpstr>
      <vt:lpstr>Learning Outcomes</vt:lpstr>
      <vt:lpstr>Internet Usage</vt:lpstr>
      <vt:lpstr>Internet Usage</vt:lpstr>
      <vt:lpstr>Where do the vulnerabilities lie?</vt:lpstr>
      <vt:lpstr>What are Cybercrimes?</vt:lpstr>
      <vt:lpstr>How do Cybercrimes differ from Traditional crimes?</vt:lpstr>
      <vt:lpstr>Types of Cybercrime - Cyber-Dependant Crime</vt:lpstr>
      <vt:lpstr>Types of Cybercrimes – Cyber-enabled Crimes</vt:lpstr>
      <vt:lpstr>Cyber-dependant Crime</vt:lpstr>
      <vt:lpstr>Botnets and DDoS Attacks</vt:lpstr>
      <vt:lpstr>Anonymous – Julian Assange</vt:lpstr>
      <vt:lpstr>Ransomware</vt:lpstr>
      <vt:lpstr>Ransomware</vt:lpstr>
      <vt:lpstr>Keyloggers and Spyware</vt:lpstr>
      <vt:lpstr>Hacking</vt:lpstr>
      <vt:lpstr>“Real” Hacking</vt:lpstr>
      <vt:lpstr>Phishing and Spear-Phishing</vt:lpstr>
      <vt:lpstr>How Prevalent are these crimes?</vt:lpstr>
      <vt:lpstr>Cyber-enabled Crime</vt:lpstr>
      <vt:lpstr>Fraud and Theft</vt:lpstr>
      <vt:lpstr>Fraud – Dating Scams</vt:lpstr>
      <vt:lpstr>Card Not Present (CNP)</vt:lpstr>
      <vt:lpstr>Fraud may be Underreported </vt:lpstr>
      <vt:lpstr>Hate Crime</vt:lpstr>
      <vt:lpstr>Online Sexual Exploitation</vt:lpstr>
      <vt:lpstr>Case Study Oliver Drage</vt:lpstr>
      <vt:lpstr>Why is the Internet attractive to cyber criminals?</vt:lpstr>
      <vt:lpstr>Why do police struggle to keep up?</vt:lpstr>
      <vt:lpstr>Conclusions</vt:lpstr>
      <vt:lpstr>Any questions?</vt:lpstr>
      <vt:lpstr>Week 6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Luke Roach</cp:lastModifiedBy>
  <cp:revision>1</cp:revision>
  <dcterms:created xsi:type="dcterms:W3CDTF">2022-11-11T11:41:21Z</dcterms:created>
  <dcterms:modified xsi:type="dcterms:W3CDTF">2022-11-11T13:49:48Z</dcterms:modified>
</cp:coreProperties>
</file>