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107" d="100"/>
          <a:sy n="107" d="100"/>
        </p:scale>
        <p:origin x="114" y="25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2616D79-9F4A-45E3-9A1B-20697AF483F8}" type="datetimeFigureOut">
              <a:rPr lang="en-GB" smtClean="0"/>
              <a:t>06/04/2017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2616D79-9F4A-45E3-9A1B-20697AF483F8}" type="datetimeFigureOut">
              <a:rPr lang="en-GB" smtClean="0"/>
              <a:t>06/04/2017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2616D79-9F4A-45E3-9A1B-20697AF483F8}" type="datetimeFigureOut">
              <a:rPr lang="en-GB" smtClean="0"/>
              <a:t>06/04/2017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2616D79-9F4A-45E3-9A1B-20697AF483F8}" type="datetimeFigureOut">
              <a:rPr lang="en-GB" smtClean="0"/>
              <a:t>06/04/2017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2616D79-9F4A-45E3-9A1B-20697AF483F8}" type="datetimeFigureOut">
              <a:rPr lang="en-GB" smtClean="0"/>
              <a:t>06/04/2017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2616D79-9F4A-45E3-9A1B-20697AF483F8}" type="datetimeFigureOut">
              <a:rPr lang="en-GB" smtClean="0"/>
              <a:t>06/04/2017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616D79-9F4A-45E3-9A1B-20697AF483F8}" type="datetimeFigureOut">
              <a:rPr lang="en-GB" smtClean="0"/>
              <a:t>06/04/2017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616D79-9F4A-45E3-9A1B-20697AF483F8}" type="datetimeFigureOut">
              <a:rPr lang="en-GB" smtClean="0"/>
              <a:t>06/04/2017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2616D79-9F4A-45E3-9A1B-20697AF483F8}" type="datetimeFigureOut">
              <a:rPr lang="en-GB" smtClean="0"/>
              <a:t>06/04/2017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2616D79-9F4A-45E3-9A1B-20697AF483F8}" type="datetimeFigureOut">
              <a:rPr lang="en-GB" smtClean="0"/>
              <a:t>06/04/2017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2616D79-9F4A-45E3-9A1B-20697AF483F8}" type="datetimeFigureOut">
              <a:rPr lang="en-GB" smtClean="0"/>
              <a:t>06/04/2017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2BF51F27-BE3D-4ECE-AAD8-3968735DCC7F}"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2616D79-9F4A-45E3-9A1B-20697AF483F8}" type="datetimeFigureOut">
              <a:rPr lang="en-GB" smtClean="0"/>
              <a:t>06/04/2017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BF51F27-BE3D-4ECE-AAD8-3968735DCC7F}"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Final certificate</a:t>
            </a:r>
            <a:endParaRPr lang="en-GB" dirty="0"/>
          </a:p>
        </p:txBody>
      </p:sp>
      <p:sp>
        <p:nvSpPr>
          <p:cNvPr id="3" name="Subtitle 2"/>
          <p:cNvSpPr>
            <a:spLocks noGrp="1"/>
          </p:cNvSpPr>
          <p:nvPr>
            <p:ph type="subTitle" idx="1"/>
          </p:nvPr>
        </p:nvSpPr>
        <p:spPr/>
        <p:txBody>
          <a:bodyPr/>
          <a:lstStyle/>
          <a:p>
            <a:endParaRPr lang="en-GB"/>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en-GB" dirty="0"/>
              <a:t>Final certificates </a:t>
            </a:r>
            <a:r>
              <a:rPr lang="en-GB" dirty="0" smtClean="0"/>
              <a:t>– Caution!</a:t>
            </a:r>
            <a:endParaRPr lang="en-GB" dirty="0"/>
          </a:p>
          <a:p>
            <a:r>
              <a:rPr lang="en-GB" b="1" dirty="0" smtClean="0"/>
              <a:t>The </a:t>
            </a:r>
            <a:r>
              <a:rPr lang="en-GB" b="1" dirty="0"/>
              <a:t>conclusive effect of final certificates under the JCT forms of contract is often overlooked. It can be vital to take the right steps at the right time in order to maintain a right of challenge.</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lnSpcReduction="10000"/>
          </a:bodyPr>
          <a:lstStyle/>
          <a:p>
            <a:r>
              <a:rPr lang="en-GB" dirty="0"/>
              <a:t>Under the JCT standard building contract (SBC2011), a final certificate should be issued by the contract administrator after the expiry of the rectification period and the issue of the certificate of making good. </a:t>
            </a:r>
            <a:endParaRPr lang="en-GB" dirty="0" smtClean="0"/>
          </a:p>
          <a:p>
            <a:r>
              <a:rPr lang="en-GB" dirty="0" smtClean="0"/>
              <a:t>Once </a:t>
            </a:r>
            <a:r>
              <a:rPr lang="en-GB" dirty="0"/>
              <a:t>issued, the final certificate can become conclusive evidence of certain matters relating to time, cost and quality unless proceedings are commenced within 28 days. </a:t>
            </a:r>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20000"/>
          </a:bodyPr>
          <a:lstStyle/>
          <a:p>
            <a:r>
              <a:rPr lang="en-GB" dirty="0"/>
              <a:t>If you are not happy with the final certificate, you need to start proceedings right away. </a:t>
            </a:r>
            <a:endParaRPr lang="en-GB" dirty="0" smtClean="0"/>
          </a:p>
          <a:p>
            <a:r>
              <a:rPr lang="en-GB" dirty="0" smtClean="0"/>
              <a:t>If </a:t>
            </a:r>
            <a:r>
              <a:rPr lang="en-GB" dirty="0"/>
              <a:t>you don’t, then you may find yourself unable to challenge the certificate. What's more, if you want to adjudicate, you must issue your notice of adjudication within the 28 day period, regardless of whether court proceedings have been commenced. </a:t>
            </a:r>
            <a:r>
              <a:rPr lang="en-GB" dirty="0" smtClean="0"/>
              <a:t>I</a:t>
            </a:r>
          </a:p>
          <a:p>
            <a:r>
              <a:rPr lang="en-GB" dirty="0" smtClean="0"/>
              <a:t>f </a:t>
            </a:r>
            <a:r>
              <a:rPr lang="en-GB" dirty="0"/>
              <a:t>not, you will find the certificate stands as conclusive evidence in the adjudication. This is what happened to the contractor in the recent case of </a:t>
            </a:r>
            <a:r>
              <a:rPr lang="en-GB" i="1" dirty="0"/>
              <a:t>Trustees of the Marc </a:t>
            </a:r>
            <a:r>
              <a:rPr lang="en-GB" i="1" dirty="0" err="1"/>
              <a:t>Gilbard</a:t>
            </a:r>
            <a:r>
              <a:rPr lang="en-GB" i="1" dirty="0"/>
              <a:t> Settlement Trust v OD Developments and Projects Ltd</a:t>
            </a:r>
            <a:r>
              <a:rPr lang="en-GB" dirty="0"/>
              <a:t>.</a:t>
            </a:r>
          </a:p>
          <a:p>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facts</a:t>
            </a:r>
            <a:r>
              <a:rPr lang="en-GB" dirty="0" smtClean="0"/>
              <a:t/>
            </a:r>
            <a:br>
              <a:rPr lang="en-GB" dirty="0" smtClean="0"/>
            </a:br>
            <a:endParaRPr lang="en-GB" dirty="0"/>
          </a:p>
        </p:txBody>
      </p:sp>
      <p:sp>
        <p:nvSpPr>
          <p:cNvPr id="3" name="Content Placeholder 2"/>
          <p:cNvSpPr>
            <a:spLocks noGrp="1"/>
          </p:cNvSpPr>
          <p:nvPr>
            <p:ph idx="1"/>
          </p:nvPr>
        </p:nvSpPr>
        <p:spPr/>
        <p:txBody>
          <a:bodyPr/>
          <a:lstStyle/>
          <a:p>
            <a:r>
              <a:rPr lang="en-GB" dirty="0" smtClean="0"/>
              <a:t>The </a:t>
            </a:r>
            <a:r>
              <a:rPr lang="en-GB" dirty="0"/>
              <a:t>Trustees of the Marc </a:t>
            </a:r>
            <a:r>
              <a:rPr lang="en-GB" dirty="0" err="1"/>
              <a:t>Gilbard</a:t>
            </a:r>
            <a:r>
              <a:rPr lang="en-GB" dirty="0"/>
              <a:t> 2009 Settlement Trust (Trustees) employed OD Developments and Projects Ltd (ODD) to carry out works at a property in London under an amended JCT Standard Building Contract, Without Quantities, Revision 2 (2009). </a:t>
            </a:r>
          </a:p>
          <a:p>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7500" lnSpcReduction="20000"/>
          </a:bodyPr>
          <a:lstStyle/>
          <a:p>
            <a:r>
              <a:rPr lang="en-GB" dirty="0"/>
              <a:t>The contract included final certificate provisions in a broadly similar form to the </a:t>
            </a:r>
            <a:r>
              <a:rPr lang="en-GB" dirty="0" err="1"/>
              <a:t>unamended</a:t>
            </a:r>
            <a:r>
              <a:rPr lang="en-GB" dirty="0"/>
              <a:t> JCT. </a:t>
            </a:r>
            <a:endParaRPr lang="en-GB" dirty="0" smtClean="0"/>
          </a:p>
          <a:p>
            <a:r>
              <a:rPr lang="en-GB" dirty="0" smtClean="0"/>
              <a:t>It </a:t>
            </a:r>
            <a:r>
              <a:rPr lang="en-GB" dirty="0"/>
              <a:t>essentially provided that the final certificate would be conclusive evidence as to deductions/additions to the contract sum, extensions of time and loss and/or expense (the equivalent provisions relating to quality of works and materials had been deleted). </a:t>
            </a:r>
            <a:endParaRPr lang="en-GB" dirty="0" smtClean="0"/>
          </a:p>
          <a:p>
            <a:r>
              <a:rPr lang="en-GB" dirty="0" smtClean="0"/>
              <a:t>The </a:t>
            </a:r>
            <a:r>
              <a:rPr lang="en-GB" dirty="0"/>
              <a:t>contract also provided that if any adjudication, arbitration or other proceedings were commenced by either party within </a:t>
            </a:r>
            <a:r>
              <a:rPr lang="en-GB" dirty="0">
                <a:solidFill>
                  <a:srgbClr val="FF0000"/>
                </a:solidFill>
              </a:rPr>
              <a:t>28 days after the final certificate </a:t>
            </a:r>
            <a:r>
              <a:rPr lang="en-GB" dirty="0"/>
              <a:t>was issued, the final certificate would be conclusive evidence as to the issues above, except in respect of the matters to which those proceedings related</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solidFill>
                  <a:srgbClr val="FF0000"/>
                </a:solidFill>
              </a:rPr>
              <a:t>Within 28 days </a:t>
            </a:r>
            <a:r>
              <a:rPr lang="en-GB" dirty="0"/>
              <a:t>of the final certificate being issued, ODD started Court proceedings disputing the final certificate. </a:t>
            </a:r>
            <a:endParaRPr lang="en-GB" dirty="0" smtClean="0"/>
          </a:p>
          <a:p>
            <a:r>
              <a:rPr lang="en-GB" dirty="0" smtClean="0"/>
              <a:t>Those </a:t>
            </a:r>
            <a:r>
              <a:rPr lang="en-GB" dirty="0"/>
              <a:t>proceedings moved very slowly and consequently, about a year after starting those proceedings, ODD decided to refer the same matters to adjudication for a quick decision. </a:t>
            </a:r>
          </a:p>
          <a:p>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The Trustees argued that ODD could not refer the matter to adjudication because such proceedings should have been commenced within 28 days of the final certificate and they applied to the court for a declaration that (amongst other things) ODD was barred from adjudicating the dispute. </a:t>
            </a:r>
          </a:p>
          <a:p>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smtClean="0"/>
              <a:t>The court's decision</a:t>
            </a:r>
            <a:r>
              <a:rPr lang="en-GB" dirty="0" smtClean="0"/>
              <a:t/>
            </a:r>
            <a:br>
              <a:rPr lang="en-GB" dirty="0" smtClean="0"/>
            </a:br>
            <a:endParaRPr lang="en-GB" dirty="0"/>
          </a:p>
        </p:txBody>
      </p:sp>
      <p:sp>
        <p:nvSpPr>
          <p:cNvPr id="3" name="Content Placeholder 2"/>
          <p:cNvSpPr>
            <a:spLocks noGrp="1"/>
          </p:cNvSpPr>
          <p:nvPr>
            <p:ph idx="1"/>
          </p:nvPr>
        </p:nvSpPr>
        <p:spPr/>
        <p:txBody>
          <a:bodyPr>
            <a:normAutofit fontScale="92500"/>
          </a:bodyPr>
          <a:lstStyle/>
          <a:p>
            <a:r>
              <a:rPr lang="en-GB" dirty="0" smtClean="0"/>
              <a:t>In </a:t>
            </a:r>
            <a:r>
              <a:rPr lang="en-GB" dirty="0"/>
              <a:t>interpreting the final certificate provisions, the Judge decided that these envisaged that </a:t>
            </a:r>
            <a:r>
              <a:rPr lang="en-GB" b="1" dirty="0"/>
              <a:t>one set</a:t>
            </a:r>
            <a:r>
              <a:rPr lang="en-GB" dirty="0"/>
              <a:t> of proceedings (whether adjudication, arbitration or court proceedings) should be issued within the 28 days to challenge the final certificate. </a:t>
            </a:r>
            <a:endParaRPr lang="en-GB" dirty="0" smtClean="0"/>
          </a:p>
          <a:p>
            <a:r>
              <a:rPr lang="en-GB" dirty="0" smtClean="0"/>
              <a:t>He </a:t>
            </a:r>
            <a:r>
              <a:rPr lang="en-GB" dirty="0"/>
              <a:t>did not agree that starting the initial proceedings gave ODD a "foot in the door", allowing it to start other proceedings at a later date. </a:t>
            </a:r>
          </a:p>
          <a:p>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92500"/>
          </a:bodyPr>
          <a:lstStyle/>
          <a:p>
            <a:r>
              <a:rPr lang="en-GB" dirty="0"/>
              <a:t>The Court also considered whether this fettered ODD's right under the Construction Act to adjudicate disputes "at any time". </a:t>
            </a:r>
            <a:endParaRPr lang="en-GB" dirty="0" smtClean="0"/>
          </a:p>
          <a:p>
            <a:r>
              <a:rPr lang="en-GB" dirty="0" smtClean="0"/>
              <a:t>The </a:t>
            </a:r>
            <a:r>
              <a:rPr lang="en-GB" dirty="0"/>
              <a:t>Judge held that ODD had been given the right to adjudicate within 28 days of the final certificate, but had chosen not to do so. </a:t>
            </a:r>
            <a:endParaRPr lang="en-GB" dirty="0" smtClean="0"/>
          </a:p>
          <a:p>
            <a:r>
              <a:rPr lang="en-GB" dirty="0" smtClean="0"/>
              <a:t>He </a:t>
            </a:r>
            <a:r>
              <a:rPr lang="en-GB" dirty="0"/>
              <a:t>went on to state that the Construction Act "does not provide an unfettered right to adjudicate regardless of other contractual terms."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smtClean="0"/>
              <a:t>The implications</a:t>
            </a:r>
            <a:endParaRPr lang="en-GB" dirty="0"/>
          </a:p>
        </p:txBody>
      </p:sp>
      <p:sp>
        <p:nvSpPr>
          <p:cNvPr id="3" name="Content Placeholder 2"/>
          <p:cNvSpPr>
            <a:spLocks noGrp="1"/>
          </p:cNvSpPr>
          <p:nvPr>
            <p:ph idx="1"/>
          </p:nvPr>
        </p:nvSpPr>
        <p:spPr/>
        <p:txBody>
          <a:bodyPr>
            <a:normAutofit/>
          </a:bodyPr>
          <a:lstStyle/>
          <a:p>
            <a:r>
              <a:rPr lang="en-GB" dirty="0" smtClean="0"/>
              <a:t>This </a:t>
            </a:r>
            <a:r>
              <a:rPr lang="en-GB" dirty="0"/>
              <a:t>case highlights the importance of properly challenging a final certificate within the relevant time limits. It is not enough simply to notify the other side of your objections, nor is it open to a party simply to “stop the clock” by starting protective proceedings with a view to adjudicating at a later date. </a:t>
            </a:r>
          </a:p>
          <a:p>
            <a:endParaRPr lang="en-GB"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85000" lnSpcReduction="10000"/>
          </a:bodyPr>
          <a:lstStyle/>
          <a:p>
            <a:r>
              <a:rPr lang="en-GB" dirty="0"/>
              <a:t>Contractors and employers alike should be alert to the consequences of the final certificate. </a:t>
            </a:r>
            <a:endParaRPr lang="en-GB" dirty="0" smtClean="0"/>
          </a:p>
          <a:p>
            <a:r>
              <a:rPr lang="en-GB" dirty="0" smtClean="0"/>
              <a:t>They </a:t>
            </a:r>
            <a:r>
              <a:rPr lang="en-GB" dirty="0"/>
              <a:t>should also remember that under other JCT forms of contract (for example DB2011), the certificate can be issued long before the end of the rectification period, but will only become conclusive once the notice of completion of making good has been issued. </a:t>
            </a:r>
            <a:endParaRPr lang="en-GB" dirty="0" smtClean="0"/>
          </a:p>
          <a:p>
            <a:r>
              <a:rPr lang="en-GB" dirty="0" smtClean="0"/>
              <a:t>In </a:t>
            </a:r>
            <a:r>
              <a:rPr lang="en-GB" dirty="0"/>
              <a:t>those cases, contract administration procedures should ensure that the statement is checked immediately upon issue and the position reviewed upon issue of the certificate of making good.</a:t>
            </a:r>
          </a:p>
          <a:p>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548680"/>
            <a:ext cx="8507288" cy="5577483"/>
          </a:xfrm>
        </p:spPr>
        <p:txBody>
          <a:bodyPr>
            <a:normAutofit/>
          </a:bodyPr>
          <a:lstStyle/>
          <a:p>
            <a:r>
              <a:rPr lang="en-GB" dirty="0" smtClean="0"/>
              <a:t>So…..if </a:t>
            </a:r>
            <a:r>
              <a:rPr lang="en-GB" dirty="0"/>
              <a:t>there is any doubt, ensure that proceedings in the right forum are properly commenced within the 28 day period. </a:t>
            </a:r>
            <a:endParaRPr lang="en-GB" dirty="0" smtClean="0"/>
          </a:p>
          <a:p>
            <a:r>
              <a:rPr lang="en-GB" dirty="0" smtClean="0"/>
              <a:t>It </a:t>
            </a:r>
            <a:r>
              <a:rPr lang="en-GB" dirty="0"/>
              <a:t>may be that the threat of doing so will persuade the other party to agree to extend time. </a:t>
            </a:r>
            <a:endParaRPr lang="en-GB" dirty="0" smtClean="0"/>
          </a:p>
          <a:p>
            <a:r>
              <a:rPr lang="en-GB" dirty="0" smtClean="0"/>
              <a:t>If </a:t>
            </a:r>
            <a:r>
              <a:rPr lang="en-GB" dirty="0"/>
              <a:t>you do chose to go down that route, you will need to ensure that any agreement is binding and properly recorded.</a:t>
            </a:r>
          </a:p>
          <a:p>
            <a:endParaRPr lang="en-GB"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10</TotalTime>
  <Words>837</Words>
  <Application>Microsoft Office PowerPoint</Application>
  <PresentationFormat>On-screen Show (4:3)</PresentationFormat>
  <Paragraphs>30</Paragraphs>
  <Slides>13</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13</vt:i4>
      </vt:variant>
    </vt:vector>
  </HeadingPairs>
  <TitlesOfParts>
    <vt:vector size="16" baseType="lpstr">
      <vt:lpstr>Arial</vt:lpstr>
      <vt:lpstr>Calibri</vt:lpstr>
      <vt:lpstr>Office Theme</vt:lpstr>
      <vt:lpstr>Final certificate</vt:lpstr>
      <vt:lpstr>PowerPoint Presentation</vt:lpstr>
      <vt:lpstr>PowerPoint Presentation</vt:lpstr>
      <vt:lpstr>PowerPoint Presentation</vt:lpstr>
      <vt:lpstr>The facts </vt:lpstr>
      <vt:lpstr>PowerPoint Presentation</vt:lpstr>
      <vt:lpstr>PowerPoint Presentation</vt:lpstr>
      <vt:lpstr>PowerPoint Presentation</vt:lpstr>
      <vt:lpstr>The court's decision </vt:lpstr>
      <vt:lpstr>PowerPoint Presentation</vt:lpstr>
      <vt:lpstr>The implications</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Final certificate</dc:title>
  <dc:creator>Lindsay Richards</dc:creator>
  <cp:lastModifiedBy>Lindsay Richards</cp:lastModifiedBy>
  <cp:revision>3</cp:revision>
  <dcterms:created xsi:type="dcterms:W3CDTF">2017-03-09T16:58:04Z</dcterms:created>
  <dcterms:modified xsi:type="dcterms:W3CDTF">2017-04-06T11:42:14Z</dcterms:modified>
</cp:coreProperties>
</file>