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5" r:id="rId3"/>
    <p:sldId id="257" r:id="rId4"/>
    <p:sldId id="264" r:id="rId5"/>
    <p:sldId id="263" r:id="rId6"/>
    <p:sldId id="261" r:id="rId7"/>
    <p:sldId id="259" r:id="rId8"/>
    <p:sldId id="260" r:id="rId9"/>
    <p:sldId id="266" r:id="rId10"/>
    <p:sldId id="267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96" y="4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542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598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929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612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392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154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601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723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285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492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600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37397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222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335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7663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254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763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D3BB450-3F6D-4A81-8B79-CD2B2B63F30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C120A-A4ED-4B57-82F6-8E09E526F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270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D7FD9-FB66-4F86-A010-3393EBD8BB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4099" y="1752600"/>
            <a:ext cx="8825658" cy="1676400"/>
          </a:xfrm>
        </p:spPr>
        <p:txBody>
          <a:bodyPr/>
          <a:lstStyle/>
          <a:p>
            <a:r>
              <a:rPr lang="en-GB" dirty="0"/>
              <a:t>Massage Therapy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B56C70-438E-4FB6-838C-F2F6C5F6B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763" y="4114800"/>
            <a:ext cx="8825658" cy="2438400"/>
          </a:xfrm>
        </p:spPr>
        <p:txBody>
          <a:bodyPr/>
          <a:lstStyle/>
          <a:p>
            <a:r>
              <a:rPr lang="en-GB" dirty="0"/>
              <a:t>BY </a:t>
            </a:r>
            <a:r>
              <a:rPr lang="en-GB" dirty="0" err="1"/>
              <a:t>Benah</a:t>
            </a:r>
            <a:r>
              <a:rPr lang="en-GB" dirty="0"/>
              <a:t> NASANDE</a:t>
            </a:r>
          </a:p>
          <a:p>
            <a:r>
              <a:rPr lang="en-GB" dirty="0"/>
              <a:t>STUDENT ID: 1917243</a:t>
            </a:r>
          </a:p>
          <a:p>
            <a:r>
              <a:rPr lang="en-GB" dirty="0"/>
              <a:t>MODULE NAME: COMPLEMENTARY THERAPY</a:t>
            </a:r>
          </a:p>
          <a:p>
            <a:r>
              <a:rPr lang="en-GB" dirty="0"/>
              <a:t>MODULE CODE: BMHP5001_LON</a:t>
            </a:r>
          </a:p>
          <a:p>
            <a:r>
              <a:rPr lang="en-GB" dirty="0"/>
              <a:t>LECTURER: ELENI KOUTSOGEORGOU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CCD652-0646-4985-95E0-B42B55806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" y="0"/>
            <a:ext cx="451485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358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143000"/>
            <a:ext cx="10972800" cy="57150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Massage therapy is a scientific manipulation of soft body tissues by use of hands by applying fixed or movable pressure on body tissues as well as holding and moving body muscles following a specific sequence for relief ( Ng and Cohen, 2012).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Therapeutic massage is not a treatment but rather a treat, and is not an alternative to medical care but a complementary therapy. (Adams, White and Beckett, 2010)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Therapeutic massage is done by a massage therapist with the aim of promoting muscle relaxation and well-being through;</a:t>
            </a:r>
          </a:p>
          <a:p>
            <a:pPr marL="0" indent="0">
              <a:buNone/>
            </a:pPr>
            <a:r>
              <a:rPr lang="en-US" dirty="0"/>
              <a:t>	-elimination of tense muscles </a:t>
            </a:r>
          </a:p>
          <a:p>
            <a:pPr marL="0" indent="0">
              <a:buNone/>
            </a:pPr>
            <a:r>
              <a:rPr lang="en-US" dirty="0"/>
              <a:t>	-increasing flexibility </a:t>
            </a:r>
          </a:p>
          <a:p>
            <a:pPr marL="0" indent="0">
              <a:buNone/>
            </a:pPr>
            <a:r>
              <a:rPr lang="en-US" dirty="0"/>
              <a:t>	-functional mobility </a:t>
            </a:r>
          </a:p>
          <a:p>
            <a:pPr marL="0" indent="0">
              <a:buNone/>
            </a:pPr>
            <a:r>
              <a:rPr lang="en-US" dirty="0"/>
              <a:t> 	- pain management</a:t>
            </a:r>
          </a:p>
          <a:p>
            <a:pPr marL="0" indent="0">
              <a:buNone/>
            </a:pPr>
            <a:r>
              <a:rPr lang="en-US" dirty="0"/>
              <a:t>	-enabling better sleep </a:t>
            </a:r>
          </a:p>
          <a:p>
            <a:pPr marL="0" indent="0">
              <a:buNone/>
            </a:pPr>
            <a:r>
              <a:rPr lang="en-US" dirty="0"/>
              <a:t>	-managing anxiety and stress among others. </a:t>
            </a:r>
          </a:p>
          <a:p>
            <a:pPr marL="0" indent="0">
              <a:buNone/>
            </a:pPr>
            <a:r>
              <a:rPr lang="en-US" dirty="0"/>
              <a:t>         (Fritz and Fritz, 2020)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157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2162"/>
          </a:xfrm>
        </p:spPr>
        <p:txBody>
          <a:bodyPr/>
          <a:lstStyle/>
          <a:p>
            <a:r>
              <a:rPr lang="en-US" dirty="0"/>
              <a:t>History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66800"/>
            <a:ext cx="11430000" cy="563879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Massage can be traced back to 3000 BCE in India to complement medicine and healing of injuries, pain relief, and preventing illness (Beck, 2012)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It became a profession in the early 1900s. For example, massage therapy was classified as a branch of medicine in 1916 in Ohio State and other countries adopted it steadily. (Calvert, 2002)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Massage therapy was originally used for relaxation and mechanical response  for the nervous system and when pressure is applied on soft tissues respectively (Ruffin,2011)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As time went by, it was found to be effective for chronic pain management, behavioral health treatment, acute medical conditions, and rehabilitation / physical training (Sherman et al., 2012)</a:t>
            </a:r>
          </a:p>
        </p:txBody>
      </p:sp>
    </p:spTree>
    <p:extLst>
      <p:ext uri="{BB962C8B-B14F-4D97-AF65-F5344CB8AC3E}">
        <p14:creationId xmlns:p14="http://schemas.microsoft.com/office/powerpoint/2010/main" val="1236823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93964"/>
            <a:ext cx="10896600" cy="666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239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685800"/>
          </a:xfrm>
        </p:spPr>
        <p:txBody>
          <a:bodyPr>
            <a:normAutofit fontScale="90000"/>
          </a:bodyPr>
          <a:lstStyle/>
          <a:p>
            <a:r>
              <a:rPr lang="en-US" dirty="0"/>
              <a:t>Uses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873" y="990600"/>
            <a:ext cx="11277600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812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11162"/>
          </a:xfrm>
        </p:spPr>
        <p:txBody>
          <a:bodyPr>
            <a:normAutofit fontScale="90000"/>
          </a:bodyPr>
          <a:lstStyle/>
          <a:p>
            <a:r>
              <a:rPr lang="en-US" dirty="0"/>
              <a:t>Massage for specific body parts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66800"/>
            <a:ext cx="10972800" cy="559276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Neck &amp; lower head</a:t>
            </a:r>
          </a:p>
          <a:p>
            <a:r>
              <a:rPr lang="en-US" dirty="0"/>
              <a:t>Should area</a:t>
            </a:r>
          </a:p>
          <a:p>
            <a:r>
              <a:rPr lang="en-US" dirty="0"/>
              <a:t>Upper back</a:t>
            </a:r>
          </a:p>
          <a:p>
            <a:r>
              <a:rPr lang="en-US" dirty="0"/>
              <a:t>Back &amp; Spine</a:t>
            </a:r>
          </a:p>
          <a:p>
            <a:r>
              <a:rPr lang="en-US" dirty="0"/>
              <a:t>Lower back &amp; hips</a:t>
            </a:r>
          </a:p>
          <a:p>
            <a:r>
              <a:rPr lang="en-US" dirty="0"/>
              <a:t>Thighs &amp; upper legs</a:t>
            </a:r>
          </a:p>
          <a:p>
            <a:r>
              <a:rPr lang="en-US" dirty="0"/>
              <a:t>Knees &amp; lower legs</a:t>
            </a:r>
          </a:p>
          <a:p>
            <a:r>
              <a:rPr lang="en-US" dirty="0"/>
              <a:t>Lower leg &amp; and calf</a:t>
            </a:r>
          </a:p>
          <a:p>
            <a:r>
              <a:rPr lang="en-US" dirty="0"/>
              <a:t>Feet, ankles &amp; heels</a:t>
            </a:r>
          </a:p>
          <a:p>
            <a:r>
              <a:rPr lang="en-US" dirty="0"/>
              <a:t>Upper &amp; Lower arms</a:t>
            </a:r>
          </a:p>
          <a:p>
            <a:r>
              <a:rPr lang="en-US" dirty="0"/>
              <a:t>Elbows &amp; wrists</a:t>
            </a:r>
          </a:p>
          <a:p>
            <a:r>
              <a:rPr lang="en-US" dirty="0"/>
              <a:t>Hands &amp; finger tips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(Fritz and Fritz, 2020)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(Ng and Cohen, 2011)</a:t>
            </a:r>
          </a:p>
          <a:p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800" y="720436"/>
            <a:ext cx="75819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668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9784"/>
            <a:ext cx="10972800" cy="487362"/>
          </a:xfrm>
        </p:spPr>
        <p:txBody>
          <a:bodyPr>
            <a:normAutofit fontScale="90000"/>
          </a:bodyPr>
          <a:lstStyle/>
          <a:p>
            <a:r>
              <a:rPr lang="en-US" dirty="0"/>
              <a:t>Efficacy of massage therapy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685800"/>
            <a:ext cx="10972800" cy="6172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sz="2800" dirty="0"/>
          </a:p>
          <a:p>
            <a:pPr>
              <a:buFont typeface="Wingdings" pitchFamily="2" charset="2"/>
              <a:buChar char="§"/>
            </a:pPr>
            <a:r>
              <a:rPr lang="en-US" sz="2800" dirty="0"/>
              <a:t>Proven evidence for management of sub acute / chronic  low back pain</a:t>
            </a:r>
          </a:p>
          <a:p>
            <a:pPr>
              <a:buFont typeface="Wingdings" pitchFamily="2" charset="2"/>
              <a:buChar char="§"/>
            </a:pPr>
            <a:r>
              <a:rPr lang="en-US" sz="2800" dirty="0"/>
              <a:t>Effective for neck and shoulder pain relief</a:t>
            </a:r>
          </a:p>
          <a:p>
            <a:pPr>
              <a:buFont typeface="Wingdings" pitchFamily="2" charset="2"/>
              <a:buChar char="§"/>
            </a:pPr>
            <a:r>
              <a:rPr lang="en-US" sz="2800" dirty="0"/>
              <a:t>Effective for management of delayed onset muscle soreness (</a:t>
            </a:r>
            <a:r>
              <a:rPr lang="en-US" sz="2800" dirty="0" err="1"/>
              <a:t>Doms</a:t>
            </a:r>
            <a:r>
              <a:rPr lang="en-US" sz="2800" dirty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en-US" sz="2800" dirty="0"/>
              <a:t>Supporting wellbeing of patients with chronic diseases such as cancer, post-operative pain</a:t>
            </a:r>
          </a:p>
          <a:p>
            <a:pPr>
              <a:buFont typeface="Wingdings" pitchFamily="2" charset="2"/>
              <a:buChar char="§"/>
            </a:pPr>
            <a:r>
              <a:rPr lang="en-US" sz="2800" dirty="0"/>
              <a:t>Conclusive evidence that massage therapy is safe</a:t>
            </a:r>
          </a:p>
          <a:p>
            <a:pPr>
              <a:buFont typeface="Wingdings" pitchFamily="2" charset="2"/>
              <a:buChar char="§"/>
            </a:pPr>
            <a:r>
              <a:rPr lang="en-US" sz="2800" dirty="0"/>
              <a:t>Improves blood circulation </a:t>
            </a:r>
          </a:p>
          <a:p>
            <a:pPr>
              <a:buFont typeface="Wingdings" pitchFamily="2" charset="2"/>
              <a:buChar char="§"/>
            </a:pPr>
            <a:r>
              <a:rPr lang="en-US" sz="2800" dirty="0"/>
              <a:t>Pain relief for injuries with extensive muscle or nerve tissue</a:t>
            </a:r>
          </a:p>
          <a:p>
            <a:pPr>
              <a:buFont typeface="Wingdings" pitchFamily="2" charset="2"/>
              <a:buChar char="§"/>
            </a:pPr>
            <a:r>
              <a:rPr lang="en-US" sz="2800" dirty="0"/>
              <a:t>Effective for better sleep and entire body relaxation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FF0000"/>
                </a:solidFill>
              </a:rPr>
              <a:t>(Sherman et al., 2014), (Kenny and Marc, 2011), (Fritz and Fritz, 2011),       (Ng and Cohen, 2011)</a:t>
            </a:r>
          </a:p>
          <a:p>
            <a:pPr marL="0" indent="0">
              <a:buNone/>
            </a:pPr>
            <a:endParaRPr lang="en-US" sz="2800" dirty="0"/>
          </a:p>
          <a:p>
            <a:pPr>
              <a:buFont typeface="Wingdings" pitchFamily="2" charset="2"/>
              <a:buChar char="§"/>
            </a:pPr>
            <a:endParaRPr lang="en-US" dirty="0"/>
          </a:p>
          <a:p>
            <a:pPr>
              <a:buFont typeface="Wingdings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507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06136"/>
          </a:xfrm>
        </p:spPr>
        <p:txBody>
          <a:bodyPr>
            <a:normAutofit fontScale="90000"/>
          </a:bodyPr>
          <a:lstStyle/>
          <a:p>
            <a:r>
              <a:rPr lang="en-US" dirty="0"/>
              <a:t>Contraindications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600" y="1493837"/>
            <a:ext cx="9067800" cy="452596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i="1" u="sng" dirty="0">
                <a:solidFill>
                  <a:srgbClr val="FF0000"/>
                </a:solidFill>
              </a:rPr>
              <a:t>Massage therapy may not apply in following areas;</a:t>
            </a:r>
          </a:p>
          <a:p>
            <a:r>
              <a:rPr lang="en-US" dirty="0"/>
              <a:t>When someone has a contagious disease like Covid-19</a:t>
            </a:r>
          </a:p>
          <a:p>
            <a:r>
              <a:rPr lang="en-US" dirty="0"/>
              <a:t>When the patient has abnormal body temperatures</a:t>
            </a:r>
          </a:p>
          <a:p>
            <a:r>
              <a:rPr lang="en-US" dirty="0"/>
              <a:t>When the patient has acute inflammatory conditions like rheumatoid arthritis, bursitis, tendonitis</a:t>
            </a:r>
          </a:p>
          <a:p>
            <a:r>
              <a:rPr lang="en-US" dirty="0"/>
              <a:t>Presence of acute infectious conditions</a:t>
            </a:r>
          </a:p>
          <a:p>
            <a:r>
              <a:rPr lang="en-US" dirty="0"/>
              <a:t>When a patient has fever since it may increase the body temperatures</a:t>
            </a:r>
          </a:p>
          <a:p>
            <a:r>
              <a:rPr lang="en-US" dirty="0"/>
              <a:t>When the patient had a recent injury</a:t>
            </a:r>
          </a:p>
          <a:p>
            <a:r>
              <a:rPr lang="en-US" dirty="0"/>
              <a:t>Massage therapy is not effective in areas of drug/alcohol abuse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2531" y="3161987"/>
            <a:ext cx="1790700" cy="1828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044" y="1037046"/>
            <a:ext cx="2124075" cy="21526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273" y="3345969"/>
            <a:ext cx="2299618" cy="2902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224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DC8D-381D-4C64-BA6E-C30C06BE6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Regulation and legal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CA53B-2AE0-46CE-AB1B-26E97496D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Massage therapy follows voluntary self-regulation in the UK</a:t>
            </a:r>
          </a:p>
          <a:p>
            <a:r>
              <a:rPr lang="en-GB" dirty="0"/>
              <a:t>It does not follow statutory regulations like mainstream therapy and health workers such as nurse, doctors, pharmacists etc </a:t>
            </a:r>
          </a:p>
          <a:p>
            <a:r>
              <a:rPr lang="en-GB" dirty="0"/>
              <a:t>Advantages of voluntary self regulation</a:t>
            </a:r>
          </a:p>
          <a:p>
            <a:pPr lvl="1"/>
            <a:r>
              <a:rPr lang="en-GB" dirty="0"/>
              <a:t>Many people can practice and open a business</a:t>
            </a:r>
          </a:p>
          <a:p>
            <a:pPr lvl="1"/>
            <a:r>
              <a:rPr lang="en-GB" dirty="0"/>
              <a:t>It is flexible</a:t>
            </a:r>
          </a:p>
          <a:p>
            <a:r>
              <a:rPr lang="en-GB" dirty="0"/>
              <a:t>Disadvantages</a:t>
            </a:r>
          </a:p>
          <a:p>
            <a:pPr lvl="2"/>
            <a:r>
              <a:rPr lang="en-GB" dirty="0"/>
              <a:t>Untrained and unqualified workers can injure people</a:t>
            </a:r>
          </a:p>
          <a:p>
            <a:pPr lvl="2"/>
            <a:r>
              <a:rPr lang="en-GB" dirty="0"/>
              <a:t>If some thing goes wrong, there is no where to report any injury, or sue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945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2F7E0-2F54-4B4B-86BE-55C13D29B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77E35-67F5-4884-9A14-E4A3BCF87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Privacy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Dignity</a:t>
            </a:r>
          </a:p>
          <a:p>
            <a:r>
              <a:rPr lang="en-GB" dirty="0"/>
              <a:t>Cultural and religious beliefs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170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2162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66800"/>
            <a:ext cx="10972800" cy="541019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Adams, R., White, B. and Beckett, C., 2010. The effects of massage therapy on pain management in the acute care setting. International journal of therapeutic massage &amp; bodywork, 3(1), p.4.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Beck, M.F., 2012. Theory and practice of therapeutic massage. Cengage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Calvert, R.N., 2002. The history of massage: An illustrated survey from around the world. Inner Traditions/Bear &amp; Co.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Fritz, S. and Fritz, L., 2020. Mosby's Fundamentals of Therapeutic Massage-E-Book. Elsevier Health Sciences.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Kenny, C.W. and Marc, C., 2011. The Effectiveness of Massage Therapy: a Summary of Evidence-based Research.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Ng, K.C. and Cohen, M., 2011. The effectiveness of massage therapy a summary of evidence-based research. RMIT University report for Australian Association of Massage Therapists, Melbourne: Australian Association of Massage Therapists.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Ruffin, P.T., 2011. A history of massage in nurse training school curricula (1860-1945). Journal of Holistic Nursing, 29(1), pp.61-67.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Sherman, K.J., Cook, A.J., Wellman, R.D., Hawkes, R.J., Kahn, J.R., </a:t>
            </a:r>
            <a:r>
              <a:rPr lang="en-US" dirty="0" err="1"/>
              <a:t>Deyo</a:t>
            </a:r>
            <a:r>
              <a:rPr lang="en-US" dirty="0"/>
              <a:t>, R.A. and </a:t>
            </a:r>
            <a:r>
              <a:rPr lang="en-US" dirty="0" err="1"/>
              <a:t>Cherkin</a:t>
            </a:r>
            <a:r>
              <a:rPr lang="en-US" dirty="0"/>
              <a:t>, D.C., 2014. Five-week outcomes from a dosing trial of therapeutic massage for chronic neck pain. The Annals of Family Medicine, 12(2), pp.112-120.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421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899</Words>
  <Application>Microsoft Office PowerPoint</Application>
  <PresentationFormat>Widescreen</PresentationFormat>
  <Paragraphs>83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Wingdings</vt:lpstr>
      <vt:lpstr>Wingdings 3</vt:lpstr>
      <vt:lpstr>Ion</vt:lpstr>
      <vt:lpstr>Massage Therapy</vt:lpstr>
      <vt:lpstr>Introduction </vt:lpstr>
      <vt:lpstr>History overview</vt:lpstr>
      <vt:lpstr>PowerPoint Presentation</vt:lpstr>
      <vt:lpstr>Uses </vt:lpstr>
      <vt:lpstr>Massage for specific body parts</vt:lpstr>
      <vt:lpstr>Efficacy of massage therapy </vt:lpstr>
      <vt:lpstr>Contraindications</vt:lpstr>
      <vt:lpstr>Regulation and legal issues</vt:lpstr>
      <vt:lpstr>Ethical considerations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nasandebenah@gmail.com</cp:lastModifiedBy>
  <cp:revision>32</cp:revision>
  <dcterms:created xsi:type="dcterms:W3CDTF">2021-11-22T17:40:58Z</dcterms:created>
  <dcterms:modified xsi:type="dcterms:W3CDTF">2021-12-06T19:51:27Z</dcterms:modified>
</cp:coreProperties>
</file>