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8" r:id="rId1"/>
  </p:sldMasterIdLst>
  <p:notesMasterIdLst>
    <p:notesMasterId r:id="rId9"/>
  </p:notesMasterIdLst>
  <p:sldIdLst>
    <p:sldId id="256" r:id="rId2"/>
    <p:sldId id="260" r:id="rId3"/>
    <p:sldId id="261" r:id="rId4"/>
    <p:sldId id="262" r:id="rId5"/>
    <p:sldId id="264" r:id="rId6"/>
    <p:sldId id="265"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EEEE"/>
    <a:srgbClr val="F6F6F6"/>
    <a:srgbClr val="FFEE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3515"/>
    <p:restoredTop sz="86390"/>
  </p:normalViewPr>
  <p:slideViewPr>
    <p:cSldViewPr snapToGrid="0">
      <p:cViewPr varScale="1">
        <p:scale>
          <a:sx n="97" d="100"/>
          <a:sy n="97" d="100"/>
        </p:scale>
        <p:origin x="216" y="33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9" d="100"/>
          <a:sy n="99" d="100"/>
        </p:scale>
        <p:origin x="3752" y="16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Vincent" userId="c67935dda07226b3" providerId="LiveId" clId="{400B230D-4C3B-7D41-8E0B-25806E052483}"/>
    <pc:docChg chg="custSel modSld">
      <pc:chgData name="Hannah Vincent" userId="c67935dda07226b3" providerId="LiveId" clId="{400B230D-4C3B-7D41-8E0B-25806E052483}" dt="2024-11-17T11:49:57.057" v="6" actId="478"/>
      <pc:docMkLst>
        <pc:docMk/>
      </pc:docMkLst>
      <pc:sldChg chg="delSp mod delAnim">
        <pc:chgData name="Hannah Vincent" userId="c67935dda07226b3" providerId="LiveId" clId="{400B230D-4C3B-7D41-8E0B-25806E052483}" dt="2024-11-17T11:49:36.539" v="0" actId="478"/>
        <pc:sldMkLst>
          <pc:docMk/>
          <pc:sldMk cId="1067630861" sldId="256"/>
        </pc:sldMkLst>
        <pc:picChg chg="del">
          <ac:chgData name="Hannah Vincent" userId="c67935dda07226b3" providerId="LiveId" clId="{400B230D-4C3B-7D41-8E0B-25806E052483}" dt="2024-11-17T11:49:36.539" v="0" actId="478"/>
          <ac:picMkLst>
            <pc:docMk/>
            <pc:sldMk cId="1067630861" sldId="256"/>
            <ac:picMk id="11" creationId="{7C003DD9-1D32-A810-4FB8-4058C678881E}"/>
          </ac:picMkLst>
        </pc:picChg>
      </pc:sldChg>
      <pc:sldChg chg="delSp mod delAnim">
        <pc:chgData name="Hannah Vincent" userId="c67935dda07226b3" providerId="LiveId" clId="{400B230D-4C3B-7D41-8E0B-25806E052483}" dt="2024-11-17T11:49:39.287" v="1" actId="478"/>
        <pc:sldMkLst>
          <pc:docMk/>
          <pc:sldMk cId="2367879884" sldId="260"/>
        </pc:sldMkLst>
        <pc:picChg chg="del">
          <ac:chgData name="Hannah Vincent" userId="c67935dda07226b3" providerId="LiveId" clId="{400B230D-4C3B-7D41-8E0B-25806E052483}" dt="2024-11-17T11:49:39.287" v="1" actId="478"/>
          <ac:picMkLst>
            <pc:docMk/>
            <pc:sldMk cId="2367879884" sldId="260"/>
            <ac:picMk id="5" creationId="{4B433AC1-4741-F290-3620-3B65278A27D9}"/>
          </ac:picMkLst>
        </pc:picChg>
      </pc:sldChg>
      <pc:sldChg chg="delSp mod delAnim">
        <pc:chgData name="Hannah Vincent" userId="c67935dda07226b3" providerId="LiveId" clId="{400B230D-4C3B-7D41-8E0B-25806E052483}" dt="2024-11-17T11:49:43.444" v="2" actId="478"/>
        <pc:sldMkLst>
          <pc:docMk/>
          <pc:sldMk cId="1619855219" sldId="261"/>
        </pc:sldMkLst>
        <pc:picChg chg="del">
          <ac:chgData name="Hannah Vincent" userId="c67935dda07226b3" providerId="LiveId" clId="{400B230D-4C3B-7D41-8E0B-25806E052483}" dt="2024-11-17T11:49:43.444" v="2" actId="478"/>
          <ac:picMkLst>
            <pc:docMk/>
            <pc:sldMk cId="1619855219" sldId="261"/>
            <ac:picMk id="10" creationId="{D55CDCD7-BE42-272A-0A04-627EACFD0884}"/>
          </ac:picMkLst>
        </pc:picChg>
      </pc:sldChg>
      <pc:sldChg chg="delSp mod delAnim">
        <pc:chgData name="Hannah Vincent" userId="c67935dda07226b3" providerId="LiveId" clId="{400B230D-4C3B-7D41-8E0B-25806E052483}" dt="2024-11-17T11:49:46.125" v="3" actId="478"/>
        <pc:sldMkLst>
          <pc:docMk/>
          <pc:sldMk cId="2976162787" sldId="262"/>
        </pc:sldMkLst>
        <pc:picChg chg="del">
          <ac:chgData name="Hannah Vincent" userId="c67935dda07226b3" providerId="LiveId" clId="{400B230D-4C3B-7D41-8E0B-25806E052483}" dt="2024-11-17T11:49:46.125" v="3" actId="478"/>
          <ac:picMkLst>
            <pc:docMk/>
            <pc:sldMk cId="2976162787" sldId="262"/>
            <ac:picMk id="8" creationId="{89F888DD-9916-D894-FA23-11BD72BBFA7E}"/>
          </ac:picMkLst>
        </pc:picChg>
      </pc:sldChg>
      <pc:sldChg chg="delSp mod delAnim">
        <pc:chgData name="Hannah Vincent" userId="c67935dda07226b3" providerId="LiveId" clId="{400B230D-4C3B-7D41-8E0B-25806E052483}" dt="2024-11-17T11:49:57.057" v="6" actId="478"/>
        <pc:sldMkLst>
          <pc:docMk/>
          <pc:sldMk cId="1682295969" sldId="263"/>
        </pc:sldMkLst>
        <pc:picChg chg="del">
          <ac:chgData name="Hannah Vincent" userId="c67935dda07226b3" providerId="LiveId" clId="{400B230D-4C3B-7D41-8E0B-25806E052483}" dt="2024-11-17T11:49:57.057" v="6" actId="478"/>
          <ac:picMkLst>
            <pc:docMk/>
            <pc:sldMk cId="1682295969" sldId="263"/>
            <ac:picMk id="4" creationId="{CCE77BEC-AAFF-AC14-97B8-1D1E46680A22}"/>
          </ac:picMkLst>
        </pc:picChg>
      </pc:sldChg>
      <pc:sldChg chg="delSp mod delAnim">
        <pc:chgData name="Hannah Vincent" userId="c67935dda07226b3" providerId="LiveId" clId="{400B230D-4C3B-7D41-8E0B-25806E052483}" dt="2024-11-17T11:49:48.982" v="4" actId="478"/>
        <pc:sldMkLst>
          <pc:docMk/>
          <pc:sldMk cId="2646821808" sldId="264"/>
        </pc:sldMkLst>
        <pc:picChg chg="del">
          <ac:chgData name="Hannah Vincent" userId="c67935dda07226b3" providerId="LiveId" clId="{400B230D-4C3B-7D41-8E0B-25806E052483}" dt="2024-11-17T11:49:48.982" v="4" actId="478"/>
          <ac:picMkLst>
            <pc:docMk/>
            <pc:sldMk cId="2646821808" sldId="264"/>
            <ac:picMk id="8" creationId="{290BB669-DA70-87B5-DB85-408727B923B5}"/>
          </ac:picMkLst>
        </pc:picChg>
      </pc:sldChg>
      <pc:sldChg chg="delSp mod delAnim">
        <pc:chgData name="Hannah Vincent" userId="c67935dda07226b3" providerId="LiveId" clId="{400B230D-4C3B-7D41-8E0B-25806E052483}" dt="2024-11-17T11:49:54.258" v="5" actId="478"/>
        <pc:sldMkLst>
          <pc:docMk/>
          <pc:sldMk cId="708409045" sldId="265"/>
        </pc:sldMkLst>
        <pc:picChg chg="del">
          <ac:chgData name="Hannah Vincent" userId="c67935dda07226b3" providerId="LiveId" clId="{400B230D-4C3B-7D41-8E0B-25806E052483}" dt="2024-11-17T11:49:54.258" v="5" actId="478"/>
          <ac:picMkLst>
            <pc:docMk/>
            <pc:sldMk cId="708409045" sldId="265"/>
            <ac:picMk id="9" creationId="{3EBA183F-3AFB-4A95-37D2-0DD19766909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E69CE7-3A74-F34A-B62C-471D2C63AD37}" type="datetimeFigureOut">
              <a:rPr lang="en-US" smtClean="0"/>
              <a:t>11/17/24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145320-9376-9C4B-8807-201C150C6A5A}" type="slidenum">
              <a:rPr lang="en-US" smtClean="0"/>
              <a:t>‹#›</a:t>
            </a:fld>
            <a:endParaRPr lang="en-US"/>
          </a:p>
        </p:txBody>
      </p:sp>
    </p:spTree>
    <p:extLst>
      <p:ext uri="{BB962C8B-B14F-4D97-AF65-F5344CB8AC3E}">
        <p14:creationId xmlns:p14="http://schemas.microsoft.com/office/powerpoint/2010/main" val="2687885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Hello.  My name is Hannah Vincent, and this is a presentation on the Transactional Model of Stress and Coping. This was a model developed in 1984, by Psychologists, Richard Lazarus and Suzanne Folkman. The model was devised to describe and explain how individuals respond to a stressful situation. This is relevant, because in life, we all encounter situations that are stressful and how we cope or handle that will differ from person to person. Lazarus and Folkman argued that the cause of stress and our ability to cope with it would be influenced by reasons such as our perception of a situation, our values and beliefs, our personality, motivation, prior experiences and the resources that each of us have at our disposal, including our own health and energy levels. So, let’s have a look in more detail at this model.</a:t>
            </a:r>
          </a:p>
          <a:p>
            <a:endParaRPr lang="en-US" dirty="0"/>
          </a:p>
          <a:p>
            <a:r>
              <a:rPr lang="en-US" dirty="0"/>
              <a:t>SLIDE</a:t>
            </a:r>
          </a:p>
          <a:p>
            <a:endParaRPr lang="en-US" dirty="0"/>
          </a:p>
        </p:txBody>
      </p:sp>
      <p:sp>
        <p:nvSpPr>
          <p:cNvPr id="4" name="Slide Number Placeholder 3"/>
          <p:cNvSpPr>
            <a:spLocks noGrp="1"/>
          </p:cNvSpPr>
          <p:nvPr>
            <p:ph type="sldNum" sz="quarter" idx="5"/>
          </p:nvPr>
        </p:nvSpPr>
        <p:spPr/>
        <p:txBody>
          <a:bodyPr/>
          <a:lstStyle/>
          <a:p>
            <a:fld id="{67145320-9376-9C4B-8807-201C150C6A5A}" type="slidenum">
              <a:rPr lang="en-US" smtClean="0"/>
              <a:t>1</a:t>
            </a:fld>
            <a:endParaRPr lang="en-US"/>
          </a:p>
        </p:txBody>
      </p:sp>
    </p:spTree>
    <p:extLst>
      <p:ext uri="{BB962C8B-B14F-4D97-AF65-F5344CB8AC3E}">
        <p14:creationId xmlns:p14="http://schemas.microsoft.com/office/powerpoint/2010/main" val="3337311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 begin with the Stressor. This is the event or condition that is the source of the stress. It can be external or internal.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Following this, a process of appraisal happens. This is comprised of two stages: Primary and Secondary.</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Primary Appraisal stage is all about assessing or sizing up the situation and our perception of an event or condition. We are asking questions such as, does this impact me in any way? </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this stage we may determine that it is something positive or irrelevant. Consequently, we are likely to conclude that no further action is needed with regards to processing stress... as there simply isn’t any caused!</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 may, however, assess the situation as having caused us harm/loss already or is a threat to us in some way.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Conversely, we may see an event or condition as a vehicle for us to grow or gain and, therefore, perceive the stressor as a challenge and rise to it with a different mindset.</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leads to the Secondary Appraisal. This is all about assessing our own ability to cope and what resources we have available to us to help us achieve that. It is about answering the question, “What can I do about it?”. To do so we will be looking at how we might manage things, what options we have, what support we can access.</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is important to note that these two stages of appraisal do not necessarily run in a neat consecutive order, but maybe running concurrently. Together these stages have an impact/ influence on our emotional response.</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next part of the model relates to how we are going to cope in response to our appraisal. </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If we lean towards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problem-focussed coping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then we may start with trying to gather more information about the situation.  This could have either a positive or negative impact as the information we gain may reveal things to be even worse we first thought which, in turn, could increase our distress.  </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Gathering more information can, however, bring a sense of control, even though such information does not resolve the situation or makes the outcome less positive. This is because the presence of ambiguity can be more stressful. Whereas, even gathering information that predicts a negative outcome still provides clarity around what we are dealing with and may enable us to formulate a plan.</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Problem-focussed coping involves making an action plan and looking at solutions – these are ways that we can “work the problem”.  It will either involve a change to the environment (i.e. the external stressor) or the individual.</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working the problem, some individuals may prefer to tackle an issue head-on, whilst others may seek a more flexible, collaborative approach.  </a:t>
            </a:r>
            <a:r>
              <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According to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research of Lazarus and Folkman</a:t>
            </a:r>
            <a:r>
              <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those who choose to take a more confrontational approach are less likely to gain emotional support or assistance from others. </a:t>
            </a:r>
          </a:p>
          <a:p>
            <a:pPr algn="just">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Emotion-focussed coping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about identifying strategies to manage the distress caused by the stressor.  This might be seeking social support to talk out the emotions being felt, and by doing so this helps the individual process them. Alternatively, it may be the engagement in relaxation activities such as mindfulness, yoga or exercise that helps the individual regulate how they feel, and this reduces the stress.   </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is also worth mentioning that a negative strategy might be employed. This could be an escape-avoidant strategy – which involves using substances, sleeping, eating etc. or simply “wishing” that a problem would go away.  An escape-avoidant strategy is appealing because it can offer a transient period of respite, but it is short-lived because it neither tackles the stressor nor the emotional impact that it is having. Behaviours associated to the escape-avoidant strategy had also been linked by Lazarus and Folkman to an increased risk of anxiety and depression.</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Therefore, they asserted that if an individual felt they were likely to be able to impact the outcome in a favourable way, then they would choose problem-focussed coping whereas if the perception was that little or no impact could be made on the outcome then emotion-coping was more often employed.  These ways of coping are not mutually exclusive however and both can often be engaged in at the same time.</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Due to the dynamic nature of how we cope with any given stressful situation, reappraisal is an ongoing and cyclical process.  After employing coping strategies, an assessment will be made of how effective they are, whether further information is needed and what adjustments are required if the external or internal circumstances are changing.  The stressor itself may be reappraised.  What may have been initially perceived as a threat, begins to evolve into a challenge or something benign.</a:t>
            </a:r>
          </a:p>
          <a:p>
            <a:pPr algn="just">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SLIDE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7145320-9376-9C4B-8807-201C150C6A5A}" type="slidenum">
              <a:rPr lang="en-US" smtClean="0"/>
              <a:t>2</a:t>
            </a:fld>
            <a:endParaRPr lang="en-US"/>
          </a:p>
        </p:txBody>
      </p:sp>
    </p:spTree>
    <p:extLst>
      <p:ext uri="{BB962C8B-B14F-4D97-AF65-F5344CB8AC3E}">
        <p14:creationId xmlns:p14="http://schemas.microsoft.com/office/powerpoint/2010/main" val="3037853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strengths to the Transactional Model of Stress and Coping, is that it is framed by the individual and allows for all manner of factors. Furthermore, it accommodates the process of active participation and response by way of continuous reappraisal.  </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However, one weakness to the model is that it is difficult to develop a framework for evaluation as it is based on individualised perceptions and interpretations of a stressor and is subject to a variety of factors.  </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Furthermore, the model fails to make allowance for physiological responses, such as an increased heart rate or blood pressure, which may impact cognitive clarity. </a:t>
            </a:r>
          </a:p>
          <a:p>
            <a:pPr algn="just">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SLIDE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7145320-9376-9C4B-8807-201C150C6A5A}" type="slidenum">
              <a:rPr lang="en-US" smtClean="0"/>
              <a:t>3</a:t>
            </a:fld>
            <a:endParaRPr lang="en-US"/>
          </a:p>
        </p:txBody>
      </p:sp>
    </p:spTree>
    <p:extLst>
      <p:ext uri="{BB962C8B-B14F-4D97-AF65-F5344CB8AC3E}">
        <p14:creationId xmlns:p14="http://schemas.microsoft.com/office/powerpoint/2010/main" val="37208127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recent study investigated college students’ emotion and stress-related eating utilising the framework for the Transactional Model of Stress and Coping.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Previous research has indicated that most undergraduate students experience higher than average stress.  This is due to a variety of factors including academic pressure, being homesick, relationship challenges and physical health.  </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study took into consideration the physiological impact of stress on the appetite and digestive system and acknowledged the impact of eating high fat/ high sugar on the body, although it didn’t monitor food intake.</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Using self-reporting questionnaires, and an excess of 1000 participants, the researchers sought to understand student’s perception of stress, their appraisal of their ability to cope as well as any resources and skills they had available. The researchers then explored questions about how they used food as a reward or as a comfort to identify emotion and stress-related eating.  The researchers also investigated whether, having engaged in emotion-stress-related eating, this affected an individual’s appraisal of their ability to cope.</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key findings of the study indicated increasing and strengthening someone’s strategies and resources to cope, negatively correlated with their propensity to engage with emotion- and stress-related eating. Furthermore, it also noted that those who were overweight or perceived themselves to be heavier than the actual reality, were more likely to engage with emotion-stress- related eating.</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conclusion from this study was these findings could be useful in helping students evaluate their own ability to cope with stress, as well as be used to create targeted interventions, promoting healthy ways of handling stress and increasing skills needed for problem-focussed coping.</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One limitation of this research is that participants all volunteered to be involved. This may be indicative of their interest in the topic and influence them to positively engage. Whereas those who chose not take part may be even more vulnerable to engage with emotion-stress- related eating, and less susceptible to interventions. Another limitation is that participants self-reported which may influence the level of disclosure offered. </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Furthermore, the researchers limited their measurements, and did not incorporate other psychological indicators that may be a factor in stress-related eating such as anxiety or depression.  </a:t>
            </a:r>
          </a:p>
          <a:p>
            <a:pPr algn="just">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SLIDE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7145320-9376-9C4B-8807-201C150C6A5A}" type="slidenum">
              <a:rPr lang="en-US" smtClean="0"/>
              <a:t>4</a:t>
            </a:fld>
            <a:endParaRPr lang="en-US"/>
          </a:p>
        </p:txBody>
      </p:sp>
    </p:spTree>
    <p:extLst>
      <p:ext uri="{BB962C8B-B14F-4D97-AF65-F5344CB8AC3E}">
        <p14:creationId xmlns:p14="http://schemas.microsoft.com/office/powerpoint/2010/main" val="1587463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Another study used the Transactional Model of Stress and Coping to evaluate and discuss the well-being of siblings of patients with schizophrenia and look at the potential variables that affected this.</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Schizophrenia is an illness which significantly affects not only an individual but those who are closest to them.  Even if they don’t carry the primary responsibility for care, giving, all siblings reported that they experienced stress with 20% identifying with “severe” stress.  </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study was conducted with around 100 siblings of patients with schizophrenia and used questionnaires to gather data.  The stress framework was used to identify stressors, resources and coping-strategies. </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Stressors included feeling a sense of shame or stigma or the pressure to compensate for their sibling who is unwell by behaving like a “model child”. Caregivers were often unavailable due to their need to attend to their sibling, leaving them feeling abandoned or ignored.  </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is also worth noting that some experienced a sense of being over-protected by their primary caregiver, most often a mother which contributed positively to their sense of well-being.</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Whilst a limitation of this study was with the relatively small sample size, key findings included the importance of social support and the positive impact this had on well-being, providing a place for emotion-coping strategies but also an appropriate place for healthy escape to engage in other activities which boost well-being such as sport or hobbies.</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also noted the importance of providing information to siblings, to assist with problem-focussed coping. Information helped them understand their sibling’s illness and to assisted them develop strategies to cope within the home when the environment became more challenging.</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Therefore, a key conclusion from this study is that the Transactional Model or stress and coping might be a helpful starting place to develop effective interventions with this target group.</a:t>
            </a:r>
          </a:p>
          <a:p>
            <a:pPr algn="just">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SLIDE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7145320-9376-9C4B-8807-201C150C6A5A}" type="slidenum">
              <a:rPr lang="en-US" smtClean="0"/>
              <a:t>5</a:t>
            </a:fld>
            <a:endParaRPr lang="en-US"/>
          </a:p>
        </p:txBody>
      </p:sp>
    </p:spTree>
    <p:extLst>
      <p:ext uri="{BB962C8B-B14F-4D97-AF65-F5344CB8AC3E}">
        <p14:creationId xmlns:p14="http://schemas.microsoft.com/office/powerpoint/2010/main" val="1208140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76EAA-F525-A8B4-5D1E-9551880CD8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8E4D94-F988-35D3-D99D-75BF6EDC35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F5AE39-93E4-55DC-FC8D-80E2930F9065}"/>
              </a:ext>
            </a:extLst>
          </p:cNvPr>
          <p:cNvSpPr>
            <a:spLocks noGrp="1"/>
          </p:cNvSpPr>
          <p:nvPr>
            <p:ph type="body" idx="1"/>
          </p:nvPr>
        </p:nvSpPr>
        <p:spPr/>
        <p:txBody>
          <a:bodyPr/>
          <a:lstStyle/>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conclusion: The transactional model of stress and coping has proven itself to be a helpful framework to understand how individuals respond to stressful stimuli.  The final slide shows the references that I have used for this presentation. Thank you for your time.  </a:t>
            </a:r>
          </a:p>
          <a:p>
            <a:pPr algn="just">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SLIDE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3F7FD369-12A5-CA85-5480-AECBBF3BA1F9}"/>
              </a:ext>
            </a:extLst>
          </p:cNvPr>
          <p:cNvSpPr>
            <a:spLocks noGrp="1"/>
          </p:cNvSpPr>
          <p:nvPr>
            <p:ph type="sldNum" sz="quarter" idx="5"/>
          </p:nvPr>
        </p:nvSpPr>
        <p:spPr/>
        <p:txBody>
          <a:bodyPr/>
          <a:lstStyle/>
          <a:p>
            <a:fld id="{67145320-9376-9C4B-8807-201C150C6A5A}" type="slidenum">
              <a:rPr lang="en-US" smtClean="0"/>
              <a:t>6</a:t>
            </a:fld>
            <a:endParaRPr lang="en-US"/>
          </a:p>
        </p:txBody>
      </p:sp>
    </p:spTree>
    <p:extLst>
      <p:ext uri="{BB962C8B-B14F-4D97-AF65-F5344CB8AC3E}">
        <p14:creationId xmlns:p14="http://schemas.microsoft.com/office/powerpoint/2010/main" val="35299806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7145320-9376-9C4B-8807-201C150C6A5A}" type="slidenum">
              <a:rPr lang="en-US" smtClean="0"/>
              <a:t>7</a:t>
            </a:fld>
            <a:endParaRPr lang="en-US"/>
          </a:p>
        </p:txBody>
      </p:sp>
    </p:spTree>
    <p:extLst>
      <p:ext uri="{BB962C8B-B14F-4D97-AF65-F5344CB8AC3E}">
        <p14:creationId xmlns:p14="http://schemas.microsoft.com/office/powerpoint/2010/main" val="141738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07824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8A87A34-81AB-432B-8DAE-1953F412C126}" type="datetimeFigureOut">
              <a:rPr lang="en-US" smtClean="0"/>
              <a:t>11/17/24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22482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11/17/24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01699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11/17/24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77497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11/17/24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858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8A87A34-81AB-432B-8DAE-1953F412C126}" type="datetimeFigureOut">
              <a:rPr lang="en-US" smtClean="0"/>
              <a:t>11/17/24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42708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8A87A34-81AB-432B-8DAE-1953F412C126}" type="datetimeFigureOut">
              <a:rPr lang="en-US" smtClean="0"/>
              <a:t>11/17/24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12417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8A87A34-81AB-432B-8DAE-1953F412C126}" type="datetimeFigureOut">
              <a:rPr lang="en-US" smtClean="0"/>
              <a:t>11/17/24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85962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11/17/24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04655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11/17/24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41007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325973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57492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915406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pPr/>
              <a:t>11/17/24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923244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pPr/>
              <a:t>11/17/24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322320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504333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96175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8A87A34-81AB-432B-8DAE-1953F412C126}" type="datetimeFigureOut">
              <a:rPr lang="en-US" smtClean="0"/>
              <a:pPr/>
              <a:t>11/17/24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12825103"/>
      </p:ext>
    </p:extLst>
  </p:cSld>
  <p:clrMap bg1="dk1" tx1="lt1" bg2="dk2" tx2="lt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 id="2147483802" r:id="rId14"/>
    <p:sldLayoutId id="2147483803" r:id="rId15"/>
    <p:sldLayoutId id="2147483804" r:id="rId16"/>
    <p:sldLayoutId id="214748380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FFEEC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A006A-D924-BD53-D0F8-835754D1A192}"/>
              </a:ext>
            </a:extLst>
          </p:cNvPr>
          <p:cNvSpPr>
            <a:spLocks noGrp="1"/>
          </p:cNvSpPr>
          <p:nvPr>
            <p:ph type="ctrTitle"/>
          </p:nvPr>
        </p:nvSpPr>
        <p:spPr>
          <a:xfrm>
            <a:off x="1154955" y="2675244"/>
            <a:ext cx="9443772" cy="1507511"/>
          </a:xfrm>
        </p:spPr>
        <p:txBody>
          <a:bodyPr/>
          <a:lstStyle/>
          <a:p>
            <a:r>
              <a:rPr lang="en-US" sz="5400" dirty="0">
                <a:solidFill>
                  <a:schemeClr val="accent1">
                    <a:lumMod val="75000"/>
                  </a:schemeClr>
                </a:solidFill>
                <a:latin typeface="Aptos" panose="020B0004020202020204" pitchFamily="34" charset="0"/>
              </a:rPr>
              <a:t>Stress, Coping and Resilience</a:t>
            </a:r>
            <a:br>
              <a:rPr lang="en-US" sz="5400" dirty="0">
                <a:solidFill>
                  <a:schemeClr val="accent1">
                    <a:lumMod val="75000"/>
                  </a:schemeClr>
                </a:solidFill>
                <a:latin typeface="Aptos" panose="020B0004020202020204" pitchFamily="34" charset="0"/>
              </a:rPr>
            </a:br>
            <a:r>
              <a:rPr lang="en-US" sz="5400" dirty="0">
                <a:solidFill>
                  <a:schemeClr val="accent1">
                    <a:lumMod val="75000"/>
                  </a:schemeClr>
                </a:solidFill>
                <a:latin typeface="Aptos" panose="020B0004020202020204" pitchFamily="34" charset="0"/>
              </a:rPr>
              <a:t>The Transactional Model of Stress and Coping</a:t>
            </a:r>
          </a:p>
        </p:txBody>
      </p:sp>
      <p:sp>
        <p:nvSpPr>
          <p:cNvPr id="6" name="Rectangle 5">
            <a:extLst>
              <a:ext uri="{FF2B5EF4-FFF2-40B4-BE49-F238E27FC236}">
                <a16:creationId xmlns:a16="http://schemas.microsoft.com/office/drawing/2014/main" id="{1DF7BBB9-1E5F-97C1-10E1-60AD33EB19E6}"/>
              </a:ext>
            </a:extLst>
          </p:cNvPr>
          <p:cNvSpPr/>
          <p:nvPr/>
        </p:nvSpPr>
        <p:spPr>
          <a:xfrm>
            <a:off x="10764982" y="0"/>
            <a:ext cx="692727" cy="14478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riangle 6">
            <a:extLst>
              <a:ext uri="{FF2B5EF4-FFF2-40B4-BE49-F238E27FC236}">
                <a16:creationId xmlns:a16="http://schemas.microsoft.com/office/drawing/2014/main" id="{80432048-BB5E-F951-0FAA-782C3F9A2AF0}"/>
              </a:ext>
            </a:extLst>
          </p:cNvPr>
          <p:cNvSpPr/>
          <p:nvPr/>
        </p:nvSpPr>
        <p:spPr>
          <a:xfrm rot="10800000">
            <a:off x="10764982" y="1447801"/>
            <a:ext cx="692726" cy="490329"/>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AD9A2E2D-D374-B35E-1902-BC9D153796E1}"/>
              </a:ext>
            </a:extLst>
          </p:cNvPr>
          <p:cNvSpPr txBox="1"/>
          <p:nvPr/>
        </p:nvSpPr>
        <p:spPr>
          <a:xfrm>
            <a:off x="1154955" y="4543420"/>
            <a:ext cx="7931889" cy="1323439"/>
          </a:xfrm>
          <a:prstGeom prst="rect">
            <a:avLst/>
          </a:prstGeom>
          <a:noFill/>
        </p:spPr>
        <p:txBody>
          <a:bodyPr wrap="square" rtlCol="0">
            <a:spAutoFit/>
          </a:bodyPr>
          <a:lstStyle/>
          <a:p>
            <a:r>
              <a:rPr lang="en-US" sz="4000" dirty="0">
                <a:solidFill>
                  <a:schemeClr val="accent1">
                    <a:lumMod val="75000"/>
                  </a:schemeClr>
                </a:solidFill>
                <a:latin typeface="Aptos" panose="020B0004020202020204" pitchFamily="34" charset="0"/>
              </a:rPr>
              <a:t>ECMH4003</a:t>
            </a:r>
          </a:p>
          <a:p>
            <a:r>
              <a:rPr lang="en-US" sz="4000" dirty="0">
                <a:solidFill>
                  <a:schemeClr val="accent1">
                    <a:lumMod val="75000"/>
                  </a:schemeClr>
                </a:solidFill>
                <a:latin typeface="Aptos" panose="020B0004020202020204" pitchFamily="34" charset="0"/>
              </a:rPr>
              <a:t>Hannah Vincent</a:t>
            </a:r>
          </a:p>
        </p:txBody>
      </p:sp>
    </p:spTree>
    <p:extLst>
      <p:ext uri="{BB962C8B-B14F-4D97-AF65-F5344CB8AC3E}">
        <p14:creationId xmlns:p14="http://schemas.microsoft.com/office/powerpoint/2010/main" val="1067630861"/>
      </p:ext>
    </p:extLst>
  </p:cSld>
  <p:clrMapOvr>
    <a:masterClrMapping/>
  </p:clrMapOvr>
  <mc:AlternateContent xmlns:mc="http://schemas.openxmlformats.org/markup-compatibility/2006" xmlns:p14="http://schemas.microsoft.com/office/powerpoint/2010/main">
    <mc:Choice Requires="p14">
      <p:transition spd="slow" p14:dur="2000" advTm="51115"/>
    </mc:Choice>
    <mc:Fallback xmlns="">
      <p:transition spd="slow" advTm="51115"/>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rgbClr val="FFEECE"/>
        </a:solidFill>
        <a:effectLst/>
      </p:bgPr>
    </p:bg>
    <p:spTree>
      <p:nvGrpSpPr>
        <p:cNvPr id="1" name="">
          <a:extLst>
            <a:ext uri="{FF2B5EF4-FFF2-40B4-BE49-F238E27FC236}">
              <a16:creationId xmlns:a16="http://schemas.microsoft.com/office/drawing/2014/main" id="{5D42FBA3-4A3C-BDBC-0CED-2A950A47CACE}"/>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1D95AC4A-1586-7D22-ADBC-5B347BE8DDCC}"/>
              </a:ext>
            </a:extLst>
          </p:cNvPr>
          <p:cNvSpPr/>
          <p:nvPr/>
        </p:nvSpPr>
        <p:spPr>
          <a:xfrm>
            <a:off x="10764982" y="0"/>
            <a:ext cx="692727" cy="14478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riangle 6">
            <a:extLst>
              <a:ext uri="{FF2B5EF4-FFF2-40B4-BE49-F238E27FC236}">
                <a16:creationId xmlns:a16="http://schemas.microsoft.com/office/drawing/2014/main" id="{EAD24FB0-2F96-6D18-CEE9-E2A98BA1BDF8}"/>
              </a:ext>
            </a:extLst>
          </p:cNvPr>
          <p:cNvSpPr/>
          <p:nvPr/>
        </p:nvSpPr>
        <p:spPr>
          <a:xfrm rot="10800000">
            <a:off x="10764982" y="1447801"/>
            <a:ext cx="692726" cy="490329"/>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diagram of emotional response&#10;&#10;Description automatically generated">
            <a:extLst>
              <a:ext uri="{FF2B5EF4-FFF2-40B4-BE49-F238E27FC236}">
                <a16:creationId xmlns:a16="http://schemas.microsoft.com/office/drawing/2014/main" id="{11109D39-4807-9428-3765-8425CB1C4127}"/>
              </a:ext>
            </a:extLst>
          </p:cNvPr>
          <p:cNvPicPr>
            <a:picLocks noChangeAspect="1"/>
          </p:cNvPicPr>
          <p:nvPr/>
        </p:nvPicPr>
        <p:blipFill>
          <a:blip r:embed="rId3"/>
          <a:stretch>
            <a:fillRect/>
          </a:stretch>
        </p:blipFill>
        <p:spPr>
          <a:xfrm>
            <a:off x="2893499" y="1001525"/>
            <a:ext cx="4363818" cy="5509806"/>
          </a:xfrm>
          <a:prstGeom prst="rect">
            <a:avLst/>
          </a:prstGeom>
          <a:solidFill>
            <a:srgbClr val="FFEECE"/>
          </a:solidFill>
          <a:ln w="22225">
            <a:solidFill>
              <a:schemeClr val="accent1">
                <a:shade val="15000"/>
              </a:schemeClr>
            </a:solidFill>
          </a:ln>
        </p:spPr>
      </p:pic>
      <p:sp>
        <p:nvSpPr>
          <p:cNvPr id="10" name="TextBox 9">
            <a:extLst>
              <a:ext uri="{FF2B5EF4-FFF2-40B4-BE49-F238E27FC236}">
                <a16:creationId xmlns:a16="http://schemas.microsoft.com/office/drawing/2014/main" id="{3B50E960-2D29-5ACC-01FB-3A9E7CCD7722}"/>
              </a:ext>
            </a:extLst>
          </p:cNvPr>
          <p:cNvSpPr txBox="1"/>
          <p:nvPr/>
        </p:nvSpPr>
        <p:spPr>
          <a:xfrm>
            <a:off x="1776251" y="358801"/>
            <a:ext cx="6598313" cy="461665"/>
          </a:xfrm>
          <a:prstGeom prst="rect">
            <a:avLst/>
          </a:prstGeom>
          <a:noFill/>
        </p:spPr>
        <p:txBody>
          <a:bodyPr wrap="square" rtlCol="0">
            <a:spAutoFit/>
          </a:bodyPr>
          <a:lstStyle/>
          <a:p>
            <a:pPr algn="ctr"/>
            <a:r>
              <a:rPr lang="en-US" sz="2400" b="1" dirty="0">
                <a:solidFill>
                  <a:schemeClr val="accent1">
                    <a:lumMod val="75000"/>
                  </a:schemeClr>
                </a:solidFill>
                <a:latin typeface="Aptos" panose="020B0004020202020204" pitchFamily="34" charset="0"/>
              </a:rPr>
              <a:t>The transactional model of stress and coping</a:t>
            </a:r>
          </a:p>
        </p:txBody>
      </p:sp>
      <p:sp>
        <p:nvSpPr>
          <p:cNvPr id="14" name="TextBox 13">
            <a:extLst>
              <a:ext uri="{FF2B5EF4-FFF2-40B4-BE49-F238E27FC236}">
                <a16:creationId xmlns:a16="http://schemas.microsoft.com/office/drawing/2014/main" id="{3F14455E-2FFB-A0FF-056E-D89C93DBC2F8}"/>
              </a:ext>
            </a:extLst>
          </p:cNvPr>
          <p:cNvSpPr txBox="1"/>
          <p:nvPr/>
        </p:nvSpPr>
        <p:spPr>
          <a:xfrm>
            <a:off x="7363357" y="5865000"/>
            <a:ext cx="3046141" cy="646331"/>
          </a:xfrm>
          <a:prstGeom prst="rect">
            <a:avLst/>
          </a:prstGeom>
          <a:noFill/>
        </p:spPr>
        <p:txBody>
          <a:bodyPr wrap="square">
            <a:spAutoFit/>
          </a:bodyPr>
          <a:lstStyle/>
          <a:p>
            <a:r>
              <a:rPr lang="en-US" sz="1800" dirty="0">
                <a:solidFill>
                  <a:schemeClr val="accent1">
                    <a:lumMod val="75000"/>
                  </a:schemeClr>
                </a:solidFill>
                <a:latin typeface="Aptos" panose="020B0004020202020204" pitchFamily="34" charset="0"/>
              </a:rPr>
              <a:t>Image adapted from</a:t>
            </a:r>
          </a:p>
          <a:p>
            <a:r>
              <a:rPr lang="en-US" sz="1800" dirty="0">
                <a:solidFill>
                  <a:schemeClr val="accent1">
                    <a:lumMod val="75000"/>
                  </a:schemeClr>
                </a:solidFill>
                <a:latin typeface="Aptos" panose="020B0004020202020204" pitchFamily="34" charset="0"/>
              </a:rPr>
              <a:t>Lazarus &amp; Folkman (1984).</a:t>
            </a:r>
          </a:p>
        </p:txBody>
      </p:sp>
    </p:spTree>
    <p:extLst>
      <p:ext uri="{BB962C8B-B14F-4D97-AF65-F5344CB8AC3E}">
        <p14:creationId xmlns:p14="http://schemas.microsoft.com/office/powerpoint/2010/main" val="2367879884"/>
      </p:ext>
    </p:extLst>
  </p:cSld>
  <p:clrMapOvr>
    <a:masterClrMapping/>
  </p:clrMapOvr>
  <mc:AlternateContent xmlns:mc="http://schemas.openxmlformats.org/markup-compatibility/2006" xmlns:p14="http://schemas.microsoft.com/office/powerpoint/2010/main">
    <mc:Choice Requires="p14">
      <p:transition spd="slow" p14:dur="2000" advTm="286727"/>
    </mc:Choice>
    <mc:Fallback xmlns="">
      <p:transition spd="slow" advTm="286727"/>
    </mc:Fallback>
  </mc:AlternateContent>
  <p:extLst>
    <p:ext uri="{3A86A75C-4F4B-4683-9AE1-C65F6400EC91}">
      <p14:laserTraceLst xmlns:p14="http://schemas.microsoft.com/office/powerpoint/2010/main">
        <p14:tracePtLst>
          <p14:tracePt t="1996" x="7256463" y="141288"/>
          <p14:tracePt t="2026" x="7299325" y="190500"/>
          <p14:tracePt t="2027" x="7364413" y="290513"/>
          <p14:tracePt t="2028" x="7415213" y="339725"/>
          <p14:tracePt t="2036" x="7431088" y="357188"/>
          <p14:tracePt t="2044" x="7464425" y="398463"/>
          <p14:tracePt t="2052" x="7497763" y="431800"/>
          <p14:tracePt t="2060" x="7531100" y="447675"/>
          <p14:tracePt t="2077" x="7572375" y="481013"/>
          <p14:tracePt t="2084" x="7605713" y="514350"/>
          <p14:tracePt t="2329" x="7588250" y="514350"/>
          <p14:tracePt t="2343" x="7572375" y="514350"/>
          <p14:tracePt t="2351" x="7546975" y="514350"/>
          <p14:tracePt t="2359" x="7531100" y="514350"/>
          <p14:tracePt t="2367" x="7497763" y="530225"/>
          <p14:tracePt t="2376" x="7464425" y="530225"/>
          <p14:tracePt t="2384" x="7431088" y="547688"/>
          <p14:tracePt t="2392" x="7397750" y="547688"/>
          <p14:tracePt t="2407" x="7348538" y="563563"/>
          <p14:tracePt t="2408" x="7299325" y="563563"/>
          <p14:tracePt t="2416" x="7207250" y="596900"/>
          <p14:tracePt t="2424" x="7158038" y="614363"/>
          <p14:tracePt t="2441" x="6999288" y="655638"/>
          <p14:tracePt t="2448" x="6934200" y="688975"/>
          <p14:tracePt t="2458" x="6850063" y="720725"/>
          <p14:tracePt t="2476" x="6743700" y="754063"/>
          <p14:tracePt t="2491" x="6643688" y="787400"/>
          <p14:tracePt t="2497" x="6610350" y="804863"/>
          <p14:tracePt t="2507" x="6561138" y="838200"/>
          <p14:tracePt t="2513" x="6543675" y="838200"/>
          <p14:tracePt t="2524" x="6469063" y="869950"/>
          <p14:tracePt t="2541" x="6402388" y="928688"/>
          <p14:tracePt t="2546" x="6386513" y="946150"/>
          <p14:tracePt t="2557" x="6353175" y="962025"/>
          <p14:tracePt t="2574" x="6286500" y="1011238"/>
          <p14:tracePt t="2578" x="6270625" y="1028700"/>
          <p14:tracePt t="2591" x="6237288" y="1062038"/>
          <p14:tracePt t="2595" x="6196013" y="1077913"/>
          <p14:tracePt t="2608" x="6178550" y="1095375"/>
          <p14:tracePt t="2612" x="6162675" y="1111250"/>
          <p14:tracePt t="2624" x="6129338" y="1127125"/>
          <p14:tracePt t="2628" x="6111875" y="1127125"/>
          <p14:tracePt t="2641" x="6096000" y="1152525"/>
          <p14:tracePt t="2646" x="6080125" y="1152525"/>
          <p14:tracePt t="2658" x="6062663" y="1169988"/>
          <p14:tracePt t="2662" x="6029325" y="1169988"/>
          <p14:tracePt t="2675" x="6013450" y="1185863"/>
          <p14:tracePt t="2680" x="5995988" y="1185863"/>
          <p14:tracePt t="2691" x="5980113" y="1201738"/>
          <p14:tracePt t="2694" x="5954713" y="1201738"/>
          <p14:tracePt t="2708" x="5938838" y="1201738"/>
          <p14:tracePt t="2708" x="5921375" y="1219200"/>
          <p14:tracePt t="2716" x="5888038" y="1219200"/>
          <p14:tracePt t="2725" x="5872163" y="1235075"/>
          <p14:tracePt t="2741" x="5822950" y="1235075"/>
          <p14:tracePt t="2749" x="5805488" y="1252538"/>
          <p14:tracePt t="2758" x="5772150" y="1252538"/>
          <p14:tracePt t="2774" x="5722938" y="1268413"/>
          <p14:tracePt t="2781" x="5705475" y="1268413"/>
          <p14:tracePt t="2791" x="5681663" y="1285875"/>
          <p14:tracePt t="2808" x="5664200" y="1301750"/>
          <p14:tracePt t="3300" x="5630863" y="1301750"/>
          <p14:tracePt t="3308" x="5614988" y="1301750"/>
          <p14:tracePt t="3316" x="5599113" y="1301750"/>
          <p14:tracePt t="3324" x="5581650" y="1301750"/>
          <p14:tracePt t="3341" x="5499100" y="1301750"/>
          <p14:tracePt t="3349" x="5465763" y="1301750"/>
          <p14:tracePt t="3357" x="5407025" y="1301750"/>
          <p14:tracePt t="3374" x="5291138" y="1285875"/>
          <p14:tracePt t="3381" x="5224463" y="1268413"/>
          <p14:tracePt t="3390" x="5175250" y="1268413"/>
          <p14:tracePt t="3408" x="5067300" y="1268413"/>
          <p14:tracePt t="3413" x="5018088" y="1252538"/>
          <p14:tracePt t="3424" x="4967288" y="1252538"/>
          <p14:tracePt t="3441" x="4860925" y="1252538"/>
          <p14:tracePt t="3446" x="4827588" y="1252538"/>
          <p14:tracePt t="3457" x="4794250" y="1252538"/>
          <p14:tracePt t="3474" x="4711700" y="1252538"/>
          <p14:tracePt t="3478" x="4694238" y="1252538"/>
          <p14:tracePt t="3490" x="4660900" y="1252538"/>
          <p14:tracePt t="3494" x="4645025" y="1252538"/>
          <p14:tracePt t="3507" x="4603750" y="1252538"/>
          <p14:tracePt t="3511" x="4586288" y="1252538"/>
          <p14:tracePt t="3524" x="4570413" y="1252538"/>
          <p14:tracePt t="3527" x="4552950" y="1252538"/>
          <p14:tracePt t="3541" x="4537075" y="1252538"/>
          <p14:tracePt t="3545" x="4519613" y="1252538"/>
          <p14:tracePt t="3557" x="4503738" y="1268413"/>
          <p14:tracePt t="3562" x="4486275" y="1268413"/>
          <p14:tracePt t="3578" x="4470400" y="1285875"/>
          <p14:tracePt t="3591" x="4454525" y="1285875"/>
          <p14:tracePt t="3608" x="4437063" y="1301750"/>
          <p14:tracePt t="3608" x="4421188" y="1301750"/>
          <p14:tracePt t="3616" x="4403725" y="1301750"/>
          <p14:tracePt t="3625" x="4387850" y="1301750"/>
          <p14:tracePt t="3641" x="4362450" y="1319213"/>
          <p14:tracePt t="3649" x="4346575" y="1319213"/>
          <p14:tracePt t="3657" x="4329113" y="1335088"/>
          <p14:tracePt t="3674" x="4313238" y="1350963"/>
          <p14:tracePt t="3681" x="4295775" y="1350963"/>
          <p14:tracePt t="3691" x="4295775" y="1368425"/>
          <p14:tracePt t="3708" x="4262438" y="1409700"/>
          <p14:tracePt t="3714" x="4246563" y="1425575"/>
          <p14:tracePt t="3724" x="4229100" y="1443038"/>
          <p14:tracePt t="3741" x="4197350" y="1458913"/>
          <p14:tracePt t="3746" x="4179888" y="1476375"/>
          <p14:tracePt t="3762" x="4164013" y="1492250"/>
          <p14:tracePt t="3774" x="4146550" y="1492250"/>
          <p14:tracePt t="3779" x="4146550" y="1509713"/>
          <p14:tracePt t="3795" x="4130675" y="1525588"/>
          <p14:tracePt t="3807" x="4130675" y="1543050"/>
          <p14:tracePt t="3811" x="4130675" y="1558925"/>
          <p14:tracePt t="3824" x="4113213" y="1576388"/>
          <p14:tracePt t="3828" x="4113213" y="1592263"/>
          <p14:tracePt t="3843" x="4089400" y="1608138"/>
          <p14:tracePt t="3844" x="4089400" y="1625600"/>
          <p14:tracePt t="3851" x="4071938" y="1641475"/>
          <p14:tracePt t="3859" x="4071938" y="1666875"/>
          <p14:tracePt t="3874" x="4071938" y="1682750"/>
          <p14:tracePt t="3877" x="4056063" y="1682750"/>
          <p14:tracePt t="3891" x="4056063" y="1700213"/>
          <p14:tracePt t="3910" x="4056063" y="1716088"/>
          <p14:tracePt t="3925" x="4056063" y="1733550"/>
          <p14:tracePt t="3941" x="4056063" y="1749425"/>
          <p14:tracePt t="3957" x="4056063" y="1766888"/>
          <p14:tracePt t="3965" x="4071938" y="1766888"/>
          <p14:tracePt t="3974" x="4071938" y="1782763"/>
          <p14:tracePt t="3981" x="4113213" y="1800225"/>
          <p14:tracePt t="3991" x="4130675" y="1816100"/>
          <p14:tracePt t="4008" x="4197350" y="1849438"/>
          <p14:tracePt t="4014" x="4213225" y="1849438"/>
          <p14:tracePt t="4024" x="4262438" y="1865313"/>
          <p14:tracePt t="4030" x="4295775" y="1882775"/>
          <p14:tracePt t="4041" x="4346575" y="1882775"/>
          <p14:tracePt t="4046" x="4403725" y="1898650"/>
          <p14:tracePt t="4058" x="4454525" y="1924050"/>
          <p14:tracePt t="4074" x="4552950" y="1924050"/>
          <p14:tracePt t="4079" x="4619625" y="1939925"/>
          <p14:tracePt t="4091" x="4678363" y="1939925"/>
          <p14:tracePt t="4095" x="4760913" y="1939925"/>
          <p14:tracePt t="4108" x="4810125" y="1939925"/>
          <p14:tracePt t="4111" x="4892675" y="1939925"/>
          <p14:tracePt t="4124" x="4951413" y="1939925"/>
          <p14:tracePt t="4127" x="5033963" y="1939925"/>
          <p14:tracePt t="4141" x="5084763" y="1939925"/>
          <p14:tracePt t="4144" x="5133975" y="1939925"/>
          <p14:tracePt t="4158" x="5208588" y="1924050"/>
          <p14:tracePt t="4161" x="5224463" y="1924050"/>
          <p14:tracePt t="4176" x="5275263" y="1898650"/>
          <p14:tracePt t="4177" x="5324475" y="1898650"/>
          <p14:tracePt t="4184" x="5373688" y="1898650"/>
          <p14:tracePt t="4192" x="5407025" y="1898650"/>
          <p14:tracePt t="4208" x="5448300" y="1882775"/>
          <p14:tracePt t="4209" x="5481638" y="1882775"/>
          <p14:tracePt t="4216" x="5514975" y="1882775"/>
          <p14:tracePt t="4225" x="5532438" y="1882775"/>
          <p14:tracePt t="4241" x="5581650" y="1882775"/>
          <p14:tracePt t="4249" x="5599113" y="1865313"/>
          <p14:tracePt t="4257" x="5614988" y="1865313"/>
          <p14:tracePt t="4275" x="5630863" y="1865313"/>
          <p14:tracePt t="4289" x="5648325" y="1865313"/>
          <p14:tracePt t="4305" x="5664200" y="1865313"/>
          <p14:tracePt t="4322" x="5681663" y="1849438"/>
          <p14:tracePt t="4331" x="5705475" y="1849438"/>
          <p14:tracePt t="4346" x="5722938" y="1831975"/>
          <p14:tracePt t="4357" x="5738813" y="1831975"/>
          <p14:tracePt t="4362" x="5756275" y="1816100"/>
          <p14:tracePt t="4374" x="5772150" y="1816100"/>
          <p14:tracePt t="4379" x="5789613" y="1816100"/>
          <p14:tracePt t="4391" x="5805488" y="1800225"/>
          <p14:tracePt t="4395" x="5822950" y="1800225"/>
          <p14:tracePt t="4408" x="5854700" y="1782763"/>
          <p14:tracePt t="4413" x="5872163" y="1782763"/>
          <p14:tracePt t="4424" x="5888038" y="1782763"/>
          <p14:tracePt t="4427" x="5905500" y="1766888"/>
          <p14:tracePt t="4444" x="5921375" y="1766888"/>
          <p14:tracePt t="4445" x="5921375" y="1749425"/>
          <p14:tracePt t="4458" x="5938838" y="1749425"/>
          <p14:tracePt t="4460" x="5954713" y="1733550"/>
          <p14:tracePt t="4477" x="5980113" y="1716088"/>
          <p14:tracePt t="4478" x="5995988" y="1716088"/>
          <p14:tracePt t="4491" x="6013450" y="1716088"/>
          <p14:tracePt t="4493" x="6013450" y="1700213"/>
          <p14:tracePt t="4508" x="6029325" y="1700213"/>
          <p14:tracePt t="4509" x="6029325" y="1682750"/>
          <p14:tracePt t="4516" x="6046788" y="1666875"/>
          <p14:tracePt t="4533" x="6062663" y="1666875"/>
          <p14:tracePt t="4541" x="6062663" y="1641475"/>
          <p14:tracePt t="4557" x="6062663" y="1625600"/>
          <p14:tracePt t="4574" x="6080125" y="1608138"/>
          <p14:tracePt t="4581" x="6080125" y="1592263"/>
          <p14:tracePt t="4608" x="6080125" y="1543050"/>
          <p14:tracePt t="4614" x="6080125" y="1525588"/>
          <p14:tracePt t="4624" x="6080125" y="1509713"/>
          <p14:tracePt t="4641" x="6080125" y="1458913"/>
          <p14:tracePt t="4646" x="6080125" y="1443038"/>
          <p14:tracePt t="4657" x="6080125" y="1425575"/>
          <p14:tracePt t="4662" x="6080125" y="1409700"/>
          <p14:tracePt t="4678" x="6080125" y="1384300"/>
          <p14:tracePt t="4707" x="6080125" y="1368425"/>
          <p14:tracePt t="4727" x="6080125" y="1350963"/>
          <p14:tracePt t="4743" x="6080125" y="1335088"/>
          <p14:tracePt t="4760" x="6062663" y="1319213"/>
          <p14:tracePt t="4774" x="6062663" y="1301750"/>
          <p14:tracePt t="4791" x="6046788" y="1285875"/>
          <p14:tracePt t="4794" x="6046788" y="1268413"/>
          <p14:tracePt t="4808" x="6029325" y="1268413"/>
          <p14:tracePt t="4808" x="6013450" y="1252538"/>
          <p14:tracePt t="4816" x="5995988" y="1252538"/>
          <p14:tracePt t="4825" x="5980113" y="1235075"/>
          <p14:tracePt t="4841" x="5938838" y="1235075"/>
          <p14:tracePt t="4849" x="5921375" y="1219200"/>
          <p14:tracePt t="4857" x="5905500" y="1219200"/>
          <p14:tracePt t="4874" x="5872163" y="1201738"/>
          <p14:tracePt t="4881" x="5854700" y="1185863"/>
          <p14:tracePt t="4890" x="5838825" y="1185863"/>
          <p14:tracePt t="4907" x="5805488" y="1169988"/>
          <p14:tracePt t="4914" x="5789613" y="1169988"/>
          <p14:tracePt t="4924" x="5789613" y="1152525"/>
          <p14:tracePt t="4930" x="5772150" y="1152525"/>
          <p14:tracePt t="4941" x="5756275" y="1152525"/>
          <p14:tracePt t="4954" x="5738813" y="1127125"/>
          <p14:tracePt t="4964" x="5722938" y="1127125"/>
          <p14:tracePt t="4979" x="5705475" y="1127125"/>
          <p14:tracePt t="4991" x="5681663" y="1127125"/>
          <p14:tracePt t="5008" x="5664200" y="1111250"/>
          <p14:tracePt t="5011" x="5648325" y="1111250"/>
          <p14:tracePt t="5024" x="5630863" y="1095375"/>
          <p14:tracePt t="5027" x="5614988" y="1095375"/>
          <p14:tracePt t="5041" x="5599113" y="1077913"/>
          <p14:tracePt t="5045" x="5581650" y="1077913"/>
          <p14:tracePt t="5058" x="5565775" y="1062038"/>
          <p14:tracePt t="5061" x="5548313" y="1044575"/>
          <p14:tracePt t="5074" x="5514975" y="1044575"/>
          <p14:tracePt t="5077" x="5499100" y="1028700"/>
          <p14:tracePt t="5091" x="5481638" y="1028700"/>
          <p14:tracePt t="5093" x="5448300" y="1011238"/>
          <p14:tracePt t="5110" x="5424488" y="995363"/>
          <p14:tracePt t="5111" x="5391150" y="995363"/>
          <p14:tracePt t="5124" x="5373688" y="977900"/>
          <p14:tracePt t="5133" x="5357813" y="962025"/>
          <p14:tracePt t="5141" x="5341938" y="962025"/>
          <p14:tracePt t="5149" x="5341938" y="946150"/>
          <p14:tracePt t="5158" x="5324475" y="928688"/>
          <p14:tracePt t="5174" x="5324475" y="912813"/>
          <p14:tracePt t="5181" x="5324475" y="895350"/>
          <p14:tracePt t="5191" x="5324475" y="854075"/>
          <p14:tracePt t="5208" x="5324475" y="804863"/>
          <p14:tracePt t="5214" x="5324475" y="787400"/>
          <p14:tracePt t="5224" x="5324475" y="754063"/>
          <p14:tracePt t="5230" x="5324475" y="720725"/>
          <p14:tracePt t="5241" x="5324475" y="688975"/>
          <p14:tracePt t="5246" x="5341938" y="630238"/>
          <p14:tracePt t="5258" x="5357813" y="581025"/>
          <p14:tracePt t="5263" x="5373688" y="496888"/>
          <p14:tracePt t="5274" x="5407025" y="414338"/>
          <p14:tracePt t="5279" x="5424488" y="323850"/>
          <p14:tracePt t="5291" x="5448300" y="223838"/>
          <p14:tracePt t="5295" x="5465763" y="115888"/>
          <p14:tracePt t="5308" x="5481638" y="15875"/>
          <p14:tracePt t="12070" x="4951413" y="15875"/>
          <p14:tracePt t="12079" x="5033963" y="15875"/>
          <p14:tracePt t="12088" x="5118100" y="33338"/>
          <p14:tracePt t="12095" x="5192713" y="33338"/>
          <p14:tracePt t="12109" x="5275263" y="49213"/>
          <p14:tracePt t="12114" x="5357813" y="66675"/>
          <p14:tracePt t="12126" x="5448300" y="82550"/>
          <p14:tracePt t="12127" x="5532438" y="100013"/>
          <p14:tracePt t="12135" x="5630863" y="100013"/>
          <p14:tracePt t="12145" x="5722938" y="115888"/>
          <p14:tracePt t="12159" x="5854700" y="141288"/>
          <p14:tracePt t="12167" x="5905500" y="141288"/>
          <p14:tracePt t="12177" x="5954713" y="141288"/>
          <p14:tracePt t="12183" x="6013450" y="141288"/>
          <p14:tracePt t="12192" x="6046788" y="141288"/>
          <p14:tracePt t="12199" x="6080125" y="141288"/>
          <p14:tracePt t="12208" x="6111875" y="141288"/>
          <p14:tracePt t="12215" x="6129338" y="141288"/>
          <p14:tracePt t="12225" x="6145213" y="141288"/>
          <p14:tracePt t="12241" x="6162675" y="157163"/>
          <p14:tracePt t="12248" x="6162675" y="174625"/>
          <p14:tracePt t="12264" x="6162675" y="190500"/>
          <p14:tracePt t="12280" x="6162675" y="207963"/>
          <p14:tracePt t="12291" x="6145213" y="207963"/>
          <p14:tracePt t="12296" x="6129338" y="207963"/>
          <p14:tracePt t="12308" x="6111875" y="223838"/>
          <p14:tracePt t="12515" x="6111875" y="306388"/>
          <p14:tracePt t="12524" x="6111875" y="398463"/>
          <p14:tracePt t="12534" x="6111875" y="481013"/>
          <p14:tracePt t="12541" x="6111875" y="581025"/>
          <p14:tracePt t="12548" x="6111875" y="688975"/>
          <p14:tracePt t="12557" x="6111875" y="804863"/>
          <p14:tracePt t="12564" x="6111875" y="977900"/>
          <p14:tracePt t="12576" x="6111875" y="1185863"/>
          <p14:tracePt t="12591" x="6096000" y="1458913"/>
          <p14:tracePt t="12596" x="6080125" y="1625600"/>
          <p14:tracePt t="12607" x="6062663" y="1782763"/>
          <p14:tracePt t="12613" x="6062663" y="1882775"/>
          <p14:tracePt t="12624" x="6046788" y="1990725"/>
          <p14:tracePt t="12629" x="6046788" y="2024063"/>
          <p14:tracePt t="12641" x="6046788" y="2089150"/>
          <p14:tracePt t="12645" x="6046788" y="2139950"/>
          <p14:tracePt t="12657" x="6046788" y="2181225"/>
          <p14:tracePt t="12661" x="6029325" y="2197100"/>
          <p14:tracePt t="13780" x="6013450" y="2197100"/>
          <p14:tracePt t="13788" x="5980113" y="2197100"/>
          <p14:tracePt t="13797" x="5938838" y="2197100"/>
          <p14:tracePt t="13807" x="5905500" y="2197100"/>
          <p14:tracePt t="13813" x="5872163" y="2197100"/>
          <p14:tracePt t="13824" x="5838825" y="2197100"/>
          <p14:tracePt t="13829" x="5805488" y="2214563"/>
          <p14:tracePt t="13841" x="5772150" y="2214563"/>
          <p14:tracePt t="13845" x="5738813" y="2214563"/>
          <p14:tracePt t="13857" x="5722938" y="2230438"/>
          <p14:tracePt t="13862" x="5705475" y="2230438"/>
          <p14:tracePt t="13874" x="5664200" y="2230438"/>
          <p14:tracePt t="13878" x="5648325" y="2247900"/>
          <p14:tracePt t="13891" x="5630863" y="2247900"/>
          <p14:tracePt t="13894" x="5614988" y="2263775"/>
          <p14:tracePt t="13924" x="5599113" y="2263775"/>
          <p14:tracePt t="13951" x="5599113" y="2281238"/>
          <p14:tracePt t="13968" x="5581650" y="2281238"/>
          <p14:tracePt t="13975" x="5581650" y="2297113"/>
          <p14:tracePt t="13991" x="5581650" y="2312988"/>
          <p14:tracePt t="14000" x="5565775" y="2330450"/>
          <p14:tracePt t="14008" x="5565775" y="2346325"/>
          <p14:tracePt t="14015" x="5565775" y="2363788"/>
          <p14:tracePt t="14032" x="5565775" y="2379663"/>
          <p14:tracePt t="14048" x="5565775" y="2397125"/>
          <p14:tracePt t="14145" x="5565775" y="2379663"/>
          <p14:tracePt t="14161" x="5581650" y="2363788"/>
          <p14:tracePt t="14174" x="5581650" y="2346325"/>
          <p14:tracePt t="14186" x="5581650" y="2330450"/>
          <p14:tracePt t="14194" x="5581650" y="2312988"/>
          <p14:tracePt t="14210" x="5599113" y="2297113"/>
          <p14:tracePt t="14226" x="5599113" y="2281238"/>
          <p14:tracePt t="14244" x="5614988" y="2263775"/>
          <p14:tracePt t="14275" x="5630863" y="2263775"/>
          <p14:tracePt t="14689" x="5614988" y="2263775"/>
          <p14:tracePt t="14697" x="5581650" y="2263775"/>
          <p14:tracePt t="14707" x="5548313" y="2263775"/>
          <p14:tracePt t="14713" x="5499100" y="2263775"/>
          <p14:tracePt t="14724" x="5465763" y="2263775"/>
          <p14:tracePt t="14729" x="5424488" y="2263775"/>
          <p14:tracePt t="14741" x="5391150" y="2263775"/>
          <p14:tracePt t="14745" x="5341938" y="2263775"/>
          <p14:tracePt t="14757" x="5291138" y="2263775"/>
          <p14:tracePt t="14762" x="5275263" y="2263775"/>
          <p14:tracePt t="14774" x="5224463" y="2263775"/>
          <p14:tracePt t="14778" x="5192713" y="2263775"/>
          <p14:tracePt t="14791" x="5149850" y="2263775"/>
          <p14:tracePt t="14794" x="5118100" y="2263775"/>
          <p14:tracePt t="14807" x="5084763" y="2263775"/>
          <p14:tracePt t="14810" x="5051425" y="2263775"/>
          <p14:tracePt t="14824" x="5018088" y="2263775"/>
          <p14:tracePt t="14827" x="4984750" y="2263775"/>
          <p14:tracePt t="14841" x="4951413" y="2263775"/>
          <p14:tracePt t="14845" x="4918075" y="2263775"/>
          <p14:tracePt t="14858" x="4876800" y="2263775"/>
          <p14:tracePt t="14860" x="4827588" y="2263775"/>
          <p14:tracePt t="14874" x="4810125" y="2263775"/>
          <p14:tracePt t="14878" x="4776788" y="2263775"/>
          <p14:tracePt t="14891" x="4743450" y="2263775"/>
          <p14:tracePt t="14892" x="4694238" y="2263775"/>
          <p14:tracePt t="14900" x="4660900" y="2263775"/>
          <p14:tracePt t="14908" x="4619625" y="2263775"/>
          <p14:tracePt t="14916" x="4586288" y="2263775"/>
          <p14:tracePt t="14925" x="4552950" y="2263775"/>
          <p14:tracePt t="14932" x="4519613" y="2281238"/>
          <p14:tracePt t="14941" x="4470400" y="2281238"/>
          <p14:tracePt t="14948" x="4421188" y="2297113"/>
          <p14:tracePt t="14958" x="4387850" y="2312988"/>
          <p14:tracePt t="14964" x="4346575" y="2312988"/>
          <p14:tracePt t="14974" x="4295775" y="2330450"/>
          <p14:tracePt t="14981" x="4279900" y="2330450"/>
          <p14:tracePt t="14991" x="4246563" y="2346325"/>
          <p14:tracePt t="14997" x="4197350" y="2363788"/>
          <p14:tracePt t="15008" x="4164013" y="2363788"/>
          <p14:tracePt t="15013" x="4130675" y="2363788"/>
          <p14:tracePt t="15025" x="4089400" y="2379663"/>
          <p14:tracePt t="15029" x="4056063" y="2379663"/>
          <p14:tracePt t="15041" x="4038600" y="2379663"/>
          <p14:tracePt t="15046" x="4022725" y="2397125"/>
          <p14:tracePt t="15058" x="4005263" y="2397125"/>
          <p14:tracePt t="15062" x="3989388" y="2420938"/>
          <p14:tracePt t="15074" x="3973513" y="2420938"/>
          <p14:tracePt t="15078" x="3956050" y="2438400"/>
          <p14:tracePt t="15091" x="3940175" y="2438400"/>
          <p14:tracePt t="15094" x="3940175" y="2454275"/>
          <p14:tracePt t="15107" x="3922713" y="2454275"/>
          <p14:tracePt t="15125" x="3922713" y="2471738"/>
          <p14:tracePt t="15144" x="3906838" y="2471738"/>
          <p14:tracePt t="15160" x="3906838" y="2487613"/>
          <p14:tracePt t="15167" x="3889375" y="2487613"/>
          <p14:tracePt t="15191" x="3889375" y="2505075"/>
          <p14:tracePt t="15192" x="3856038" y="2554288"/>
          <p14:tracePt t="15200" x="3832225" y="2587625"/>
          <p14:tracePt t="15210" x="3814763" y="2603500"/>
          <p14:tracePt t="15225" x="3781425" y="2654300"/>
          <p14:tracePt t="15232" x="3765550" y="2695575"/>
          <p14:tracePt t="15242" x="3748088" y="2711450"/>
          <p14:tracePt t="15248" x="3732213" y="2728913"/>
          <p14:tracePt t="15258" x="3732213" y="2760663"/>
          <p14:tracePt t="15264" x="3716338" y="2778125"/>
          <p14:tracePt t="15274" x="3716338" y="2794000"/>
          <p14:tracePt t="15281" x="3716338" y="2811463"/>
          <p14:tracePt t="15291" x="3698875" y="2827338"/>
          <p14:tracePt t="15297" x="3698875" y="2844800"/>
          <p14:tracePt t="15313" x="3698875" y="2860675"/>
          <p14:tracePt t="15329" x="3698875" y="2878138"/>
          <p14:tracePt t="15345" x="3698875" y="2894013"/>
          <p14:tracePt t="15358" x="3698875" y="2911475"/>
          <p14:tracePt t="15374" x="3698875" y="2935288"/>
          <p14:tracePt t="15386" x="3698875" y="2952750"/>
          <p14:tracePt t="15411" x="3716338" y="2952750"/>
          <p14:tracePt t="15414" x="3716338" y="2968625"/>
          <p14:tracePt t="15420" x="3716338" y="2986088"/>
          <p14:tracePt t="15427" x="3732213" y="2986088"/>
          <p14:tracePt t="15441" x="3732213" y="3001963"/>
          <p14:tracePt t="15444" x="3732213" y="3017838"/>
          <p14:tracePt t="15458" x="3732213" y="3035300"/>
          <p14:tracePt t="15461" x="3748088" y="3035300"/>
          <p14:tracePt t="15476" x="3748088" y="3051175"/>
          <p14:tracePt t="15477" x="3748088" y="3068638"/>
          <p14:tracePt t="15491" x="3748088" y="3084513"/>
          <p14:tracePt t="15492" x="3765550" y="3101975"/>
          <p14:tracePt t="15500" x="3765550" y="3117850"/>
          <p14:tracePt t="15510" x="3781425" y="3135313"/>
          <p14:tracePt t="15524" x="3798888" y="3167063"/>
          <p14:tracePt t="15532" x="3814763" y="3192463"/>
          <p14:tracePt t="15541" x="3832225" y="3209925"/>
          <p14:tracePt t="15548" x="3832225" y="3241675"/>
          <p14:tracePt t="15558" x="3856038" y="3259138"/>
          <p14:tracePt t="15565" x="3873500" y="3275013"/>
          <p14:tracePt t="15574" x="3873500" y="3308350"/>
          <p14:tracePt t="15581" x="3889375" y="3325813"/>
          <p14:tracePt t="15591" x="3906838" y="3341688"/>
          <p14:tracePt t="15597" x="3906838" y="3359150"/>
          <p14:tracePt t="15607" x="3922713" y="3359150"/>
          <p14:tracePt t="15613" x="3940175" y="3375025"/>
          <p14:tracePt t="15624" x="3956050" y="3390900"/>
          <p14:tracePt t="15641" x="3973513" y="3408363"/>
          <p14:tracePt t="15646" x="3989388" y="3433763"/>
          <p14:tracePt t="15657" x="4005263" y="3433763"/>
          <p14:tracePt t="15662" x="4005263" y="3449638"/>
          <p14:tracePt t="15674" x="4022725" y="3449638"/>
          <p14:tracePt t="15678" x="4038600" y="3467100"/>
          <p14:tracePt t="15691" x="4056063" y="3467100"/>
          <p14:tracePt t="15694" x="4071938" y="3482975"/>
          <p14:tracePt t="15707" x="4089400" y="3498850"/>
          <p14:tracePt t="15711" x="4113213" y="3498850"/>
          <p14:tracePt t="15724" x="4130675" y="3516313"/>
          <p14:tracePt t="15727" x="4164013" y="3532188"/>
          <p14:tracePt t="15741" x="4179888" y="3549650"/>
          <p14:tracePt t="15746" x="4197350" y="3565525"/>
          <p14:tracePt t="15758" x="4229100" y="3582988"/>
          <p14:tracePt t="15761" x="4246563" y="3598863"/>
          <p14:tracePt t="15775" x="4279900" y="3616325"/>
          <p14:tracePt t="15776" x="4295775" y="3616325"/>
          <p14:tracePt t="15784" x="4329113" y="3632200"/>
          <p14:tracePt t="15792" x="4362450" y="3648075"/>
          <p14:tracePt t="15800" x="4403725" y="3665538"/>
          <p14:tracePt t="15810" x="4437063" y="3690938"/>
          <p14:tracePt t="15824" x="4486275" y="3706813"/>
          <p14:tracePt t="15832" x="4519613" y="3722688"/>
          <p14:tracePt t="15841" x="4552950" y="3722688"/>
          <p14:tracePt t="15848" x="4586288" y="3740150"/>
          <p14:tracePt t="15858" x="4619625" y="3740150"/>
          <p14:tracePt t="15865" x="4645025" y="3756025"/>
          <p14:tracePt t="15874" x="4678363" y="3756025"/>
          <p14:tracePt t="15881" x="4694238" y="3756025"/>
          <p14:tracePt t="15891" x="4727575" y="3773488"/>
          <p14:tracePt t="15897" x="4743450" y="3773488"/>
          <p14:tracePt t="15908" x="4776788" y="3773488"/>
          <p14:tracePt t="15913" x="4794250" y="3789363"/>
          <p14:tracePt t="15924" x="4810125" y="3789363"/>
          <p14:tracePt t="15929" x="4827588" y="3789363"/>
          <p14:tracePt t="15941" x="4843463" y="3806825"/>
          <p14:tracePt t="15946" x="4860925" y="3806825"/>
          <p14:tracePt t="15958" x="4876800" y="3806825"/>
          <p14:tracePt t="15963" x="4892675" y="3806825"/>
          <p14:tracePt t="15974" x="4935538" y="3822700"/>
          <p14:tracePt t="15979" x="4951413" y="3822700"/>
          <p14:tracePt t="15993" x="4984750" y="3822700"/>
          <p14:tracePt t="15996" x="5000625" y="3840163"/>
          <p14:tracePt t="16009" x="5018088" y="3840163"/>
          <p14:tracePt t="16013" x="5051425" y="3840163"/>
          <p14:tracePt t="16027" x="5100638" y="3856038"/>
          <p14:tracePt t="16035" x="5133975" y="3856038"/>
          <p14:tracePt t="16043" x="5149850" y="3856038"/>
          <p14:tracePt t="16060" x="5224463" y="3871913"/>
          <p14:tracePt t="16067" x="5257800" y="3871913"/>
          <p14:tracePt t="16078" x="5291138" y="3889375"/>
          <p14:tracePt t="16093" x="5357813" y="3889375"/>
          <p14:tracePt t="16100" x="5373688" y="3889375"/>
          <p14:tracePt t="16109" x="5407025" y="3889375"/>
          <p14:tracePt t="16116" x="5481638" y="3889375"/>
          <p14:tracePt t="16126" x="5514975" y="3889375"/>
          <p14:tracePt t="16132" x="5548313" y="3889375"/>
          <p14:tracePt t="16141" x="5599113" y="3889375"/>
          <p14:tracePt t="16148" x="5648325" y="3889375"/>
          <p14:tracePt t="16158" x="5664200" y="3889375"/>
          <p14:tracePt t="16165" x="5722938" y="3889375"/>
          <p14:tracePt t="16174" x="5756275" y="3871913"/>
          <p14:tracePt t="16181" x="5805488" y="3871913"/>
          <p14:tracePt t="16191" x="5838825" y="3856038"/>
          <p14:tracePt t="16197" x="5905500" y="3840163"/>
          <p14:tracePt t="16207" x="5921375" y="3840163"/>
          <p14:tracePt t="16213" x="5954713" y="3840163"/>
          <p14:tracePt t="16224" x="6013450" y="3822700"/>
          <p14:tracePt t="16229" x="6046788" y="3822700"/>
          <p14:tracePt t="16241" x="6080125" y="3806825"/>
          <p14:tracePt t="16246" x="6111875" y="3789363"/>
          <p14:tracePt t="16260" x="6145213" y="3789363"/>
          <p14:tracePt t="16263" x="6178550" y="3773488"/>
          <p14:tracePt t="16276" x="6196013" y="3773488"/>
          <p14:tracePt t="16280" x="6237288" y="3756025"/>
          <p14:tracePt t="16293" x="6253163" y="3756025"/>
          <p14:tracePt t="16296" x="6270625" y="3740150"/>
          <p14:tracePt t="16309" x="6286500" y="3722688"/>
          <p14:tracePt t="16314" x="6303963" y="3722688"/>
          <p14:tracePt t="16326" x="6319838" y="3706813"/>
          <p14:tracePt t="16335" x="6337300" y="3690938"/>
          <p14:tracePt t="16343" x="6353175" y="3665538"/>
          <p14:tracePt t="16357" x="6369050" y="3648075"/>
          <p14:tracePt t="16374" x="6386513" y="3632200"/>
          <p14:tracePt t="16393" x="6402388" y="3616325"/>
          <p14:tracePt t="16400" x="6419850" y="3598863"/>
          <p14:tracePt t="16416" x="6435725" y="3582988"/>
          <p14:tracePt t="16441" x="6453188" y="3565525"/>
          <p14:tracePt t="16448" x="6453188" y="3549650"/>
          <p14:tracePt t="16459" x="6469063" y="3549650"/>
          <p14:tracePt t="16465" x="6486525" y="3532188"/>
          <p14:tracePt t="16474" x="6486525" y="3516313"/>
          <p14:tracePt t="16481" x="6486525" y="3498850"/>
          <p14:tracePt t="16491" x="6510338" y="3482975"/>
          <p14:tracePt t="16497" x="6510338" y="3467100"/>
          <p14:tracePt t="16507" x="6527800" y="3433763"/>
          <p14:tracePt t="16513" x="6527800" y="3408363"/>
          <p14:tracePt t="16524" x="6527800" y="3390900"/>
          <p14:tracePt t="16529" x="6543675" y="3359150"/>
          <p14:tracePt t="16541" x="6543675" y="3325813"/>
          <p14:tracePt t="16546" x="6561138" y="3308350"/>
          <p14:tracePt t="16560" x="6561138" y="3275013"/>
          <p14:tracePt t="16563" x="6561138" y="3225800"/>
          <p14:tracePt t="16574" x="6561138" y="3192463"/>
          <p14:tracePt t="16579" x="6561138" y="3151188"/>
          <p14:tracePt t="16593" x="6561138" y="3117850"/>
          <p14:tracePt t="16596" x="6561138" y="3068638"/>
          <p14:tracePt t="16609" x="6561138" y="3035300"/>
          <p14:tracePt t="16613" x="6561138" y="3001963"/>
          <p14:tracePt t="16626" x="6561138" y="2968625"/>
          <p14:tracePt t="16629" x="6561138" y="2935288"/>
          <p14:tracePt t="16642" x="6543675" y="2878138"/>
          <p14:tracePt t="16647" x="6527800" y="2860675"/>
          <p14:tracePt t="16660" x="6510338" y="2794000"/>
          <p14:tracePt t="16668" x="6510338" y="2760663"/>
          <p14:tracePt t="16676" x="6486525" y="2744788"/>
          <p14:tracePt t="16684" x="6486525" y="2711450"/>
          <p14:tracePt t="16693" x="6469063" y="2678113"/>
          <p14:tracePt t="16700" x="6453188" y="2654300"/>
          <p14:tracePt t="16709" x="6453188" y="2620963"/>
          <p14:tracePt t="16716" x="6435725" y="2603500"/>
          <p14:tracePt t="16727" x="6435725" y="2587625"/>
          <p14:tracePt t="16732" x="6419850" y="2570163"/>
          <p14:tracePt t="16741" x="6419850" y="2554288"/>
          <p14:tracePt t="16749" x="6402388" y="2520950"/>
          <p14:tracePt t="16760" x="6402388" y="2505075"/>
          <p14:tracePt t="16765" x="6386513" y="2487613"/>
          <p14:tracePt t="16774" x="6386513" y="2471738"/>
          <p14:tracePt t="16781" x="6369050" y="2454275"/>
          <p14:tracePt t="16797" x="6353175" y="2420938"/>
          <p14:tracePt t="16808" x="6337300" y="2397125"/>
          <p14:tracePt t="16813" x="6319838" y="2397125"/>
          <p14:tracePt t="16824" x="6303963" y="2363788"/>
          <p14:tracePt t="16830" x="6286500" y="2346325"/>
          <p14:tracePt t="16841" x="6270625" y="2330450"/>
          <p14:tracePt t="16846" x="6237288" y="2312988"/>
          <p14:tracePt t="16857" x="6211888" y="2281238"/>
          <p14:tracePt t="16862" x="6196013" y="2263775"/>
          <p14:tracePt t="16876" x="6162675" y="2247900"/>
          <p14:tracePt t="16881" x="6145213" y="2230438"/>
          <p14:tracePt t="16893" x="6111875" y="2214563"/>
          <p14:tracePt t="16897" x="6096000" y="2181225"/>
          <p14:tracePt t="16909" x="6080125" y="2163763"/>
          <p14:tracePt t="16914" x="6046788" y="2163763"/>
          <p14:tracePt t="16926" x="6029325" y="2139950"/>
          <p14:tracePt t="16930" x="6013450" y="2122488"/>
          <p14:tracePt t="16942" x="5995988" y="2122488"/>
          <p14:tracePt t="16946" x="5954713" y="2106613"/>
          <p14:tracePt t="16960" x="5921375" y="2089150"/>
          <p14:tracePt t="16968" x="5905500" y="2089150"/>
          <p14:tracePt t="16978" x="5888038" y="2073275"/>
          <p14:tracePt t="16993" x="5838825" y="2055813"/>
          <p14:tracePt t="17000" x="5822950" y="2055813"/>
          <p14:tracePt t="17010" x="5805488" y="2055813"/>
          <p14:tracePt t="17026" x="5738813" y="2039938"/>
          <p14:tracePt t="17032" x="5722938" y="2024063"/>
          <p14:tracePt t="17041" x="5681663" y="2024063"/>
          <p14:tracePt t="17048" x="5648325" y="2024063"/>
          <p14:tracePt t="17058" x="5630863" y="2024063"/>
          <p14:tracePt t="17065" x="5599113" y="2006600"/>
          <p14:tracePt t="17074" x="5581650" y="2006600"/>
          <p14:tracePt t="17081" x="5548313" y="2006600"/>
          <p14:tracePt t="17091" x="5514975" y="2006600"/>
          <p14:tracePt t="17097" x="5499100" y="2006600"/>
          <p14:tracePt t="17107" x="5465763" y="2006600"/>
          <p14:tracePt t="17113" x="5424488" y="1990725"/>
          <p14:tracePt t="17124" x="5407025" y="1990725"/>
          <p14:tracePt t="17130" x="5373688" y="1990725"/>
          <p14:tracePt t="17141" x="5357813" y="1990725"/>
          <p14:tracePt t="17146" x="5324475" y="1990725"/>
          <p14:tracePt t="17159" x="5308600" y="1990725"/>
          <p14:tracePt t="17162" x="5275263" y="1990725"/>
          <p14:tracePt t="17175" x="5257800" y="1990725"/>
          <p14:tracePt t="17180" x="5241925" y="1990725"/>
          <p14:tracePt t="17193" x="5224463" y="1990725"/>
          <p14:tracePt t="17196" x="5208588" y="1990725"/>
          <p14:tracePt t="17209" x="5192713" y="1990725"/>
          <p14:tracePt t="17212" x="5175250" y="1990725"/>
          <p14:tracePt t="17226" x="5149850" y="1990725"/>
          <p14:tracePt t="17229" x="5133975" y="1990725"/>
          <p14:tracePt t="17242" x="5118100" y="2006600"/>
          <p14:tracePt t="17260" x="5084763" y="2006600"/>
          <p14:tracePt t="17267" x="5067300" y="2024063"/>
          <p14:tracePt t="17293" x="5051425" y="2039938"/>
          <p14:tracePt t="17300" x="5033963" y="2039938"/>
          <p14:tracePt t="17326" x="5018088" y="2055813"/>
          <p14:tracePt t="17827" x="5018088" y="2024063"/>
          <p14:tracePt t="17836" x="5018088" y="1973263"/>
          <p14:tracePt t="17843" x="5018088" y="1924050"/>
          <p14:tracePt t="17851" x="5018088" y="1865313"/>
          <p14:tracePt t="17859" x="5018088" y="1816100"/>
          <p14:tracePt t="17867" x="5018088" y="1682750"/>
          <p14:tracePt t="17876" x="5018088" y="1543050"/>
          <p14:tracePt t="17884" x="5000625" y="1409700"/>
          <p14:tracePt t="17892" x="4984750" y="1252538"/>
          <p14:tracePt t="17900" x="4967288" y="1077913"/>
          <p14:tracePt t="17910" x="4967288" y="995363"/>
          <p14:tracePt t="17924" x="4935538" y="720725"/>
          <p14:tracePt t="17924" x="4918075" y="563563"/>
          <p14:tracePt t="17932" x="4892675" y="398463"/>
          <p14:tracePt t="17941" x="4876800" y="223838"/>
          <p14:tracePt t="17949" x="4860925" y="66675"/>
        </p14:tracePtLst>
      </p14:laserTraceLst>
    </p:ext>
  </p:extLst>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FFEECE"/>
        </a:solidFill>
        <a:effectLst/>
      </p:bgPr>
    </p:bg>
    <p:spTree>
      <p:nvGrpSpPr>
        <p:cNvPr id="1" name="">
          <a:extLst>
            <a:ext uri="{FF2B5EF4-FFF2-40B4-BE49-F238E27FC236}">
              <a16:creationId xmlns:a16="http://schemas.microsoft.com/office/drawing/2014/main" id="{A0DE01C3-8965-B903-6E1D-8DEF1AC16D3A}"/>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B53ECAA5-44B9-7E64-B9BD-FAC1D3D42A25}"/>
              </a:ext>
            </a:extLst>
          </p:cNvPr>
          <p:cNvSpPr/>
          <p:nvPr/>
        </p:nvSpPr>
        <p:spPr>
          <a:xfrm>
            <a:off x="10764982" y="0"/>
            <a:ext cx="692727" cy="14478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riangle 6">
            <a:extLst>
              <a:ext uri="{FF2B5EF4-FFF2-40B4-BE49-F238E27FC236}">
                <a16:creationId xmlns:a16="http://schemas.microsoft.com/office/drawing/2014/main" id="{3DC257DA-03A9-F79C-83B9-83858486E5C8}"/>
              </a:ext>
            </a:extLst>
          </p:cNvPr>
          <p:cNvSpPr/>
          <p:nvPr/>
        </p:nvSpPr>
        <p:spPr>
          <a:xfrm rot="10800000">
            <a:off x="10764982" y="1447801"/>
            <a:ext cx="692726" cy="490329"/>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54CD93B-080A-01F3-4500-33E3611FAE2F}"/>
              </a:ext>
            </a:extLst>
          </p:cNvPr>
          <p:cNvSpPr txBox="1"/>
          <p:nvPr/>
        </p:nvSpPr>
        <p:spPr>
          <a:xfrm>
            <a:off x="1439892" y="1347441"/>
            <a:ext cx="4367110" cy="2246769"/>
          </a:xfrm>
          <a:prstGeom prst="rect">
            <a:avLst/>
          </a:prstGeom>
          <a:noFill/>
        </p:spPr>
        <p:txBody>
          <a:bodyPr wrap="square" rtlCol="0">
            <a:spAutoFit/>
          </a:bodyPr>
          <a:lstStyle/>
          <a:p>
            <a:r>
              <a:rPr lang="en-US" sz="3200" b="1" dirty="0">
                <a:solidFill>
                  <a:schemeClr val="accent1">
                    <a:lumMod val="75000"/>
                  </a:schemeClr>
                </a:solidFill>
                <a:latin typeface="Aptos" panose="020B0004020202020204" pitchFamily="34" charset="0"/>
              </a:rPr>
              <a:t>Strengths</a:t>
            </a:r>
          </a:p>
          <a:p>
            <a:endParaRPr lang="en-US" sz="2000" dirty="0">
              <a:solidFill>
                <a:schemeClr val="accent1">
                  <a:lumMod val="75000"/>
                </a:schemeClr>
              </a:solidFill>
              <a:latin typeface="Aptos" panose="020B0004020202020204" pitchFamily="34" charset="0"/>
            </a:endParaRPr>
          </a:p>
          <a:p>
            <a:pPr marL="457200" indent="-457200">
              <a:buFont typeface="Arial" panose="020B0604020202020204" pitchFamily="34" charset="0"/>
              <a:buChar char="•"/>
            </a:pPr>
            <a:r>
              <a:rPr lang="en-US" sz="2800" dirty="0">
                <a:solidFill>
                  <a:schemeClr val="accent1">
                    <a:lumMod val="75000"/>
                  </a:schemeClr>
                </a:solidFill>
                <a:latin typeface="Aptos" panose="020B0004020202020204" pitchFamily="34" charset="0"/>
              </a:rPr>
              <a:t>Individualised</a:t>
            </a:r>
          </a:p>
          <a:p>
            <a:pPr marL="457200" indent="-457200">
              <a:buFont typeface="Arial" panose="020B0604020202020204" pitchFamily="34" charset="0"/>
              <a:buChar char="•"/>
            </a:pPr>
            <a:r>
              <a:rPr lang="en-US" sz="2800" dirty="0">
                <a:solidFill>
                  <a:schemeClr val="accent1">
                    <a:lumMod val="75000"/>
                  </a:schemeClr>
                </a:solidFill>
                <a:latin typeface="Aptos" panose="020B0004020202020204" pitchFamily="34" charset="0"/>
              </a:rPr>
              <a:t>Dynamic in nature</a:t>
            </a:r>
          </a:p>
          <a:p>
            <a:pPr marL="457200" indent="-457200">
              <a:buFont typeface="Arial" panose="020B0604020202020204" pitchFamily="34" charset="0"/>
              <a:buChar char="•"/>
            </a:pPr>
            <a:endParaRPr lang="en-US" sz="2800" dirty="0">
              <a:solidFill>
                <a:schemeClr val="accent1">
                  <a:lumMod val="75000"/>
                </a:schemeClr>
              </a:solidFill>
              <a:latin typeface="Aptos" panose="020B0004020202020204" pitchFamily="34" charset="0"/>
            </a:endParaRPr>
          </a:p>
        </p:txBody>
      </p:sp>
      <p:sp>
        <p:nvSpPr>
          <p:cNvPr id="3" name="TextBox 2">
            <a:extLst>
              <a:ext uri="{FF2B5EF4-FFF2-40B4-BE49-F238E27FC236}">
                <a16:creationId xmlns:a16="http://schemas.microsoft.com/office/drawing/2014/main" id="{882393B4-C042-4E29-C4E0-23B9C4ED00BC}"/>
              </a:ext>
            </a:extLst>
          </p:cNvPr>
          <p:cNvSpPr txBox="1"/>
          <p:nvPr/>
        </p:nvSpPr>
        <p:spPr>
          <a:xfrm>
            <a:off x="1439892" y="3429000"/>
            <a:ext cx="6059719" cy="1723549"/>
          </a:xfrm>
          <a:prstGeom prst="rect">
            <a:avLst/>
          </a:prstGeom>
          <a:noFill/>
        </p:spPr>
        <p:txBody>
          <a:bodyPr wrap="square" rtlCol="0">
            <a:spAutoFit/>
          </a:bodyPr>
          <a:lstStyle/>
          <a:p>
            <a:r>
              <a:rPr lang="en-US" sz="3200" b="1" dirty="0">
                <a:solidFill>
                  <a:schemeClr val="accent1">
                    <a:lumMod val="75000"/>
                  </a:schemeClr>
                </a:solidFill>
                <a:latin typeface="Aptos" panose="020B0004020202020204" pitchFamily="34" charset="0"/>
              </a:rPr>
              <a:t>Weaknesses</a:t>
            </a:r>
          </a:p>
          <a:p>
            <a:endParaRPr lang="en-US" dirty="0">
              <a:solidFill>
                <a:schemeClr val="accent1">
                  <a:lumMod val="75000"/>
                </a:schemeClr>
              </a:solidFill>
              <a:latin typeface="Aptos" panose="020B0004020202020204" pitchFamily="34" charset="0"/>
            </a:endParaRPr>
          </a:p>
          <a:p>
            <a:pPr marL="457200" indent="-457200">
              <a:buFont typeface="Arial" panose="020B0604020202020204" pitchFamily="34" charset="0"/>
              <a:buChar char="•"/>
            </a:pPr>
            <a:r>
              <a:rPr lang="en-US" sz="2800" dirty="0">
                <a:solidFill>
                  <a:schemeClr val="accent1">
                    <a:lumMod val="75000"/>
                  </a:schemeClr>
                </a:solidFill>
                <a:latin typeface="Aptos" panose="020B0004020202020204" pitchFamily="34" charset="0"/>
              </a:rPr>
              <a:t>Excludes physiological influences</a:t>
            </a:r>
          </a:p>
          <a:p>
            <a:pPr marL="457200" indent="-457200">
              <a:buFont typeface="Arial" panose="020B0604020202020204" pitchFamily="34" charset="0"/>
              <a:buChar char="•"/>
            </a:pPr>
            <a:r>
              <a:rPr lang="en-US" sz="2800" dirty="0">
                <a:solidFill>
                  <a:schemeClr val="accent1">
                    <a:lumMod val="75000"/>
                  </a:schemeClr>
                </a:solidFill>
                <a:latin typeface="Aptos" panose="020B0004020202020204" pitchFamily="34" charset="0"/>
              </a:rPr>
              <a:t>Difficult to evaluate</a:t>
            </a:r>
          </a:p>
        </p:txBody>
      </p:sp>
      <p:sp>
        <p:nvSpPr>
          <p:cNvPr id="8" name="TextBox 7">
            <a:extLst>
              <a:ext uri="{FF2B5EF4-FFF2-40B4-BE49-F238E27FC236}">
                <a16:creationId xmlns:a16="http://schemas.microsoft.com/office/drawing/2014/main" id="{6AFD3055-BEAA-8107-03F9-F9D187E49882}"/>
              </a:ext>
            </a:extLst>
          </p:cNvPr>
          <p:cNvSpPr txBox="1"/>
          <p:nvPr/>
        </p:nvSpPr>
        <p:spPr>
          <a:xfrm>
            <a:off x="200721" y="291894"/>
            <a:ext cx="9807915" cy="584775"/>
          </a:xfrm>
          <a:prstGeom prst="rect">
            <a:avLst/>
          </a:prstGeom>
          <a:noFill/>
        </p:spPr>
        <p:txBody>
          <a:bodyPr wrap="square" rtlCol="0">
            <a:spAutoFit/>
          </a:bodyPr>
          <a:lstStyle/>
          <a:p>
            <a:r>
              <a:rPr lang="en-US" sz="3200" b="1" dirty="0">
                <a:solidFill>
                  <a:schemeClr val="accent1">
                    <a:lumMod val="75000"/>
                  </a:schemeClr>
                </a:solidFill>
                <a:latin typeface="Aptos" panose="020B0004020202020204" pitchFamily="34" charset="0"/>
              </a:rPr>
              <a:t>The model’s strengths and weaknesses</a:t>
            </a:r>
          </a:p>
        </p:txBody>
      </p:sp>
    </p:spTree>
    <p:extLst>
      <p:ext uri="{BB962C8B-B14F-4D97-AF65-F5344CB8AC3E}">
        <p14:creationId xmlns:p14="http://schemas.microsoft.com/office/powerpoint/2010/main" val="1619855219"/>
      </p:ext>
    </p:extLst>
  </p:cSld>
  <p:clrMapOvr>
    <a:masterClrMapping/>
  </p:clrMapOvr>
  <mc:AlternateContent xmlns:mc="http://schemas.openxmlformats.org/markup-compatibility/2006" xmlns:p14="http://schemas.microsoft.com/office/powerpoint/2010/main">
    <mc:Choice Requires="p14">
      <p:transition spd="slow" p14:dur="2000" advTm="33663"/>
    </mc:Choice>
    <mc:Fallback xmlns="">
      <p:transition spd="slow" advTm="33663"/>
    </mc:Fallback>
  </mc:AlternateContent>
  <p:extLst>
    <p:ext uri="{3A86A75C-4F4B-4683-9AE1-C65F6400EC91}">
      <p14:laserTraceLst xmlns:p14="http://schemas.microsoft.com/office/powerpoint/2010/main">
        <p14:tracePtLst>
          <p14:tracePt t="27736" x="174625" y="6824663"/>
          <p14:tracePt t="27747" x="241300" y="6824663"/>
          <p14:tracePt t="27755" x="390525" y="6824663"/>
          <p14:tracePt t="27761" x="530225" y="6824663"/>
          <p14:tracePt t="27771" x="671513" y="6824663"/>
          <p14:tracePt t="27776" x="804863" y="6824663"/>
          <p14:tracePt t="27788" x="920750" y="6824663"/>
          <p14:tracePt t="27792" x="1028700" y="6824663"/>
          <p14:tracePt t="27804" x="1077913" y="6824663"/>
          <p14:tracePt t="27809" x="1160463" y="6824663"/>
          <p14:tracePt t="27821" x="1219200" y="6824663"/>
          <p14:tracePt t="27825" x="1268413" y="6824663"/>
          <p14:tracePt t="27837" x="1319213" y="6824663"/>
          <p14:tracePt t="27842" x="1352550" y="6824663"/>
          <p14:tracePt t="27854" x="1384300" y="6824663"/>
          <p14:tracePt t="27858" x="1401763" y="6824663"/>
          <p14:tracePt t="27871" x="1417638" y="6824663"/>
          <p14:tracePt t="27891" x="1435100" y="6824663"/>
          <p14:tracePt t="28100" x="1450975" y="6824663"/>
          <p14:tracePt t="28108" x="1492250" y="6824663"/>
          <p14:tracePt t="28116" x="1525588" y="6808788"/>
          <p14:tracePt t="28124" x="1558925" y="6791325"/>
          <p14:tracePt t="28135" x="1592263" y="6791325"/>
          <p14:tracePt t="28140" x="1625600" y="6775450"/>
          <p14:tracePt t="28152" x="1641475" y="6775450"/>
          <p14:tracePt t="28156" x="1658938" y="6757988"/>
          <p14:tracePt t="28168" x="1692275" y="6742113"/>
          <p14:tracePt t="28173" x="1733550" y="6716713"/>
          <p14:tracePt t="28185" x="1766888" y="6700838"/>
          <p14:tracePt t="28189" x="1782763" y="6683375"/>
          <p14:tracePt t="28204" x="1816100" y="6683375"/>
          <p14:tracePt t="28220" x="1849438" y="6650038"/>
          <p14:tracePt t="28235" x="1866900" y="6634163"/>
          <p14:tracePt t="28254" x="1882775" y="6634163"/>
          <p14:tracePt t="28268" x="1882775" y="6618288"/>
          <p14:tracePt t="28310" x="1866900" y="6618288"/>
          <p14:tracePt t="28318" x="1866900" y="6600825"/>
          <p14:tracePt t="28335" x="1849438" y="6600825"/>
          <p14:tracePt t="28343" x="1849438" y="6584950"/>
          <p14:tracePt t="28368" x="1849438" y="6567488"/>
          <p14:tracePt t="28375" x="1833563" y="6567488"/>
          <p14:tracePt t="28408" x="1833563" y="6551613"/>
          <p14:tracePt t="28472" x="1849438" y="6551613"/>
          <p14:tracePt t="28481" x="1882775" y="6551613"/>
          <p14:tracePt t="28489" x="1965325" y="6584950"/>
          <p14:tracePt t="28497" x="2057400" y="6618288"/>
          <p14:tracePt t="28505" x="2173288" y="6683375"/>
          <p14:tracePt t="28513" x="2314575" y="6791325"/>
        </p14:tracePtLst>
      </p14:laserTraceLst>
    </p:ext>
  </p:extLst>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FFEECE"/>
        </a:solidFill>
        <a:effectLst/>
      </p:bgPr>
    </p:bg>
    <p:spTree>
      <p:nvGrpSpPr>
        <p:cNvPr id="1" name="">
          <a:extLst>
            <a:ext uri="{FF2B5EF4-FFF2-40B4-BE49-F238E27FC236}">
              <a16:creationId xmlns:a16="http://schemas.microsoft.com/office/drawing/2014/main" id="{17C0E533-86BF-225E-CB2A-85992C56900A}"/>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08B8FC7-D845-DF96-1509-36765AB96BCF}"/>
              </a:ext>
            </a:extLst>
          </p:cNvPr>
          <p:cNvSpPr/>
          <p:nvPr/>
        </p:nvSpPr>
        <p:spPr>
          <a:xfrm>
            <a:off x="10764982" y="0"/>
            <a:ext cx="692727" cy="14478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riangle 6">
            <a:extLst>
              <a:ext uri="{FF2B5EF4-FFF2-40B4-BE49-F238E27FC236}">
                <a16:creationId xmlns:a16="http://schemas.microsoft.com/office/drawing/2014/main" id="{A25E06BD-5CB2-EF93-D523-063F1A6058B4}"/>
              </a:ext>
            </a:extLst>
          </p:cNvPr>
          <p:cNvSpPr/>
          <p:nvPr/>
        </p:nvSpPr>
        <p:spPr>
          <a:xfrm rot="10800000">
            <a:off x="10764982" y="1447801"/>
            <a:ext cx="692726" cy="490329"/>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2A72139-774D-94BD-FDE3-D15CC90C24F8}"/>
              </a:ext>
            </a:extLst>
          </p:cNvPr>
          <p:cNvSpPr txBox="1"/>
          <p:nvPr/>
        </p:nvSpPr>
        <p:spPr>
          <a:xfrm>
            <a:off x="200720" y="876669"/>
            <a:ext cx="9807915" cy="707886"/>
          </a:xfrm>
          <a:prstGeom prst="rect">
            <a:avLst/>
          </a:prstGeom>
          <a:noFill/>
        </p:spPr>
        <p:txBody>
          <a:bodyPr wrap="square" rtlCol="0">
            <a:spAutoFit/>
          </a:bodyPr>
          <a:lstStyle/>
          <a:p>
            <a:r>
              <a:rPr lang="en-US" sz="2000" dirty="0">
                <a:solidFill>
                  <a:schemeClr val="accent1">
                    <a:lumMod val="75000"/>
                  </a:schemeClr>
                </a:solidFill>
                <a:latin typeface="Aptos" panose="020B0004020202020204" pitchFamily="34" charset="0"/>
              </a:rPr>
              <a:t>Weight Status and Emotion – and Stress-Related Eating: Testing Constructs of the Transactional Model of Stress and Coping (</a:t>
            </a:r>
            <a:r>
              <a:rPr lang="en-GB" sz="2000" b="0" i="0" u="none" strike="noStrike" dirty="0">
                <a:solidFill>
                  <a:schemeClr val="accent1">
                    <a:lumMod val="75000"/>
                  </a:schemeClr>
                </a:solidFill>
                <a:effectLst/>
                <a:latin typeface="Arial" panose="020B0604020202020204" pitchFamily="34" charset="0"/>
              </a:rPr>
              <a:t>Knol &amp; Brantley, 2021).</a:t>
            </a:r>
            <a:endParaRPr lang="en-US" sz="2000" dirty="0">
              <a:solidFill>
                <a:schemeClr val="accent1">
                  <a:lumMod val="75000"/>
                </a:schemeClr>
              </a:solidFill>
              <a:latin typeface="Aptos" panose="020B0004020202020204" pitchFamily="34" charset="0"/>
            </a:endParaRPr>
          </a:p>
        </p:txBody>
      </p:sp>
      <p:pic>
        <p:nvPicPr>
          <p:cNvPr id="10" name="Picture 9">
            <a:extLst>
              <a:ext uri="{FF2B5EF4-FFF2-40B4-BE49-F238E27FC236}">
                <a16:creationId xmlns:a16="http://schemas.microsoft.com/office/drawing/2014/main" id="{6E631C1B-6B2A-D611-A714-B347A93D8298}"/>
              </a:ext>
            </a:extLst>
          </p:cNvPr>
          <p:cNvPicPr>
            <a:picLocks noChangeAspect="1"/>
          </p:cNvPicPr>
          <p:nvPr/>
        </p:nvPicPr>
        <p:blipFill>
          <a:blip r:embed="rId3"/>
          <a:stretch>
            <a:fillRect/>
          </a:stretch>
        </p:blipFill>
        <p:spPr>
          <a:xfrm>
            <a:off x="319668" y="1765447"/>
            <a:ext cx="5449102" cy="4215883"/>
          </a:xfrm>
          <a:prstGeom prst="rect">
            <a:avLst/>
          </a:prstGeom>
          <a:ln w="22225">
            <a:solidFill>
              <a:schemeClr val="accent1">
                <a:shade val="15000"/>
              </a:schemeClr>
            </a:solidFill>
          </a:ln>
        </p:spPr>
      </p:pic>
      <p:sp>
        <p:nvSpPr>
          <p:cNvPr id="11" name="TextBox 10">
            <a:extLst>
              <a:ext uri="{FF2B5EF4-FFF2-40B4-BE49-F238E27FC236}">
                <a16:creationId xmlns:a16="http://schemas.microsoft.com/office/drawing/2014/main" id="{9A958BB8-1D69-BA68-5F22-81BDEB279107}"/>
              </a:ext>
            </a:extLst>
          </p:cNvPr>
          <p:cNvSpPr txBox="1"/>
          <p:nvPr/>
        </p:nvSpPr>
        <p:spPr>
          <a:xfrm>
            <a:off x="200721" y="291894"/>
            <a:ext cx="9807915" cy="584775"/>
          </a:xfrm>
          <a:prstGeom prst="rect">
            <a:avLst/>
          </a:prstGeom>
          <a:noFill/>
        </p:spPr>
        <p:txBody>
          <a:bodyPr wrap="square" rtlCol="0">
            <a:spAutoFit/>
          </a:bodyPr>
          <a:lstStyle/>
          <a:p>
            <a:r>
              <a:rPr lang="en-US" sz="3200" b="1" dirty="0">
                <a:solidFill>
                  <a:schemeClr val="accent1">
                    <a:lumMod val="75000"/>
                  </a:schemeClr>
                </a:solidFill>
                <a:latin typeface="Aptos" panose="020B0004020202020204" pitchFamily="34" charset="0"/>
              </a:rPr>
              <a:t>Example study</a:t>
            </a:r>
          </a:p>
        </p:txBody>
      </p:sp>
      <p:sp>
        <p:nvSpPr>
          <p:cNvPr id="12" name="TextBox 11">
            <a:extLst>
              <a:ext uri="{FF2B5EF4-FFF2-40B4-BE49-F238E27FC236}">
                <a16:creationId xmlns:a16="http://schemas.microsoft.com/office/drawing/2014/main" id="{39AD9C9A-8148-1FBC-7A17-CFE1B33B1ABE}"/>
              </a:ext>
            </a:extLst>
          </p:cNvPr>
          <p:cNvSpPr txBox="1"/>
          <p:nvPr/>
        </p:nvSpPr>
        <p:spPr>
          <a:xfrm>
            <a:off x="319668" y="6162222"/>
            <a:ext cx="5449102" cy="369332"/>
          </a:xfrm>
          <a:prstGeom prst="rect">
            <a:avLst/>
          </a:prstGeom>
          <a:noFill/>
        </p:spPr>
        <p:txBody>
          <a:bodyPr wrap="square">
            <a:spAutoFit/>
          </a:bodyPr>
          <a:lstStyle/>
          <a:p>
            <a:r>
              <a:rPr lang="en-US" sz="1800" dirty="0">
                <a:solidFill>
                  <a:schemeClr val="accent1">
                    <a:lumMod val="75000"/>
                  </a:schemeClr>
                </a:solidFill>
                <a:latin typeface="Aptos" panose="020B0004020202020204" pitchFamily="34" charset="0"/>
              </a:rPr>
              <a:t>Image reproduced from </a:t>
            </a:r>
            <a:r>
              <a:rPr lang="en-GB" sz="1800" b="0" i="0" u="none" strike="noStrike" dirty="0">
                <a:solidFill>
                  <a:schemeClr val="accent1">
                    <a:lumMod val="75000"/>
                  </a:schemeClr>
                </a:solidFill>
                <a:effectLst/>
                <a:latin typeface="Aptos" panose="020B0004020202020204" pitchFamily="34" charset="0"/>
              </a:rPr>
              <a:t>Knol &amp; Brantley (2021)</a:t>
            </a:r>
            <a:endParaRPr lang="en-US" sz="1800" dirty="0">
              <a:solidFill>
                <a:schemeClr val="accent1">
                  <a:lumMod val="75000"/>
                </a:schemeClr>
              </a:solidFill>
              <a:latin typeface="Aptos" panose="020B0004020202020204" pitchFamily="34" charset="0"/>
            </a:endParaRPr>
          </a:p>
        </p:txBody>
      </p:sp>
      <p:sp>
        <p:nvSpPr>
          <p:cNvPr id="13" name="TextBox 12">
            <a:extLst>
              <a:ext uri="{FF2B5EF4-FFF2-40B4-BE49-F238E27FC236}">
                <a16:creationId xmlns:a16="http://schemas.microsoft.com/office/drawing/2014/main" id="{A98A6650-193B-30CE-EFE0-CF62C1067D80}"/>
              </a:ext>
            </a:extLst>
          </p:cNvPr>
          <p:cNvSpPr txBox="1"/>
          <p:nvPr/>
        </p:nvSpPr>
        <p:spPr>
          <a:xfrm>
            <a:off x="5997395" y="1824757"/>
            <a:ext cx="5722535" cy="2031325"/>
          </a:xfrm>
          <a:prstGeom prst="rect">
            <a:avLst/>
          </a:prstGeom>
          <a:noFill/>
        </p:spPr>
        <p:txBody>
          <a:bodyPr wrap="square" rtlCol="0">
            <a:spAutoFit/>
          </a:bodyPr>
          <a:lstStyle/>
          <a:p>
            <a:r>
              <a:rPr lang="en-US" b="1" dirty="0">
                <a:solidFill>
                  <a:schemeClr val="accent1">
                    <a:lumMod val="75000"/>
                  </a:schemeClr>
                </a:solidFill>
                <a:latin typeface="Aptos" panose="020B0004020202020204" pitchFamily="34" charset="0"/>
              </a:rPr>
              <a:t>Key findings</a:t>
            </a:r>
          </a:p>
          <a:p>
            <a:endParaRPr lang="en-US" b="1" dirty="0">
              <a:solidFill>
                <a:schemeClr val="accent1">
                  <a:lumMod val="75000"/>
                </a:schemeClr>
              </a:solidFill>
              <a:latin typeface="Aptos" panose="020B0004020202020204" pitchFamily="34" charset="0"/>
            </a:endParaRPr>
          </a:p>
          <a:p>
            <a:pPr marL="457200" indent="-457200">
              <a:buFont typeface="Arial" panose="020B0604020202020204" pitchFamily="34" charset="0"/>
              <a:buChar char="•"/>
            </a:pPr>
            <a:r>
              <a:rPr lang="en-US" dirty="0">
                <a:solidFill>
                  <a:schemeClr val="accent1">
                    <a:lumMod val="75000"/>
                  </a:schemeClr>
                </a:solidFill>
                <a:latin typeface="Aptos" panose="020B0004020202020204" pitchFamily="34" charset="0"/>
              </a:rPr>
              <a:t>Increasing strategies reduce propensity towards engaging in emotion and stress-related eating.</a:t>
            </a:r>
          </a:p>
          <a:p>
            <a:pPr marL="457200" indent="-457200">
              <a:buFont typeface="Arial" panose="020B0604020202020204" pitchFamily="34" charset="0"/>
              <a:buChar char="•"/>
            </a:pPr>
            <a:r>
              <a:rPr lang="en-US" dirty="0">
                <a:solidFill>
                  <a:schemeClr val="accent1">
                    <a:lumMod val="75000"/>
                  </a:schemeClr>
                </a:solidFill>
                <a:latin typeface="Aptos" panose="020B0004020202020204" pitchFamily="34" charset="0"/>
              </a:rPr>
              <a:t>Overweight (or perceived overweight) participants were more likely to engage in emotion and stress-related eating.</a:t>
            </a:r>
          </a:p>
        </p:txBody>
      </p:sp>
      <p:sp>
        <p:nvSpPr>
          <p:cNvPr id="9" name="TextBox 8">
            <a:extLst>
              <a:ext uri="{FF2B5EF4-FFF2-40B4-BE49-F238E27FC236}">
                <a16:creationId xmlns:a16="http://schemas.microsoft.com/office/drawing/2014/main" id="{812C779E-487C-EF68-B975-0E0BB0CDB200}"/>
              </a:ext>
            </a:extLst>
          </p:cNvPr>
          <p:cNvSpPr txBox="1"/>
          <p:nvPr/>
        </p:nvSpPr>
        <p:spPr>
          <a:xfrm>
            <a:off x="5997394" y="3873388"/>
            <a:ext cx="4011241" cy="2031325"/>
          </a:xfrm>
          <a:prstGeom prst="rect">
            <a:avLst/>
          </a:prstGeom>
          <a:noFill/>
        </p:spPr>
        <p:txBody>
          <a:bodyPr wrap="square" rtlCol="0">
            <a:spAutoFit/>
          </a:bodyPr>
          <a:lstStyle/>
          <a:p>
            <a:r>
              <a:rPr lang="en-US" b="1" dirty="0">
                <a:solidFill>
                  <a:schemeClr val="accent1">
                    <a:lumMod val="75000"/>
                  </a:schemeClr>
                </a:solidFill>
                <a:latin typeface="Aptos" panose="020B0004020202020204" pitchFamily="34" charset="0"/>
              </a:rPr>
              <a:t>Limitations</a:t>
            </a:r>
          </a:p>
          <a:p>
            <a:endParaRPr lang="en-US" b="1" dirty="0">
              <a:solidFill>
                <a:schemeClr val="accent1">
                  <a:lumMod val="75000"/>
                </a:schemeClr>
              </a:solidFill>
              <a:latin typeface="Aptos" panose="020B0004020202020204" pitchFamily="34" charset="0"/>
            </a:endParaRPr>
          </a:p>
          <a:p>
            <a:pPr marL="457200" indent="-457200">
              <a:buFont typeface="Arial" panose="020B0604020202020204" pitchFamily="34" charset="0"/>
              <a:buChar char="•"/>
            </a:pPr>
            <a:r>
              <a:rPr lang="en-US" dirty="0">
                <a:solidFill>
                  <a:schemeClr val="accent1">
                    <a:lumMod val="75000"/>
                  </a:schemeClr>
                </a:solidFill>
                <a:latin typeface="Aptos" panose="020B0004020202020204" pitchFamily="34" charset="0"/>
              </a:rPr>
              <a:t>Self-selective participants.</a:t>
            </a:r>
          </a:p>
          <a:p>
            <a:pPr marL="457200" indent="-457200">
              <a:buFont typeface="Arial" panose="020B0604020202020204" pitchFamily="34" charset="0"/>
              <a:buChar char="•"/>
            </a:pPr>
            <a:r>
              <a:rPr lang="en-US" dirty="0">
                <a:solidFill>
                  <a:schemeClr val="accent1">
                    <a:lumMod val="75000"/>
                  </a:schemeClr>
                </a:solidFill>
                <a:latin typeface="Aptos" panose="020B0004020202020204" pitchFamily="34" charset="0"/>
              </a:rPr>
              <a:t>Self-reporting participants.</a:t>
            </a:r>
          </a:p>
          <a:p>
            <a:pPr marL="457200" indent="-457200">
              <a:buFont typeface="Arial" panose="020B0604020202020204" pitchFamily="34" charset="0"/>
              <a:buChar char="•"/>
            </a:pPr>
            <a:r>
              <a:rPr lang="en-US" dirty="0">
                <a:solidFill>
                  <a:schemeClr val="accent1">
                    <a:lumMod val="75000"/>
                  </a:schemeClr>
                </a:solidFill>
                <a:latin typeface="Aptos" panose="020B0004020202020204" pitchFamily="34" charset="0"/>
              </a:rPr>
              <a:t>Excluded measurements of other psychological indicators (e.g. anxiety or depression).</a:t>
            </a:r>
          </a:p>
        </p:txBody>
      </p:sp>
    </p:spTree>
    <p:extLst>
      <p:ext uri="{BB962C8B-B14F-4D97-AF65-F5344CB8AC3E}">
        <p14:creationId xmlns:p14="http://schemas.microsoft.com/office/powerpoint/2010/main" val="2976162787"/>
      </p:ext>
    </p:extLst>
  </p:cSld>
  <p:clrMapOvr>
    <a:masterClrMapping/>
  </p:clrMapOvr>
  <mc:AlternateContent xmlns:mc="http://schemas.openxmlformats.org/markup-compatibility/2006" xmlns:p14="http://schemas.microsoft.com/office/powerpoint/2010/main">
    <mc:Choice Requires="p14">
      <p:transition spd="slow" p14:dur="2000" advTm="137520"/>
    </mc:Choice>
    <mc:Fallback xmlns="">
      <p:transition spd="slow" advTm="137520"/>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FFEECE"/>
        </a:solidFill>
        <a:effectLst/>
      </p:bgPr>
    </p:bg>
    <p:spTree>
      <p:nvGrpSpPr>
        <p:cNvPr id="1" name="">
          <a:extLst>
            <a:ext uri="{FF2B5EF4-FFF2-40B4-BE49-F238E27FC236}">
              <a16:creationId xmlns:a16="http://schemas.microsoft.com/office/drawing/2014/main" id="{B2D5520E-1DC3-8695-7A0A-58E3EA1720E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00ED5D1-7FB9-D6BD-D154-253BF5322AE7}"/>
              </a:ext>
            </a:extLst>
          </p:cNvPr>
          <p:cNvSpPr/>
          <p:nvPr/>
        </p:nvSpPr>
        <p:spPr>
          <a:xfrm>
            <a:off x="10764982" y="0"/>
            <a:ext cx="692727" cy="14478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riangle 6">
            <a:extLst>
              <a:ext uri="{FF2B5EF4-FFF2-40B4-BE49-F238E27FC236}">
                <a16:creationId xmlns:a16="http://schemas.microsoft.com/office/drawing/2014/main" id="{6C5C839A-DB6F-0C23-058F-096EA099B87D}"/>
              </a:ext>
            </a:extLst>
          </p:cNvPr>
          <p:cNvSpPr/>
          <p:nvPr/>
        </p:nvSpPr>
        <p:spPr>
          <a:xfrm rot="10800000">
            <a:off x="10764982" y="1447801"/>
            <a:ext cx="692726" cy="490329"/>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F698F78-F922-98FE-187C-25A3D6A8E381}"/>
              </a:ext>
            </a:extLst>
          </p:cNvPr>
          <p:cNvSpPr txBox="1"/>
          <p:nvPr/>
        </p:nvSpPr>
        <p:spPr>
          <a:xfrm>
            <a:off x="200721" y="291894"/>
            <a:ext cx="9807915" cy="584775"/>
          </a:xfrm>
          <a:prstGeom prst="rect">
            <a:avLst/>
          </a:prstGeom>
          <a:noFill/>
        </p:spPr>
        <p:txBody>
          <a:bodyPr wrap="square" rtlCol="0">
            <a:spAutoFit/>
          </a:bodyPr>
          <a:lstStyle/>
          <a:p>
            <a:r>
              <a:rPr lang="en-US" sz="3200" b="1" dirty="0">
                <a:solidFill>
                  <a:schemeClr val="accent1">
                    <a:lumMod val="75000"/>
                  </a:schemeClr>
                </a:solidFill>
                <a:latin typeface="Aptos" panose="020B0004020202020204" pitchFamily="34" charset="0"/>
              </a:rPr>
              <a:t>Example study</a:t>
            </a:r>
          </a:p>
        </p:txBody>
      </p:sp>
      <p:sp>
        <p:nvSpPr>
          <p:cNvPr id="5" name="TextBox 4">
            <a:extLst>
              <a:ext uri="{FF2B5EF4-FFF2-40B4-BE49-F238E27FC236}">
                <a16:creationId xmlns:a16="http://schemas.microsoft.com/office/drawing/2014/main" id="{95C8A98A-2380-04B5-DD50-4FEF49B60F7D}"/>
              </a:ext>
            </a:extLst>
          </p:cNvPr>
          <p:cNvSpPr txBox="1"/>
          <p:nvPr/>
        </p:nvSpPr>
        <p:spPr>
          <a:xfrm>
            <a:off x="200720" y="876669"/>
            <a:ext cx="9807915" cy="1015663"/>
          </a:xfrm>
          <a:prstGeom prst="rect">
            <a:avLst/>
          </a:prstGeom>
          <a:noFill/>
        </p:spPr>
        <p:txBody>
          <a:bodyPr wrap="square" rtlCol="0">
            <a:spAutoFit/>
          </a:bodyPr>
          <a:lstStyle/>
          <a:p>
            <a:r>
              <a:rPr lang="en-US" sz="2000" dirty="0">
                <a:solidFill>
                  <a:schemeClr val="accent1">
                    <a:lumMod val="75000"/>
                  </a:schemeClr>
                </a:solidFill>
                <a:latin typeface="Aptos" panose="020B0004020202020204" pitchFamily="34" charset="0"/>
              </a:rPr>
              <a:t>What is related to the well-being of the siblings of patients with schizophrenia: An evaluation within the Lazarus and Folkman’s Transactional Stress and Coping Model</a:t>
            </a:r>
          </a:p>
          <a:p>
            <a:r>
              <a:rPr lang="en-GB" sz="2000" b="0" i="0" u="none" strike="noStrike" dirty="0">
                <a:solidFill>
                  <a:schemeClr val="accent1">
                    <a:lumMod val="75000"/>
                  </a:schemeClr>
                </a:solidFill>
                <a:effectLst/>
                <a:latin typeface="Aptos" panose="020B0004020202020204" pitchFamily="34" charset="0"/>
              </a:rPr>
              <a:t>(Avcıoğlu et al., 2019).</a:t>
            </a:r>
            <a:endParaRPr lang="en-US" sz="2000" dirty="0">
              <a:solidFill>
                <a:schemeClr val="accent1">
                  <a:lumMod val="75000"/>
                </a:schemeClr>
              </a:solidFill>
              <a:latin typeface="Aptos" panose="020B0004020202020204" pitchFamily="34" charset="0"/>
            </a:endParaRPr>
          </a:p>
        </p:txBody>
      </p:sp>
      <p:sp>
        <p:nvSpPr>
          <p:cNvPr id="10" name="TextBox 9">
            <a:extLst>
              <a:ext uri="{FF2B5EF4-FFF2-40B4-BE49-F238E27FC236}">
                <a16:creationId xmlns:a16="http://schemas.microsoft.com/office/drawing/2014/main" id="{FD6F0081-5238-4B8D-5B04-E04BC8C70684}"/>
              </a:ext>
            </a:extLst>
          </p:cNvPr>
          <p:cNvSpPr txBox="1"/>
          <p:nvPr/>
        </p:nvSpPr>
        <p:spPr>
          <a:xfrm>
            <a:off x="200720" y="2293109"/>
            <a:ext cx="9902285" cy="2308324"/>
          </a:xfrm>
          <a:prstGeom prst="rect">
            <a:avLst/>
          </a:prstGeom>
          <a:noFill/>
        </p:spPr>
        <p:txBody>
          <a:bodyPr wrap="square" rtlCol="0">
            <a:spAutoFit/>
          </a:bodyPr>
          <a:lstStyle/>
          <a:p>
            <a:r>
              <a:rPr lang="en-US" b="1" dirty="0">
                <a:solidFill>
                  <a:schemeClr val="accent1">
                    <a:lumMod val="75000"/>
                  </a:schemeClr>
                </a:solidFill>
                <a:latin typeface="Aptos" panose="020B0004020202020204" pitchFamily="34" charset="0"/>
              </a:rPr>
              <a:t>Key findings</a:t>
            </a:r>
          </a:p>
          <a:p>
            <a:endParaRPr lang="en-US" b="1" dirty="0">
              <a:solidFill>
                <a:schemeClr val="accent1">
                  <a:lumMod val="75000"/>
                </a:schemeClr>
              </a:solidFill>
              <a:latin typeface="Aptos" panose="020B0004020202020204" pitchFamily="34" charset="0"/>
            </a:endParaRPr>
          </a:p>
          <a:p>
            <a:pPr marL="457200" indent="-457200">
              <a:buFont typeface="Arial" panose="020B0604020202020204" pitchFamily="34" charset="0"/>
              <a:buChar char="•"/>
            </a:pPr>
            <a:r>
              <a:rPr lang="en-US" dirty="0">
                <a:solidFill>
                  <a:schemeClr val="accent1">
                    <a:lumMod val="75000"/>
                  </a:schemeClr>
                </a:solidFill>
                <a:latin typeface="Aptos" panose="020B0004020202020204" pitchFamily="34" charset="0"/>
              </a:rPr>
              <a:t>Stronger social support positively correlated to reported well-being.</a:t>
            </a:r>
          </a:p>
          <a:p>
            <a:pPr marL="457200" indent="-457200">
              <a:buFont typeface="Arial" panose="020B0604020202020204" pitchFamily="34" charset="0"/>
              <a:buChar char="•"/>
            </a:pPr>
            <a:r>
              <a:rPr lang="en-US" dirty="0">
                <a:solidFill>
                  <a:schemeClr val="accent1">
                    <a:lumMod val="75000"/>
                  </a:schemeClr>
                </a:solidFill>
                <a:latin typeface="Aptos" panose="020B0004020202020204" pitchFamily="34" charset="0"/>
              </a:rPr>
              <a:t>Importance of emotion-coping strategies for healthy “escape” (e.g. sports or hobbies).</a:t>
            </a:r>
          </a:p>
          <a:p>
            <a:endParaRPr lang="en-US" dirty="0">
              <a:solidFill>
                <a:schemeClr val="accent1">
                  <a:lumMod val="75000"/>
                </a:schemeClr>
              </a:solidFill>
              <a:latin typeface="Aptos" panose="020B0004020202020204" pitchFamily="34" charset="0"/>
            </a:endParaRPr>
          </a:p>
          <a:p>
            <a:r>
              <a:rPr lang="en-US" b="1" dirty="0">
                <a:solidFill>
                  <a:schemeClr val="accent1">
                    <a:lumMod val="75000"/>
                  </a:schemeClr>
                </a:solidFill>
                <a:latin typeface="Aptos" panose="020B0004020202020204" pitchFamily="34" charset="0"/>
              </a:rPr>
              <a:t>Limitation</a:t>
            </a:r>
          </a:p>
          <a:p>
            <a:endParaRPr lang="en-US" b="1" dirty="0">
              <a:solidFill>
                <a:schemeClr val="accent1">
                  <a:lumMod val="75000"/>
                </a:schemeClr>
              </a:solidFill>
              <a:latin typeface="Aptos" panose="020B0004020202020204" pitchFamily="34" charset="0"/>
            </a:endParaRPr>
          </a:p>
          <a:p>
            <a:pPr marL="457200" indent="-457200">
              <a:buFont typeface="Arial" panose="020B0604020202020204" pitchFamily="34" charset="0"/>
              <a:buChar char="•"/>
            </a:pPr>
            <a:r>
              <a:rPr lang="en-US" dirty="0">
                <a:solidFill>
                  <a:schemeClr val="accent1">
                    <a:lumMod val="75000"/>
                  </a:schemeClr>
                </a:solidFill>
                <a:latin typeface="Aptos" panose="020B0004020202020204" pitchFamily="34" charset="0"/>
              </a:rPr>
              <a:t>Small sample size</a:t>
            </a:r>
          </a:p>
        </p:txBody>
      </p:sp>
    </p:spTree>
    <p:extLst>
      <p:ext uri="{BB962C8B-B14F-4D97-AF65-F5344CB8AC3E}">
        <p14:creationId xmlns:p14="http://schemas.microsoft.com/office/powerpoint/2010/main" val="2646821808"/>
      </p:ext>
    </p:extLst>
  </p:cSld>
  <p:clrMapOvr>
    <a:masterClrMapping/>
  </p:clrMapOvr>
  <mc:AlternateContent xmlns:mc="http://schemas.openxmlformats.org/markup-compatibility/2006" xmlns:p14="http://schemas.microsoft.com/office/powerpoint/2010/main">
    <mc:Choice Requires="p14">
      <p:transition spd="slow" p14:dur="2000" advTm="96803"/>
    </mc:Choice>
    <mc:Fallback xmlns="">
      <p:transition spd="slow" advTm="96803"/>
    </mc:Fallback>
  </mc:AlternateContent>
  <p:extLst>
    <p:ext uri="{3A86A75C-4F4B-4683-9AE1-C65F6400EC91}">
      <p14:laserTraceLst xmlns:p14="http://schemas.microsoft.com/office/powerpoint/2010/main">
        <p14:tracePtLst>
          <p14:tracePt t="663" x="671513" y="6618288"/>
          <p14:tracePt t="676" x="563563" y="6443663"/>
          <p14:tracePt t="684" x="481013" y="6276975"/>
          <p14:tracePt t="689" x="390525" y="6103938"/>
          <p14:tracePt t="703" x="241300" y="5705475"/>
          <p14:tracePt t="710" x="174625" y="5522913"/>
          <p14:tracePt t="718" x="100013" y="5332413"/>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FFEECE"/>
        </a:solidFill>
        <a:effectLst/>
      </p:bgPr>
    </p:bg>
    <p:spTree>
      <p:nvGrpSpPr>
        <p:cNvPr id="1" name="">
          <a:extLst>
            <a:ext uri="{FF2B5EF4-FFF2-40B4-BE49-F238E27FC236}">
              <a16:creationId xmlns:a16="http://schemas.microsoft.com/office/drawing/2014/main" id="{B3B6F8E1-897C-1B2A-FD7D-0173A5B8C6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AF3EEB-E108-0B08-65CF-205D2ED9F28F}"/>
              </a:ext>
            </a:extLst>
          </p:cNvPr>
          <p:cNvSpPr>
            <a:spLocks noGrp="1"/>
          </p:cNvSpPr>
          <p:nvPr>
            <p:ph type="ctrTitle"/>
          </p:nvPr>
        </p:nvSpPr>
        <p:spPr>
          <a:xfrm>
            <a:off x="1154955" y="1921489"/>
            <a:ext cx="9443772" cy="1507511"/>
          </a:xfrm>
        </p:spPr>
        <p:txBody>
          <a:bodyPr/>
          <a:lstStyle/>
          <a:p>
            <a:r>
              <a:rPr lang="en-US" sz="5400" b="1" dirty="0">
                <a:solidFill>
                  <a:schemeClr val="accent1">
                    <a:lumMod val="75000"/>
                  </a:schemeClr>
                </a:solidFill>
                <a:latin typeface="Aptos" panose="020B0004020202020204" pitchFamily="34" charset="0"/>
              </a:rPr>
              <a:t>CONCLUSION</a:t>
            </a:r>
          </a:p>
        </p:txBody>
      </p:sp>
      <p:sp>
        <p:nvSpPr>
          <p:cNvPr id="6" name="Rectangle 5">
            <a:extLst>
              <a:ext uri="{FF2B5EF4-FFF2-40B4-BE49-F238E27FC236}">
                <a16:creationId xmlns:a16="http://schemas.microsoft.com/office/drawing/2014/main" id="{3B3B94CA-01C2-303F-69B1-4D8FD8F836BF}"/>
              </a:ext>
            </a:extLst>
          </p:cNvPr>
          <p:cNvSpPr/>
          <p:nvPr/>
        </p:nvSpPr>
        <p:spPr>
          <a:xfrm>
            <a:off x="10764982" y="0"/>
            <a:ext cx="692727" cy="14478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riangle 6">
            <a:extLst>
              <a:ext uri="{FF2B5EF4-FFF2-40B4-BE49-F238E27FC236}">
                <a16:creationId xmlns:a16="http://schemas.microsoft.com/office/drawing/2014/main" id="{4CF84D69-7E15-4CB1-C963-0AD9B61982F4}"/>
              </a:ext>
            </a:extLst>
          </p:cNvPr>
          <p:cNvSpPr/>
          <p:nvPr/>
        </p:nvSpPr>
        <p:spPr>
          <a:xfrm rot="10800000">
            <a:off x="10764982" y="1447801"/>
            <a:ext cx="692726" cy="490329"/>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F2A12C0-8216-35B9-20B5-81B5C3AA02DE}"/>
              </a:ext>
            </a:extLst>
          </p:cNvPr>
          <p:cNvSpPr txBox="1"/>
          <p:nvPr/>
        </p:nvSpPr>
        <p:spPr>
          <a:xfrm>
            <a:off x="1154955" y="4543420"/>
            <a:ext cx="7931889" cy="1323439"/>
          </a:xfrm>
          <a:prstGeom prst="rect">
            <a:avLst/>
          </a:prstGeom>
          <a:noFill/>
        </p:spPr>
        <p:txBody>
          <a:bodyPr wrap="square" rtlCol="0">
            <a:spAutoFit/>
          </a:bodyPr>
          <a:lstStyle/>
          <a:p>
            <a:r>
              <a:rPr lang="en-US" sz="4000" dirty="0">
                <a:solidFill>
                  <a:schemeClr val="accent1">
                    <a:lumMod val="75000"/>
                  </a:schemeClr>
                </a:solidFill>
                <a:latin typeface="Aptos" panose="020B0004020202020204" pitchFamily="34" charset="0"/>
              </a:rPr>
              <a:t>ECMH4003</a:t>
            </a:r>
          </a:p>
          <a:p>
            <a:r>
              <a:rPr lang="en-US" sz="4000" dirty="0">
                <a:solidFill>
                  <a:schemeClr val="accent1">
                    <a:lumMod val="75000"/>
                  </a:schemeClr>
                </a:solidFill>
                <a:latin typeface="Aptos" panose="020B0004020202020204" pitchFamily="34" charset="0"/>
              </a:rPr>
              <a:t>Hannah Vincent</a:t>
            </a:r>
          </a:p>
        </p:txBody>
      </p:sp>
    </p:spTree>
    <p:extLst>
      <p:ext uri="{BB962C8B-B14F-4D97-AF65-F5344CB8AC3E}">
        <p14:creationId xmlns:p14="http://schemas.microsoft.com/office/powerpoint/2010/main" val="708409045"/>
      </p:ext>
    </p:extLst>
  </p:cSld>
  <p:clrMapOvr>
    <a:masterClrMapping/>
  </p:clrMapOvr>
  <mc:AlternateContent xmlns:mc="http://schemas.openxmlformats.org/markup-compatibility/2006" xmlns:p14="http://schemas.microsoft.com/office/powerpoint/2010/main">
    <mc:Choice Requires="p14">
      <p:transition spd="slow" p14:dur="2000" advTm="12565"/>
    </mc:Choice>
    <mc:Fallback xmlns="">
      <p:transition spd="slow" advTm="12565"/>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FFEECE"/>
        </a:solidFill>
        <a:effectLst/>
      </p:bgPr>
    </p:bg>
    <p:spTree>
      <p:nvGrpSpPr>
        <p:cNvPr id="1" name="">
          <a:extLst>
            <a:ext uri="{FF2B5EF4-FFF2-40B4-BE49-F238E27FC236}">
              <a16:creationId xmlns:a16="http://schemas.microsoft.com/office/drawing/2014/main" id="{18B7B35A-EF91-7B71-D0C5-342F5FA82481}"/>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E3B6F8A8-5A0B-E773-E31D-7E90647E8C39}"/>
              </a:ext>
            </a:extLst>
          </p:cNvPr>
          <p:cNvSpPr/>
          <p:nvPr/>
        </p:nvSpPr>
        <p:spPr>
          <a:xfrm>
            <a:off x="10764982" y="0"/>
            <a:ext cx="692727" cy="1447801"/>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riangle 6">
            <a:extLst>
              <a:ext uri="{FF2B5EF4-FFF2-40B4-BE49-F238E27FC236}">
                <a16:creationId xmlns:a16="http://schemas.microsoft.com/office/drawing/2014/main" id="{52778875-58B0-57FE-D973-B1EE7C25CA4A}"/>
              </a:ext>
            </a:extLst>
          </p:cNvPr>
          <p:cNvSpPr/>
          <p:nvPr/>
        </p:nvSpPr>
        <p:spPr>
          <a:xfrm rot="10800000">
            <a:off x="10764982" y="1447801"/>
            <a:ext cx="692726" cy="490329"/>
          </a:xfrm>
          <a:prstGeom prst="triangl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0F7A4B0-5802-C8EF-968E-748C87D48023}"/>
              </a:ext>
            </a:extLst>
          </p:cNvPr>
          <p:cNvSpPr txBox="1"/>
          <p:nvPr/>
        </p:nvSpPr>
        <p:spPr>
          <a:xfrm>
            <a:off x="282608" y="974151"/>
            <a:ext cx="10088026" cy="2862322"/>
          </a:xfrm>
          <a:prstGeom prst="rect">
            <a:avLst/>
          </a:prstGeom>
          <a:noFill/>
        </p:spPr>
        <p:txBody>
          <a:bodyPr wrap="square" rtlCol="0">
            <a:spAutoFit/>
          </a:bodyPr>
          <a:lstStyle/>
          <a:p>
            <a:r>
              <a:rPr lang="en-US" dirty="0">
                <a:solidFill>
                  <a:schemeClr val="accent1">
                    <a:lumMod val="75000"/>
                  </a:schemeClr>
                </a:solidFill>
                <a:latin typeface="Aptos" panose="020B0004020202020204" pitchFamily="34" charset="0"/>
              </a:rPr>
              <a:t>Folkman, S.,&amp; Lazarus, R. S. (1991). Coping and emotion. </a:t>
            </a:r>
            <a:r>
              <a:rPr lang="en-US" i="1" dirty="0">
                <a:solidFill>
                  <a:schemeClr val="accent1">
                    <a:lumMod val="75000"/>
                  </a:schemeClr>
                </a:solidFill>
                <a:latin typeface="Aptos" panose="020B0004020202020204" pitchFamily="34" charset="0"/>
              </a:rPr>
              <a:t>In Stress and coping: An anthology </a:t>
            </a:r>
            <a:r>
              <a:rPr lang="en-US" dirty="0">
                <a:solidFill>
                  <a:schemeClr val="accent1">
                    <a:lumMod val="75000"/>
                  </a:schemeClr>
                </a:solidFill>
                <a:latin typeface="Aptos" panose="020B0004020202020204" pitchFamily="34" charset="0"/>
              </a:rPr>
              <a:t>(pp.207-227). Columbia University Press.</a:t>
            </a:r>
          </a:p>
          <a:p>
            <a:endParaRPr lang="en-US" dirty="0">
              <a:solidFill>
                <a:schemeClr val="accent1">
                  <a:lumMod val="75000"/>
                </a:schemeClr>
              </a:solidFill>
              <a:latin typeface="Aptos" panose="020B0004020202020204" pitchFamily="34" charset="0"/>
            </a:endParaRPr>
          </a:p>
          <a:p>
            <a:r>
              <a:rPr lang="en-GB" b="0" i="0" u="none" strike="noStrike" dirty="0">
                <a:solidFill>
                  <a:schemeClr val="accent1">
                    <a:lumMod val="75000"/>
                  </a:schemeClr>
                </a:solidFill>
                <a:effectLst/>
                <a:latin typeface="Aptos" panose="020B0004020202020204" pitchFamily="34" charset="0"/>
              </a:rPr>
              <a:t>Knol, L. L., &amp; Brantley, C. (2021). Weight Status and Emotion-and Stress-Related Eating: Testing Constructs of the Transactional Model of Stress and Coping. </a:t>
            </a:r>
            <a:r>
              <a:rPr lang="en-GB" b="0" i="1" u="none" strike="noStrike" dirty="0">
                <a:solidFill>
                  <a:schemeClr val="accent1">
                    <a:lumMod val="75000"/>
                  </a:schemeClr>
                </a:solidFill>
                <a:effectLst/>
                <a:latin typeface="Aptos" panose="020B0004020202020204" pitchFamily="34" charset="0"/>
              </a:rPr>
              <a:t>American Journal of Health Education</a:t>
            </a:r>
            <a:r>
              <a:rPr lang="en-GB" b="0" i="0" u="none" strike="noStrike" dirty="0">
                <a:solidFill>
                  <a:schemeClr val="accent1">
                    <a:lumMod val="75000"/>
                  </a:schemeClr>
                </a:solidFill>
                <a:effectLst/>
                <a:latin typeface="Aptos" panose="020B0004020202020204" pitchFamily="34" charset="0"/>
              </a:rPr>
              <a:t>, </a:t>
            </a:r>
            <a:r>
              <a:rPr lang="en-GB" b="0" i="1" u="none" strike="noStrike" dirty="0">
                <a:solidFill>
                  <a:schemeClr val="accent1">
                    <a:lumMod val="75000"/>
                  </a:schemeClr>
                </a:solidFill>
                <a:effectLst/>
                <a:latin typeface="Aptos" panose="020B0004020202020204" pitchFamily="34" charset="0"/>
              </a:rPr>
              <a:t>52</a:t>
            </a:r>
            <a:r>
              <a:rPr lang="en-GB" b="0" i="0" u="none" strike="noStrike" dirty="0">
                <a:solidFill>
                  <a:schemeClr val="accent1">
                    <a:lumMod val="75000"/>
                  </a:schemeClr>
                </a:solidFill>
                <a:effectLst/>
                <a:latin typeface="Aptos" panose="020B0004020202020204" pitchFamily="34" charset="0"/>
              </a:rPr>
              <a:t>(3), 117-126.</a:t>
            </a:r>
          </a:p>
          <a:p>
            <a:endParaRPr lang="en-GB" dirty="0">
              <a:solidFill>
                <a:srgbClr val="222222"/>
              </a:solidFill>
              <a:latin typeface="Aptos" panose="020B0004020202020204" pitchFamily="34" charset="0"/>
            </a:endParaRPr>
          </a:p>
          <a:p>
            <a:r>
              <a:rPr lang="en-GB" b="0" i="0" u="none" strike="noStrike" dirty="0">
                <a:solidFill>
                  <a:schemeClr val="accent1">
                    <a:lumMod val="75000"/>
                  </a:schemeClr>
                </a:solidFill>
                <a:effectLst/>
                <a:latin typeface="Aptos" panose="020B0004020202020204" pitchFamily="34" charset="0"/>
              </a:rPr>
              <a:t>Avcıoğlu, M. M., Karanci, A. N., &amp; Soygur, H. (2019). What is related to the well-being of the siblings of patients with schizophrenia: An evaluation within the Lazarus and Folkman’s Transactional Stress and Coping Model. </a:t>
            </a:r>
            <a:r>
              <a:rPr lang="en-GB" b="0" i="1" u="none" strike="noStrike" dirty="0">
                <a:solidFill>
                  <a:schemeClr val="accent1">
                    <a:lumMod val="75000"/>
                  </a:schemeClr>
                </a:solidFill>
                <a:effectLst/>
                <a:latin typeface="Aptos" panose="020B0004020202020204" pitchFamily="34" charset="0"/>
              </a:rPr>
              <a:t>International Journal of Social Psychiatry</a:t>
            </a:r>
            <a:r>
              <a:rPr lang="en-GB" b="0" i="0" u="none" strike="noStrike" dirty="0">
                <a:solidFill>
                  <a:schemeClr val="accent1">
                    <a:lumMod val="75000"/>
                  </a:schemeClr>
                </a:solidFill>
                <a:effectLst/>
                <a:latin typeface="Aptos" panose="020B0004020202020204" pitchFamily="34" charset="0"/>
              </a:rPr>
              <a:t>, </a:t>
            </a:r>
            <a:r>
              <a:rPr lang="en-GB" b="0" i="1" u="none" strike="noStrike" dirty="0">
                <a:solidFill>
                  <a:schemeClr val="accent1">
                    <a:lumMod val="75000"/>
                  </a:schemeClr>
                </a:solidFill>
                <a:effectLst/>
                <a:latin typeface="Aptos" panose="020B0004020202020204" pitchFamily="34" charset="0"/>
              </a:rPr>
              <a:t>65</a:t>
            </a:r>
            <a:r>
              <a:rPr lang="en-GB" b="0" i="0" u="none" strike="noStrike" dirty="0">
                <a:solidFill>
                  <a:schemeClr val="accent1">
                    <a:lumMod val="75000"/>
                  </a:schemeClr>
                </a:solidFill>
                <a:effectLst/>
                <a:latin typeface="Aptos" panose="020B0004020202020204" pitchFamily="34" charset="0"/>
              </a:rPr>
              <a:t>(3), 252-261.</a:t>
            </a:r>
            <a:endParaRPr lang="en-US" dirty="0">
              <a:solidFill>
                <a:schemeClr val="accent1">
                  <a:lumMod val="75000"/>
                </a:schemeClr>
              </a:solidFill>
              <a:latin typeface="Aptos" panose="020B0004020202020204" pitchFamily="34" charset="0"/>
            </a:endParaRPr>
          </a:p>
        </p:txBody>
      </p:sp>
      <p:sp>
        <p:nvSpPr>
          <p:cNvPr id="5" name="TextBox 4">
            <a:extLst>
              <a:ext uri="{FF2B5EF4-FFF2-40B4-BE49-F238E27FC236}">
                <a16:creationId xmlns:a16="http://schemas.microsoft.com/office/drawing/2014/main" id="{02D0D9AA-E0B0-B8B8-DCE0-0432A3234191}"/>
              </a:ext>
            </a:extLst>
          </p:cNvPr>
          <p:cNvSpPr txBox="1"/>
          <p:nvPr/>
        </p:nvSpPr>
        <p:spPr>
          <a:xfrm>
            <a:off x="200721" y="291894"/>
            <a:ext cx="9807915" cy="584775"/>
          </a:xfrm>
          <a:prstGeom prst="rect">
            <a:avLst/>
          </a:prstGeom>
          <a:noFill/>
        </p:spPr>
        <p:txBody>
          <a:bodyPr wrap="square" rtlCol="0">
            <a:spAutoFit/>
          </a:bodyPr>
          <a:lstStyle/>
          <a:p>
            <a:r>
              <a:rPr lang="en-US" sz="3200" b="1" dirty="0">
                <a:solidFill>
                  <a:schemeClr val="accent1">
                    <a:lumMod val="75000"/>
                  </a:schemeClr>
                </a:solidFill>
                <a:latin typeface="Aptos" panose="020B0004020202020204" pitchFamily="34" charset="0"/>
              </a:rPr>
              <a:t>References</a:t>
            </a:r>
          </a:p>
        </p:txBody>
      </p:sp>
    </p:spTree>
    <p:extLst>
      <p:ext uri="{BB962C8B-B14F-4D97-AF65-F5344CB8AC3E}">
        <p14:creationId xmlns:p14="http://schemas.microsoft.com/office/powerpoint/2010/main" val="1682295969"/>
      </p:ext>
    </p:extLst>
  </p:cSld>
  <p:clrMapOvr>
    <a:masterClrMapping/>
  </p:clrMapOvr>
  <mc:AlternateContent xmlns:mc="http://schemas.openxmlformats.org/markup-compatibility/2006" xmlns:p14="http://schemas.microsoft.com/office/powerpoint/2010/main">
    <mc:Choice Requires="p14">
      <p:transition spd="slow" p14:dur="2000" advTm="8167"/>
    </mc:Choice>
    <mc:Fallback xmlns="">
      <p:transition spd="slow" advTm="8167"/>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2883</TotalTime>
  <Words>2262</Words>
  <Application>Microsoft Macintosh PowerPoint</Application>
  <PresentationFormat>Widescreen</PresentationFormat>
  <Paragraphs>99</Paragraphs>
  <Slides>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Century Gothic</vt:lpstr>
      <vt:lpstr>Wingdings 3</vt:lpstr>
      <vt:lpstr>Ion</vt:lpstr>
      <vt:lpstr>Stress, Coping and Resilience The Transactional Model of Stress and Coping</vt:lpstr>
      <vt:lpstr>PowerPoint Presentation</vt:lpstr>
      <vt:lpstr>PowerPoint Presentation</vt:lpstr>
      <vt:lpstr>PowerPoint Presentation</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Hannah Vincent</dc:creator>
  <cp:lastModifiedBy>Hannah Vincent</cp:lastModifiedBy>
  <cp:revision>8</cp:revision>
  <dcterms:created xsi:type="dcterms:W3CDTF">2024-11-14T18:33:10Z</dcterms:created>
  <dcterms:modified xsi:type="dcterms:W3CDTF">2024-11-17T11:50:00Z</dcterms:modified>
</cp:coreProperties>
</file>