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82" r:id="rId2"/>
    <p:sldId id="271" r:id="rId3"/>
    <p:sldId id="272" r:id="rId4"/>
    <p:sldId id="274" r:id="rId5"/>
    <p:sldId id="273" r:id="rId6"/>
    <p:sldId id="276" r:id="rId7"/>
    <p:sldId id="277" r:id="rId8"/>
    <p:sldId id="279" r:id="rId9"/>
    <p:sldId id="280" r:id="rId10"/>
    <p:sldId id="281"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95DA30-7872-4626-BAE2-C1AFBE73C5C1}" v="331" dt="2026-06-19T16:50:12.2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869" autoAdjust="0"/>
  </p:normalViewPr>
  <p:slideViewPr>
    <p:cSldViewPr>
      <p:cViewPr>
        <p:scale>
          <a:sx n="75" d="100"/>
          <a:sy n="75" d="100"/>
        </p:scale>
        <p:origin x="946" y="-206"/>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D638B-2F78-4709-92F4-EA4D3FEA46AB}" type="datetimeFigureOut">
              <a:rPr lang="en-IN" smtClean="0"/>
              <a:t>21-06-2026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F31FAC-E9B9-4E89-B591-193130D9B6B8}" type="slidenum">
              <a:rPr lang="en-IN" smtClean="0"/>
              <a:t>‹#›</a:t>
            </a:fld>
            <a:endParaRPr lang="en-IN"/>
          </a:p>
        </p:txBody>
      </p:sp>
    </p:spTree>
    <p:extLst>
      <p:ext uri="{BB962C8B-B14F-4D97-AF65-F5344CB8AC3E}">
        <p14:creationId xmlns:p14="http://schemas.microsoft.com/office/powerpoint/2010/main" val="4132941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F31FAC-E9B9-4E89-B591-193130D9B6B8}" type="slidenum">
              <a:rPr lang="en-IN" smtClean="0"/>
              <a:t>1</a:t>
            </a:fld>
            <a:endParaRPr lang="en-IN"/>
          </a:p>
        </p:txBody>
      </p:sp>
    </p:spTree>
    <p:extLst>
      <p:ext uri="{BB962C8B-B14F-4D97-AF65-F5344CB8AC3E}">
        <p14:creationId xmlns:p14="http://schemas.microsoft.com/office/powerpoint/2010/main" val="4250910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Gosport War Memorial Hospital opioid prescribing scandal is one that took place between 1987 and 2001 in Hampshire, United Kingdom (Crofts, 2022; gov.uk, 2018). At this stage, there was excessive prescribing and administration of opioid medications to a lot of elderly patients without an evident clinical explanation. Patient care and medication practices were the concerns of families, nurses and other healthcare professionals (</a:t>
            </a:r>
            <a:r>
              <a:rPr lang="en-GB" sz="1200" kern="1200" dirty="0" err="1">
                <a:solidFill>
                  <a:schemeClr val="tx1"/>
                </a:solidFill>
                <a:effectLst/>
                <a:latin typeface="+mn-lt"/>
                <a:ea typeface="+mn-ea"/>
                <a:cs typeface="+mn-cs"/>
              </a:rPr>
              <a:t>Mehrabifar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2026). These issues were, however, not carried out properly and unsafe prescribing went on over a long period of time. Later, an investigation by the Gosport Independent Panel revealed the premature deaths of hundreds of patients. The case is significant as it discloses significant lapses in the areas of patient safety, quality assurance, clinical governance, leadership, and accountability.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8F31FAC-E9B9-4E89-B591-193130D9B6B8}" type="slidenum">
              <a:rPr lang="en-IN" smtClean="0"/>
              <a:t>2</a:t>
            </a:fld>
            <a:endParaRPr lang="en-IN"/>
          </a:p>
        </p:txBody>
      </p:sp>
    </p:spTree>
    <p:extLst>
      <p:ext uri="{BB962C8B-B14F-4D97-AF65-F5344CB8AC3E}">
        <p14:creationId xmlns:p14="http://schemas.microsoft.com/office/powerpoint/2010/main" val="2675788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Gosport War Memorial Hospital scandal was a result of several quality and safety breakdowns (</a:t>
            </a:r>
            <a:r>
              <a:rPr lang="en-GB" sz="1200" kern="1200" dirty="0" err="1">
                <a:solidFill>
                  <a:schemeClr val="tx1"/>
                </a:solidFill>
                <a:effectLst/>
                <a:latin typeface="+mn-lt"/>
                <a:ea typeface="+mn-ea"/>
                <a:cs typeface="+mn-cs"/>
              </a:rPr>
              <a:t>Schnabolk</a:t>
            </a:r>
            <a:r>
              <a:rPr lang="en-GB" sz="1200" kern="1200" dirty="0">
                <a:solidFill>
                  <a:schemeClr val="tx1"/>
                </a:solidFill>
                <a:effectLst/>
                <a:latin typeface="+mn-lt"/>
                <a:ea typeface="+mn-ea"/>
                <a:cs typeface="+mn-cs"/>
              </a:rPr>
              <a:t> and Scaglione, 2025). The prescription of opioids was done without due clinical reasoning, exposing patients to danger. Monitoring of medication was improper and patients were not frequently reviewed (Mason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There were poor clinical governance systems and no effective audits were carried out to discover unsafe practices. The incident reporting systems were not able to respond to the concerns of the staff and families. They had poor leadership and responsibility and allowed problems to persist. There was poor whistle-blowing and there was no uniformity in prescribing guidelines.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8F31FAC-E9B9-4E89-B591-193130D9B6B8}" type="slidenum">
              <a:rPr lang="en-IN" smtClean="0"/>
              <a:t>3</a:t>
            </a:fld>
            <a:endParaRPr lang="en-IN"/>
          </a:p>
        </p:txBody>
      </p:sp>
    </p:spTree>
    <p:extLst>
      <p:ext uri="{BB962C8B-B14F-4D97-AF65-F5344CB8AC3E}">
        <p14:creationId xmlns:p14="http://schemas.microsoft.com/office/powerpoint/2010/main" val="313278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Swiss Cheese Model demonstrates the incidence of harm to the patient when multiple safety barriers are breached together (Wiegmann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In Gosport War Memorial Hospital, there were also weaknesses in clinical assessment, prescribing controls and patient monitoring, incident reporting, governance, and regulatory oversight. The malfunctions caused loopholes in the safety system. Consequently, patients who were vulnerable to harm were put at risk of preventable harm and low standards of care.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8F31FAC-E9B9-4E89-B591-193130D9B6B8}" type="slidenum">
              <a:rPr lang="en-IN" smtClean="0"/>
              <a:t>4</a:t>
            </a:fld>
            <a:endParaRPr lang="en-IN"/>
          </a:p>
        </p:txBody>
      </p:sp>
    </p:spTree>
    <p:extLst>
      <p:ext uri="{BB962C8B-B14F-4D97-AF65-F5344CB8AC3E}">
        <p14:creationId xmlns:p14="http://schemas.microsoft.com/office/powerpoint/2010/main" val="1871699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Safety Layer (Defence)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Expected QA Function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Observed Failure (“Hole”)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Resulting Risk</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Clinical Assessment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Ensure appropriate treatment decisions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Opioids are prescribed without a clear justification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Unnecessary patient harm</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Prescribing Controls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Safe medication management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Unsafe prescribing became a routine practice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Increased risk of overdose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Patient Monitoring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Regular review of patient's condition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Limited monitoring and reassessment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Deterioration not detected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Incident Reporting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Identify and address concerns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Complaints and warnings ignored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Unsafe practices continued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Clinical Governance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Monitor quality and safety standards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Weak oversight and accountability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Long-term system failures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Regulatory Oversight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Ensure compliance with standards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Delayed external intervention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Harm persisted for years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8F31FAC-E9B9-4E89-B591-193130D9B6B8}" type="slidenum">
              <a:rPr lang="en-IN" smtClean="0"/>
              <a:t>5</a:t>
            </a:fld>
            <a:endParaRPr lang="en-IN"/>
          </a:p>
        </p:txBody>
      </p:sp>
    </p:spTree>
    <p:extLst>
      <p:ext uri="{BB962C8B-B14F-4D97-AF65-F5344CB8AC3E}">
        <p14:creationId xmlns:p14="http://schemas.microsoft.com/office/powerpoint/2010/main" val="3903780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were clinical governance and controlled drugs governance failures in the Gosport War Memorial Hospital scandal (Nightingale, 2023; gov.uk, 2018). Prescription of opioids was done without proper clinical restraint, and controlled medicine was not well monitored. Such practices were not in accordance with the guidelines of the UK Medicines Act 1968 and the professional ethics of safe medication handling. There were no effective clinical governance arrangements to reveal unsafe practices in the clinic, and frequent audits and reviews were not conducted properly. This led to unsafe medication use in the normal care.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8F31FAC-E9B9-4E89-B591-193130D9B6B8}" type="slidenum">
              <a:rPr lang="en-IN" smtClean="0"/>
              <a:t>6</a:t>
            </a:fld>
            <a:endParaRPr lang="en-IN"/>
          </a:p>
        </p:txBody>
      </p:sp>
    </p:spTree>
    <p:extLst>
      <p:ext uri="{BB962C8B-B14F-4D97-AF65-F5344CB8AC3E}">
        <p14:creationId xmlns:p14="http://schemas.microsoft.com/office/powerpoint/2010/main" val="2427148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Ineffective service delivery was also influenced by whistleblowing and poor regulations. The healthcare professionals, nurses, and families expressed concerns regarding patient care, but these concerns were not adequately investigated. This was indicative of shortcomings that subsequently came to the limelight of the UK Public Interest Disclosure Act 1998, which is geared towards safeguarding those who disclose safety issues (Erdos, 2026). Regulators and other external agencies were slow in responding and inspections did not confirm the continued existence of risks. This resulted in normalisation of unsafe care, less transparency and loss of patient safety. Older patients who were vulnerable were at a greater risk of harm and this goes to show the impact of policy and governance failure on the quality, safety and effectiveness of healthcare services offered.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8F31FAC-E9B9-4E89-B591-193130D9B6B8}" type="slidenum">
              <a:rPr lang="en-IN" smtClean="0"/>
              <a:t>7</a:t>
            </a:fld>
            <a:endParaRPr lang="en-IN"/>
          </a:p>
        </p:txBody>
      </p:sp>
    </p:spTree>
    <p:extLst>
      <p:ext uri="{BB962C8B-B14F-4D97-AF65-F5344CB8AC3E}">
        <p14:creationId xmlns:p14="http://schemas.microsoft.com/office/powerpoint/2010/main" val="390027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Indicator</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National Standard / Benchmark</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Hospital (Before)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Hospital (After Improvements)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Safe Opioid Prescribing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100% of opioids prescribed with clear clinical justification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Evidence showed inappropriate opioid use in at least 456 patients (0% compliance in affected cases)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Mandatory prescribing reviews and stronger governance systems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Incident Reporting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100% of safety concerns investigated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staff and family concerns were ignored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Improved reporting and investigation procedures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Clinical Governance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Regular audits and accountability mechanisms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Weak oversight and limited auditing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Stronger governance and monitoring processes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Patient Safety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Prevent avoidable harm to all patients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least 456 lives were shortened; another 200 patients were probably affected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Greater focus on medication safety and patient-centred care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8F31FAC-E9B9-4E89-B591-193130D9B6B8}" type="slidenum">
              <a:rPr lang="en-IN" smtClean="0"/>
              <a:t>8</a:t>
            </a:fld>
            <a:endParaRPr lang="en-IN"/>
          </a:p>
        </p:txBody>
      </p:sp>
    </p:spTree>
    <p:extLst>
      <p:ext uri="{BB962C8B-B14F-4D97-AF65-F5344CB8AC3E}">
        <p14:creationId xmlns:p14="http://schemas.microsoft.com/office/powerpoint/2010/main" val="178981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report will start with an overview of the Gosport War Memorial Hospital scandal and its role in quality management and patient safety. It will then establish the underlying causes of the failures through a systems approach. The contributing factors will be analysed using the use of Swiss Cheese Model and Fishbone Diagram. Other pertinent frameworks, such as Systems Theory and the Donabedian Model, will also be discussed in the report. Research problems and policy and governance failures will be analysed, and their effects on quality, efficiency and equity of care will be evaluated. In addition, suggestions and conclusions will be made.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8F31FAC-E9B9-4E89-B591-193130D9B6B8}" type="slidenum">
              <a:rPr lang="en-IN" smtClean="0"/>
              <a:t>9</a:t>
            </a:fld>
            <a:endParaRPr lang="en-IN"/>
          </a:p>
        </p:txBody>
      </p:sp>
    </p:spTree>
    <p:extLst>
      <p:ext uri="{BB962C8B-B14F-4D97-AF65-F5344CB8AC3E}">
        <p14:creationId xmlns:p14="http://schemas.microsoft.com/office/powerpoint/2010/main" val="4072858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Gosport War Memorial Hospital case, therefore, demonstrates that there was severe neglect of safety and quality control regarding patients. The inappropriate prescribing of opioids, lax governance, and ineffective monitoring contributed to unnecessary injuries among numerous patients. The Swiss Cheese Model is used to describe how failures in the systems, in combination, formed a sequence that contributed to this tragedy. Lack of policy and sluggish supervision made the risks greater and the quality of care lower. The case underscores the need to have good clinical governance, communication and accountability mechanisms to guarantee the provision of safe, fair and high-quality healthcare to all patients.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8F31FAC-E9B9-4E89-B591-193130D9B6B8}" type="slidenum">
              <a:rPr lang="en-IN" smtClean="0"/>
              <a:t>10</a:t>
            </a:fld>
            <a:endParaRPr lang="en-IN"/>
          </a:p>
        </p:txBody>
      </p:sp>
    </p:spTree>
    <p:extLst>
      <p:ext uri="{BB962C8B-B14F-4D97-AF65-F5344CB8AC3E}">
        <p14:creationId xmlns:p14="http://schemas.microsoft.com/office/powerpoint/2010/main" val="3724918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C7F573D-89F6-40EE-93F2-B57C8EC5DA6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7F573D-89F6-40EE-93F2-B57C8EC5DA6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7F573D-89F6-40EE-93F2-B57C8EC5DA6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C7F573D-89F6-40EE-93F2-B57C8EC5DA6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C7F573D-89F6-40EE-93F2-B57C8EC5DA64}"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C7F573D-89F6-40EE-93F2-B57C8EC5DA64}"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7F573D-89F6-40EE-93F2-B57C8EC5DA64}"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7F573D-89F6-40EE-93F2-B57C8EC5DA6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7F573D-89F6-40EE-93F2-B57C8EC5DA6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7F573D-89F6-40EE-93F2-B57C8EC5DA6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7F573D-89F6-40EE-93F2-B57C8EC5DA6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D9B323-205E-4922-AC48-3D7CEA2AAB73}"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7F573D-89F6-40EE-93F2-B57C8EC5DA64}" type="datetimeFigureOut">
              <a:rPr lang="en-US" smtClean="0"/>
              <a:t>6/21/2026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D9B323-205E-4922-AC48-3D7CEA2AAB73}"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assets.publishing.service.gov.uk/media/5bf55a80ed915d1827f17c39/government-response-to-gosport-independent-panel-report.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3">
            <a:extLst>
              <a:ext uri="{FF2B5EF4-FFF2-40B4-BE49-F238E27FC236}">
                <a16:creationId xmlns:a16="http://schemas.microsoft.com/office/drawing/2014/main" id="{150234DC-8053-1816-3BD5-55F32DDF332E}"/>
              </a:ext>
            </a:extLst>
          </p:cNvPr>
          <p:cNvPicPr>
            <a:picLocks noGrp="1"/>
          </p:cNvPicPr>
          <p:nvPr>
            <p:ph idx="1"/>
          </p:nvPr>
        </p:nvPicPr>
        <p:blipFill>
          <a:blip r:embed="rId3"/>
          <a:stretch>
            <a:fillRect/>
          </a:stretch>
        </p:blipFill>
        <p:spPr>
          <a:xfrm>
            <a:off x="457200" y="304799"/>
            <a:ext cx="6815137" cy="2971801"/>
          </a:xfrm>
          <a:prstGeom prst="rect">
            <a:avLst/>
          </a:prstGeom>
        </p:spPr>
      </p:pic>
      <p:sp>
        <p:nvSpPr>
          <p:cNvPr id="17" name="Title 6">
            <a:extLst>
              <a:ext uri="{FF2B5EF4-FFF2-40B4-BE49-F238E27FC236}">
                <a16:creationId xmlns:a16="http://schemas.microsoft.com/office/drawing/2014/main" id="{B0A44976-9F2E-E225-40F4-6684317EC45F}"/>
              </a:ext>
            </a:extLst>
          </p:cNvPr>
          <p:cNvSpPr>
            <a:spLocks noGrp="1"/>
          </p:cNvSpPr>
          <p:nvPr>
            <p:ph type="body" sz="half" idx="2"/>
          </p:nvPr>
        </p:nvSpPr>
        <p:spPr>
          <a:xfrm>
            <a:off x="6858000" y="5257800"/>
            <a:ext cx="5257800" cy="1447799"/>
          </a:xfrm>
        </p:spPr>
        <p:txBody>
          <a:bodyPr>
            <a:noAutofit/>
          </a:bodyPr>
          <a:lstStyle/>
          <a:p>
            <a:r>
              <a:rPr lang="en-US" sz="2000" b="1" dirty="0">
                <a:latin typeface="Arial" panose="020B0604020202020204" pitchFamily="34" charset="0"/>
                <a:cs typeface="Arial" panose="020B0604020202020204" pitchFamily="34" charset="0"/>
              </a:rPr>
              <a:t>GOSPORT WAR MEMORIAL HOSPITAL OPIOID PRESCRIBING SCANDAL — UK</a:t>
            </a:r>
          </a:p>
          <a:p>
            <a:endParaRPr lang="en-US" sz="2000" b="1"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https://assets.publishing.service.gov.uk/media/5bf55a80ed915d1827f17c39/government-response-to-gosport-independent-panel-report.pdf</a:t>
            </a:r>
            <a:endParaRPr lang="en-GB" sz="1100" dirty="0">
              <a:latin typeface="Times New Roman" panose="02020603050405020304" pitchFamily="18" charset="0"/>
              <a:cs typeface="Times New Roman" panose="02020603050405020304" pitchFamily="18" charset="0"/>
            </a:endParaRPr>
          </a:p>
        </p:txBody>
      </p:sp>
      <p:sp>
        <p:nvSpPr>
          <p:cNvPr id="34" name="Title 6">
            <a:extLst>
              <a:ext uri="{FF2B5EF4-FFF2-40B4-BE49-F238E27FC236}">
                <a16:creationId xmlns:a16="http://schemas.microsoft.com/office/drawing/2014/main" id="{76F7D8D3-5D46-D969-ECDD-00A53BB91CC3}"/>
              </a:ext>
            </a:extLst>
          </p:cNvPr>
          <p:cNvSpPr txBox="1">
            <a:spLocks/>
          </p:cNvSpPr>
          <p:nvPr/>
        </p:nvSpPr>
        <p:spPr>
          <a:xfrm>
            <a:off x="457200" y="3124200"/>
            <a:ext cx="6019800" cy="3213100"/>
          </a:xfrm>
          <a:prstGeom prst="rect">
            <a:avLst/>
          </a:prstGeom>
        </p:spPr>
        <p:txBody>
          <a:bodyPr vert="horz" lIns="91440" tIns="45720" rIns="91440" bIns="45720" rtlCol="0">
            <a:noAutofit/>
          </a:bodyPr>
          <a:lstStyle>
            <a:lvl1pPr marL="0" indent="0" algn="l" defTabSz="914400" rtl="0" eaLnBrk="1" latinLnBrk="0" hangingPunct="1">
              <a:spcBef>
                <a:spcPct val="20000"/>
              </a:spcBef>
              <a:buFont typeface="Arial" pitchFamily="34" charset="0"/>
              <a:buNone/>
              <a:defRPr sz="1400" kern="1200">
                <a:solidFill>
                  <a:schemeClr val="tx1"/>
                </a:solidFill>
                <a:latin typeface="+mn-lt"/>
                <a:ea typeface="+mn-ea"/>
                <a:cs typeface="+mn-cs"/>
              </a:defRPr>
            </a:lvl1pPr>
            <a:lvl2pPr marL="457200" indent="0" algn="l" defTabSz="914400" rtl="0" eaLnBrk="1" latinLnBrk="0" hangingPunct="1">
              <a:spcBef>
                <a:spcPct val="20000"/>
              </a:spcBef>
              <a:buFont typeface="Arial" pitchFamily="34" charset="0"/>
              <a:buNone/>
              <a:defRPr sz="1200" kern="1200">
                <a:solidFill>
                  <a:schemeClr val="tx1"/>
                </a:solidFill>
                <a:latin typeface="+mn-lt"/>
                <a:ea typeface="+mn-ea"/>
                <a:cs typeface="+mn-cs"/>
              </a:defRPr>
            </a:lvl2pPr>
            <a:lvl3pPr marL="914400" indent="0" algn="l" defTabSz="914400" rtl="0" eaLnBrk="1" latinLnBrk="0" hangingPunct="1">
              <a:spcBef>
                <a:spcPct val="20000"/>
              </a:spcBef>
              <a:buFont typeface="Arial" pitchFamily="34" charset="0"/>
              <a:buNone/>
              <a:defRPr sz="1000" kern="1200">
                <a:solidFill>
                  <a:schemeClr val="tx1"/>
                </a:solidFill>
                <a:latin typeface="+mn-lt"/>
                <a:ea typeface="+mn-ea"/>
                <a:cs typeface="+mn-cs"/>
              </a:defRPr>
            </a:lvl3pPr>
            <a:lvl4pPr marL="1371600" indent="0" algn="l" defTabSz="914400" rtl="0" eaLnBrk="1" latinLnBrk="0" hangingPunct="1">
              <a:spcBef>
                <a:spcPct val="20000"/>
              </a:spcBef>
              <a:buFont typeface="Arial" pitchFamily="34" charset="0"/>
              <a:buNone/>
              <a:defRPr sz="900" kern="1200">
                <a:solidFill>
                  <a:schemeClr val="tx1"/>
                </a:solidFill>
                <a:latin typeface="+mn-lt"/>
                <a:ea typeface="+mn-ea"/>
                <a:cs typeface="+mn-cs"/>
              </a:defRPr>
            </a:lvl4pPr>
            <a:lvl5pPr marL="1828800" indent="0" algn="l" defTabSz="914400" rtl="0" eaLnBrk="1" latinLnBrk="0" hangingPunct="1">
              <a:spcBef>
                <a:spcPct val="20000"/>
              </a:spcBef>
              <a:buFont typeface="Arial" pitchFamily="34" charset="0"/>
              <a:buNone/>
              <a:defRPr sz="900"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900"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900"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900"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900" kern="1200">
                <a:solidFill>
                  <a:schemeClr val="tx1"/>
                </a:solidFill>
                <a:latin typeface="+mn-lt"/>
                <a:ea typeface="+mn-ea"/>
                <a:cs typeface="+mn-cs"/>
              </a:defRPr>
            </a:lvl9pPr>
          </a:lstStyle>
          <a:p>
            <a:r>
              <a:rPr lang="en-GB" sz="2000" dirty="0">
                <a:latin typeface="Times New Roman" panose="02020603050405020304" pitchFamily="18" charset="0"/>
                <a:cs typeface="Times New Roman" panose="02020603050405020304" pitchFamily="18" charset="0"/>
              </a:rPr>
              <a:t>Student Name: </a:t>
            </a:r>
            <a:r>
              <a:rPr lang="en-GB" sz="2000" dirty="0" err="1">
                <a:latin typeface="Times New Roman" panose="02020603050405020304" pitchFamily="18" charset="0"/>
                <a:cs typeface="Times New Roman" panose="02020603050405020304" pitchFamily="18" charset="0"/>
              </a:rPr>
              <a:t>Bhumikaben</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Rajubhai</a:t>
            </a:r>
            <a:r>
              <a:rPr lang="en-GB" sz="2000" dirty="0">
                <a:latin typeface="Times New Roman" panose="02020603050405020304" pitchFamily="18" charset="0"/>
                <a:cs typeface="Times New Roman" panose="02020603050405020304" pitchFamily="18" charset="0"/>
              </a:rPr>
              <a:t> Patel</a:t>
            </a:r>
          </a:p>
          <a:p>
            <a:r>
              <a:rPr lang="en-GB" sz="2000" dirty="0">
                <a:latin typeface="Times New Roman" panose="02020603050405020304" pitchFamily="18" charset="0"/>
                <a:cs typeface="Times New Roman" panose="02020603050405020304" pitchFamily="18" charset="0"/>
              </a:rPr>
              <a:t> Student ID: 2520143</a:t>
            </a:r>
          </a:p>
          <a:p>
            <a:r>
              <a:rPr lang="en-GB" sz="2000" dirty="0">
                <a:latin typeface="Times New Roman" panose="02020603050405020304" pitchFamily="18" charset="0"/>
                <a:cs typeface="Times New Roman" panose="02020603050405020304" pitchFamily="18" charset="0"/>
              </a:rPr>
              <a:t>Programme: MSc Public Health and Social Care in Practice</a:t>
            </a:r>
          </a:p>
          <a:p>
            <a:r>
              <a:rPr lang="en-GB" sz="2000" dirty="0">
                <a:latin typeface="Times New Roman" panose="02020603050405020304" pitchFamily="18" charset="0"/>
                <a:cs typeface="Times New Roman" panose="02020603050405020304" pitchFamily="18" charset="0"/>
              </a:rPr>
              <a:t>Module Code:LCHS7006</a:t>
            </a:r>
          </a:p>
          <a:p>
            <a:r>
              <a:rPr lang="en-GB" sz="2000" dirty="0">
                <a:latin typeface="Times New Roman" panose="02020603050405020304" pitchFamily="18" charset="0"/>
                <a:cs typeface="Times New Roman" panose="02020603050405020304" pitchFamily="18" charset="0"/>
              </a:rPr>
              <a:t>Module Title: </a:t>
            </a:r>
            <a:r>
              <a:rPr lang="en-US" sz="2000" dirty="0">
                <a:latin typeface="Times New Roman" panose="02020603050405020304" pitchFamily="18" charset="0"/>
                <a:cs typeface="Times New Roman" panose="02020603050405020304" pitchFamily="18" charset="0"/>
              </a:rPr>
              <a:t>Quality Assurance And Service Improvements </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Assessment Title: Component 1: individual presentation</a:t>
            </a:r>
          </a:p>
          <a:p>
            <a:r>
              <a:rPr lang="en-GB" sz="2000" dirty="0">
                <a:latin typeface="Times New Roman" panose="02020603050405020304" pitchFamily="18" charset="0"/>
                <a:cs typeface="Times New Roman" panose="02020603050405020304" pitchFamily="18" charset="0"/>
              </a:rPr>
              <a:t>Lecturer: Fahad khan</a:t>
            </a:r>
          </a:p>
          <a:p>
            <a:r>
              <a:rPr lang="en-GB" sz="2000" dirty="0">
                <a:latin typeface="Times New Roman" panose="02020603050405020304" pitchFamily="18" charset="0"/>
                <a:cs typeface="Times New Roman" panose="02020603050405020304" pitchFamily="18" charset="0"/>
              </a:rPr>
              <a:t> Submission Date: 22 June 2026</a:t>
            </a:r>
          </a:p>
        </p:txBody>
      </p:sp>
      <p:pic>
        <p:nvPicPr>
          <p:cNvPr id="35" name="Picture 34" descr="Fresh criminal inquiry launched into Gosport hospital deaths | Hospitals |  The Guardian">
            <a:extLst>
              <a:ext uri="{FF2B5EF4-FFF2-40B4-BE49-F238E27FC236}">
                <a16:creationId xmlns:a16="http://schemas.microsoft.com/office/drawing/2014/main" id="{F8D85AB3-997B-0FE5-9260-A06A85A28C74}"/>
              </a:ext>
            </a:extLst>
          </p:cNvPr>
          <p:cNvPicPr>
            <a:picLocks noChangeAspect="1"/>
          </p:cNvPicPr>
          <p:nvPr/>
        </p:nvPicPr>
        <p:blipFill>
          <a:blip r:embed="rId4"/>
          <a:stretch>
            <a:fillRect/>
          </a:stretch>
        </p:blipFill>
        <p:spPr>
          <a:xfrm>
            <a:off x="6739689" y="2286000"/>
            <a:ext cx="4991100" cy="2803358"/>
          </a:xfrm>
          <a:prstGeom prst="rect">
            <a:avLst/>
          </a:prstGeom>
        </p:spPr>
      </p:pic>
    </p:spTree>
    <p:extLst>
      <p:ext uri="{BB962C8B-B14F-4D97-AF65-F5344CB8AC3E}">
        <p14:creationId xmlns:p14="http://schemas.microsoft.com/office/powerpoint/2010/main" val="142156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7E66E-FBCB-4E1C-D6A0-31BC92A880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04CBCC-C1E1-464F-FE77-EF49006520DB}"/>
              </a:ext>
            </a:extLst>
          </p:cNvPr>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Background of the Case </a:t>
            </a:r>
          </a:p>
        </p:txBody>
      </p:sp>
      <p:sp>
        <p:nvSpPr>
          <p:cNvPr id="3" name="Content Placeholder 2">
            <a:extLst>
              <a:ext uri="{FF2B5EF4-FFF2-40B4-BE49-F238E27FC236}">
                <a16:creationId xmlns:a16="http://schemas.microsoft.com/office/drawing/2014/main" id="{5BEF6EB6-9536-00AB-E505-0AAF5CA67D5D}"/>
              </a:ext>
            </a:extLst>
          </p:cNvPr>
          <p:cNvSpPr>
            <a:spLocks noGrp="1"/>
          </p:cNvSpPr>
          <p:nvPr>
            <p:ph idx="1"/>
          </p:nvPr>
        </p:nvSpPr>
        <p:spPr>
          <a:xfrm>
            <a:off x="762000" y="1752600"/>
            <a:ext cx="6019800" cy="4525963"/>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The Gosport War Memorial Hospital opioid prescribing scandal is one that took place between 1987 and 2001 in Hampshire, United Kingdom (Crofts, 2022; gov.uk, 2018). </a:t>
            </a:r>
          </a:p>
          <a:p>
            <a:pPr algn="just">
              <a:lnSpc>
                <a:spcPct val="150000"/>
              </a:lnSpc>
            </a:pPr>
            <a:r>
              <a:rPr lang="en-US" sz="1800" dirty="0">
                <a:latin typeface="Arial" panose="020B0604020202020204" pitchFamily="34" charset="0"/>
                <a:cs typeface="Arial" panose="020B0604020202020204" pitchFamily="34" charset="0"/>
              </a:rPr>
              <a:t>At this stage, there was excessive prescribing and administration of opioid medications to a lot of elderly patients without an evident clinical explanation. </a:t>
            </a:r>
          </a:p>
          <a:p>
            <a:pPr algn="just">
              <a:lnSpc>
                <a:spcPct val="150000"/>
              </a:lnSpc>
            </a:pPr>
            <a:r>
              <a:rPr lang="en-US" sz="1800" dirty="0">
                <a:latin typeface="Arial" panose="020B0604020202020204" pitchFamily="34" charset="0"/>
                <a:cs typeface="Arial" panose="020B0604020202020204" pitchFamily="34" charset="0"/>
              </a:rPr>
              <a:t>Patient care and medication practices were the concerns of families, nurses and other healthcare professionals (</a:t>
            </a:r>
            <a:r>
              <a:rPr lang="en-US" sz="1800" dirty="0" err="1">
                <a:latin typeface="Arial" panose="020B0604020202020204" pitchFamily="34" charset="0"/>
                <a:cs typeface="Arial" panose="020B0604020202020204" pitchFamily="34" charset="0"/>
              </a:rPr>
              <a:t>Mehrabifar</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2026). </a:t>
            </a:r>
          </a:p>
        </p:txBody>
      </p:sp>
      <p:pic>
        <p:nvPicPr>
          <p:cNvPr id="4" name="Picture 3" descr="No one will be charged over 101 deaths at scandal-hit Gosport War Memorial  Hospital">
            <a:extLst>
              <a:ext uri="{FF2B5EF4-FFF2-40B4-BE49-F238E27FC236}">
                <a16:creationId xmlns:a16="http://schemas.microsoft.com/office/drawing/2014/main" id="{EAFEF4EC-73C8-57CA-AD50-DBEFE46921F0}"/>
              </a:ext>
            </a:extLst>
          </p:cNvPr>
          <p:cNvPicPr>
            <a:picLocks noChangeAspect="1"/>
          </p:cNvPicPr>
          <p:nvPr/>
        </p:nvPicPr>
        <p:blipFill>
          <a:blip r:embed="rId3"/>
          <a:stretch>
            <a:fillRect/>
          </a:stretch>
        </p:blipFill>
        <p:spPr>
          <a:xfrm>
            <a:off x="7731793" y="2286000"/>
            <a:ext cx="3838575" cy="2693570"/>
          </a:xfrm>
          <a:prstGeom prst="rect">
            <a:avLst/>
          </a:prstGeom>
        </p:spPr>
      </p:pic>
    </p:spTree>
    <p:extLst>
      <p:ext uri="{BB962C8B-B14F-4D97-AF65-F5344CB8AC3E}">
        <p14:creationId xmlns:p14="http://schemas.microsoft.com/office/powerpoint/2010/main" val="4054714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F5F518-9236-9B2C-F55B-CD31945C1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C506E8-848B-BACA-8702-502D509C2A2D}"/>
              </a:ext>
            </a:extLst>
          </p:cNvPr>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What Went Wrong? </a:t>
            </a:r>
          </a:p>
        </p:txBody>
      </p:sp>
      <p:sp>
        <p:nvSpPr>
          <p:cNvPr id="3" name="Content Placeholder 2">
            <a:extLst>
              <a:ext uri="{FF2B5EF4-FFF2-40B4-BE49-F238E27FC236}">
                <a16:creationId xmlns:a16="http://schemas.microsoft.com/office/drawing/2014/main" id="{6D57C147-B62E-C937-F782-527ADFCC4E4F}"/>
              </a:ext>
            </a:extLst>
          </p:cNvPr>
          <p:cNvSpPr>
            <a:spLocks noGrp="1"/>
          </p:cNvSpPr>
          <p:nvPr>
            <p:ph idx="1"/>
          </p:nvPr>
        </p:nvSpPr>
        <p:spPr>
          <a:xfrm>
            <a:off x="533400" y="1600200"/>
            <a:ext cx="6019800" cy="4525963"/>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The Gosport War Memorial Hospital scandal was a result of several quality and safety breakdowns (</a:t>
            </a:r>
            <a:r>
              <a:rPr lang="en-US" sz="1800" dirty="0" err="1">
                <a:latin typeface="Arial" panose="020B0604020202020204" pitchFamily="34" charset="0"/>
                <a:cs typeface="Arial" panose="020B0604020202020204" pitchFamily="34" charset="0"/>
              </a:rPr>
              <a:t>Schnabolk</a:t>
            </a:r>
            <a:r>
              <a:rPr lang="en-US" sz="1800" dirty="0">
                <a:latin typeface="Arial" panose="020B0604020202020204" pitchFamily="34" charset="0"/>
                <a:cs typeface="Arial" panose="020B0604020202020204" pitchFamily="34" charset="0"/>
              </a:rPr>
              <a:t> and Scaglione, 2025). </a:t>
            </a:r>
          </a:p>
          <a:p>
            <a:pPr algn="just">
              <a:lnSpc>
                <a:spcPct val="150000"/>
              </a:lnSpc>
            </a:pPr>
            <a:r>
              <a:rPr lang="en-US" sz="1800" dirty="0">
                <a:latin typeface="Arial" panose="020B0604020202020204" pitchFamily="34" charset="0"/>
                <a:cs typeface="Arial" panose="020B0604020202020204" pitchFamily="34" charset="0"/>
              </a:rPr>
              <a:t>The prescription of opioids was done without due clinical reasoning, exposing patients to danger. </a:t>
            </a:r>
          </a:p>
          <a:p>
            <a:pPr algn="just">
              <a:lnSpc>
                <a:spcPct val="150000"/>
              </a:lnSpc>
            </a:pPr>
            <a:r>
              <a:rPr lang="en-US" sz="1800" dirty="0">
                <a:latin typeface="Arial" panose="020B0604020202020204" pitchFamily="34" charset="0"/>
                <a:cs typeface="Arial" panose="020B0604020202020204" pitchFamily="34" charset="0"/>
              </a:rPr>
              <a:t>Monitoring of medication was improper and patients were not frequently reviewed (Mason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2022). </a:t>
            </a:r>
          </a:p>
        </p:txBody>
      </p:sp>
      <p:pic>
        <p:nvPicPr>
          <p:cNvPr id="4" name="Picture 3" descr="Portsmouth News praised for highlighting Gosport hospital deaths -  Journalism News from HoldtheFrontPage">
            <a:extLst>
              <a:ext uri="{FF2B5EF4-FFF2-40B4-BE49-F238E27FC236}">
                <a16:creationId xmlns:a16="http://schemas.microsoft.com/office/drawing/2014/main" id="{D136D823-A80B-DAF6-520C-CE875FE63861}"/>
              </a:ext>
            </a:extLst>
          </p:cNvPr>
          <p:cNvPicPr>
            <a:picLocks noChangeAspect="1"/>
          </p:cNvPicPr>
          <p:nvPr/>
        </p:nvPicPr>
        <p:blipFill>
          <a:blip r:embed="rId3"/>
          <a:stretch>
            <a:fillRect/>
          </a:stretch>
        </p:blipFill>
        <p:spPr>
          <a:xfrm>
            <a:off x="7499972" y="1291431"/>
            <a:ext cx="4082428" cy="5143500"/>
          </a:xfrm>
          <a:prstGeom prst="rect">
            <a:avLst/>
          </a:prstGeom>
        </p:spPr>
      </p:pic>
    </p:spTree>
    <p:extLst>
      <p:ext uri="{BB962C8B-B14F-4D97-AF65-F5344CB8AC3E}">
        <p14:creationId xmlns:p14="http://schemas.microsoft.com/office/powerpoint/2010/main" val="3872360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C1AA68-1C48-8F66-C834-5287DF4FFE4E}"/>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94F7E-5A5A-7F9B-9384-1E1EE7A4CCCA}"/>
              </a:ext>
            </a:extLst>
          </p:cNvPr>
          <p:cNvSpPr>
            <a:spLocks noGrp="1"/>
          </p:cNvSpPr>
          <p:nvPr>
            <p:ph type="title"/>
          </p:nvPr>
        </p:nvSpPr>
        <p:spPr>
          <a:xfrm>
            <a:off x="6858000" y="890987"/>
            <a:ext cx="4818888" cy="1476801"/>
          </a:xfrm>
        </p:spPr>
        <p:txBody>
          <a:bodyPr anchor="b">
            <a:normAutofit/>
          </a:bodyPr>
          <a:lstStyle/>
          <a:p>
            <a:r>
              <a:rPr lang="en-US" sz="3200" b="1" dirty="0">
                <a:latin typeface="Arial" panose="020B0604020202020204" pitchFamily="34" charset="0"/>
                <a:cs typeface="Arial" panose="020B0604020202020204" pitchFamily="34" charset="0"/>
              </a:rPr>
              <a:t>Swiss Cheese Model </a:t>
            </a:r>
          </a:p>
        </p:txBody>
      </p:sp>
      <p:sp>
        <p:nvSpPr>
          <p:cNvPr id="30"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EFB827-4165-C270-A1C1-537D8D17D16B}"/>
              </a:ext>
            </a:extLst>
          </p:cNvPr>
          <p:cNvSpPr>
            <a:spLocks noGrp="1"/>
          </p:cNvSpPr>
          <p:nvPr>
            <p:ph idx="1"/>
          </p:nvPr>
        </p:nvSpPr>
        <p:spPr>
          <a:xfrm>
            <a:off x="762000" y="5867400"/>
            <a:ext cx="4343400" cy="563394"/>
          </a:xfrm>
        </p:spPr>
        <p:txBody>
          <a:bodyPr anchor="t">
            <a:normAutofit/>
          </a:bodyPr>
          <a:lstStyle/>
          <a:p>
            <a:pPr marL="0" indent="0">
              <a:lnSpc>
                <a:spcPct val="90000"/>
              </a:lnSpc>
              <a:buNone/>
            </a:pPr>
            <a:r>
              <a:rPr lang="en-GB" sz="1700" dirty="0">
                <a:latin typeface="Arial" panose="020B0604020202020204" pitchFamily="34" charset="0"/>
                <a:cs typeface="Arial" panose="020B0604020202020204" pitchFamily="34" charset="0"/>
              </a:rPr>
              <a:t>Source: Wiegmann, D. A., et al. (2022). Human factors and patient safety literature</a:t>
            </a:r>
            <a:endParaRPr lang="en-US" sz="1700" dirty="0">
              <a:latin typeface="Arial" panose="020B0604020202020204" pitchFamily="34" charset="0"/>
              <a:cs typeface="Arial" panose="020B0604020202020204" pitchFamily="34" charset="0"/>
            </a:endParaRPr>
          </a:p>
        </p:txBody>
      </p:sp>
      <p:pic>
        <p:nvPicPr>
          <p:cNvPr id="32" name="Picture 31">
            <a:extLst>
              <a:ext uri="{FF2B5EF4-FFF2-40B4-BE49-F238E27FC236}">
                <a16:creationId xmlns:a16="http://schemas.microsoft.com/office/drawing/2014/main" id="{02062562-3293-08C0-8752-070BD72BC210}"/>
              </a:ext>
            </a:extLst>
          </p:cNvPr>
          <p:cNvPicPr>
            <a:picLocks noChangeAspect="1"/>
          </p:cNvPicPr>
          <p:nvPr/>
        </p:nvPicPr>
        <p:blipFill>
          <a:blip r:embed="rId3"/>
          <a:stretch>
            <a:fillRect/>
          </a:stretch>
        </p:blipFill>
        <p:spPr>
          <a:xfrm>
            <a:off x="152400" y="890987"/>
            <a:ext cx="6915912" cy="4306824"/>
          </a:xfrm>
          <a:prstGeom prst="rect">
            <a:avLst/>
          </a:prstGeom>
        </p:spPr>
      </p:pic>
      <p:sp>
        <p:nvSpPr>
          <p:cNvPr id="33" name="Content Placeholder 2">
            <a:extLst>
              <a:ext uri="{FF2B5EF4-FFF2-40B4-BE49-F238E27FC236}">
                <a16:creationId xmlns:a16="http://schemas.microsoft.com/office/drawing/2014/main" id="{B0E52D17-FF2E-4B09-F08B-43F2A10842CB}"/>
              </a:ext>
            </a:extLst>
          </p:cNvPr>
          <p:cNvSpPr txBox="1">
            <a:spLocks/>
          </p:cNvSpPr>
          <p:nvPr/>
        </p:nvSpPr>
        <p:spPr>
          <a:xfrm>
            <a:off x="7362952" y="2686812"/>
            <a:ext cx="4818888" cy="3011955"/>
          </a:xfrm>
          <a:prstGeom prst="rect">
            <a:avLst/>
          </a:prstGeom>
        </p:spPr>
        <p:txBody>
          <a:bodyPr vert="horz" lIns="91440" tIns="45720" rIns="91440" bIns="45720" rtlCol="0" anchor="t">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1700" dirty="0">
                <a:latin typeface="Arial" panose="020B0604020202020204" pitchFamily="34" charset="0"/>
                <a:cs typeface="Arial" panose="020B0604020202020204" pitchFamily="34" charset="0"/>
              </a:rPr>
              <a:t>The Swiss Cheese Model demonstrates the incidence of harm to the patient when multiple safety barriers are breached together (Wiegmann </a:t>
            </a:r>
            <a:r>
              <a:rPr lang="en-US" sz="1700" i="1" dirty="0">
                <a:latin typeface="Arial" panose="020B0604020202020204" pitchFamily="34" charset="0"/>
                <a:cs typeface="Arial" panose="020B0604020202020204" pitchFamily="34" charset="0"/>
              </a:rPr>
              <a:t>et al.</a:t>
            </a:r>
            <a:r>
              <a:rPr lang="en-US" sz="1700" dirty="0">
                <a:latin typeface="Arial" panose="020B0604020202020204" pitchFamily="34" charset="0"/>
                <a:cs typeface="Arial" panose="020B0604020202020204" pitchFamily="34" charset="0"/>
              </a:rPr>
              <a:t> 2022). </a:t>
            </a:r>
          </a:p>
          <a:p>
            <a:pPr>
              <a:lnSpc>
                <a:spcPct val="90000"/>
              </a:lnSpc>
            </a:pPr>
            <a:r>
              <a:rPr lang="en-US" sz="1700" dirty="0">
                <a:latin typeface="Arial" panose="020B0604020202020204" pitchFamily="34" charset="0"/>
                <a:cs typeface="Arial" panose="020B0604020202020204" pitchFamily="34" charset="0"/>
              </a:rPr>
              <a:t>In Gosport War Memorial Hospital, there were also weaknesses in clinical assessment, prescribing controls and patient monitoring, incident reporting, governance, and regulatory oversight. </a:t>
            </a:r>
          </a:p>
          <a:p>
            <a:pPr>
              <a:lnSpc>
                <a:spcPct val="90000"/>
              </a:lnSpc>
            </a:pPr>
            <a:r>
              <a:rPr lang="en-US" sz="1700" dirty="0">
                <a:latin typeface="Arial" panose="020B0604020202020204" pitchFamily="34" charset="0"/>
                <a:cs typeface="Arial" panose="020B0604020202020204" pitchFamily="34" charset="0"/>
              </a:rPr>
              <a:t>The malfunctions caused loopholes in the safety system. </a:t>
            </a:r>
          </a:p>
          <a:p>
            <a:pPr>
              <a:lnSpc>
                <a:spcPct val="90000"/>
              </a:lnSpc>
            </a:pPr>
            <a:r>
              <a:rPr lang="en-US" sz="1700" dirty="0">
                <a:latin typeface="Arial" panose="020B0604020202020204" pitchFamily="34" charset="0"/>
                <a:cs typeface="Arial" panose="020B0604020202020204" pitchFamily="34" charset="0"/>
              </a:rPr>
              <a:t>Consequently, patients who were vulnerable to harm were put at risk of preventable harm and low standards of care. </a:t>
            </a:r>
          </a:p>
        </p:txBody>
      </p:sp>
    </p:spTree>
    <p:extLst>
      <p:ext uri="{BB962C8B-B14F-4D97-AF65-F5344CB8AC3E}">
        <p14:creationId xmlns:p14="http://schemas.microsoft.com/office/powerpoint/2010/main" val="826413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C1692-1182-30A8-81A9-488934218B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406A3D-8486-8B94-9FE9-367BDDAB504F}"/>
              </a:ext>
            </a:extLst>
          </p:cNvPr>
          <p:cNvSpPr>
            <a:spLocks noGrp="1"/>
          </p:cNvSpPr>
          <p:nvPr>
            <p:ph type="title"/>
          </p:nvPr>
        </p:nvSpPr>
        <p:spPr>
          <a:xfrm>
            <a:off x="609600" y="-152400"/>
            <a:ext cx="10972800" cy="1143000"/>
          </a:xfrm>
        </p:spPr>
        <p:txBody>
          <a:bodyPr>
            <a:normAutofit/>
          </a:bodyPr>
          <a:lstStyle/>
          <a:p>
            <a:r>
              <a:rPr lang="en-US" sz="3200" b="1" dirty="0">
                <a:latin typeface="Arial" panose="020B0604020202020204" pitchFamily="34" charset="0"/>
                <a:cs typeface="Arial" panose="020B0604020202020204" pitchFamily="34" charset="0"/>
              </a:rPr>
              <a:t>Application of the Swiss Cheese Model </a:t>
            </a:r>
          </a:p>
        </p:txBody>
      </p:sp>
      <p:graphicFrame>
        <p:nvGraphicFramePr>
          <p:cNvPr id="4" name="Content Placeholder 3">
            <a:extLst>
              <a:ext uri="{FF2B5EF4-FFF2-40B4-BE49-F238E27FC236}">
                <a16:creationId xmlns:a16="http://schemas.microsoft.com/office/drawing/2014/main" id="{3452788A-38E0-623E-AEAB-67260A60DC70}"/>
              </a:ext>
            </a:extLst>
          </p:cNvPr>
          <p:cNvGraphicFramePr>
            <a:graphicFrameLocks noGrp="1"/>
          </p:cNvGraphicFramePr>
          <p:nvPr>
            <p:ph idx="1"/>
            <p:extLst>
              <p:ext uri="{D42A27DB-BD31-4B8C-83A1-F6EECF244321}">
                <p14:modId xmlns:p14="http://schemas.microsoft.com/office/powerpoint/2010/main" val="3550987606"/>
              </p:ext>
            </p:extLst>
          </p:nvPr>
        </p:nvGraphicFramePr>
        <p:xfrm>
          <a:off x="152400" y="760595"/>
          <a:ext cx="11887200" cy="6092582"/>
        </p:xfrm>
        <a:graphic>
          <a:graphicData uri="http://schemas.openxmlformats.org/drawingml/2006/table">
            <a:tbl>
              <a:tblPr>
                <a:tableStyleId>{93296810-A885-4BE3-A3E7-6D5BEEA58F35}</a:tableStyleId>
              </a:tblPr>
              <a:tblGrid>
                <a:gridCol w="2209800">
                  <a:extLst>
                    <a:ext uri="{9D8B030D-6E8A-4147-A177-3AD203B41FA5}">
                      <a16:colId xmlns:a16="http://schemas.microsoft.com/office/drawing/2014/main" val="339711903"/>
                    </a:ext>
                  </a:extLst>
                </a:gridCol>
                <a:gridCol w="3465774">
                  <a:extLst>
                    <a:ext uri="{9D8B030D-6E8A-4147-A177-3AD203B41FA5}">
                      <a16:colId xmlns:a16="http://schemas.microsoft.com/office/drawing/2014/main" val="2422235782"/>
                    </a:ext>
                  </a:extLst>
                </a:gridCol>
                <a:gridCol w="3592025">
                  <a:extLst>
                    <a:ext uri="{9D8B030D-6E8A-4147-A177-3AD203B41FA5}">
                      <a16:colId xmlns:a16="http://schemas.microsoft.com/office/drawing/2014/main" val="1255315415"/>
                    </a:ext>
                  </a:extLst>
                </a:gridCol>
                <a:gridCol w="2619601">
                  <a:extLst>
                    <a:ext uri="{9D8B030D-6E8A-4147-A177-3AD203B41FA5}">
                      <a16:colId xmlns:a16="http://schemas.microsoft.com/office/drawing/2014/main" val="2305185168"/>
                    </a:ext>
                  </a:extLst>
                </a:gridCol>
              </a:tblGrid>
              <a:tr h="360680">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Safety Layer (Defence)</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Expected QA Function</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a:effectLst/>
                          <a:latin typeface="Arial" panose="020B0604020202020204" pitchFamily="34" charset="0"/>
                          <a:cs typeface="Arial" panose="020B0604020202020204" pitchFamily="34" charset="0"/>
                        </a:rPr>
                        <a:t>Observed Failure (“Hole”)</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a:effectLst/>
                          <a:latin typeface="Arial" panose="020B0604020202020204" pitchFamily="34" charset="0"/>
                          <a:cs typeface="Arial" panose="020B0604020202020204" pitchFamily="34" charset="0"/>
                        </a:rPr>
                        <a:t>Resulting Risk</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extLst>
                  <a:ext uri="{0D108BD9-81ED-4DB2-BD59-A6C34878D82A}">
                    <a16:rowId xmlns:a16="http://schemas.microsoft.com/office/drawing/2014/main" val="3873518532"/>
                  </a:ext>
                </a:extLst>
              </a:tr>
              <a:tr h="552651">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Clinical Assessment</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Ensure appropriate treatment decisions</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Opioids are prescribed without a clear justification </a:t>
                      </a:r>
                    </a:p>
                    <a:p>
                      <a:pPr algn="just">
                        <a:lnSpc>
                          <a:spcPct val="150000"/>
                        </a:lnSpc>
                        <a:buNone/>
                      </a:pPr>
                      <a:r>
                        <a:rPr lang="en-GB" sz="1600" b="0" i="0" kern="1200" dirty="0">
                          <a:solidFill>
                            <a:schemeClr val="dk1"/>
                          </a:solidFill>
                          <a:effectLst/>
                          <a:latin typeface="+mn-lt"/>
                          <a:ea typeface="+mn-ea"/>
                          <a:cs typeface="+mn-cs"/>
                        </a:rPr>
                        <a:t>(Crofts,2022; Gustafsson et al., 2024)</a:t>
                      </a:r>
                      <a:endParaRPr lang="en-IN" sz="1600" i="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Unnecessary patient harm</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extLst>
                  <a:ext uri="{0D108BD9-81ED-4DB2-BD59-A6C34878D82A}">
                    <a16:rowId xmlns:a16="http://schemas.microsoft.com/office/drawing/2014/main" val="720300110"/>
                  </a:ext>
                </a:extLst>
              </a:tr>
              <a:tr h="970921">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Prescribing Controls</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Safe medication management</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Unsafe prescribing became a routine practice </a:t>
                      </a:r>
                    </a:p>
                    <a:p>
                      <a:pPr algn="just">
                        <a:lnSpc>
                          <a:spcPct val="150000"/>
                        </a:lnSpc>
                        <a:buNone/>
                      </a:pPr>
                      <a:r>
                        <a:rPr lang="en-GB" sz="1600" dirty="0">
                          <a:effectLst/>
                          <a:latin typeface="Arial" panose="020B0604020202020204" pitchFamily="34" charset="0"/>
                          <a:cs typeface="Arial" panose="020B0604020202020204" pitchFamily="34" charset="0"/>
                        </a:rPr>
                        <a:t>(</a:t>
                      </a:r>
                      <a:r>
                        <a:rPr lang="en-GB" sz="1600" b="0" i="1" kern="1200" dirty="0">
                          <a:solidFill>
                            <a:schemeClr val="dk1"/>
                          </a:solidFill>
                          <a:effectLst/>
                          <a:latin typeface="+mn-lt"/>
                          <a:ea typeface="+mn-ea"/>
                          <a:cs typeface="+mn-cs"/>
                        </a:rPr>
                        <a:t>Gustafsson et al., 2024; </a:t>
                      </a:r>
                      <a:r>
                        <a:rPr lang="en-GB" sz="1600" b="0" i="1" kern="1200" dirty="0" err="1">
                          <a:solidFill>
                            <a:schemeClr val="dk1"/>
                          </a:solidFill>
                          <a:effectLst/>
                          <a:latin typeface="+mn-lt"/>
                          <a:ea typeface="+mn-ea"/>
                          <a:cs typeface="+mn-cs"/>
                        </a:rPr>
                        <a:t>Schnabolk</a:t>
                      </a:r>
                      <a:r>
                        <a:rPr lang="en-GB" sz="1600" b="0" i="1" kern="1200" dirty="0">
                          <a:solidFill>
                            <a:schemeClr val="dk1"/>
                          </a:solidFill>
                          <a:effectLst/>
                          <a:latin typeface="+mn-lt"/>
                          <a:ea typeface="+mn-ea"/>
                          <a:cs typeface="+mn-cs"/>
                        </a:rPr>
                        <a:t> &amp; Scaglione, 2025)</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a:effectLst/>
                          <a:latin typeface="Arial" panose="020B0604020202020204" pitchFamily="34" charset="0"/>
                          <a:cs typeface="Arial" panose="020B0604020202020204" pitchFamily="34" charset="0"/>
                        </a:rPr>
                        <a:t>Increased risk of overdose</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extLst>
                  <a:ext uri="{0D108BD9-81ED-4DB2-BD59-A6C34878D82A}">
                    <a16:rowId xmlns:a16="http://schemas.microsoft.com/office/drawing/2014/main" val="2672799384"/>
                  </a:ext>
                </a:extLst>
              </a:tr>
              <a:tr h="882655">
                <a:tc>
                  <a:txBody>
                    <a:bodyPr/>
                    <a:lstStyle/>
                    <a:p>
                      <a:pPr algn="just">
                        <a:lnSpc>
                          <a:spcPct val="150000"/>
                        </a:lnSpc>
                        <a:buNone/>
                      </a:pPr>
                      <a:r>
                        <a:rPr lang="en-GB" sz="1600">
                          <a:effectLst/>
                          <a:latin typeface="Arial" panose="020B0604020202020204" pitchFamily="34" charset="0"/>
                          <a:cs typeface="Arial" panose="020B0604020202020204" pitchFamily="34" charset="0"/>
                        </a:rPr>
                        <a:t>Patient Monitoring</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Regular review of patient's condition</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Limited monitoring and reassessment </a:t>
                      </a:r>
                    </a:p>
                    <a:p>
                      <a:pPr algn="just">
                        <a:lnSpc>
                          <a:spcPct val="150000"/>
                        </a:lnSpc>
                        <a:buNone/>
                      </a:pPr>
                      <a:r>
                        <a:rPr lang="en-GB" sz="1600" b="0" i="1" kern="1200" dirty="0">
                          <a:solidFill>
                            <a:schemeClr val="dk1"/>
                          </a:solidFill>
                          <a:effectLst/>
                          <a:latin typeface="+mn-lt"/>
                          <a:ea typeface="+mn-ea"/>
                          <a:cs typeface="+mn-cs"/>
                        </a:rPr>
                        <a:t>(Mason et al., 2022; </a:t>
                      </a:r>
                      <a:r>
                        <a:rPr lang="en-GB" sz="1600" b="0" i="1" kern="1200" dirty="0" err="1">
                          <a:solidFill>
                            <a:schemeClr val="dk1"/>
                          </a:solidFill>
                          <a:effectLst/>
                          <a:latin typeface="+mn-lt"/>
                          <a:ea typeface="+mn-ea"/>
                          <a:cs typeface="+mn-cs"/>
                        </a:rPr>
                        <a:t>Mehrabifar</a:t>
                      </a:r>
                      <a:r>
                        <a:rPr lang="en-GB" sz="1600" b="0" i="1" kern="1200" dirty="0">
                          <a:solidFill>
                            <a:schemeClr val="dk1"/>
                          </a:solidFill>
                          <a:effectLst/>
                          <a:latin typeface="+mn-lt"/>
                          <a:ea typeface="+mn-ea"/>
                          <a:cs typeface="+mn-cs"/>
                        </a:rPr>
                        <a:t> et al., 2026)</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a:effectLst/>
                          <a:latin typeface="Arial" panose="020B0604020202020204" pitchFamily="34" charset="0"/>
                          <a:cs typeface="Arial" panose="020B0604020202020204" pitchFamily="34" charset="0"/>
                        </a:rPr>
                        <a:t>Deterioration not detected</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extLst>
                  <a:ext uri="{0D108BD9-81ED-4DB2-BD59-A6C34878D82A}">
                    <a16:rowId xmlns:a16="http://schemas.microsoft.com/office/drawing/2014/main" val="1759844618"/>
                  </a:ext>
                </a:extLst>
              </a:tr>
              <a:tr h="733928">
                <a:tc>
                  <a:txBody>
                    <a:bodyPr/>
                    <a:lstStyle/>
                    <a:p>
                      <a:pPr algn="just">
                        <a:lnSpc>
                          <a:spcPct val="150000"/>
                        </a:lnSpc>
                        <a:buNone/>
                      </a:pPr>
                      <a:r>
                        <a:rPr lang="en-GB" sz="1600">
                          <a:effectLst/>
                          <a:latin typeface="Arial" panose="020B0604020202020204" pitchFamily="34" charset="0"/>
                          <a:cs typeface="Arial" panose="020B0604020202020204" pitchFamily="34" charset="0"/>
                        </a:rPr>
                        <a:t>Incident Reporting</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Identify and address concerns</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Complaints and warnings ignored </a:t>
                      </a:r>
                      <a:r>
                        <a:rPr lang="en-GB" sz="1600" b="0" i="1" kern="1200" dirty="0">
                          <a:solidFill>
                            <a:schemeClr val="dk1"/>
                          </a:solidFill>
                          <a:effectLst/>
                          <a:latin typeface="+mn-lt"/>
                          <a:ea typeface="+mn-ea"/>
                          <a:cs typeface="+mn-cs"/>
                        </a:rPr>
                        <a:t>(gov.uk, 2018; Nightingale, 2023)</a:t>
                      </a:r>
                      <a:r>
                        <a:rPr lang="en-GB" sz="1600" b="0" i="0" kern="1200" dirty="0">
                          <a:solidFill>
                            <a:schemeClr val="dk1"/>
                          </a:solidFill>
                          <a:effectLst/>
                          <a:latin typeface="+mn-lt"/>
                          <a:ea typeface="+mn-ea"/>
                          <a:cs typeface="+mn-cs"/>
                        </a:rPr>
                        <a:t>  </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Unsafe practices continued</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extLst>
                  <a:ext uri="{0D108BD9-81ED-4DB2-BD59-A6C34878D82A}">
                    <a16:rowId xmlns:a16="http://schemas.microsoft.com/office/drawing/2014/main" val="913321945"/>
                  </a:ext>
                </a:extLst>
              </a:tr>
              <a:tr h="766586">
                <a:tc>
                  <a:txBody>
                    <a:bodyPr/>
                    <a:lstStyle/>
                    <a:p>
                      <a:pPr algn="just">
                        <a:lnSpc>
                          <a:spcPct val="150000"/>
                        </a:lnSpc>
                        <a:buNone/>
                      </a:pPr>
                      <a:r>
                        <a:rPr lang="en-GB" sz="1600">
                          <a:effectLst/>
                          <a:latin typeface="Arial" panose="020B0604020202020204" pitchFamily="34" charset="0"/>
                          <a:cs typeface="Arial" panose="020B0604020202020204" pitchFamily="34" charset="0"/>
                        </a:rPr>
                        <a:t>Clinical Governance</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Monitor quality and safety standards</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Weak oversight and accountability</a:t>
                      </a:r>
                    </a:p>
                    <a:p>
                      <a:pPr algn="just">
                        <a:lnSpc>
                          <a:spcPct val="150000"/>
                        </a:lnSpc>
                        <a:buNone/>
                      </a:pPr>
                      <a:r>
                        <a:rPr lang="en-GB" sz="1600" b="0" i="1" kern="1200" dirty="0">
                          <a:solidFill>
                            <a:schemeClr val="dk1"/>
                          </a:solidFill>
                          <a:effectLst/>
                          <a:latin typeface="+mn-lt"/>
                          <a:ea typeface="+mn-ea"/>
                          <a:cs typeface="+mn-cs"/>
                        </a:rPr>
                        <a:t>(Nightingale, 2023; </a:t>
                      </a:r>
                      <a:r>
                        <a:rPr lang="en-GB" sz="1600" b="0" i="1" kern="1200" dirty="0" err="1">
                          <a:solidFill>
                            <a:schemeClr val="dk1"/>
                          </a:solidFill>
                          <a:effectLst/>
                          <a:latin typeface="+mn-lt"/>
                          <a:ea typeface="+mn-ea"/>
                          <a:cs typeface="+mn-cs"/>
                        </a:rPr>
                        <a:t>Kaundinya</a:t>
                      </a:r>
                      <a:r>
                        <a:rPr lang="en-GB" sz="1600" b="0" i="1" kern="1200" dirty="0">
                          <a:solidFill>
                            <a:schemeClr val="dk1"/>
                          </a:solidFill>
                          <a:effectLst/>
                          <a:latin typeface="+mn-lt"/>
                          <a:ea typeface="+mn-ea"/>
                          <a:cs typeface="+mn-cs"/>
                        </a:rPr>
                        <a:t>, 2024)</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a:effectLst/>
                          <a:latin typeface="Arial" panose="020B0604020202020204" pitchFamily="34" charset="0"/>
                          <a:cs typeface="Arial" panose="020B0604020202020204" pitchFamily="34" charset="0"/>
                        </a:rPr>
                        <a:t>Long-term system failures</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extLst>
                  <a:ext uri="{0D108BD9-81ED-4DB2-BD59-A6C34878D82A}">
                    <a16:rowId xmlns:a16="http://schemas.microsoft.com/office/drawing/2014/main" val="2593504383"/>
                  </a:ext>
                </a:extLst>
              </a:tr>
              <a:tr h="667992">
                <a:tc>
                  <a:txBody>
                    <a:bodyPr/>
                    <a:lstStyle/>
                    <a:p>
                      <a:pPr algn="just">
                        <a:lnSpc>
                          <a:spcPct val="150000"/>
                        </a:lnSpc>
                        <a:buNone/>
                      </a:pPr>
                      <a:r>
                        <a:rPr lang="en-GB" sz="1600">
                          <a:effectLst/>
                          <a:latin typeface="Arial" panose="020B0604020202020204" pitchFamily="34" charset="0"/>
                          <a:cs typeface="Arial" panose="020B0604020202020204" pitchFamily="34" charset="0"/>
                        </a:rPr>
                        <a:t>Regulatory Oversight</a:t>
                      </a:r>
                      <a:endParaRPr lang="en-IN" sz="160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Ensure compliance with standards</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Delayed external intervention</a:t>
                      </a:r>
                      <a:r>
                        <a:rPr lang="en-GB" sz="1600" b="0" i="1" kern="1200" dirty="0">
                          <a:solidFill>
                            <a:schemeClr val="dk1"/>
                          </a:solidFill>
                          <a:effectLst/>
                          <a:latin typeface="+mn-lt"/>
                          <a:ea typeface="+mn-ea"/>
                          <a:cs typeface="+mn-cs"/>
                        </a:rPr>
                        <a:t>(Erdos, 2026; gov.uk, 2018)</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Harm persisted for years</a:t>
                      </a:r>
                      <a:endParaRPr lang="en-IN" sz="1600" dirty="0">
                        <a:effectLst/>
                        <a:latin typeface="Arial" panose="020B0604020202020204" pitchFamily="34" charset="0"/>
                        <a:ea typeface="Arial" panose="020B0604020202020204" pitchFamily="34" charset="0"/>
                        <a:cs typeface="Arial" panose="020B0604020202020204" pitchFamily="34" charset="0"/>
                      </a:endParaRPr>
                    </a:p>
                  </a:txBody>
                  <a:tcPr marL="47328" marR="47328" marT="0" marB="0"/>
                </a:tc>
                <a:extLst>
                  <a:ext uri="{0D108BD9-81ED-4DB2-BD59-A6C34878D82A}">
                    <a16:rowId xmlns:a16="http://schemas.microsoft.com/office/drawing/2014/main" val="154516734"/>
                  </a:ext>
                </a:extLst>
              </a:tr>
            </a:tbl>
          </a:graphicData>
        </a:graphic>
      </p:graphicFrame>
    </p:spTree>
    <p:extLst>
      <p:ext uri="{BB962C8B-B14F-4D97-AF65-F5344CB8AC3E}">
        <p14:creationId xmlns:p14="http://schemas.microsoft.com/office/powerpoint/2010/main" val="279028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593A6-3692-4562-39F9-E568278FA9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F93E7C-EC19-860D-433F-AFE30B847164}"/>
              </a:ext>
            </a:extLst>
          </p:cNvPr>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Policy Failures and Their Influence on Service Delivery </a:t>
            </a:r>
          </a:p>
        </p:txBody>
      </p:sp>
      <p:sp>
        <p:nvSpPr>
          <p:cNvPr id="3" name="Content Placeholder 2">
            <a:extLst>
              <a:ext uri="{FF2B5EF4-FFF2-40B4-BE49-F238E27FC236}">
                <a16:creationId xmlns:a16="http://schemas.microsoft.com/office/drawing/2014/main" id="{BC249708-704F-9729-D394-AFB236800595}"/>
              </a:ext>
            </a:extLst>
          </p:cNvPr>
          <p:cNvSpPr>
            <a:spLocks noGrp="1"/>
          </p:cNvSpPr>
          <p:nvPr>
            <p:ph idx="1"/>
          </p:nvPr>
        </p:nvSpPr>
        <p:spPr>
          <a:xfrm>
            <a:off x="457200" y="1676400"/>
            <a:ext cx="6019800" cy="4525963"/>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There were clinical governance and controlled drugs governance failures in the Gosport War Memorial Hospital scandal (Nightingale, 2023; gov.uk, 2018). </a:t>
            </a:r>
          </a:p>
          <a:p>
            <a:pPr algn="just">
              <a:lnSpc>
                <a:spcPct val="150000"/>
              </a:lnSpc>
            </a:pPr>
            <a:r>
              <a:rPr lang="en-US" sz="1800" dirty="0">
                <a:latin typeface="Arial" panose="020B0604020202020204" pitchFamily="34" charset="0"/>
                <a:cs typeface="Arial" panose="020B0604020202020204" pitchFamily="34" charset="0"/>
              </a:rPr>
              <a:t>Prescription of opioids was done without proper clinical restraint, and controlled medicine was not well monitored. </a:t>
            </a:r>
          </a:p>
          <a:p>
            <a:pPr algn="just">
              <a:lnSpc>
                <a:spcPct val="150000"/>
              </a:lnSpc>
            </a:pPr>
            <a:r>
              <a:rPr lang="en-US" sz="1800" dirty="0">
                <a:latin typeface="Arial" panose="020B0604020202020204" pitchFamily="34" charset="0"/>
                <a:cs typeface="Arial" panose="020B0604020202020204" pitchFamily="34" charset="0"/>
              </a:rPr>
              <a:t>Such practices were not in accordance with the guidelines of the UK Medicines Act 1968 and the professional ethics of safe medication handling. </a:t>
            </a:r>
          </a:p>
        </p:txBody>
      </p:sp>
      <p:pic>
        <p:nvPicPr>
          <p:cNvPr id="4" name="Picture 3" descr="Portsmouth daily The News praised by panel for coverage of Gosport hospital  deaths scandal and championing families - Press Gazette">
            <a:extLst>
              <a:ext uri="{FF2B5EF4-FFF2-40B4-BE49-F238E27FC236}">
                <a16:creationId xmlns:a16="http://schemas.microsoft.com/office/drawing/2014/main" id="{6A81326F-266C-B8A6-0C4D-E8503D0BBEA8}"/>
              </a:ext>
            </a:extLst>
          </p:cNvPr>
          <p:cNvPicPr>
            <a:picLocks noChangeAspect="1"/>
          </p:cNvPicPr>
          <p:nvPr/>
        </p:nvPicPr>
        <p:blipFill>
          <a:blip r:embed="rId3"/>
          <a:stretch>
            <a:fillRect/>
          </a:stretch>
        </p:blipFill>
        <p:spPr>
          <a:xfrm>
            <a:off x="7200900" y="2291556"/>
            <a:ext cx="4381500" cy="3295650"/>
          </a:xfrm>
          <a:prstGeom prst="rect">
            <a:avLst/>
          </a:prstGeom>
        </p:spPr>
      </p:pic>
    </p:spTree>
    <p:extLst>
      <p:ext uri="{BB962C8B-B14F-4D97-AF65-F5344CB8AC3E}">
        <p14:creationId xmlns:p14="http://schemas.microsoft.com/office/powerpoint/2010/main" val="1117410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A3D384-2380-70E6-B98F-673083065C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C570AE-197F-3C39-1CCE-99230DAADD0A}"/>
              </a:ext>
            </a:extLst>
          </p:cNvPr>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CONTD. </a:t>
            </a:r>
          </a:p>
        </p:txBody>
      </p:sp>
      <p:sp>
        <p:nvSpPr>
          <p:cNvPr id="3" name="Content Placeholder 2">
            <a:extLst>
              <a:ext uri="{FF2B5EF4-FFF2-40B4-BE49-F238E27FC236}">
                <a16:creationId xmlns:a16="http://schemas.microsoft.com/office/drawing/2014/main" id="{07D88722-29BD-0F2C-8418-AAD4937B6948}"/>
              </a:ext>
            </a:extLst>
          </p:cNvPr>
          <p:cNvSpPr>
            <a:spLocks noGrp="1"/>
          </p:cNvSpPr>
          <p:nvPr>
            <p:ph idx="1"/>
          </p:nvPr>
        </p:nvSpPr>
        <p:spPr>
          <a:xfrm>
            <a:off x="685800" y="1600200"/>
            <a:ext cx="6019800" cy="4525963"/>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Ineffective service delivery was also influenced by whistleblowing and poor regulations. </a:t>
            </a:r>
          </a:p>
          <a:p>
            <a:pPr algn="just">
              <a:lnSpc>
                <a:spcPct val="150000"/>
              </a:lnSpc>
            </a:pPr>
            <a:r>
              <a:rPr lang="en-US" sz="1800" dirty="0">
                <a:latin typeface="Arial" panose="020B0604020202020204" pitchFamily="34" charset="0"/>
                <a:cs typeface="Arial" panose="020B0604020202020204" pitchFamily="34" charset="0"/>
              </a:rPr>
              <a:t>The healthcare professionals, nurses, and families expressed concerns regarding patient care, but these concerns were not adequately investigated. </a:t>
            </a:r>
          </a:p>
          <a:p>
            <a:pPr algn="just">
              <a:lnSpc>
                <a:spcPct val="150000"/>
              </a:lnSpc>
            </a:pPr>
            <a:r>
              <a:rPr lang="en-US" sz="1800" dirty="0">
                <a:latin typeface="Arial" panose="020B0604020202020204" pitchFamily="34" charset="0"/>
                <a:cs typeface="Arial" panose="020B0604020202020204" pitchFamily="34" charset="0"/>
              </a:rPr>
              <a:t>This was indicative of shortcomings that subsequently came to the limelight of the UK Public Interest Disclosure Act 1998, which is geared towards safeguarding those who disclose safety issues (Erdos, 2026). </a:t>
            </a:r>
          </a:p>
        </p:txBody>
      </p:sp>
      <p:pic>
        <p:nvPicPr>
          <p:cNvPr id="4" name="Picture 3" descr="1 Aspects of the Health system Affecting coverage | Download Scientific  Diagram">
            <a:extLst>
              <a:ext uri="{FF2B5EF4-FFF2-40B4-BE49-F238E27FC236}">
                <a16:creationId xmlns:a16="http://schemas.microsoft.com/office/drawing/2014/main" id="{F69271A9-B234-AFD2-CE73-AB6D3346A6A4}"/>
              </a:ext>
            </a:extLst>
          </p:cNvPr>
          <p:cNvPicPr>
            <a:picLocks noChangeAspect="1"/>
          </p:cNvPicPr>
          <p:nvPr/>
        </p:nvPicPr>
        <p:blipFill>
          <a:blip r:embed="rId3"/>
          <a:stretch>
            <a:fillRect/>
          </a:stretch>
        </p:blipFill>
        <p:spPr>
          <a:xfrm>
            <a:off x="7131718" y="2067718"/>
            <a:ext cx="5048250" cy="3590925"/>
          </a:xfrm>
          <a:prstGeom prst="rect">
            <a:avLst/>
          </a:prstGeom>
        </p:spPr>
      </p:pic>
    </p:spTree>
    <p:extLst>
      <p:ext uri="{BB962C8B-B14F-4D97-AF65-F5344CB8AC3E}">
        <p14:creationId xmlns:p14="http://schemas.microsoft.com/office/powerpoint/2010/main" val="1895019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E79A9-7C1B-7E60-FE96-2C47D3E66C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4EBDC4-8B0C-27D3-31D5-5BA8B06C017B}"/>
              </a:ext>
            </a:extLst>
          </p:cNvPr>
          <p:cNvSpPr>
            <a:spLocks noGrp="1"/>
          </p:cNvSpPr>
          <p:nvPr>
            <p:ph type="title"/>
          </p:nvPr>
        </p:nvSpPr>
        <p:spPr>
          <a:xfrm>
            <a:off x="609600" y="274638"/>
            <a:ext cx="10972800" cy="563562"/>
          </a:xfrm>
        </p:spPr>
        <p:txBody>
          <a:bodyPr>
            <a:normAutofit fontScale="90000"/>
          </a:bodyPr>
          <a:lstStyle/>
          <a:p>
            <a:r>
              <a:rPr lang="en-US" sz="3200" b="1" dirty="0">
                <a:latin typeface="Arial" panose="020B0604020202020204" pitchFamily="34" charset="0"/>
                <a:cs typeface="Arial" panose="020B0604020202020204" pitchFamily="34" charset="0"/>
              </a:rPr>
              <a:t>Benchmark Gap </a:t>
            </a:r>
          </a:p>
        </p:txBody>
      </p:sp>
      <p:graphicFrame>
        <p:nvGraphicFramePr>
          <p:cNvPr id="4" name="Content Placeholder 3">
            <a:extLst>
              <a:ext uri="{FF2B5EF4-FFF2-40B4-BE49-F238E27FC236}">
                <a16:creationId xmlns:a16="http://schemas.microsoft.com/office/drawing/2014/main" id="{A06A4D7B-F01C-988B-D2E3-BFDCB68F08C4}"/>
              </a:ext>
            </a:extLst>
          </p:cNvPr>
          <p:cNvGraphicFramePr>
            <a:graphicFrameLocks noGrp="1"/>
          </p:cNvGraphicFramePr>
          <p:nvPr>
            <p:ph idx="1"/>
            <p:extLst>
              <p:ext uri="{D42A27DB-BD31-4B8C-83A1-F6EECF244321}">
                <p14:modId xmlns:p14="http://schemas.microsoft.com/office/powerpoint/2010/main" val="767298781"/>
              </p:ext>
            </p:extLst>
          </p:nvPr>
        </p:nvGraphicFramePr>
        <p:xfrm>
          <a:off x="381000" y="990600"/>
          <a:ext cx="11353799" cy="5676784"/>
        </p:xfrm>
        <a:graphic>
          <a:graphicData uri="http://schemas.openxmlformats.org/drawingml/2006/table">
            <a:tbl>
              <a:tblPr>
                <a:tableStyleId>{08FB837D-C827-4EFA-A057-4D05807E0F7C}</a:tableStyleId>
              </a:tblPr>
              <a:tblGrid>
                <a:gridCol w="2630014">
                  <a:extLst>
                    <a:ext uri="{9D8B030D-6E8A-4147-A177-3AD203B41FA5}">
                      <a16:colId xmlns:a16="http://schemas.microsoft.com/office/drawing/2014/main" val="1782644260"/>
                    </a:ext>
                  </a:extLst>
                </a:gridCol>
                <a:gridCol w="3852044">
                  <a:extLst>
                    <a:ext uri="{9D8B030D-6E8A-4147-A177-3AD203B41FA5}">
                      <a16:colId xmlns:a16="http://schemas.microsoft.com/office/drawing/2014/main" val="1392237259"/>
                    </a:ext>
                  </a:extLst>
                </a:gridCol>
                <a:gridCol w="4871741">
                  <a:extLst>
                    <a:ext uri="{9D8B030D-6E8A-4147-A177-3AD203B41FA5}">
                      <a16:colId xmlns:a16="http://schemas.microsoft.com/office/drawing/2014/main" val="2057190376"/>
                    </a:ext>
                  </a:extLst>
                </a:gridCol>
              </a:tblGrid>
              <a:tr h="527042">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Indicator</a:t>
                      </a:r>
                      <a:endParaRPr lang="en-IN" sz="1400" dirty="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tc>
                  <a:txBody>
                    <a:bodyPr/>
                    <a:lstStyle/>
                    <a:p>
                      <a:pPr algn="just">
                        <a:lnSpc>
                          <a:spcPct val="150000"/>
                        </a:lnSpc>
                        <a:buNone/>
                      </a:pPr>
                      <a:r>
                        <a:rPr lang="en-GB" sz="1600">
                          <a:effectLst/>
                          <a:latin typeface="Arial" panose="020B0604020202020204" pitchFamily="34" charset="0"/>
                          <a:cs typeface="Arial" panose="020B0604020202020204" pitchFamily="34" charset="0"/>
                        </a:rPr>
                        <a:t>National Standard / Benchmark</a:t>
                      </a:r>
                      <a:endParaRPr lang="en-IN" sz="140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tc>
                  <a:txBody>
                    <a:bodyPr/>
                    <a:lstStyle/>
                    <a:p>
                      <a:pPr algn="just">
                        <a:lnSpc>
                          <a:spcPct val="150000"/>
                        </a:lnSpc>
                        <a:buNone/>
                      </a:pPr>
                      <a:r>
                        <a:rPr lang="en-GB" sz="1600">
                          <a:effectLst/>
                          <a:latin typeface="Arial" panose="020B0604020202020204" pitchFamily="34" charset="0"/>
                          <a:cs typeface="Arial" panose="020B0604020202020204" pitchFamily="34" charset="0"/>
                        </a:rPr>
                        <a:t>Hospital (Before)</a:t>
                      </a:r>
                      <a:endParaRPr lang="en-IN" sz="140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extLst>
                  <a:ext uri="{0D108BD9-81ED-4DB2-BD59-A6C34878D82A}">
                    <a16:rowId xmlns:a16="http://schemas.microsoft.com/office/drawing/2014/main" val="154434221"/>
                  </a:ext>
                </a:extLst>
              </a:tr>
              <a:tr h="1443120">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Safe Opioid Prescribing</a:t>
                      </a:r>
                      <a:endParaRPr lang="en-IN" sz="1400" dirty="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100% of opioids prescribed with clear clinical justification </a:t>
                      </a:r>
                      <a:r>
                        <a:rPr lang="en-GB" sz="1800" b="0" i="0" kern="1200" dirty="0">
                          <a:solidFill>
                            <a:schemeClr val="dk1"/>
                          </a:solidFill>
                          <a:effectLst/>
                          <a:latin typeface="+mn-lt"/>
                          <a:ea typeface="+mn-ea"/>
                          <a:cs typeface="+mn-cs"/>
                        </a:rPr>
                        <a:t>(Gustafsson et al., 2024; </a:t>
                      </a:r>
                      <a:r>
                        <a:rPr lang="en-GB" sz="1800" b="0" i="0" kern="1200" dirty="0" err="1">
                          <a:solidFill>
                            <a:schemeClr val="dk1"/>
                          </a:solidFill>
                          <a:effectLst/>
                          <a:latin typeface="+mn-lt"/>
                          <a:ea typeface="+mn-ea"/>
                          <a:cs typeface="+mn-cs"/>
                        </a:rPr>
                        <a:t>Schnabolk</a:t>
                      </a:r>
                      <a:r>
                        <a:rPr lang="en-GB" sz="1800" b="0" i="0" kern="1200" dirty="0">
                          <a:solidFill>
                            <a:schemeClr val="dk1"/>
                          </a:solidFill>
                          <a:effectLst/>
                          <a:latin typeface="+mn-lt"/>
                          <a:ea typeface="+mn-ea"/>
                          <a:cs typeface="+mn-cs"/>
                        </a:rPr>
                        <a:t> &amp; Scaglione, 2025)</a:t>
                      </a:r>
                      <a:endParaRPr lang="en-IN" sz="1400" i="0" dirty="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Evidence showed inappropriate opioid use in at least 456 patients (0% compliance in affected cases) </a:t>
                      </a:r>
                      <a:r>
                        <a:rPr lang="en-GB" sz="1800" b="0" i="0" kern="1200" dirty="0">
                          <a:solidFill>
                            <a:schemeClr val="dk1"/>
                          </a:solidFill>
                          <a:effectLst/>
                          <a:latin typeface="+mn-lt"/>
                          <a:ea typeface="+mn-ea"/>
                          <a:cs typeface="+mn-cs"/>
                        </a:rPr>
                        <a:t>(Crofts, 2022; gov.uk, 2018)</a:t>
                      </a:r>
                      <a:endParaRPr lang="en-IN" sz="1400" i="0" dirty="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extLst>
                  <a:ext uri="{0D108BD9-81ED-4DB2-BD59-A6C34878D82A}">
                    <a16:rowId xmlns:a16="http://schemas.microsoft.com/office/drawing/2014/main" val="3919723981"/>
                  </a:ext>
                </a:extLst>
              </a:tr>
              <a:tr h="710257">
                <a:tc>
                  <a:txBody>
                    <a:bodyPr/>
                    <a:lstStyle/>
                    <a:p>
                      <a:pPr algn="just">
                        <a:lnSpc>
                          <a:spcPct val="150000"/>
                        </a:lnSpc>
                        <a:buNone/>
                      </a:pPr>
                      <a:r>
                        <a:rPr lang="en-GB" sz="1600">
                          <a:effectLst/>
                          <a:latin typeface="Arial" panose="020B0604020202020204" pitchFamily="34" charset="0"/>
                          <a:cs typeface="Arial" panose="020B0604020202020204" pitchFamily="34" charset="0"/>
                        </a:rPr>
                        <a:t>Incident Reporting</a:t>
                      </a:r>
                      <a:endParaRPr lang="en-IN" sz="140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100% of safety concerns investigated </a:t>
                      </a:r>
                      <a:r>
                        <a:rPr lang="en-GB" sz="1800" b="0" i="0" kern="1200" dirty="0">
                          <a:solidFill>
                            <a:schemeClr val="dk1"/>
                          </a:solidFill>
                          <a:effectLst/>
                          <a:latin typeface="+mn-lt"/>
                          <a:ea typeface="+mn-ea"/>
                          <a:cs typeface="+mn-cs"/>
                        </a:rPr>
                        <a:t>(Nightingale, 2023; </a:t>
                      </a:r>
                      <a:r>
                        <a:rPr lang="en-GB" sz="1800" b="0" i="0" kern="1200" dirty="0" err="1">
                          <a:solidFill>
                            <a:schemeClr val="dk1"/>
                          </a:solidFill>
                          <a:effectLst/>
                          <a:latin typeface="+mn-lt"/>
                          <a:ea typeface="+mn-ea"/>
                          <a:cs typeface="+mn-cs"/>
                        </a:rPr>
                        <a:t>Schnabolk</a:t>
                      </a:r>
                      <a:r>
                        <a:rPr lang="en-GB" sz="1800" b="0" i="0" kern="1200" dirty="0">
                          <a:solidFill>
                            <a:schemeClr val="dk1"/>
                          </a:solidFill>
                          <a:effectLst/>
                          <a:latin typeface="+mn-lt"/>
                          <a:ea typeface="+mn-ea"/>
                          <a:cs typeface="+mn-cs"/>
                        </a:rPr>
                        <a:t> &amp; Scaglione, 2025)</a:t>
                      </a:r>
                      <a:endParaRPr lang="en-IN" sz="1400" i="0" dirty="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Many staff and family concerns were ignored </a:t>
                      </a:r>
                      <a:r>
                        <a:rPr lang="en-GB" sz="1800" b="0" i="0" kern="1200" dirty="0">
                          <a:solidFill>
                            <a:schemeClr val="dk1"/>
                          </a:solidFill>
                          <a:effectLst/>
                          <a:latin typeface="+mn-lt"/>
                          <a:ea typeface="+mn-ea"/>
                          <a:cs typeface="+mn-cs"/>
                        </a:rPr>
                        <a:t>(gov.uk, 2018; Nightingale, 2023)</a:t>
                      </a:r>
                      <a:endParaRPr lang="en-IN" sz="1400" i="0" dirty="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extLst>
                  <a:ext uri="{0D108BD9-81ED-4DB2-BD59-A6C34878D82A}">
                    <a16:rowId xmlns:a16="http://schemas.microsoft.com/office/drawing/2014/main" val="2718423639"/>
                  </a:ext>
                </a:extLst>
              </a:tr>
              <a:tr h="710257">
                <a:tc>
                  <a:txBody>
                    <a:bodyPr/>
                    <a:lstStyle/>
                    <a:p>
                      <a:pPr algn="just">
                        <a:lnSpc>
                          <a:spcPct val="150000"/>
                        </a:lnSpc>
                        <a:buNone/>
                      </a:pPr>
                      <a:r>
                        <a:rPr lang="en-GB" sz="1600">
                          <a:effectLst/>
                          <a:latin typeface="Arial" panose="020B0604020202020204" pitchFamily="34" charset="0"/>
                          <a:cs typeface="Arial" panose="020B0604020202020204" pitchFamily="34" charset="0"/>
                        </a:rPr>
                        <a:t>Clinical Governance</a:t>
                      </a:r>
                      <a:endParaRPr lang="en-IN" sz="140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Regular audits and accountability mechanisms </a:t>
                      </a:r>
                      <a:r>
                        <a:rPr lang="en-GB" sz="1800" b="0" i="0" kern="1200" dirty="0">
                          <a:solidFill>
                            <a:schemeClr val="dk1"/>
                          </a:solidFill>
                          <a:effectLst/>
                          <a:latin typeface="+mn-lt"/>
                          <a:ea typeface="+mn-ea"/>
                          <a:cs typeface="+mn-cs"/>
                        </a:rPr>
                        <a:t> (Nightingale, 2023; </a:t>
                      </a:r>
                      <a:r>
                        <a:rPr lang="en-GB" sz="1800" b="0" i="0" kern="1200" dirty="0" err="1">
                          <a:solidFill>
                            <a:schemeClr val="dk1"/>
                          </a:solidFill>
                          <a:effectLst/>
                          <a:latin typeface="+mn-lt"/>
                          <a:ea typeface="+mn-ea"/>
                          <a:cs typeface="+mn-cs"/>
                        </a:rPr>
                        <a:t>Kaundinya</a:t>
                      </a:r>
                      <a:r>
                        <a:rPr lang="en-GB" sz="1800" b="0" i="0" kern="1200" dirty="0">
                          <a:solidFill>
                            <a:schemeClr val="dk1"/>
                          </a:solidFill>
                          <a:effectLst/>
                          <a:latin typeface="+mn-lt"/>
                          <a:ea typeface="+mn-ea"/>
                          <a:cs typeface="+mn-cs"/>
                        </a:rPr>
                        <a:t>, 2024)</a:t>
                      </a:r>
                      <a:endParaRPr lang="en-IN" sz="1400" i="0" dirty="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Weak oversight and limited auditing </a:t>
                      </a:r>
                      <a:r>
                        <a:rPr lang="en-GB" sz="1600" i="0" dirty="0">
                          <a:effectLst/>
                          <a:latin typeface="Arial" panose="020B0604020202020204" pitchFamily="34" charset="0"/>
                          <a:cs typeface="Arial" panose="020B0604020202020204" pitchFamily="34" charset="0"/>
                        </a:rPr>
                        <a:t>(</a:t>
                      </a:r>
                      <a:r>
                        <a:rPr lang="en-GB" sz="1800" b="0" i="0" kern="1200" dirty="0">
                          <a:solidFill>
                            <a:schemeClr val="dk1"/>
                          </a:solidFill>
                          <a:effectLst/>
                          <a:latin typeface="+mn-lt"/>
                          <a:ea typeface="+mn-ea"/>
                          <a:cs typeface="+mn-cs"/>
                        </a:rPr>
                        <a:t>gov.uk, 2018; </a:t>
                      </a:r>
                      <a:r>
                        <a:rPr lang="en-GB" sz="1800" b="0" i="0" kern="1200" dirty="0" err="1">
                          <a:solidFill>
                            <a:schemeClr val="dk1"/>
                          </a:solidFill>
                          <a:effectLst/>
                          <a:latin typeface="+mn-lt"/>
                          <a:ea typeface="+mn-ea"/>
                          <a:cs typeface="+mn-cs"/>
                        </a:rPr>
                        <a:t>Kaundinya</a:t>
                      </a:r>
                      <a:r>
                        <a:rPr lang="en-GB" sz="1800" b="0" i="0" kern="1200" dirty="0">
                          <a:solidFill>
                            <a:schemeClr val="dk1"/>
                          </a:solidFill>
                          <a:effectLst/>
                          <a:latin typeface="+mn-lt"/>
                          <a:ea typeface="+mn-ea"/>
                          <a:cs typeface="+mn-cs"/>
                        </a:rPr>
                        <a:t>, 2024)</a:t>
                      </a:r>
                      <a:endParaRPr lang="en-IN" sz="1400" i="0" dirty="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extLst>
                  <a:ext uri="{0D108BD9-81ED-4DB2-BD59-A6C34878D82A}">
                    <a16:rowId xmlns:a16="http://schemas.microsoft.com/office/drawing/2014/main" val="3725189022"/>
                  </a:ext>
                </a:extLst>
              </a:tr>
              <a:tr h="1259904">
                <a:tc>
                  <a:txBody>
                    <a:bodyPr/>
                    <a:lstStyle/>
                    <a:p>
                      <a:pPr algn="just">
                        <a:lnSpc>
                          <a:spcPct val="150000"/>
                        </a:lnSpc>
                        <a:buNone/>
                      </a:pPr>
                      <a:r>
                        <a:rPr lang="en-GB" sz="1600">
                          <a:effectLst/>
                          <a:latin typeface="Arial" panose="020B0604020202020204" pitchFamily="34" charset="0"/>
                          <a:cs typeface="Arial" panose="020B0604020202020204" pitchFamily="34" charset="0"/>
                        </a:rPr>
                        <a:t>Patient Safety</a:t>
                      </a:r>
                      <a:endParaRPr lang="en-IN" sz="140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Prevent avoidable harm to all patients </a:t>
                      </a:r>
                      <a:r>
                        <a:rPr lang="en-GB" sz="1600" i="0" dirty="0">
                          <a:effectLst/>
                          <a:latin typeface="Arial" panose="020B0604020202020204" pitchFamily="34" charset="0"/>
                          <a:cs typeface="Arial" panose="020B0604020202020204" pitchFamily="34" charset="0"/>
                        </a:rPr>
                        <a:t>(</a:t>
                      </a:r>
                      <a:r>
                        <a:rPr lang="en-GB" sz="1800" b="0" i="0" kern="1200" dirty="0">
                          <a:solidFill>
                            <a:schemeClr val="dk1"/>
                          </a:solidFill>
                          <a:effectLst/>
                          <a:latin typeface="+mn-lt"/>
                          <a:ea typeface="+mn-ea"/>
                          <a:cs typeface="+mn-cs"/>
                        </a:rPr>
                        <a:t>Wiegmann et al., 2022; </a:t>
                      </a:r>
                      <a:r>
                        <a:rPr lang="en-GB" sz="1800" b="0" i="0" kern="1200" dirty="0" err="1">
                          <a:solidFill>
                            <a:schemeClr val="dk1"/>
                          </a:solidFill>
                          <a:effectLst/>
                          <a:latin typeface="+mn-lt"/>
                          <a:ea typeface="+mn-ea"/>
                          <a:cs typeface="+mn-cs"/>
                        </a:rPr>
                        <a:t>Schnabolk</a:t>
                      </a:r>
                      <a:r>
                        <a:rPr lang="en-GB" sz="1800" b="0" i="0" kern="1200" dirty="0">
                          <a:solidFill>
                            <a:schemeClr val="dk1"/>
                          </a:solidFill>
                          <a:effectLst/>
                          <a:latin typeface="+mn-lt"/>
                          <a:ea typeface="+mn-ea"/>
                          <a:cs typeface="+mn-cs"/>
                        </a:rPr>
                        <a:t> &amp; Scaglione, 2025)</a:t>
                      </a:r>
                      <a:endParaRPr lang="en-IN" sz="1400" i="0" dirty="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tc>
                  <a:txBody>
                    <a:bodyPr/>
                    <a:lstStyle/>
                    <a:p>
                      <a:pPr algn="just">
                        <a:lnSpc>
                          <a:spcPct val="150000"/>
                        </a:lnSpc>
                        <a:buNone/>
                      </a:pPr>
                      <a:r>
                        <a:rPr lang="en-GB" sz="1600" dirty="0">
                          <a:effectLst/>
                          <a:latin typeface="Arial" panose="020B0604020202020204" pitchFamily="34" charset="0"/>
                          <a:cs typeface="Arial" panose="020B0604020202020204" pitchFamily="34" charset="0"/>
                        </a:rPr>
                        <a:t>At least 456 lives were shortened; another 200 patients were probably affected (Crofts,2022;gov.uk,2018)</a:t>
                      </a:r>
                    </a:p>
                    <a:p>
                      <a:pPr algn="just">
                        <a:lnSpc>
                          <a:spcPct val="150000"/>
                        </a:lnSpc>
                        <a:buNone/>
                      </a:pPr>
                      <a:r>
                        <a:rPr lang="en-GB" sz="1600" dirty="0">
                          <a:effectLst/>
                          <a:latin typeface="Arial" panose="020B0604020202020204" pitchFamily="34" charset="0"/>
                          <a:ea typeface="Arial" panose="020B0604020202020204" pitchFamily="34" charset="0"/>
                          <a:cs typeface="Arial" panose="020B0604020202020204" pitchFamily="34" charset="0"/>
                        </a:rPr>
                        <a:t> </a:t>
                      </a:r>
                      <a:endParaRPr lang="en-IN" sz="1400" dirty="0">
                        <a:effectLst/>
                        <a:latin typeface="Arial" panose="020B0604020202020204" pitchFamily="34" charset="0"/>
                        <a:ea typeface="Arial" panose="020B0604020202020204" pitchFamily="34" charset="0"/>
                        <a:cs typeface="Arial" panose="020B0604020202020204" pitchFamily="34" charset="0"/>
                      </a:endParaRPr>
                    </a:p>
                  </a:txBody>
                  <a:tcPr marL="41275" marR="41275" marT="0" marB="0"/>
                </a:tc>
                <a:extLst>
                  <a:ext uri="{0D108BD9-81ED-4DB2-BD59-A6C34878D82A}">
                    <a16:rowId xmlns:a16="http://schemas.microsoft.com/office/drawing/2014/main" val="561004401"/>
                  </a:ext>
                </a:extLst>
              </a:tr>
            </a:tbl>
          </a:graphicData>
        </a:graphic>
      </p:graphicFrame>
    </p:spTree>
    <p:extLst>
      <p:ext uri="{BB962C8B-B14F-4D97-AF65-F5344CB8AC3E}">
        <p14:creationId xmlns:p14="http://schemas.microsoft.com/office/powerpoint/2010/main" val="1692020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9D3448-5A5D-0500-B674-5C680D05A0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5DB4B5-62A9-8434-3541-BA3F735844B4}"/>
              </a:ext>
            </a:extLst>
          </p:cNvPr>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Structure of Component 2 (Report) </a:t>
            </a:r>
          </a:p>
        </p:txBody>
      </p:sp>
      <p:sp>
        <p:nvSpPr>
          <p:cNvPr id="3" name="Content Placeholder 2">
            <a:extLst>
              <a:ext uri="{FF2B5EF4-FFF2-40B4-BE49-F238E27FC236}">
                <a16:creationId xmlns:a16="http://schemas.microsoft.com/office/drawing/2014/main" id="{54210E85-C69A-5DD2-7E95-6212F6D600F6}"/>
              </a:ext>
            </a:extLst>
          </p:cNvPr>
          <p:cNvSpPr>
            <a:spLocks noGrp="1"/>
          </p:cNvSpPr>
          <p:nvPr>
            <p:ph idx="1"/>
          </p:nvPr>
        </p:nvSpPr>
        <p:spPr>
          <a:xfrm>
            <a:off x="457200" y="1676400"/>
            <a:ext cx="6019800" cy="4525963"/>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The report will start with an overview of the Gosport War Memorial Hospital scandal and its role in quality management and patient safety. </a:t>
            </a:r>
          </a:p>
          <a:p>
            <a:pPr algn="just">
              <a:lnSpc>
                <a:spcPct val="150000"/>
              </a:lnSpc>
            </a:pPr>
            <a:r>
              <a:rPr lang="en-US" sz="1800" dirty="0">
                <a:latin typeface="Arial" panose="020B0604020202020204" pitchFamily="34" charset="0"/>
                <a:cs typeface="Arial" panose="020B0604020202020204" pitchFamily="34" charset="0"/>
              </a:rPr>
              <a:t>It will then establish the underlying causes of the failures through a systems approach. </a:t>
            </a:r>
          </a:p>
          <a:p>
            <a:pPr algn="just">
              <a:lnSpc>
                <a:spcPct val="150000"/>
              </a:lnSpc>
            </a:pPr>
            <a:r>
              <a:rPr lang="en-US" sz="1800" dirty="0">
                <a:latin typeface="Arial" panose="020B0604020202020204" pitchFamily="34" charset="0"/>
                <a:cs typeface="Arial" panose="020B0604020202020204" pitchFamily="34" charset="0"/>
              </a:rPr>
              <a:t>The contributing factors will be </a:t>
            </a:r>
            <a:r>
              <a:rPr lang="en-US" sz="1800" dirty="0" err="1">
                <a:latin typeface="Arial" panose="020B0604020202020204" pitchFamily="34" charset="0"/>
                <a:cs typeface="Arial" panose="020B0604020202020204" pitchFamily="34" charset="0"/>
              </a:rPr>
              <a:t>analysed</a:t>
            </a:r>
            <a:r>
              <a:rPr lang="en-US" sz="1800" dirty="0">
                <a:latin typeface="Arial" panose="020B0604020202020204" pitchFamily="34" charset="0"/>
                <a:cs typeface="Arial" panose="020B0604020202020204" pitchFamily="34" charset="0"/>
              </a:rPr>
              <a:t> using the use of Fishbone Diagram. </a:t>
            </a:r>
          </a:p>
          <a:p>
            <a:pPr algn="just">
              <a:lnSpc>
                <a:spcPct val="150000"/>
              </a:lnSpc>
            </a:pPr>
            <a:r>
              <a:rPr lang="en-US" sz="1800" dirty="0">
                <a:latin typeface="Arial" panose="020B0604020202020204" pitchFamily="34" charset="0"/>
                <a:cs typeface="Arial" panose="020B0604020202020204" pitchFamily="34" charset="0"/>
              </a:rPr>
              <a:t>Other pertinent frameworks, such as Systems Theory and the Donabedian Model, will also be discussed in the report. </a:t>
            </a:r>
          </a:p>
        </p:txBody>
      </p:sp>
      <p:pic>
        <p:nvPicPr>
          <p:cNvPr id="5" name="Picture 4" descr="Families granted inquests into deaths of loved ones at Gosport War Memorial  Hospital | ITV News Meridian">
            <a:extLst>
              <a:ext uri="{FF2B5EF4-FFF2-40B4-BE49-F238E27FC236}">
                <a16:creationId xmlns:a16="http://schemas.microsoft.com/office/drawing/2014/main" id="{10EFE3DE-7134-B8AB-3A8A-CF7F216D2490}"/>
              </a:ext>
            </a:extLst>
          </p:cNvPr>
          <p:cNvPicPr>
            <a:picLocks noChangeAspect="1"/>
          </p:cNvPicPr>
          <p:nvPr/>
        </p:nvPicPr>
        <p:blipFill>
          <a:blip r:embed="rId3"/>
          <a:stretch>
            <a:fillRect/>
          </a:stretch>
        </p:blipFill>
        <p:spPr>
          <a:xfrm>
            <a:off x="7467600" y="2209800"/>
            <a:ext cx="3810000" cy="3205163"/>
          </a:xfrm>
          <a:prstGeom prst="rect">
            <a:avLst/>
          </a:prstGeom>
        </p:spPr>
      </p:pic>
    </p:spTree>
    <p:extLst>
      <p:ext uri="{BB962C8B-B14F-4D97-AF65-F5344CB8AC3E}">
        <p14:creationId xmlns:p14="http://schemas.microsoft.com/office/powerpoint/2010/main" val="1526206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ABB6B5-89C1-B06F-153B-33F090301A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7B8AEF-87E2-6524-7A8A-245CA7F96B9E}"/>
              </a:ext>
            </a:extLst>
          </p:cNvPr>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1E4029DE-3A21-0AD0-8AFF-44BF60F5156D}"/>
              </a:ext>
            </a:extLst>
          </p:cNvPr>
          <p:cNvSpPr>
            <a:spLocks noGrp="1"/>
          </p:cNvSpPr>
          <p:nvPr>
            <p:ph idx="1"/>
          </p:nvPr>
        </p:nvSpPr>
        <p:spPr>
          <a:xfrm>
            <a:off x="637674" y="1600200"/>
            <a:ext cx="6019800" cy="4525963"/>
          </a:xfrm>
        </p:spPr>
        <p:txBody>
          <a:bodyPr>
            <a:normAutofit/>
          </a:bodyPr>
          <a:lstStyle/>
          <a:p>
            <a:pPr algn="just">
              <a:lnSpc>
                <a:spcPct val="150000"/>
              </a:lnSpc>
            </a:pPr>
            <a:r>
              <a:rPr lang="en-US" sz="1800" dirty="0">
                <a:latin typeface="Arial" panose="020B0604020202020204" pitchFamily="34" charset="0"/>
                <a:cs typeface="Arial" panose="020B0604020202020204" pitchFamily="34" charset="0"/>
              </a:rPr>
              <a:t>The Gosport War Memorial Hospital case, therefore, demonstrates that there was severe neglect of safety and quality control regarding patients. </a:t>
            </a:r>
          </a:p>
          <a:p>
            <a:pPr algn="just">
              <a:lnSpc>
                <a:spcPct val="150000"/>
              </a:lnSpc>
            </a:pPr>
            <a:r>
              <a:rPr lang="en-US" sz="1800" dirty="0">
                <a:latin typeface="Arial" panose="020B0604020202020204" pitchFamily="34" charset="0"/>
                <a:cs typeface="Arial" panose="020B0604020202020204" pitchFamily="34" charset="0"/>
              </a:rPr>
              <a:t>The inappropriate prescribing of opioids, lax governance, and ineffective monitoring contributed to unnecessary injuries among numerous patients. </a:t>
            </a:r>
          </a:p>
          <a:p>
            <a:pPr algn="just">
              <a:lnSpc>
                <a:spcPct val="150000"/>
              </a:lnSpc>
            </a:pPr>
            <a:r>
              <a:rPr lang="en-US" sz="1800" dirty="0">
                <a:latin typeface="Arial" panose="020B0604020202020204" pitchFamily="34" charset="0"/>
                <a:cs typeface="Arial" panose="020B0604020202020204" pitchFamily="34" charset="0"/>
              </a:rPr>
              <a:t>The Swiss Cheese Model is used to describe how failures in the systems, in combination, formed a sequence that contributed to this tragedy. </a:t>
            </a:r>
          </a:p>
        </p:txBody>
      </p:sp>
      <p:pic>
        <p:nvPicPr>
          <p:cNvPr id="4" name="Picture 3" descr="The main components of a healthcare system. | Download Scientific Diagram">
            <a:extLst>
              <a:ext uri="{FF2B5EF4-FFF2-40B4-BE49-F238E27FC236}">
                <a16:creationId xmlns:a16="http://schemas.microsoft.com/office/drawing/2014/main" id="{ADBF1BC5-6895-DA36-35CB-ECDF69D5289F}"/>
              </a:ext>
            </a:extLst>
          </p:cNvPr>
          <p:cNvPicPr>
            <a:picLocks noChangeAspect="1"/>
          </p:cNvPicPr>
          <p:nvPr/>
        </p:nvPicPr>
        <p:blipFill>
          <a:blip r:embed="rId3"/>
          <a:stretch>
            <a:fillRect/>
          </a:stretch>
        </p:blipFill>
        <p:spPr>
          <a:xfrm>
            <a:off x="7477626" y="2438400"/>
            <a:ext cx="4686300" cy="3867150"/>
          </a:xfrm>
          <a:prstGeom prst="rect">
            <a:avLst/>
          </a:prstGeom>
        </p:spPr>
      </p:pic>
    </p:spTree>
    <p:extLst>
      <p:ext uri="{BB962C8B-B14F-4D97-AF65-F5344CB8AC3E}">
        <p14:creationId xmlns:p14="http://schemas.microsoft.com/office/powerpoint/2010/main" val="1713731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381000" y="1417638"/>
            <a:ext cx="11430000" cy="5165723"/>
          </a:xfrm>
        </p:spPr>
        <p:txBody>
          <a:bodyPr>
            <a:normAutofit fontScale="47500" lnSpcReduction="20000"/>
          </a:bodyPr>
          <a:lstStyle/>
          <a:p>
            <a:pPr algn="just"/>
            <a:r>
              <a:rPr lang="en-IN" dirty="0">
                <a:latin typeface="Arial" panose="020B0604020202020204" pitchFamily="34" charset="0"/>
                <a:cs typeface="Arial" panose="020B0604020202020204" pitchFamily="34" charset="0"/>
              </a:rPr>
              <a:t>Crofts, P., 2022. Gosport hospital, Euthanasia and serial killing. </a:t>
            </a:r>
            <a:r>
              <a:rPr lang="en-IN" i="1" dirty="0">
                <a:latin typeface="Arial" panose="020B0604020202020204" pitchFamily="34" charset="0"/>
                <a:cs typeface="Arial" panose="020B0604020202020204" pitchFamily="34" charset="0"/>
              </a:rPr>
              <a:t>Voluntary assisted dying: law</a:t>
            </a:r>
            <a:r>
              <a:rPr lang="en-IN" dirty="0">
                <a:latin typeface="Arial" panose="020B0604020202020204" pitchFamily="34" charset="0"/>
                <a:cs typeface="Arial" panose="020B0604020202020204" pitchFamily="34" charset="0"/>
              </a:rPr>
              <a:t>, pp.155-78.</a:t>
            </a:r>
          </a:p>
          <a:p>
            <a:pPr algn="just"/>
            <a:r>
              <a:rPr lang="en-IN" dirty="0">
                <a:latin typeface="Arial" panose="020B0604020202020204" pitchFamily="34" charset="0"/>
                <a:cs typeface="Arial" panose="020B0604020202020204" pitchFamily="34" charset="0"/>
              </a:rPr>
              <a:t>Erdos, D., 2026. Post-GDPR Regulatory Enforcement of UK Data Protection: Reality, Scrutiny, Oversight and Future. </a:t>
            </a:r>
            <a:r>
              <a:rPr lang="en-IN" i="1" dirty="0">
                <a:latin typeface="Arial" panose="020B0604020202020204" pitchFamily="34" charset="0"/>
                <a:cs typeface="Arial" panose="020B0604020202020204" pitchFamily="34" charset="0"/>
              </a:rPr>
              <a:t>University of Cambridge Faculty of Law Research Paper</a:t>
            </a:r>
            <a:r>
              <a:rPr lang="en-IN" dirty="0">
                <a:latin typeface="Arial" panose="020B0604020202020204" pitchFamily="34" charset="0"/>
                <a:cs typeface="Arial" panose="020B0604020202020204" pitchFamily="34" charset="0"/>
              </a:rPr>
              <a:t>, (1).</a:t>
            </a:r>
          </a:p>
          <a:p>
            <a:pPr algn="just"/>
            <a:r>
              <a:rPr lang="en-IN" dirty="0">
                <a:latin typeface="Arial" panose="020B0604020202020204" pitchFamily="34" charset="0"/>
                <a:cs typeface="Arial" panose="020B0604020202020204" pitchFamily="34" charset="0"/>
              </a:rPr>
              <a:t>gov.uk, 2018. </a:t>
            </a:r>
            <a:r>
              <a:rPr lang="en-IN" i="1" dirty="0">
                <a:latin typeface="Arial" panose="020B0604020202020204" pitchFamily="34" charset="0"/>
                <a:cs typeface="Arial" panose="020B0604020202020204" pitchFamily="34" charset="0"/>
              </a:rPr>
              <a:t>Learning from Gosport.</a:t>
            </a:r>
            <a:r>
              <a:rPr lang="en-IN" dirty="0">
                <a:latin typeface="Arial" panose="020B0604020202020204" pitchFamily="34" charset="0"/>
                <a:cs typeface="Arial" panose="020B0604020202020204" pitchFamily="34" charset="0"/>
              </a:rPr>
              <a:t> Available at: </a:t>
            </a:r>
            <a:r>
              <a:rPr lang="en-IN" u="sng" dirty="0">
                <a:latin typeface="Arial" panose="020B0604020202020204" pitchFamily="34" charset="0"/>
                <a:cs typeface="Arial" panose="020B0604020202020204" pitchFamily="34" charset="0"/>
                <a:hlinkClick r:id="rId2"/>
              </a:rPr>
              <a:t>https://assets.publishing.service.gov.uk/media/5bf55a80ed915d1827f17c39/government-response-to-gosport-independent-panel-report.pdf</a:t>
            </a:r>
            <a:r>
              <a:rPr lang="en-IN" dirty="0">
                <a:latin typeface="Arial" panose="020B0604020202020204" pitchFamily="34" charset="0"/>
                <a:cs typeface="Arial" panose="020B0604020202020204" pitchFamily="34" charset="0"/>
              </a:rPr>
              <a:t> [Accessed on: 19/6/2026] </a:t>
            </a:r>
          </a:p>
          <a:p>
            <a:pPr algn="just"/>
            <a:r>
              <a:rPr lang="en-IN" dirty="0">
                <a:latin typeface="Arial" panose="020B0604020202020204" pitchFamily="34" charset="0"/>
                <a:cs typeface="Arial" panose="020B0604020202020204" pitchFamily="34" charset="0"/>
              </a:rPr>
              <a:t>Gustafsson, M., Silva, V., </a:t>
            </a:r>
            <a:r>
              <a:rPr lang="en-IN" dirty="0" err="1">
                <a:latin typeface="Arial" panose="020B0604020202020204" pitchFamily="34" charset="0"/>
                <a:cs typeface="Arial" panose="020B0604020202020204" pitchFamily="34" charset="0"/>
              </a:rPr>
              <a:t>Valeiro</a:t>
            </a:r>
            <a:r>
              <a:rPr lang="en-IN" dirty="0">
                <a:latin typeface="Arial" panose="020B0604020202020204" pitchFamily="34" charset="0"/>
                <a:cs typeface="Arial" panose="020B0604020202020204" pitchFamily="34" charset="0"/>
              </a:rPr>
              <a:t>, C., Joaquim, J., van Hunsel, F. and Matos, C., 2024. Misuse, abuse and medication errors’ adverse events associated with opioids—A systematic review. </a:t>
            </a:r>
            <a:r>
              <a:rPr lang="en-IN" i="1" dirty="0">
                <a:latin typeface="Arial" panose="020B0604020202020204" pitchFamily="34" charset="0"/>
                <a:cs typeface="Arial" panose="020B0604020202020204" pitchFamily="34" charset="0"/>
              </a:rPr>
              <a:t>Pharmaceuticals</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17</a:t>
            </a:r>
            <a:r>
              <a:rPr lang="en-IN" dirty="0">
                <a:latin typeface="Arial" panose="020B0604020202020204" pitchFamily="34" charset="0"/>
                <a:cs typeface="Arial" panose="020B0604020202020204" pitchFamily="34" charset="0"/>
              </a:rPr>
              <a:t>(8), p.1009.</a:t>
            </a:r>
          </a:p>
          <a:p>
            <a:pPr algn="just"/>
            <a:r>
              <a:rPr lang="en-IN" dirty="0" err="1">
                <a:latin typeface="Arial" panose="020B0604020202020204" pitchFamily="34" charset="0"/>
                <a:cs typeface="Arial" panose="020B0604020202020204" pitchFamily="34" charset="0"/>
              </a:rPr>
              <a:t>Kaundinya</a:t>
            </a:r>
            <a:r>
              <a:rPr lang="en-IN" dirty="0">
                <a:latin typeface="Arial" panose="020B0604020202020204" pitchFamily="34" charset="0"/>
                <a:cs typeface="Arial" panose="020B0604020202020204" pitchFamily="34" charset="0"/>
              </a:rPr>
              <a:t>, K.B., 2024. Organizational theory–a three-dimensional tool to </a:t>
            </a:r>
            <a:r>
              <a:rPr lang="en-IN" dirty="0" err="1">
                <a:latin typeface="Arial" panose="020B0604020202020204" pitchFamily="34" charset="0"/>
                <a:cs typeface="Arial" panose="020B0604020202020204" pitchFamily="34" charset="0"/>
              </a:rPr>
              <a:t>analyze</a:t>
            </a:r>
            <a:r>
              <a:rPr lang="en-IN" dirty="0">
                <a:latin typeface="Arial" panose="020B0604020202020204" pitchFamily="34" charset="0"/>
                <a:cs typeface="Arial" panose="020B0604020202020204" pitchFamily="34" charset="0"/>
              </a:rPr>
              <a:t> and enhance collaboration in healthcare systems. </a:t>
            </a:r>
            <a:r>
              <a:rPr lang="en-IN" i="1" dirty="0">
                <a:latin typeface="Arial" panose="020B0604020202020204" pitchFamily="34" charset="0"/>
                <a:cs typeface="Arial" panose="020B0604020202020204" pitchFamily="34" charset="0"/>
              </a:rPr>
              <a:t>Journal of Business and Socio-Economic Development</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4</a:t>
            </a:r>
            <a:r>
              <a:rPr lang="en-IN" dirty="0">
                <a:latin typeface="Arial" panose="020B0604020202020204" pitchFamily="34" charset="0"/>
                <a:cs typeface="Arial" panose="020B0604020202020204" pitchFamily="34" charset="0"/>
              </a:rPr>
              <a:t>(3), pp.210-221.</a:t>
            </a:r>
          </a:p>
          <a:p>
            <a:pPr algn="just"/>
            <a:r>
              <a:rPr lang="en-IN" dirty="0">
                <a:latin typeface="Arial" panose="020B0604020202020204" pitchFamily="34" charset="0"/>
                <a:cs typeface="Arial" panose="020B0604020202020204" pitchFamily="34" charset="0"/>
              </a:rPr>
              <a:t>Mason, M., Cho, Y., Rayo, J., Gong, Y., Harris, M. and Jiang, Y., 2022. Technologies for medication adherence monitoring and technology assessment criteria: narrative review. </a:t>
            </a:r>
            <a:r>
              <a:rPr lang="en-IN" i="1" dirty="0">
                <a:latin typeface="Arial" panose="020B0604020202020204" pitchFamily="34" charset="0"/>
                <a:cs typeface="Arial" panose="020B0604020202020204" pitchFamily="34" charset="0"/>
              </a:rPr>
              <a:t>JMIR mHealth and </a:t>
            </a:r>
            <a:r>
              <a:rPr lang="en-IN" i="1" dirty="0" err="1">
                <a:latin typeface="Arial" panose="020B0604020202020204" pitchFamily="34" charset="0"/>
                <a:cs typeface="Arial" panose="020B0604020202020204" pitchFamily="34" charset="0"/>
              </a:rPr>
              <a:t>uHealth</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10</a:t>
            </a:r>
            <a:r>
              <a:rPr lang="en-IN" dirty="0">
                <a:latin typeface="Arial" panose="020B0604020202020204" pitchFamily="34" charset="0"/>
                <a:cs typeface="Arial" panose="020B0604020202020204" pitchFamily="34" charset="0"/>
              </a:rPr>
              <a:t>(3), p.e35157.</a:t>
            </a:r>
          </a:p>
          <a:p>
            <a:pPr algn="just"/>
            <a:r>
              <a:rPr lang="en-IN" dirty="0" err="1">
                <a:latin typeface="Arial" panose="020B0604020202020204" pitchFamily="34" charset="0"/>
                <a:cs typeface="Arial" panose="020B0604020202020204" pitchFamily="34" charset="0"/>
              </a:rPr>
              <a:t>Mehrabifar</a:t>
            </a:r>
            <a:r>
              <a:rPr lang="en-IN" dirty="0">
                <a:latin typeface="Arial" panose="020B0604020202020204" pitchFamily="34" charset="0"/>
                <a:cs typeface="Arial" panose="020B0604020202020204" pitchFamily="34" charset="0"/>
              </a:rPr>
              <a:t>, A., Manias, E., Poulton, T.E., Riedel, B., Penno, J. and Nicholson, P., 2026. Perspectives of Healthcare Professionals, Patients and Family Members on Managing Regular Medications Across the Perioperative Pathway: An Exploratory Qualitative Study. </a:t>
            </a:r>
            <a:r>
              <a:rPr lang="en-IN" i="1" dirty="0">
                <a:latin typeface="Arial" panose="020B0604020202020204" pitchFamily="34" charset="0"/>
                <a:cs typeface="Arial" panose="020B0604020202020204" pitchFamily="34" charset="0"/>
              </a:rPr>
              <a:t>Journal of Advanced Nursing</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82</a:t>
            </a:r>
            <a:r>
              <a:rPr lang="en-IN" dirty="0">
                <a:latin typeface="Arial" panose="020B0604020202020204" pitchFamily="34" charset="0"/>
                <a:cs typeface="Arial" panose="020B0604020202020204" pitchFamily="34" charset="0"/>
              </a:rPr>
              <a:t>(6), pp.6464-6478.</a:t>
            </a:r>
          </a:p>
          <a:p>
            <a:pPr algn="just"/>
            <a:r>
              <a:rPr lang="en-IN" dirty="0">
                <a:latin typeface="Arial" panose="020B0604020202020204" pitchFamily="34" charset="0"/>
                <a:cs typeface="Arial" panose="020B0604020202020204" pitchFamily="34" charset="0"/>
              </a:rPr>
              <a:t>Nightingale, F., 2023. 1. Why governance matters–analysing systemic failures in the NHS. </a:t>
            </a:r>
            <a:r>
              <a:rPr lang="en-IN" i="1" dirty="0">
                <a:latin typeface="Arial" panose="020B0604020202020204" pitchFamily="34" charset="0"/>
                <a:cs typeface="Arial" panose="020B0604020202020204" pitchFamily="34" charset="0"/>
              </a:rPr>
              <a:t>e to This?</a:t>
            </a:r>
            <a:r>
              <a:rPr lang="en-IN" dirty="0">
                <a:latin typeface="Arial" panose="020B0604020202020204" pitchFamily="34" charset="0"/>
                <a:cs typeface="Arial" panose="020B0604020202020204" pitchFamily="34" charset="0"/>
              </a:rPr>
              <a:t>, p.1.</a:t>
            </a:r>
          </a:p>
          <a:p>
            <a:pPr algn="just"/>
            <a:r>
              <a:rPr lang="en-IN" dirty="0" err="1">
                <a:latin typeface="Arial" panose="020B0604020202020204" pitchFamily="34" charset="0"/>
                <a:cs typeface="Arial" panose="020B0604020202020204" pitchFamily="34" charset="0"/>
              </a:rPr>
              <a:t>Schnabolk</a:t>
            </a:r>
            <a:r>
              <a:rPr lang="en-IN" dirty="0">
                <a:latin typeface="Arial" panose="020B0604020202020204" pitchFamily="34" charset="0"/>
                <a:cs typeface="Arial" panose="020B0604020202020204" pitchFamily="34" charset="0"/>
              </a:rPr>
              <a:t>, C. and Scaglione, B., 2025. </a:t>
            </a:r>
            <a:r>
              <a:rPr lang="en-IN" i="1" dirty="0">
                <a:latin typeface="Arial" panose="020B0604020202020204" pitchFamily="34" charset="0"/>
                <a:cs typeface="Arial" panose="020B0604020202020204" pitchFamily="34" charset="0"/>
              </a:rPr>
              <a:t>Healthcare Safety and Security: Navigating a Service in Crisis</a:t>
            </a:r>
            <a:r>
              <a:rPr lang="en-IN" dirty="0">
                <a:latin typeface="Arial" panose="020B0604020202020204" pitchFamily="34" charset="0"/>
                <a:cs typeface="Arial" panose="020B0604020202020204" pitchFamily="34" charset="0"/>
              </a:rPr>
              <a:t>. CRC Press.</a:t>
            </a:r>
          </a:p>
          <a:p>
            <a:pPr algn="just"/>
            <a:r>
              <a:rPr lang="en-IN" dirty="0">
                <a:latin typeface="Arial" panose="020B0604020202020204" pitchFamily="34" charset="0"/>
                <a:cs typeface="Arial" panose="020B0604020202020204" pitchFamily="34" charset="0"/>
              </a:rPr>
              <a:t>Wiegmann, D.A., Wood, L.J., Cohen, T.N. and Shappell, S.A., 2022. Understanding the “Swiss Cheese Model” and its application to patient safety. </a:t>
            </a:r>
            <a:r>
              <a:rPr lang="en-IN" i="1" dirty="0">
                <a:latin typeface="Arial" panose="020B0604020202020204" pitchFamily="34" charset="0"/>
                <a:cs typeface="Arial" panose="020B0604020202020204" pitchFamily="34" charset="0"/>
              </a:rPr>
              <a:t>Journal of patient safety</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18</a:t>
            </a:r>
            <a:r>
              <a:rPr lang="en-IN" dirty="0">
                <a:latin typeface="Arial" panose="020B0604020202020204" pitchFamily="34" charset="0"/>
                <a:cs typeface="Arial" panose="020B0604020202020204" pitchFamily="34" charset="0"/>
              </a:rPr>
              <a:t>(2), pp.119-123.</a:t>
            </a:r>
          </a:p>
          <a:p>
            <a:pPr algn="just">
              <a:lnSpc>
                <a:spcPct val="150000"/>
              </a:lnSpc>
            </a:pPr>
            <a:endParaRPr lang="en-US" sz="18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ow to Say 'Thank You' in Business | Proposify">
            <a:extLst>
              <a:ext uri="{FF2B5EF4-FFF2-40B4-BE49-F238E27FC236}">
                <a16:creationId xmlns:a16="http://schemas.microsoft.com/office/drawing/2014/main" id="{C13A93D2-7E65-AD17-0BBB-56365711CE6B}"/>
              </a:ext>
            </a:extLst>
          </p:cNvPr>
          <p:cNvPicPr>
            <a:picLocks noChangeAspect="1"/>
          </p:cNvPicPr>
          <p:nvPr/>
        </p:nvPicPr>
        <p:blipFill>
          <a:blip r:embed="rId2"/>
          <a:stretch>
            <a:fillRect/>
          </a:stretch>
        </p:blipFill>
        <p:spPr>
          <a:xfrm>
            <a:off x="609599" y="533400"/>
            <a:ext cx="10740571" cy="56388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2442</Words>
  <Application>Microsoft Office PowerPoint</Application>
  <PresentationFormat>Widescreen</PresentationFormat>
  <Paragraphs>168</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PowerPoint Presentation</vt:lpstr>
      <vt:lpstr>Background of the Case </vt:lpstr>
      <vt:lpstr>What Went Wrong? </vt:lpstr>
      <vt:lpstr>Swiss Cheese Model </vt:lpstr>
      <vt:lpstr>Application of the Swiss Cheese Model </vt:lpstr>
      <vt:lpstr>Policy Failures and Their Influence on Service Delivery </vt:lpstr>
      <vt:lpstr>CONTD. </vt:lpstr>
      <vt:lpstr>Benchmark Gap </vt:lpstr>
      <vt:lpstr>Structure of Component 2 (Report) </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2026-06-19T16:50:12Z</dcterms:created>
  <dcterms:modified xsi:type="dcterms:W3CDTF">2026-06-21T23:19:49Z</dcterms:modified>
</cp:coreProperties>
</file>