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slideMasters/slideMaster21.xml" ContentType="application/vnd.openxmlformats-officedocument.presentationml.slideMaster+xml"/>
  <Override PartName="/ppt/slides/slide21.xml" ContentType="application/vnd.openxmlformats-officedocument.presentationml.slide+xml"/>
  <Override PartName="/ppt/slideMasters/slideMaster22.xml" ContentType="application/vnd.openxmlformats-officedocument.presentationml.slideMaster+xml"/>
  <Override PartName="/ppt/slides/slide22.xml" ContentType="application/vnd.openxmlformats-officedocument.presentationml.slide+xml"/>
  <Override PartName="/ppt/slideMasters/slideMaster23.xml" ContentType="application/vnd.openxmlformats-officedocument.presentationml.slideMaster+xml"/>
  <Override PartName="/ppt/slides/slide23.xml" ContentType="application/vnd.openxmlformats-officedocument.presentationml.slide+xml"/>
  <Override PartName="/ppt/slideMasters/slideMaster24.xml" ContentType="application/vnd.openxmlformats-officedocument.presentationml.slideMaster+xml"/>
  <Override PartName="/ppt/slides/slide24.xml" ContentType="application/vnd.openxmlformats-officedocument.presentationml.slide+xml"/>
  <Override PartName="/ppt/slideMasters/slideMaster25.xml" ContentType="application/vnd.openxmlformats-officedocument.presentationml.slideMaster+xml"/>
  <Override PartName="/ppt/slides/slide25.xml" ContentType="application/vnd.openxmlformats-officedocument.presentationml.slide+xml"/>
  <Override PartName="/ppt/slideMasters/slideMaster26.xml" ContentType="application/vnd.openxmlformats-officedocument.presentationml.slideMaster+xml"/>
  <Override PartName="/ppt/slides/slide26.xml" ContentType="application/vnd.openxmlformats-officedocument.presentationml.slide+xml"/>
  <Override PartName="/ppt/slideMasters/slideMaster27.xml" ContentType="application/vnd.openxmlformats-officedocument.presentationml.slideMaster+xml"/>
  <Override PartName="/ppt/slides/slide27.xml" ContentType="application/vnd.openxmlformats-officedocument.presentationml.slide+xml"/>
  <Override PartName="/ppt/slideMasters/slideMaster28.xml" ContentType="application/vnd.openxmlformats-officedocument.presentationml.slideMaster+xml"/>
  <Override PartName="/ppt/slides/slide28.xml" ContentType="application/vnd.openxmlformats-officedocument.presentationml.slide+xml"/>
  <Override PartName="/ppt/slideMasters/slideMaster29.xml" ContentType="application/vnd.openxmlformats-officedocument.presentationml.slideMaster+xml"/>
  <Override PartName="/ppt/slides/slide29.xml" ContentType="application/vnd.openxmlformats-officedocument.presentationml.slide+xml"/>
  <Override PartName="/ppt/slideMasters/slideMaster30.xml" ContentType="application/vnd.openxmlformats-officedocument.presentationml.slideMaster+xml"/>
  <Override PartName="/ppt/slides/slide30.xml" ContentType="application/vnd.openxmlformats-officedocument.presentationml.slide+xml"/>
  <Override PartName="/ppt/slideMasters/slideMaster31.xml" ContentType="application/vnd.openxmlformats-officedocument.presentationml.slideMaster+xml"/>
  <Override PartName="/ppt/slides/slide31.xml" ContentType="application/vnd.openxmlformats-officedocument.presentationml.slide+xml"/>
  <Override PartName="/ppt/slideMasters/slideMaster32.xml" ContentType="application/vnd.openxmlformats-officedocument.presentationml.slideMaster+xml"/>
  <Override PartName="/ppt/slides/slide32.xml" ContentType="application/vnd.openxmlformats-officedocument.presentationml.slide+xml"/>
  <Override PartName="/ppt/slideMasters/slideMaster33.xml" ContentType="application/vnd.openxmlformats-officedocument.presentationml.slideMaster+xml"/>
  <Override PartName="/ppt/slides/slide33.xml" ContentType="application/vnd.openxmlformats-officedocument.presentationml.slide+xml"/>
  <Override PartName="/ppt/slideMasters/slideMaster34.xml" ContentType="application/vnd.openxmlformats-officedocument.presentationml.slideMaster+xml"/>
  <Override PartName="/ppt/slides/slide34.xml" ContentType="application/vnd.openxmlformats-officedocument.presentationml.slide+xml"/>
  <Override PartName="/ppt/slideMasters/slideMaster35.xml" ContentType="application/vnd.openxmlformats-officedocument.presentationml.slideMaster+xml"/>
  <Override PartName="/ppt/slides/slide35.xml" ContentType="application/vnd.openxmlformats-officedocument.presentationml.slide+xml"/>
  <Override PartName="/ppt/slideMasters/slideMaster36.xml" ContentType="application/vnd.openxmlformats-officedocument.presentationml.slideMaster+xml"/>
  <Override PartName="/ppt/slides/slide36.xml" ContentType="application/vnd.openxmlformats-officedocument.presentationml.slide+xml"/>
  <Override PartName="/ppt/slideMasters/slideMaster37.xml" ContentType="application/vnd.openxmlformats-officedocument.presentationml.slideMaster+xml"/>
  <Override PartName="/ppt/slides/slide37.xml" ContentType="application/vnd.openxmlformats-officedocument.presentationml.slide+xml"/>
  <Override PartName="/ppt/slideMasters/slideMaster38.xml" ContentType="application/vnd.openxmlformats-officedocument.presentationml.slideMaster+xml"/>
  <Override PartName="/ppt/slides/slide38.xml" ContentType="application/vnd.openxmlformats-officedocument.presentationml.slide+xml"/>
  <Override PartName="/ppt/slideMasters/slideMaster39.xml" ContentType="application/vnd.openxmlformats-officedocument.presentationml.slideMaster+xml"/>
  <Override PartName="/ppt/slides/slide39.xml" ContentType="application/vnd.openxmlformats-officedocument.presentationml.slide+xml"/>
  <Override PartName="/ppt/slideMasters/slideMaster40.xml" ContentType="application/vnd.openxmlformats-officedocument.presentationml.slideMaster+xml"/>
  <Override PartName="/ppt/slides/slide40.xml" ContentType="application/vnd.openxmlformats-officedocument.presentationml.slide+xml"/>
  <Override PartName="/ppt/slideMasters/slideMaster41.xml" ContentType="application/vnd.openxmlformats-officedocument.presentationml.slideMaster+xml"/>
  <Override PartName="/ppt/slides/slide41.xml" ContentType="application/vnd.openxmlformats-officedocument.presentationml.slide+xml"/>
  <Override PartName="/ppt/slideMasters/slideMaster42.xml" ContentType="application/vnd.openxmlformats-officedocument.presentationml.slideMaster+xml"/>
  <Override PartName="/ppt/slides/slide42.xml" ContentType="application/vnd.openxmlformats-officedocument.presentationml.slide+xml"/>
  <Override PartName="/ppt/slideMasters/slideMaster43.xml" ContentType="application/vnd.openxmlformats-officedocument.presentationml.slideMaster+xml"/>
  <Override PartName="/ppt/slides/slide43.xml" ContentType="application/vnd.openxmlformats-officedocument.presentationml.slide+xml"/>
  <Override PartName="/ppt/slideMasters/slideMaster44.xml" ContentType="application/vnd.openxmlformats-officedocument.presentationml.slideMaster+xml"/>
  <Override PartName="/ppt/slides/slide44.xml" ContentType="application/vnd.openxmlformats-officedocument.presentationml.slide+xml"/>
  <Override PartName="/ppt/slideMasters/slideMaster45.xml" ContentType="application/vnd.openxmlformats-officedocument.presentationml.slideMaster+xml"/>
  <Override PartName="/ppt/slides/slide45.xml" ContentType="application/vnd.openxmlformats-officedocument.presentationml.slide+xml"/>
  <Override PartName="/ppt/slideMasters/slideMaster46.xml" ContentType="application/vnd.openxmlformats-officedocument.presentationml.slideMaster+xml"/>
  <Override PartName="/ppt/slides/slide46.xml" ContentType="application/vnd.openxmlformats-officedocument.presentationml.slide+xml"/>
  <Override PartName="/ppt/slideMasters/slideMaster47.xml" ContentType="application/vnd.openxmlformats-officedocument.presentationml.slideMaster+xml"/>
  <Override PartName="/ppt/slides/slide47.xml" ContentType="application/vnd.openxmlformats-officedocument.presentationml.slide+xml"/>
  <Override PartName="/ppt/slideMasters/slideMaster48.xml" ContentType="application/vnd.openxmlformats-officedocument.presentationml.slideMaster+xml"/>
  <Override PartName="/ppt/slides/slide48.xml" ContentType="application/vnd.openxmlformats-officedocument.presentationml.slide+xml"/>
  <Override PartName="/ppt/slideMasters/slideMaster49.xml" ContentType="application/vnd.openxmlformats-officedocument.presentationml.slideMaster+xml"/>
  <Override PartName="/ppt/slides/slide49.xml" ContentType="application/vnd.openxmlformats-officedocument.presentationml.slide+xml"/>
  <Override PartName="/ppt/slideMasters/slideMaster50.xml" ContentType="application/vnd.openxmlformats-officedocument.presentationml.slideMaster+xml"/>
  <Override PartName="/ppt/slides/slide50.xml" ContentType="application/vnd.openxmlformats-officedocument.presentationml.slide+xml"/>
  <Override PartName="/ppt/slideMasters/slideMaster51.xml" ContentType="application/vnd.openxmlformats-officedocument.presentationml.slideMaster+xml"/>
  <Override PartName="/ppt/slides/slide51.xml" ContentType="application/vnd.openxmlformats-officedocument.presentationml.slide+xml"/>
  <Override PartName="/ppt/slideMasters/slideMaster52.xml" ContentType="application/vnd.openxmlformats-officedocument.presentationml.slideMaster+xml"/>
  <Override PartName="/ppt/slides/slide52.xml" ContentType="application/vnd.openxmlformats-officedocument.presentationml.slide+xml"/>
  <Override PartName="/ppt/slideMasters/slideMaster53.xml" ContentType="application/vnd.openxmlformats-officedocument.presentationml.slideMaster+xml"/>
  <Override PartName="/ppt/slides/slide53.xml" ContentType="application/vnd.openxmlformats-officedocument.presentationml.slide+xml"/>
  <Override PartName="/ppt/slideMasters/slideMaster54.xml" ContentType="application/vnd.openxmlformats-officedocument.presentationml.slideMaster+xml"/>
  <Override PartName="/ppt/slides/slide54.xml" ContentType="application/vnd.openxmlformats-officedocument.presentationml.slide+xml"/>
  <Override PartName="/ppt/slideMasters/slideMaster55.xml" ContentType="application/vnd.openxmlformats-officedocument.presentationml.slideMaster+xml"/>
  <Override PartName="/ppt/slides/slide55.xml" ContentType="application/vnd.openxmlformats-officedocument.presentationml.slide+xml"/>
  <Override PartName="/ppt/slideMasters/slideMaster56.xml" ContentType="application/vnd.openxmlformats-officedocument.presentationml.slideMaster+xml"/>
  <Override PartName="/ppt/slides/slide56.xml" ContentType="application/vnd.openxmlformats-officedocument.presentationml.slide+xml"/>
  <Override PartName="/ppt/slideMasters/slideMaster57.xml" ContentType="application/vnd.openxmlformats-officedocument.presentationml.slideMaster+xml"/>
  <Override PartName="/ppt/slides/slide57.xml" ContentType="application/vnd.openxmlformats-officedocument.presentationml.slide+xml"/>
  <Override PartName="/ppt/slideMasters/slideMaster58.xml" ContentType="application/vnd.openxmlformats-officedocument.presentationml.slideMaster+xml"/>
  <Override PartName="/ppt/slides/slide58.xml" ContentType="application/vnd.openxmlformats-officedocument.presentationml.slide+xml"/>
  <Override PartName="/ppt/slideMasters/slideMaster59.xml" ContentType="application/vnd.openxmlformats-officedocument.presentationml.slideMaster+xml"/>
  <Override PartName="/ppt/slides/slide59.xml" ContentType="application/vnd.openxmlformats-officedocument.presentationml.slide+xml"/>
  <Override PartName="/ppt/slideMasters/slideMaster60.xml" ContentType="application/vnd.openxmlformats-officedocument.presentationml.slideMaster+xml"/>
  <Override PartName="/ppt/slides/slide60.xml" ContentType="application/vnd.openxmlformats-officedocument.presentationml.slide+xml"/>
  <Override PartName="/ppt/slideMasters/slideMaster61.xml" ContentType="application/vnd.openxmlformats-officedocument.presentationml.slideMaster+xml"/>
  <Override PartName="/ppt/slides/slide61.xml" ContentType="application/vnd.openxmlformats-officedocument.presentationml.slide+xml"/>
  <Override PartName="/ppt/slideMasters/slideMaster62.xml" ContentType="application/vnd.openxmlformats-officedocument.presentationml.slideMaster+xml"/>
  <Override PartName="/ppt/slides/slide62.xml" ContentType="application/vnd.openxmlformats-officedocument.presentationml.slide+xml"/>
  <Override PartName="/ppt/slideMasters/slideMaster63.xml" ContentType="application/vnd.openxmlformats-officedocument.presentationml.slideMaster+xml"/>
  <Override PartName="/ppt/slides/slide63.xml" ContentType="application/vnd.openxmlformats-officedocument.presentationml.slide+xml"/>
  <Override PartName="/ppt/slideMasters/slideMaster64.xml" ContentType="application/vnd.openxmlformats-officedocument.presentationml.slideMaster+xml"/>
  <Override PartName="/ppt/slides/slide64.xml" ContentType="application/vnd.openxmlformats-officedocument.presentationml.slide+xml"/>
  <Override PartName="/ppt/slideMasters/slideMaster65.xml" ContentType="application/vnd.openxmlformats-officedocument.presentationml.slideMaster+xml"/>
  <Override PartName="/ppt/slides/slide65.xml" ContentType="application/vnd.openxmlformats-officedocument.presentationml.slide+xml"/>
  <Override PartName="/ppt/slideMasters/slideMaster66.xml" ContentType="application/vnd.openxmlformats-officedocument.presentationml.slideMaster+xml"/>
  <Override PartName="/ppt/slides/slide66.xml" ContentType="application/vnd.openxmlformats-officedocument.presentationml.slide+xml"/>
  <Override PartName="/ppt/slideMasters/slideMaster67.xml" ContentType="application/vnd.openxmlformats-officedocument.presentationml.slideMaster+xml"/>
  <Override PartName="/ppt/slides/slide67.xml" ContentType="application/vnd.openxmlformats-officedocument.presentationml.slide+xml"/>
  <Override PartName="/ppt/slideMasters/slideMaster68.xml" ContentType="application/vnd.openxmlformats-officedocument.presentationml.slideMaster+xml"/>
  <Override PartName="/ppt/slides/slide68.xml" ContentType="application/vnd.openxmlformats-officedocument.presentationml.slide+xml"/>
  <Override PartName="/ppt/slideMasters/slideMaster69.xml" ContentType="application/vnd.openxmlformats-officedocument.presentationml.slideMaster+xml"/>
  <Override PartName="/ppt/slides/slide69.xml" ContentType="application/vnd.openxmlformats-officedocument.presentationml.slide+xml"/>
  <Override PartName="/ppt/slideMasters/slideMaster70.xml" ContentType="application/vnd.openxmlformats-officedocument.presentationml.slideMaster+xml"/>
  <Override PartName="/ppt/slides/slide70.xml" ContentType="application/vnd.openxmlformats-officedocument.presentationml.slide+xml"/>
  <Override PartName="/ppt/slideMasters/slideMaster71.xml" ContentType="application/vnd.openxmlformats-officedocument.presentationml.slideMaster+xml"/>
  <Override PartName="/ppt/slides/slide71.xml" ContentType="application/vnd.openxmlformats-officedocument.presentationml.slide+xml"/>
  <Override PartName="/ppt/slideMasters/slideMaster72.xml" ContentType="application/vnd.openxmlformats-officedocument.presentationml.slideMaster+xml"/>
  <Override PartName="/ppt/slides/slide72.xml" ContentType="application/vnd.openxmlformats-officedocument.presentationml.slide+xml"/>
  <Override PartName="/ppt/slideMasters/slideMaster73.xml" ContentType="application/vnd.openxmlformats-officedocument.presentationml.slideMaster+xml"/>
  <Override PartName="/ppt/slides/slide73.xml" ContentType="application/vnd.openxmlformats-officedocument.presentationml.slide+xml"/>
  <Override PartName="/ppt/slideMasters/slideMaster74.xml" ContentType="application/vnd.openxmlformats-officedocument.presentationml.slideMaster+xml"/>
  <Override PartName="/ppt/slides/slide74.xml" ContentType="application/vnd.openxmlformats-officedocument.presentationml.slide+xml"/>
  <Override PartName="/ppt/slideMasters/slideMaster75.xml" ContentType="application/vnd.openxmlformats-officedocument.presentationml.slideMaster+xml"/>
  <Override PartName="/ppt/slides/slide75.xml" ContentType="application/vnd.openxmlformats-officedocument.presentationml.slide+xml"/>
  <Override PartName="/ppt/slideMasters/slideMaster76.xml" ContentType="application/vnd.openxmlformats-officedocument.presentationml.slideMaster+xml"/>
  <Override PartName="/ppt/slides/slide76.xml" ContentType="application/vnd.openxmlformats-officedocument.presentationml.slide+xml"/>
  <Override PartName="/ppt/slideMasters/slideMaster77.xml" ContentType="application/vnd.openxmlformats-officedocument.presentationml.slideMaster+xml"/>
  <Override PartName="/ppt/slides/slide77.xml" ContentType="application/vnd.openxmlformats-officedocument.presentationml.slide+xml"/>
  <Override PartName="/ppt/slideMasters/slideMaster78.xml" ContentType="application/vnd.openxmlformats-officedocument.presentationml.slideMaster+xml"/>
  <Override PartName="/ppt/slides/slide78.xml" ContentType="application/vnd.openxmlformats-officedocument.presentationml.slide+xml"/>
  <Override PartName="/ppt/slideMasters/slideMaster79.xml" ContentType="application/vnd.openxmlformats-officedocument.presentationml.slideMaster+xml"/>
  <Override PartName="/ppt/slides/slide79.xml" ContentType="application/vnd.openxmlformats-officedocument.presentationml.slide+xml"/>
  <Override PartName="/ppt/slideMasters/slideMaster80.xml" ContentType="application/vnd.openxmlformats-officedocument.presentationml.slideMaster+xml"/>
  <Override PartName="/ppt/slides/slide80.xml" ContentType="application/vnd.openxmlformats-officedocument.presentationml.slide+xml"/>
  <Override PartName="/ppt/slideMasters/slideMaster81.xml" ContentType="application/vnd.openxmlformats-officedocument.presentationml.slideMaster+xml"/>
  <Override PartName="/ppt/slides/slide81.xml" ContentType="application/vnd.openxmlformats-officedocument.presentationml.slide+xml"/>
  <Override PartName="/ppt/slideMasters/slideMaster82.xml" ContentType="application/vnd.openxmlformats-officedocument.presentationml.slideMaster+xml"/>
  <Override PartName="/ppt/slides/slide82.xml" ContentType="application/vnd.openxmlformats-officedocument.presentationml.slide+xml"/>
  <Override PartName="/ppt/slideMasters/slideMaster83.xml" ContentType="application/vnd.openxmlformats-officedocument.presentationml.slideMaster+xml"/>
  <Override PartName="/ppt/slides/slide83.xml" ContentType="application/vnd.openxmlformats-officedocument.presentationml.slide+xml"/>
  <Override PartName="/ppt/slideMasters/slideMaster84.xml" ContentType="application/vnd.openxmlformats-officedocument.presentationml.slideMaster+xml"/>
  <Override PartName="/ppt/slides/slide84.xml" ContentType="application/vnd.openxmlformats-officedocument.presentationml.slide+xml"/>
  <Override PartName="/ppt/slideMasters/slideMaster85.xml" ContentType="application/vnd.openxmlformats-officedocument.presentationml.slideMaster+xml"/>
  <Override PartName="/ppt/slides/slide85.xml" ContentType="application/vnd.openxmlformats-officedocument.presentationml.slide+xml"/>
  <Override PartName="/ppt/slideMasters/slideMaster86.xml" ContentType="application/vnd.openxmlformats-officedocument.presentationml.slideMaster+xml"/>
  <Override PartName="/ppt/slides/slide86.xml" ContentType="application/vnd.openxmlformats-officedocument.presentationml.slide+xml"/>
  <Override PartName="/ppt/slideMasters/slideMaster87.xml" ContentType="application/vnd.openxmlformats-officedocument.presentationml.slideMaster+xml"/>
  <Override PartName="/ppt/slides/slide87.xml" ContentType="application/vnd.openxmlformats-officedocument.presentationml.slide+xml"/>
  <Override PartName="/ppt/slideMasters/slideMaster88.xml" ContentType="application/vnd.openxmlformats-officedocument.presentationml.slideMaster+xml"/>
  <Override PartName="/ppt/slides/slide88.xml" ContentType="application/vnd.openxmlformats-officedocument.presentationml.slide+xml"/>
  <Override PartName="/ppt/slideMasters/slideMaster89.xml" ContentType="application/vnd.openxmlformats-officedocument.presentationml.slideMaster+xml"/>
  <Override PartName="/ppt/slides/slide8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 id="322" r:id="rId68"/>
    <p:sldId id="323" r:id="rId69"/>
    <p:sldId id="324" r:id="rId70"/>
    <p:sldId id="325" r:id="rId71"/>
    <p:sldId id="326" r:id="rId72"/>
    <p:sldId id="327" r:id="rId73"/>
    <p:sldId id="328" r:id="rId74"/>
    <p:sldId id="329" r:id="rId75"/>
    <p:sldId id="330" r:id="rId76"/>
    <p:sldId id="331" r:id="rId77"/>
    <p:sldId id="332" r:id="rId78"/>
    <p:sldId id="333" r:id="rId79"/>
    <p:sldId id="334" r:id="rId80"/>
    <p:sldId id="335" r:id="rId81"/>
    <p:sldId id="336" r:id="rId82"/>
    <p:sldId id="337" r:id="rId83"/>
    <p:sldId id="338" r:id="rId84"/>
    <p:sldId id="339" r:id="rId85"/>
    <p:sldId id="340" r:id="rId86"/>
    <p:sldId id="341" r:id="rId87"/>
    <p:sldId id="342" r:id="rId88"/>
    <p:sldId id="343" r:id="rId89"/>
    <p:sldId id="344" r:id="rId90"/>
  </p:sldIdLst>
  <p:notesMasterIdLst>
    <p:notesMasterId r:id="rId91"/>
  </p:notesMaster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63" Type="http://schemas.openxmlformats.org/officeDocument/2006/relationships/slide" Target="slides/slide62.xml"/><Relationship Id="rId64" Type="http://schemas.openxmlformats.org/officeDocument/2006/relationships/slide" Target="slides/slide63.xml"/><Relationship Id="rId65" Type="http://schemas.openxmlformats.org/officeDocument/2006/relationships/slide" Target="slides/slide64.xml"/><Relationship Id="rId66" Type="http://schemas.openxmlformats.org/officeDocument/2006/relationships/slide" Target="slides/slide65.xml"/><Relationship Id="rId67" Type="http://schemas.openxmlformats.org/officeDocument/2006/relationships/slide" Target="slides/slide66.xml"/><Relationship Id="rId68" Type="http://schemas.openxmlformats.org/officeDocument/2006/relationships/slide" Target="slides/slide67.xml"/><Relationship Id="rId69" Type="http://schemas.openxmlformats.org/officeDocument/2006/relationships/slide" Target="slides/slide68.xml"/><Relationship Id="rId70" Type="http://schemas.openxmlformats.org/officeDocument/2006/relationships/slide" Target="slides/slide69.xml"/><Relationship Id="rId71" Type="http://schemas.openxmlformats.org/officeDocument/2006/relationships/slide" Target="slides/slide70.xml"/><Relationship Id="rId72" Type="http://schemas.openxmlformats.org/officeDocument/2006/relationships/slide" Target="slides/slide71.xml"/><Relationship Id="rId73" Type="http://schemas.openxmlformats.org/officeDocument/2006/relationships/slide" Target="slides/slide72.xml"/><Relationship Id="rId74" Type="http://schemas.openxmlformats.org/officeDocument/2006/relationships/slide" Target="slides/slide73.xml"/><Relationship Id="rId75" Type="http://schemas.openxmlformats.org/officeDocument/2006/relationships/slide" Target="slides/slide74.xml"/><Relationship Id="rId76" Type="http://schemas.openxmlformats.org/officeDocument/2006/relationships/slide" Target="slides/slide75.xml"/><Relationship Id="rId77" Type="http://schemas.openxmlformats.org/officeDocument/2006/relationships/slide" Target="slides/slide76.xml"/><Relationship Id="rId78" Type="http://schemas.openxmlformats.org/officeDocument/2006/relationships/slide" Target="slides/slide77.xml"/><Relationship Id="rId79" Type="http://schemas.openxmlformats.org/officeDocument/2006/relationships/slide" Target="slides/slide78.xml"/><Relationship Id="rId80" Type="http://schemas.openxmlformats.org/officeDocument/2006/relationships/slide" Target="slides/slide79.xml"/><Relationship Id="rId81" Type="http://schemas.openxmlformats.org/officeDocument/2006/relationships/slide" Target="slides/slide80.xml"/><Relationship Id="rId82" Type="http://schemas.openxmlformats.org/officeDocument/2006/relationships/slide" Target="slides/slide81.xml"/><Relationship Id="rId83" Type="http://schemas.openxmlformats.org/officeDocument/2006/relationships/slide" Target="slides/slide82.xml"/><Relationship Id="rId84" Type="http://schemas.openxmlformats.org/officeDocument/2006/relationships/slide" Target="slides/slide83.xml"/><Relationship Id="rId85" Type="http://schemas.openxmlformats.org/officeDocument/2006/relationships/slide" Target="slides/slide84.xml"/><Relationship Id="rId86" Type="http://schemas.openxmlformats.org/officeDocument/2006/relationships/slide" Target="slides/slide85.xml"/><Relationship Id="rId87" Type="http://schemas.openxmlformats.org/officeDocument/2006/relationships/slide" Target="slides/slide86.xml"/><Relationship Id="rId88" Type="http://schemas.openxmlformats.org/officeDocument/2006/relationships/slide" Target="slides/slide87.xml"/><Relationship Id="rId89" Type="http://schemas.openxmlformats.org/officeDocument/2006/relationships/slide" Target="slides/slide88.xml"/><Relationship Id="rId90" Type="http://schemas.openxmlformats.org/officeDocument/2006/relationships/slide" Target="slides/slide89.xml"/><Relationship Id="rId91" Type="http://schemas.openxmlformats.org/officeDocument/2006/relationships/notesMaster" Target="notesMasters/notesMaster1.xml"/><Relationship Id="rId92" Type="http://schemas.openxmlformats.org/officeDocument/2006/relationships/presProps" Target="presProps.xml"/><Relationship Id="rId93" Type="http://schemas.openxmlformats.org/officeDocument/2006/relationships/viewProps" Target="viewProps.xml"/><Relationship Id="rId94" Type="http://schemas.openxmlformats.org/officeDocument/2006/relationships/theme" Target="theme/theme1.xml"/><Relationship Id="rId95"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_rels/notesSlide2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1.xml"/>
		</Relationships>
</file>

<file path=ppt/notesSlides/_rels/notesSlide2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2.xml"/>
		</Relationships>
</file>

<file path=ppt/notesSlides/_rels/notesSlide2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3.xml"/>
		</Relationships>
</file>

<file path=ppt/notesSlides/_rels/notesSlide2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4.xml"/>
		</Relationships>
</file>

<file path=ppt/notesSlides/_rels/notesSlide2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5.xml"/>
		</Relationships>
</file>

<file path=ppt/notesSlides/_rels/notesSlide2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6.xml"/>
		</Relationships>
</file>

<file path=ppt/notesSlides/_rels/notesSlide2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7.xml"/>
		</Relationships>
</file>

<file path=ppt/notesSlides/_rels/notesSlide2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8.xml"/>
		</Relationships>
</file>

<file path=ppt/notesSlides/_rels/notesSlide2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9.xml"/>
		</Relationships>
</file>

<file path=ppt/notesSlides/_rels/notesSlide3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0.xml"/>
		</Relationships>
</file>

<file path=ppt/notesSlides/_rels/notesSlide3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1.xml"/>
		</Relationships>
</file>

<file path=ppt/notesSlides/_rels/notesSlide3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2.xml"/>
		</Relationships>
</file>

<file path=ppt/notesSlides/_rels/notesSlide3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3.xml"/>
		</Relationships>
</file>

<file path=ppt/notesSlides/_rels/notesSlide3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4.xml"/>
		</Relationships>
</file>

<file path=ppt/notesSlides/_rels/notesSlide3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5.xml"/>
		</Relationships>
</file>

<file path=ppt/notesSlides/_rels/notesSlide3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6.xml"/>
		</Relationships>
</file>

<file path=ppt/notesSlides/_rels/notesSlide3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7.xml"/>
		</Relationships>
</file>

<file path=ppt/notesSlides/_rels/notesSlide3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8.xml"/>
		</Relationships>
</file>

<file path=ppt/notesSlides/_rels/notesSlide3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9.xml"/>
		</Relationships>
</file>

<file path=ppt/notesSlides/_rels/notesSlide4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0.xml"/>
		</Relationships>
</file>

<file path=ppt/notesSlides/_rels/notesSlide4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1.xml"/>
		</Relationships>
</file>

<file path=ppt/notesSlides/_rels/notesSlide4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2.xml"/>
		</Relationships>
</file>

<file path=ppt/notesSlides/_rels/notesSlide4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3.xml"/>
		</Relationships>
</file>

<file path=ppt/notesSlides/_rels/notesSlide4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4.xml"/>
		</Relationships>
</file>

<file path=ppt/notesSlides/_rels/notesSlide4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5.xml"/>
		</Relationships>
</file>

<file path=ppt/notesSlides/_rels/notesSlide4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6.xml"/>
		</Relationships>
</file>

<file path=ppt/notesSlides/_rels/notesSlide4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7.xml"/>
		</Relationships>
</file>

<file path=ppt/notesSlides/_rels/notesSlide4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8.xml"/>
		</Relationships>
</file>

<file path=ppt/notesSlides/_rels/notesSlide4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9.xml"/>
		</Relationships>
</file>

<file path=ppt/notesSlides/_rels/notesSlide5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0.xml"/>
		</Relationships>
</file>

<file path=ppt/notesSlides/_rels/notesSlide5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1.xml"/>
		</Relationships>
</file>

<file path=ppt/notesSlides/_rels/notesSlide5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2.xml"/>
		</Relationships>
</file>

<file path=ppt/notesSlides/_rels/notesSlide5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3.xml"/>
		</Relationships>
</file>

<file path=ppt/notesSlides/_rels/notesSlide5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4.xml"/>
		</Relationships>
</file>

<file path=ppt/notesSlides/_rels/notesSlide5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5.xml"/>
		</Relationships>
</file>

<file path=ppt/notesSlides/_rels/notesSlide5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6.xml"/>
		</Relationships>
</file>

<file path=ppt/notesSlides/_rels/notesSlide5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7.xml"/>
		</Relationships>
</file>

<file path=ppt/notesSlides/_rels/notesSlide5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8.xml"/>
		</Relationships>
</file>

<file path=ppt/notesSlides/_rels/notesSlide5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9.xml"/>
		</Relationships>
</file>

<file path=ppt/notesSlides/_rels/notesSlide6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0.xml"/>
		</Relationships>
</file>

<file path=ppt/notesSlides/_rels/notesSlide6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1.xml"/>
		</Relationships>
</file>

<file path=ppt/notesSlides/_rels/notesSlide6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2.xml"/>
		</Relationships>
</file>

<file path=ppt/notesSlides/_rels/notesSlide6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3.xml"/>
		</Relationships>
</file>

<file path=ppt/notesSlides/_rels/notesSlide6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4.xml"/>
		</Relationships>
</file>

<file path=ppt/notesSlides/_rels/notesSlide6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5.xml"/>
		</Relationships>
</file>

<file path=ppt/notesSlides/_rels/notesSlide6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6.xml"/>
		</Relationships>
</file>

<file path=ppt/notesSlides/_rels/notesSlide6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7.xml"/>
		</Relationships>
</file>

<file path=ppt/notesSlides/_rels/notesSlide6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8.xml"/>
		</Relationships>
</file>

<file path=ppt/notesSlides/_rels/notesSlide6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9.xml"/>
		</Relationships>
</file>

<file path=ppt/notesSlides/_rels/notesSlide7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0.xml"/>
		</Relationships>
</file>

<file path=ppt/notesSlides/_rels/notesSlide7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1.xml"/>
		</Relationships>
</file>

<file path=ppt/notesSlides/_rels/notesSlide7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2.xml"/>
		</Relationships>
</file>

<file path=ppt/notesSlides/_rels/notesSlide7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3.xml"/>
		</Relationships>
</file>

<file path=ppt/notesSlides/_rels/notesSlide7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4.xml"/>
		</Relationships>
</file>

<file path=ppt/notesSlides/_rels/notesSlide7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5.xml"/>
		</Relationships>
</file>

<file path=ppt/notesSlides/_rels/notesSlide7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6.xml"/>
		</Relationships>
</file>

<file path=ppt/notesSlides/_rels/notesSlide7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7.xml"/>
		</Relationships>
</file>

<file path=ppt/notesSlides/_rels/notesSlide7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8.xml"/>
		</Relationships>
</file>

<file path=ppt/notesSlides/_rels/notesSlide7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9.xml"/>
		</Relationships>
</file>

<file path=ppt/notesSlides/_rels/notesSlide8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0.xml"/>
		</Relationships>
</file>

<file path=ppt/notesSlides/_rels/notesSlide8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1.xml"/>
		</Relationships>
</file>

<file path=ppt/notesSlides/_rels/notesSlide8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2.xml"/>
		</Relationships>
</file>

<file path=ppt/notesSlides/_rels/notesSlide8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3.xml"/>
		</Relationships>
</file>

<file path=ppt/notesSlides/_rels/notesSlide8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4.xml"/>
		</Relationships>
</file>

<file path=ppt/notesSlides/_rels/notesSlide8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5.xml"/>
		</Relationships>
</file>

<file path=ppt/notesSlides/_rels/notesSlide8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6.xml"/>
		</Relationships>
</file>

<file path=ppt/notesSlides/_rels/notesSlide8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7.xml"/>
		</Relationships>
</file>

<file path=ppt/notesSlides/_rels/notesSlide8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8.xml"/>
		</Relationships>
</file>

<file path=ppt/notesSlides/_rels/notesSlide8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9.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him is Paradise packed with bounties, pleasure and delight and spiritual sustenance and comforts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citing The Structure of Scientific Revolutions by Thomas S. Kuhn, it is useful to note that Kuhn later clarified that he used the word “paradigm” in two different ways, which caused confusion in the first edition.
1. Broad meaning: Disciplinary Matrix
Later in the book (especially in the Postscript to the 1970 edition), Kuhn explains that what many people call a paradigm actually refers to a disciplinary matrix, meaning the shared framework of a scientific community.
This includes:
Shared theories
Accepted methods
Standards of evidence
Values guiding research
Symbolic generalisations (for example equations)
In other words, the entire worldview and toolkit that scientists in a field share.
2. Narrow meaning: Exemplars
Kuhn also uses “paradigm” in a more specific sense: concrete problem-solution examples that scientists learn during training.
Examples include classic solved problems in textbooks that show researchers how to apply theories to real cases.
These exemplars guide scientists when solving new problems during what Kuhn calls “normal science.”
Why this matters in doctoral work
Many examiners expect students to acknowledge that Kuhn’s definition evolved:
Early definition (Preface):
“Universally recognized scientific achievements that for a time provide model problems and solutions to a community of practitioners.” (Kuhn, 1970, p. viii)
Later clarification:
Paradigm = disciplinary matrix + exemplars
Recognising this distinction shows a more precise reading of Kuhn, which is helpful when discussing research paradigms in doctoral methodology.
A concise academic way to write this in a thesis might be:
Kuhn defined paradigms as “universally recognized scientific achievements that for a time provide model problems and solutions to a community of practitioners” (Kuhn, 1970, p. viii). In the postscript to the second edition, he later clarified that the concept encompasses both the broader disciplinary matrix of shared assumptions and the narrower exemplars that guide problem solving.
The most common mistake doctoral students make when citing Kuhn is treating paradigms as fixed philosophical categories (positivism, interpretivism, etc.) in the way research methods textbooks do.
However, this is not actually how Thomas S. Kuhn used the concept in The Structure of Scientific Revolutions.
What Kuhn actually meant
Kuhn used paradigm to describe a shared framework within a scientific community, including:
accepted theories
methodological approaches
standards for evidence
typical problems and solutions
These guide what he called “normal science.”
Paradigms change during scientific revolutions, when anomalies accumulate and a new framework replaces the old one.
The methodological textbook reinterpretation
Later research methods writers (especially in social science) adapted Kuhn’s concept into philosophical research paradigms, such as:
Positivism
Post-positivism
Interpretivism
Critical theory
Pragmatism
These categories are extremely common in doctoral methodology chapters, but they are a reinterpretation of Kuhn rather than Kuhn’s original usage.
Why examiners notice this
If a thesis says something like:
“This research adopts an interpretivist paradigm as defined by Kuhn.”
…it is technically inaccurate, because Kuhn never defined interpretivism or positivism as paradigms in that way.
A stronger doctoral-level phrasing
A more precise approach is:
While Kuhn (1970) originally used the concept of paradigm to describe shared frameworks guiding scientific practice, later social science methodology literature has adapted the concept to refer to broader philosophical research worldviews such as positivism and interpretivism.
This small clarification signals methodological sophistication to supervisors and examiners.
Some qualitative scholars argue that Thomas S. Kuhn’s ideas in The Structure of Scientific Revolutions actually align quite closely with interpretivist thinking, even though Kuhn was writing about the natural sciences.
1. Knowledge is shaped by communities
Kuhn argued that what scientists see and accept as valid knowledge is shaped by the scientific community they belong to.
Different paradigms lead scientists to:
ask different questions
interpret data differently
prioritise different problems
This idea resonates strongly with interpretivist research, where knowledge is understood as socially constructed within communities and contexts.
2. Observation is theory-laden
Kuhn suggested that scientists do not observe the world in a completely neutral way. Instead, their paradigm influences what they notice and how they interpret it.
This challenges the strong positivist assumption that facts are completely objective and independent of interpretation.
Interpretivist researchers similarly argue that:
meaning is constructed through interpretation
researchers and participants both influence how reality is understood.
3. Paradigm shifts resemble changes in worldview
Kuhn famously argued that when paradigms change, scientists effectively begin seeing the world differently.
He compared this to a Gestalt switch, where the same image can suddenly appear in a completely different way.
Interpretivist traditions often emphasise exactly this idea: that different perspectives produce different realities or meanings.
4. Why this matters in doctoral methodology
Some methodology scholars therefore argue that Kuhn helped open the door to pluralism in research approaches, because his work showed that:
scientific knowledge is historically situated
communities shape what counts as valid knowledge
frameworks for understanding the world can change.
A concise way to express this in a thesis
A short doctoral-level sentence might be:
Kuhn’s analysis of scientific paradigms highlights the role of shared assumptions and interpretive frameworks within research communities, an insight that resonates with interpretivist perspectives on the socially constructed nature of knowledge.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Suggested answers for the tutor:
a ontology; b methodology; c axiology; d epistemology; e epistemology (what kind of evidence can give knowledge); f axiology (the value of the research and who it is for).</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Suggested answers for the tutor:
a D (one person, own story, over time); b B (checking sources against each other); c C (meaning in context, this floor); d F (whose interests, working with those harmed); e G (judged by whether it works); f A (random routing, testing, prediction); g E (language making reality).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Suggested answers for the tutor:
There is no single right answer. Listen for students who place a topic at the realist end but then describe it in terms of meaning: that is the shift Alien C requires.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Suggested answers for the tutor:
Evidence 1 suits A and B: measured from the outside, comparable, but silent on meaning. Evidence 2 suits C (and D or E depending on focus): it gives meaning from the inside but cannot be generalised. Alien C would interpret it in the context of the contact centre, moving between this account and others.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Suggested answers for the tutor:
Look for sentences that name a concrete position and a concrete effect on interpretation. Push students beyond 'I will be unbiased', which is Alien A's axiology, not Alien C's.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Suggested answers for the tutor:
a deductive; b inductive; c abductive; d inductive: the literature sensitises the researcher to what to look for rather than supplying a hypothesis to test. This is how theory works in qualitative research.</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Suggested answers for the tutor:
The break is d: a rating scale measures from the outside and cannot capture meanings in context. Repair 1: keep Alien C and use in-depth interviews with managers in one or two organisations. Repair 2: keep the questionnaire and move to Alien A or B, rewriting ontology, epistemology and axiology to match.</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Suggested answers for the tutor:
The following seven slides give a model answer for each alien. Credit sensible alternatives that keep the chain coherent.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Suggested answers for the tutor:
1 Because what you believe reality is limits how you can know it, the role of values and which methods make sense.
2 Science moves in cycles: normal science, anomalies, crisis and revolution, when a new paradigm replaces the old one.
3 In Lincoln, Lynham and Guba (2018) it labels Alien B's ontology: a real world known only imperfectly. In Bhaskar (1975) it is a separate philosophy with three layers of reality: the empirical, the actual and the real.
4 German for understanding: grasping what an action means to the people involved, from their point of view (Weber, 1922). Alien C.
5 C: in context, in a setting. D: inside each individual. E: between people, in language and interaction.
6 They argued that ontology, epistemology and methodology miss the question of what is worth knowing and for whom; research should serve human flourishing.
7 Methodology is the overall strategy and its logic; methods are the tools used to collect and analyse data.
8 A link that does not follow from the one before it, most often methods that do not fit the ontology and epistemology.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bg>
      <p:bgPr>
        <a:solidFill>
          <a:srgbClr val="FFFFFF"/>
        </a:solidFill>
      </p:bgPr>
    </p:bg>
    <p:spTree>
      <p:nvGrpSpPr>
        <p:cNvPr id="1" name=""/>
        <p:cNvGrpSpPr/>
        <p:nvPr/>
      </p:nvGrpSpPr>
      <p:grpSpPr>
        <a:xfrm>
          <a:off x="0" y="0"/>
          <a:ext cx="0" cy="0"/>
          <a:chOff x="0" y="0"/>
          <a:chExt cx="0" cy="0"/>
        </a:xfrm>
      </p:grpSpPr>
      <p:sp>
        <p:nvSpPr>
          <p:cNvPr id="2" name="Text 0"/>
          <p:cNvSpPr/>
          <p:nvPr/>
        </p:nvSpPr>
        <p:spPr>
          <a:xfrm>
            <a:off x="548640" y="6355080"/>
            <a:ext cx="8229600" cy="365760"/>
          </a:xfrm>
          <a:prstGeom prst="rect">
            <a:avLst/>
          </a:prstGeom>
          <a:noFill/>
          <a:ln/>
        </p:spPr>
        <p:txBody>
          <a:bodyPr wrap="square" lIns="0" tIns="0" rIns="0" bIns="0" rtlCol="0" anchor="ctr"/>
          <a:lstStyle/>
          <a:p>
            <a:pPr indent="0" marL="0">
              <a:buNone/>
            </a:pPr>
            <a:r>
              <a:rPr lang="en-US" sz="1400" dirty="0">
                <a:solidFill>
                  <a:srgbClr val="607085"/>
                </a:solidFill>
                <a:latin typeface="Arial" pitchFamily="34" charset="0"/>
                <a:ea typeface="Arial" pitchFamily="34" charset="-122"/>
                <a:cs typeface="Arial" pitchFamily="34" charset="-120"/>
              </a:rPr>
              <a:t>LCDB7007 Research Principles and Philosophy | Dr Caroline Jawad 2026</a:t>
            </a:r>
            <a:endParaRPr lang="en-US" sz="14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1002</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PLAIN">
    <p:bg>
      <p:bgPr>
        <a:solidFill>
          <a:srgbClr val="FFFFFF"/>
        </a:solidFill>
      </p:bgPr>
    </p:bg>
    <p:spTree>
      <p:nvGrpSpPr>
        <p:cNvPr id="1" name=""/>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ACTIVITY">
    <p:bg>
      <p:bgPr>
        <a:solidFill>
          <a:srgbClr val="EEF3F8"/>
        </a:solidFill>
      </p:bgPr>
    </p:bg>
    <p:spTree>
      <p:nvGrpSpPr>
        <p:cNvPr id="1" name=""/>
        <p:cNvGrpSpPr/>
        <p:nvPr/>
      </p:nvGrpSpPr>
      <p:grpSpPr>
        <a:xfrm>
          <a:off x="0" y="0"/>
          <a:ext cx="0" cy="0"/>
          <a:chOff x="0" y="0"/>
          <a:chExt cx="0" cy="0"/>
        </a:xfrm>
      </p:grpSpPr>
      <p:sp>
        <p:nvSpPr>
          <p:cNvPr id="2" name="Text 0"/>
          <p:cNvSpPr/>
          <p:nvPr/>
        </p:nvSpPr>
        <p:spPr>
          <a:xfrm>
            <a:off x="548640" y="6355080"/>
            <a:ext cx="8229600" cy="365760"/>
          </a:xfrm>
          <a:prstGeom prst="rect">
            <a:avLst/>
          </a:prstGeom>
          <a:noFill/>
          <a:ln/>
        </p:spPr>
        <p:txBody>
          <a:bodyPr wrap="square" lIns="0" tIns="0" rIns="0" bIns="0" rtlCol="0" anchor="ctr"/>
          <a:lstStyle/>
          <a:p>
            <a:pPr indent="0" marL="0">
              <a:buNone/>
            </a:pPr>
            <a:r>
              <a:rPr lang="en-US" sz="1400" dirty="0">
                <a:solidFill>
                  <a:srgbClr val="607085"/>
                </a:solidFill>
                <a:latin typeface="Arial" pitchFamily="34" charset="0"/>
                <a:ea typeface="Arial" pitchFamily="34" charset="-122"/>
                <a:cs typeface="Arial" pitchFamily="34" charset="-120"/>
              </a:rPr>
              <a:t>LCDB7007 Research Principles and Philosophy | Dr Caroline Jawad 2026</a:t>
            </a:r>
            <a:endParaRPr lang="en-US" sz="14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1004</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null</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g"/><Relationship Id="rId2" Type="http://schemas.openxmlformats.org/officeDocument/2006/relationships/slideLayout" Target="../slideLayouts/slideLayout3.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slideLayout" Target="../slideLayouts/slideLayout2.xml"/><Relationship Id="rId3"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slideLayout" Target="../slideLayouts/slideLayout3.xml"/><Relationship Id="rId9"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jpg"/><Relationship Id="rId2" Type="http://schemas.openxmlformats.org/officeDocument/2006/relationships/slideLayout" Target="../slideLayouts/slideLayout3.xml"/><Relationship Id="rId3"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slideLayout" Target="../slideLayouts/slideLayout2.xml"/><Relationship Id="rId9"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slideLayout" Target="../slideLayouts/slideLayout2.xml"/><Relationship Id="rId3"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2.xml"/><Relationship Id="rId3"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image" Target="../media/image-21-1.png"/><Relationship Id="rId2" Type="http://schemas.openxmlformats.org/officeDocument/2006/relationships/slideLayout" Target="../slideLayouts/slideLayout2.xml"/><Relationship Id="rId3"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image" Target="../media/image-22-1.jpg"/><Relationship Id="rId2" Type="http://schemas.openxmlformats.org/officeDocument/2006/relationships/slideLayout" Target="../slideLayouts/slideLayout2.xml"/><Relationship Id="rId3"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image" Target="../media/image-23-1.png"/><Relationship Id="rId2" Type="http://schemas.openxmlformats.org/officeDocument/2006/relationships/slideLayout" Target="../slideLayouts/slideLayout2.xml"/><Relationship Id="rId3"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image" Target="../media/image-24-1.png"/><Relationship Id="rId2" Type="http://schemas.openxmlformats.org/officeDocument/2006/relationships/slideLayout" Target="../slideLayouts/slideLayout2.xml"/><Relationship Id="rId3"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image" Target="../media/image-25-1.png"/><Relationship Id="rId2" Type="http://schemas.openxmlformats.org/officeDocument/2006/relationships/slideLayout" Target="../slideLayouts/slideLayout2.xml"/><Relationship Id="rId3"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image" Target="../media/image-26-1.jpg"/><Relationship Id="rId2" Type="http://schemas.openxmlformats.org/officeDocument/2006/relationships/slideLayout" Target="../slideLayouts/slideLayout2.xml"/><Relationship Id="rId3"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image" Target="../media/image-27-1.png"/><Relationship Id="rId2" Type="http://schemas.openxmlformats.org/officeDocument/2006/relationships/slideLayout" Target="../slideLayouts/slideLayout2.xml"/><Relationship Id="rId3"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image" Target="../media/image-28-1.jpg"/><Relationship Id="rId2" Type="http://schemas.openxmlformats.org/officeDocument/2006/relationships/slideLayout" Target="../slideLayouts/slideLayout2.xml"/><Relationship Id="rId3"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image" Target="../media/image-29-1.png"/><Relationship Id="rId2" Type="http://schemas.openxmlformats.org/officeDocument/2006/relationships/slideLayout" Target="../slideLayouts/slideLayout2.xml"/><Relationship Id="rId3"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image" Target="../media/image-30-1.png"/><Relationship Id="rId2" Type="http://schemas.openxmlformats.org/officeDocument/2006/relationships/slideLayout" Target="../slideLayouts/slideLayout2.xml"/><Relationship Id="rId3"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image" Target="../media/image-31-1.png"/><Relationship Id="rId2" Type="http://schemas.openxmlformats.org/officeDocument/2006/relationships/slideLayout" Target="../slideLayouts/slideLayout2.xml"/><Relationship Id="rId3"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image" Target="../media/image-32-1.jpg"/><Relationship Id="rId2" Type="http://schemas.openxmlformats.org/officeDocument/2006/relationships/slideLayout" Target="../slideLayouts/slideLayout2.xml"/><Relationship Id="rId3"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image" Target="../media/image-33-1.png"/><Relationship Id="rId2" Type="http://schemas.openxmlformats.org/officeDocument/2006/relationships/image" Target="../media/image-33-2.png"/><Relationship Id="rId3" Type="http://schemas.openxmlformats.org/officeDocument/2006/relationships/image" Target="../media/image-33-3.png"/><Relationship Id="rId4" Type="http://schemas.openxmlformats.org/officeDocument/2006/relationships/image" Target="../media/image-33-4.png"/><Relationship Id="rId5" Type="http://schemas.openxmlformats.org/officeDocument/2006/relationships/image" Target="../media/image-33-5.png"/><Relationship Id="rId6" Type="http://schemas.openxmlformats.org/officeDocument/2006/relationships/image" Target="../media/image-33-6.png"/><Relationship Id="rId7" Type="http://schemas.openxmlformats.org/officeDocument/2006/relationships/image" Target="../media/image-33-7.png"/><Relationship Id="rId8" Type="http://schemas.openxmlformats.org/officeDocument/2006/relationships/slideLayout" Target="../slideLayouts/slideLayout2.xml"/><Relationship Id="rId9"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image" Target="../media/image-34-1.png"/><Relationship Id="rId2" Type="http://schemas.openxmlformats.org/officeDocument/2006/relationships/image" Target="../media/image-34-2.png"/><Relationship Id="rId3" Type="http://schemas.openxmlformats.org/officeDocument/2006/relationships/image" Target="../media/image-34-3.png"/><Relationship Id="rId4" Type="http://schemas.openxmlformats.org/officeDocument/2006/relationships/slideLayout" Target="../slideLayouts/slideLayout2.xml"/><Relationship Id="rId5"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1" Type="http://schemas.openxmlformats.org/officeDocument/2006/relationships/image" Target="../media/image-40-1.png"/><Relationship Id="rId2" Type="http://schemas.openxmlformats.org/officeDocument/2006/relationships/image" Target="../media/image-40-2.png"/><Relationship Id="rId3" Type="http://schemas.openxmlformats.org/officeDocument/2006/relationships/image" Target="../media/image-40-3.png"/><Relationship Id="rId4" Type="http://schemas.openxmlformats.org/officeDocument/2006/relationships/image" Target="../media/image-40-4.png"/><Relationship Id="rId5" Type="http://schemas.openxmlformats.org/officeDocument/2006/relationships/image" Target="../media/image-40-5.png"/><Relationship Id="rId6" Type="http://schemas.openxmlformats.org/officeDocument/2006/relationships/image" Target="../media/image-40-6.png"/><Relationship Id="rId7" Type="http://schemas.openxmlformats.org/officeDocument/2006/relationships/image" Target="../media/image-40-7.png"/><Relationship Id="rId8" Type="http://schemas.openxmlformats.org/officeDocument/2006/relationships/slideLayout" Target="../slideLayouts/slideLayout2.xml"/><Relationship Id="rId9"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1" Type="http://schemas.openxmlformats.org/officeDocument/2006/relationships/image" Target="../media/image-41-1.png"/><Relationship Id="rId2" Type="http://schemas.openxmlformats.org/officeDocument/2006/relationships/image" Target="../media/image-41-2.png"/><Relationship Id="rId3" Type="http://schemas.openxmlformats.org/officeDocument/2006/relationships/image" Target="../media/image-41-3.png"/><Relationship Id="rId4" Type="http://schemas.openxmlformats.org/officeDocument/2006/relationships/image" Target="../media/image-41-4.png"/><Relationship Id="rId5" Type="http://schemas.openxmlformats.org/officeDocument/2006/relationships/slideLayout" Target="../slideLayouts/slideLayout2.xml"/><Relationship Id="rId6" Type="http://schemas.openxmlformats.org/officeDocument/2006/relationships/notesSlide" Target="../notesSlides/notesSlide41.xml"/></Relationships>
</file>

<file path=ppt/slides/_rels/slide42.xml.rels><?xml version="1.0" encoding="UTF-8" standalone="yes"?>
<Relationships xmlns="http://schemas.openxmlformats.org/package/2006/relationships"><Relationship Id="rId1" Type="http://schemas.openxmlformats.org/officeDocument/2006/relationships/image" Target="../media/image-42-1.png"/><Relationship Id="rId2" Type="http://schemas.openxmlformats.org/officeDocument/2006/relationships/image" Target="../media/image-42-2.png"/><Relationship Id="rId3" Type="http://schemas.openxmlformats.org/officeDocument/2006/relationships/image" Target="../media/image-42-3.png"/><Relationship Id="rId4" Type="http://schemas.openxmlformats.org/officeDocument/2006/relationships/slideLayout" Target="../slideLayouts/slideLayout2.xml"/><Relationship Id="rId5" Type="http://schemas.openxmlformats.org/officeDocument/2006/relationships/notesSlide" Target="../notesSlides/notesSlide4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6.xml"/></Relationships>
</file>

<file path=ppt/slides/_rels/slide47.xml.rels><?xml version="1.0" encoding="UTF-8" standalone="yes"?>
<Relationships xmlns="http://schemas.openxmlformats.org/package/2006/relationships"><Relationship Id="rId1" Type="http://schemas.openxmlformats.org/officeDocument/2006/relationships/image" Target="../media/image-47-1.png"/><Relationship Id="rId2" Type="http://schemas.openxmlformats.org/officeDocument/2006/relationships/image" Target="../media/image-47-2.png"/><Relationship Id="rId3" Type="http://schemas.openxmlformats.org/officeDocument/2006/relationships/image" Target="../media/image-47-3.png"/><Relationship Id="rId4" Type="http://schemas.openxmlformats.org/officeDocument/2006/relationships/image" Target="../media/image-47-4.png"/><Relationship Id="rId5" Type="http://schemas.openxmlformats.org/officeDocument/2006/relationships/image" Target="../media/image-47-5.png"/><Relationship Id="rId6" Type="http://schemas.openxmlformats.org/officeDocument/2006/relationships/image" Target="../media/image-47-6.png"/><Relationship Id="rId7" Type="http://schemas.openxmlformats.org/officeDocument/2006/relationships/image" Target="../media/image-47-7.png"/><Relationship Id="rId8" Type="http://schemas.openxmlformats.org/officeDocument/2006/relationships/slideLayout" Target="../slideLayouts/slideLayout2.xml"/><Relationship Id="rId9" Type="http://schemas.openxmlformats.org/officeDocument/2006/relationships/notesSlide" Target="../notesSlides/notesSlide47.xml"/></Relationships>
</file>

<file path=ppt/slides/_rels/slide48.xml.rels><?xml version="1.0" encoding="UTF-8" standalone="yes"?>
<Relationships xmlns="http://schemas.openxmlformats.org/package/2006/relationships"><Relationship Id="rId1" Type="http://schemas.openxmlformats.org/officeDocument/2006/relationships/image" Target="../media/image-48-1.png"/><Relationship Id="rId2" Type="http://schemas.openxmlformats.org/officeDocument/2006/relationships/image" Target="../media/image-48-2.png"/><Relationship Id="rId3" Type="http://schemas.openxmlformats.org/officeDocument/2006/relationships/image" Target="../media/image-48-3.png"/><Relationship Id="rId4" Type="http://schemas.openxmlformats.org/officeDocument/2006/relationships/image" Target="../media/image-48-4.png"/><Relationship Id="rId5" Type="http://schemas.openxmlformats.org/officeDocument/2006/relationships/slideLayout" Target="../slideLayouts/slideLayout2.xml"/><Relationship Id="rId6" Type="http://schemas.openxmlformats.org/officeDocument/2006/relationships/notesSlide" Target="../notesSlides/notesSlide48.xml"/></Relationships>
</file>

<file path=ppt/slides/_rels/slide49.xml.rels><?xml version="1.0" encoding="UTF-8" standalone="yes"?>
<Relationships xmlns="http://schemas.openxmlformats.org/package/2006/relationships"><Relationship Id="rId1" Type="http://schemas.openxmlformats.org/officeDocument/2006/relationships/image" Target="../media/image-49-1.png"/><Relationship Id="rId2" Type="http://schemas.openxmlformats.org/officeDocument/2006/relationships/image" Target="../media/image-49-2.png"/><Relationship Id="rId3" Type="http://schemas.openxmlformats.org/officeDocument/2006/relationships/image" Target="../media/image-49-3.png"/><Relationship Id="rId4" Type="http://schemas.openxmlformats.org/officeDocument/2006/relationships/slideLayout" Target="../slideLayouts/slideLayout2.xml"/><Relationship Id="rId5" Type="http://schemas.openxmlformats.org/officeDocument/2006/relationships/notesSlide" Target="../notesSlides/notesSlide49.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0.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2.xml"/></Relationships>
</file>

<file path=ppt/slides/_rels/slide53.xml.rels><?xml version="1.0" encoding="UTF-8" standalone="yes"?>
<Relationships xmlns="http://schemas.openxmlformats.org/package/2006/relationships"><Relationship Id="rId1" Type="http://schemas.openxmlformats.org/officeDocument/2006/relationships/image" Target="../media/image-53-1.png"/><Relationship Id="rId2" Type="http://schemas.openxmlformats.org/officeDocument/2006/relationships/image" Target="../media/image-53-2.png"/><Relationship Id="rId3" Type="http://schemas.openxmlformats.org/officeDocument/2006/relationships/image" Target="../media/image-53-3.png"/><Relationship Id="rId4" Type="http://schemas.openxmlformats.org/officeDocument/2006/relationships/image" Target="../media/image-53-4.png"/><Relationship Id="rId5" Type="http://schemas.openxmlformats.org/officeDocument/2006/relationships/image" Target="../media/image-53-5.png"/><Relationship Id="rId6" Type="http://schemas.openxmlformats.org/officeDocument/2006/relationships/image" Target="../media/image-53-6.png"/><Relationship Id="rId7" Type="http://schemas.openxmlformats.org/officeDocument/2006/relationships/image" Target="../media/image-53-7.png"/><Relationship Id="rId8" Type="http://schemas.openxmlformats.org/officeDocument/2006/relationships/slideLayout" Target="../slideLayouts/slideLayout2.xml"/><Relationship Id="rId9" Type="http://schemas.openxmlformats.org/officeDocument/2006/relationships/notesSlide" Target="../notesSlides/notesSlide5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4.xml"/></Relationships>
</file>

<file path=ppt/slides/_rels/slide55.xml.rels><?xml version="1.0" encoding="UTF-8" standalone="yes"?>
<Relationships xmlns="http://schemas.openxmlformats.org/package/2006/relationships"><Relationship Id="rId1" Type="http://schemas.openxmlformats.org/officeDocument/2006/relationships/image" Target="../media/image-55-1.png"/><Relationship Id="rId2" Type="http://schemas.openxmlformats.org/officeDocument/2006/relationships/image" Target="../media/image-55-2.png"/><Relationship Id="rId3" Type="http://schemas.openxmlformats.org/officeDocument/2006/relationships/image" Target="../media/image-55-3.png"/><Relationship Id="rId4" Type="http://schemas.openxmlformats.org/officeDocument/2006/relationships/image" Target="../media/image-55-4.png"/><Relationship Id="rId5" Type="http://schemas.openxmlformats.org/officeDocument/2006/relationships/slideLayout" Target="../slideLayouts/slideLayout2.xml"/><Relationship Id="rId6" Type="http://schemas.openxmlformats.org/officeDocument/2006/relationships/notesSlide" Target="../notesSlides/notesSlide55.xml"/></Relationships>
</file>

<file path=ppt/slides/_rels/slide56.xml.rels><?xml version="1.0" encoding="UTF-8" standalone="yes"?>
<Relationships xmlns="http://schemas.openxmlformats.org/package/2006/relationships"><Relationship Id="rId1" Type="http://schemas.openxmlformats.org/officeDocument/2006/relationships/image" Target="../media/image-56-1.png"/><Relationship Id="rId2" Type="http://schemas.openxmlformats.org/officeDocument/2006/relationships/image" Target="../media/image-56-2.png"/><Relationship Id="rId3" Type="http://schemas.openxmlformats.org/officeDocument/2006/relationships/image" Target="../media/image-56-3.png"/><Relationship Id="rId4" Type="http://schemas.openxmlformats.org/officeDocument/2006/relationships/slideLayout" Target="../slideLayouts/slideLayout2.xml"/><Relationship Id="rId5" Type="http://schemas.openxmlformats.org/officeDocument/2006/relationships/notesSlide" Target="../notesSlides/notesSlide56.xml"/></Relationships>
</file>

<file path=ppt/slides/_rels/slide57.xml.rels><?xml version="1.0" encoding="UTF-8" standalone="yes"?>
<Relationships xmlns="http://schemas.openxmlformats.org/package/2006/relationships"><Relationship Id="rId1" Type="http://schemas.openxmlformats.org/officeDocument/2006/relationships/image" Target="../media/image-57-1.png"/><Relationship Id="rId2" Type="http://schemas.openxmlformats.org/officeDocument/2006/relationships/image" Target="../media/image-57-2.png"/><Relationship Id="rId3" Type="http://schemas.openxmlformats.org/officeDocument/2006/relationships/image" Target="../media/image-57-3.png"/><Relationship Id="rId4" Type="http://schemas.openxmlformats.org/officeDocument/2006/relationships/image" Target="../media/image-57-4.png"/><Relationship Id="rId5" Type="http://schemas.openxmlformats.org/officeDocument/2006/relationships/image" Target="../media/image-57-5.png"/><Relationship Id="rId6" Type="http://schemas.openxmlformats.org/officeDocument/2006/relationships/image" Target="../media/image-57-6.png"/><Relationship Id="rId7" Type="http://schemas.openxmlformats.org/officeDocument/2006/relationships/image" Target="../media/image-57-7.png"/><Relationship Id="rId8" Type="http://schemas.openxmlformats.org/officeDocument/2006/relationships/slideLayout" Target="../slideLayouts/slideLayout2.xml"/><Relationship Id="rId9" Type="http://schemas.openxmlformats.org/officeDocument/2006/relationships/notesSlide" Target="../notesSlides/notesSlide5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8.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9.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0.xml"/></Relationships>
</file>

<file path=ppt/slides/_rels/slide61.xml.rels><?xml version="1.0" encoding="UTF-8" standalone="yes"?>
<Relationships xmlns="http://schemas.openxmlformats.org/package/2006/relationships"><Relationship Id="rId1" Type="http://schemas.openxmlformats.org/officeDocument/2006/relationships/image" Target="../media/image-61-1.png"/><Relationship Id="rId2" Type="http://schemas.openxmlformats.org/officeDocument/2006/relationships/image" Target="../media/image-61-2.png"/><Relationship Id="rId3" Type="http://schemas.openxmlformats.org/officeDocument/2006/relationships/image" Target="../media/image-61-3.png"/><Relationship Id="rId4" Type="http://schemas.openxmlformats.org/officeDocument/2006/relationships/image" Target="../media/image-61-4.png"/><Relationship Id="rId5" Type="http://schemas.openxmlformats.org/officeDocument/2006/relationships/image" Target="../media/image-61-5.png"/><Relationship Id="rId6" Type="http://schemas.openxmlformats.org/officeDocument/2006/relationships/image" Target="../media/image-61-6.png"/><Relationship Id="rId7" Type="http://schemas.openxmlformats.org/officeDocument/2006/relationships/image" Target="../media/image-61-7.png"/><Relationship Id="rId8" Type="http://schemas.openxmlformats.org/officeDocument/2006/relationships/slideLayout" Target="../slideLayouts/slideLayout2.xml"/><Relationship Id="rId9" Type="http://schemas.openxmlformats.org/officeDocument/2006/relationships/notesSlide" Target="../notesSlides/notesSlide61.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2.xml"/></Relationships>
</file>

<file path=ppt/slides/_rels/slide63.xml.rels><?xml version="1.0" encoding="UTF-8" standalone="yes"?>
<Relationships xmlns="http://schemas.openxmlformats.org/package/2006/relationships"><Relationship Id="rId1" Type="http://schemas.openxmlformats.org/officeDocument/2006/relationships/image" Target="../media/image-63-1.png"/><Relationship Id="rId2" Type="http://schemas.openxmlformats.org/officeDocument/2006/relationships/image" Target="../media/image-63-2.png"/><Relationship Id="rId3" Type="http://schemas.openxmlformats.org/officeDocument/2006/relationships/image" Target="../media/image-63-3.png"/><Relationship Id="rId4" Type="http://schemas.openxmlformats.org/officeDocument/2006/relationships/image" Target="../media/image-63-4.png"/><Relationship Id="rId5" Type="http://schemas.openxmlformats.org/officeDocument/2006/relationships/slideLayout" Target="../slideLayouts/slideLayout2.xml"/><Relationship Id="rId6" Type="http://schemas.openxmlformats.org/officeDocument/2006/relationships/notesSlide" Target="../notesSlides/notesSlide63.xml"/></Relationships>
</file>

<file path=ppt/slides/_rels/slide64.xml.rels><?xml version="1.0" encoding="UTF-8" standalone="yes"?>
<Relationships xmlns="http://schemas.openxmlformats.org/package/2006/relationships"><Relationship Id="rId1" Type="http://schemas.openxmlformats.org/officeDocument/2006/relationships/image" Target="../media/image-64-1.png"/><Relationship Id="rId2" Type="http://schemas.openxmlformats.org/officeDocument/2006/relationships/image" Target="../media/image-64-2.png"/><Relationship Id="rId3" Type="http://schemas.openxmlformats.org/officeDocument/2006/relationships/image" Target="../media/image-64-3.png"/><Relationship Id="rId4" Type="http://schemas.openxmlformats.org/officeDocument/2006/relationships/slideLayout" Target="../slideLayouts/slideLayout2.xml"/><Relationship Id="rId5" Type="http://schemas.openxmlformats.org/officeDocument/2006/relationships/notesSlide" Target="../notesSlides/notesSlide64.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5.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6.xml"/></Relationships>
</file>

<file path=ppt/slides/_rels/slide67.xml.rels><?xml version="1.0" encoding="UTF-8" standalone="yes"?>
<Relationships xmlns="http://schemas.openxmlformats.org/package/2006/relationships"><Relationship Id="rId1" Type="http://schemas.openxmlformats.org/officeDocument/2006/relationships/image" Target="../media/image-67-1.png"/><Relationship Id="rId2" Type="http://schemas.openxmlformats.org/officeDocument/2006/relationships/image" Target="../media/image-67-2.png"/><Relationship Id="rId3" Type="http://schemas.openxmlformats.org/officeDocument/2006/relationships/slideLayout" Target="../slideLayouts/slideLayout2.xml"/><Relationship Id="rId4" Type="http://schemas.openxmlformats.org/officeDocument/2006/relationships/notesSlide" Target="../notesSlides/notesSlide67.xml"/></Relationships>
</file>

<file path=ppt/slides/_rels/slide68.xml.rels><?xml version="1.0" encoding="UTF-8" standalone="yes"?>
<Relationships xmlns="http://schemas.openxmlformats.org/package/2006/relationships"><Relationship Id="rId1" Type="http://schemas.openxmlformats.org/officeDocument/2006/relationships/image" Target="../media/image-68-1.png"/><Relationship Id="rId2" Type="http://schemas.openxmlformats.org/officeDocument/2006/relationships/slideLayout" Target="../slideLayouts/slideLayout2.xml"/><Relationship Id="rId3" Type="http://schemas.openxmlformats.org/officeDocument/2006/relationships/notesSlide" Target="../notesSlides/notesSlide68.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9.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0.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1.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2.xml"/></Relationships>
</file>

<file path=ppt/slides/_rels/slide73.xml.rels><?xml version="1.0" encoding="UTF-8" standalone="yes"?>
<Relationships xmlns="http://schemas.openxmlformats.org/package/2006/relationships"><Relationship Id="rId1" Type="http://schemas.openxmlformats.org/officeDocument/2006/relationships/image" Target="../media/image-73-1.png"/><Relationship Id="rId2" Type="http://schemas.openxmlformats.org/officeDocument/2006/relationships/slideLayout" Target="../slideLayouts/slideLayout2.xml"/><Relationship Id="rId3" Type="http://schemas.openxmlformats.org/officeDocument/2006/relationships/notesSlide" Target="../notesSlides/notesSlide73.xml"/></Relationships>
</file>

<file path=ppt/slides/_rels/slide74.xml.rels><?xml version="1.0" encoding="UTF-8" standalone="yes"?>
<Relationships xmlns="http://schemas.openxmlformats.org/package/2006/relationships"><Relationship Id="rId1" Type="http://schemas.openxmlformats.org/officeDocument/2006/relationships/image" Target="../media/image-74-1.png"/><Relationship Id="rId2" Type="http://schemas.openxmlformats.org/officeDocument/2006/relationships/slideLayout" Target="../slideLayouts/slideLayout2.xml"/><Relationship Id="rId3" Type="http://schemas.openxmlformats.org/officeDocument/2006/relationships/notesSlide" Target="../notesSlides/notesSlide74.xml"/></Relationships>
</file>

<file path=ppt/slides/_rels/slide75.xml.rels><?xml version="1.0" encoding="UTF-8" standalone="yes"?>
<Relationships xmlns="http://schemas.openxmlformats.org/package/2006/relationships"><Relationship Id="rId1" Type="http://schemas.openxmlformats.org/officeDocument/2006/relationships/image" Target="../media/image-75-1.png"/><Relationship Id="rId2" Type="http://schemas.openxmlformats.org/officeDocument/2006/relationships/slideLayout" Target="../slideLayouts/slideLayout2.xml"/><Relationship Id="rId3" Type="http://schemas.openxmlformats.org/officeDocument/2006/relationships/notesSlide" Target="../notesSlides/notesSlide75.xml"/></Relationships>
</file>

<file path=ppt/slides/_rels/slide76.xml.rels><?xml version="1.0" encoding="UTF-8" standalone="yes"?>
<Relationships xmlns="http://schemas.openxmlformats.org/package/2006/relationships"><Relationship Id="rId1" Type="http://schemas.openxmlformats.org/officeDocument/2006/relationships/image" Target="../media/image-76-1.png"/><Relationship Id="rId2" Type="http://schemas.openxmlformats.org/officeDocument/2006/relationships/slideLayout" Target="../slideLayouts/slideLayout2.xml"/><Relationship Id="rId3" Type="http://schemas.openxmlformats.org/officeDocument/2006/relationships/notesSlide" Target="../notesSlides/notesSlide76.xml"/></Relationships>
</file>

<file path=ppt/slides/_rels/slide77.xml.rels><?xml version="1.0" encoding="UTF-8" standalone="yes"?>
<Relationships xmlns="http://schemas.openxmlformats.org/package/2006/relationships"><Relationship Id="rId1" Type="http://schemas.openxmlformats.org/officeDocument/2006/relationships/image" Target="../media/image-77-1.png"/><Relationship Id="rId2" Type="http://schemas.openxmlformats.org/officeDocument/2006/relationships/slideLayout" Target="../slideLayouts/slideLayout2.xml"/><Relationship Id="rId3" Type="http://schemas.openxmlformats.org/officeDocument/2006/relationships/notesSlide" Target="../notesSlides/notesSlide77.xml"/></Relationships>
</file>

<file path=ppt/slides/_rels/slide78.xml.rels><?xml version="1.0" encoding="UTF-8" standalone="yes"?>
<Relationships xmlns="http://schemas.openxmlformats.org/package/2006/relationships"><Relationship Id="rId1" Type="http://schemas.openxmlformats.org/officeDocument/2006/relationships/image" Target="../media/image-78-1.png"/><Relationship Id="rId2" Type="http://schemas.openxmlformats.org/officeDocument/2006/relationships/slideLayout" Target="../slideLayouts/slideLayout2.xml"/><Relationship Id="rId3" Type="http://schemas.openxmlformats.org/officeDocument/2006/relationships/notesSlide" Target="../notesSlides/notesSlide78.xml"/></Relationships>
</file>

<file path=ppt/slides/_rels/slide79.xml.rels><?xml version="1.0" encoding="UTF-8" standalone="yes"?>
<Relationships xmlns="http://schemas.openxmlformats.org/package/2006/relationships"><Relationship Id="rId1" Type="http://schemas.openxmlformats.org/officeDocument/2006/relationships/image" Target="../media/image-79-1.png"/><Relationship Id="rId2" Type="http://schemas.openxmlformats.org/officeDocument/2006/relationships/slideLayout" Target="../slideLayouts/slideLayout2.xml"/><Relationship Id="rId3" Type="http://schemas.openxmlformats.org/officeDocument/2006/relationships/notesSlide" Target="../notesSlides/notesSlide79.xml"/></Relationships>
</file>

<file path=ppt/slides/_rels/slide80.xml.rels><?xml version="1.0" encoding="UTF-8" standalone="yes"?>
<Relationships xmlns="http://schemas.openxmlformats.org/package/2006/relationships"><Relationship Id="rId1" Type="http://schemas.openxmlformats.org/officeDocument/2006/relationships/image" Target="../media/image-80-1.png"/><Relationship Id="rId2" Type="http://schemas.openxmlformats.org/officeDocument/2006/relationships/image" Target="../media/image-80-2.png"/><Relationship Id="rId3" Type="http://schemas.openxmlformats.org/officeDocument/2006/relationships/image" Target="../media/image-80-3.png"/><Relationship Id="rId4" Type="http://schemas.openxmlformats.org/officeDocument/2006/relationships/image" Target="../media/image-80-4.png"/><Relationship Id="rId5" Type="http://schemas.openxmlformats.org/officeDocument/2006/relationships/image" Target="../media/image-80-5.png"/><Relationship Id="rId6" Type="http://schemas.openxmlformats.org/officeDocument/2006/relationships/image" Target="../media/image-80-6.png"/><Relationship Id="rId7" Type="http://schemas.openxmlformats.org/officeDocument/2006/relationships/image" Target="../media/image-80-7.png"/><Relationship Id="rId8" Type="http://schemas.openxmlformats.org/officeDocument/2006/relationships/slideLayout" Target="../slideLayouts/slideLayout2.xml"/><Relationship Id="rId9" Type="http://schemas.openxmlformats.org/officeDocument/2006/relationships/notesSlide" Target="../notesSlides/notesSlide80.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1.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3.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4.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5.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6.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7.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8.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9.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tmp/p7/img/s01_1.jpg">    </p:cNvPr>
          <p:cNvPicPr>
            <a:picLocks noChangeAspect="1"/>
          </p:cNvPicPr>
          <p:nvPr/>
        </p:nvPicPr>
        <p:blipFill>
          <a:blip r:embed="rId1"/>
          <a:srcRect l="0" r="0" t="0" b="0"/>
          <a:stretch/>
        </p:blipFill>
        <p:spPr>
          <a:xfrm>
            <a:off x="6099048" y="0"/>
            <a:ext cx="6099048" cy="6858000"/>
          </a:xfrm>
          <a:prstGeom prst="rect">
            <a:avLst/>
          </a:prstGeom>
        </p:spPr>
      </p:pic>
      <p:sp>
        <p:nvSpPr>
          <p:cNvPr id="3" name="Text 0"/>
          <p:cNvSpPr txBox="1"/>
          <p:nvPr/>
        </p:nvSpPr>
        <p:spPr>
          <a:xfrm>
            <a:off x="548640" y="1554480"/>
            <a:ext cx="5120640" cy="548640"/>
          </a:xfrm>
          <a:prstGeom prst="rect">
            <a:avLst/>
          </a:prstGeom>
          <a:noFill/>
          <a:ln/>
        </p:spPr>
        <p:txBody>
          <a:bodyPr wrap="square" lIns="0" tIns="0" rIns="0" bIns="0" rtlCol="0" anchor="ctr"/>
          <a:lstStyle/>
          <a:p>
            <a:pPr indent="0" marL="0">
              <a:buNone/>
            </a:pPr>
            <a:r>
              <a:rPr lang="en-US" sz="2400" b="1" dirty="0">
                <a:solidFill>
                  <a:srgbClr val="2E7D7A"/>
                </a:solidFill>
                <a:latin typeface="Arial" pitchFamily="34" charset="0"/>
                <a:ea typeface="Arial" pitchFamily="34" charset="-122"/>
                <a:cs typeface="Arial" pitchFamily="34" charset="-120"/>
              </a:rPr>
              <a:t>LCDB7007</a:t>
            </a:r>
            <a:endParaRPr lang="en-US" sz="2400" dirty="0"/>
          </a:p>
        </p:txBody>
      </p:sp>
      <p:sp>
        <p:nvSpPr>
          <p:cNvPr id="4" name="Text 1"/>
          <p:cNvSpPr txBox="1"/>
          <p:nvPr/>
        </p:nvSpPr>
        <p:spPr>
          <a:xfrm>
            <a:off x="548640" y="2148840"/>
            <a:ext cx="5120640" cy="1645920"/>
          </a:xfrm>
          <a:prstGeom prst="rect">
            <a:avLst/>
          </a:prstGeom>
          <a:noFill/>
          <a:ln/>
        </p:spPr>
        <p:txBody>
          <a:bodyPr wrap="square" lIns="0" tIns="0" rIns="0" bIns="0" rtlCol="0" anchor="t"/>
          <a:lstStyle/>
          <a:p>
            <a:pPr indent="0" marL="0">
              <a:buNone/>
            </a:pPr>
            <a:r>
              <a:rPr lang="en-US" sz="4000" b="1" dirty="0">
                <a:solidFill>
                  <a:srgbClr val="1C2833"/>
                </a:solidFill>
                <a:latin typeface="Arial" pitchFamily="34" charset="0"/>
                <a:ea typeface="Arial" pitchFamily="34" charset="-122"/>
                <a:cs typeface="Arial" pitchFamily="34" charset="-120"/>
              </a:rPr>
              <a:t>Research Principles and Philosophy</a:t>
            </a:r>
            <a:endParaRPr lang="en-US" sz="4000" dirty="0"/>
          </a:p>
        </p:txBody>
      </p:sp>
      <p:sp>
        <p:nvSpPr>
          <p:cNvPr id="5" name="Text 2"/>
          <p:cNvSpPr txBox="1"/>
          <p:nvPr/>
        </p:nvSpPr>
        <p:spPr>
          <a:xfrm>
            <a:off x="548640" y="3886200"/>
            <a:ext cx="5120640" cy="457200"/>
          </a:xfrm>
          <a:prstGeom prst="rect">
            <a:avLst/>
          </a:prstGeom>
          <a:noFill/>
          <a:ln/>
        </p:spPr>
        <p:txBody>
          <a:bodyPr wrap="square" lIns="0" tIns="0" rIns="0" bIns="0" rtlCol="0" anchor="ctr"/>
          <a:lstStyle/>
          <a:p>
            <a:pPr indent="0" marL="0">
              <a:buNone/>
            </a:pPr>
            <a:r>
              <a:rPr lang="en-US" sz="2000" i="1" dirty="0">
                <a:solidFill>
                  <a:srgbClr val="2E7D7A"/>
                </a:solidFill>
                <a:latin typeface="Arial" pitchFamily="34" charset="0"/>
                <a:ea typeface="Arial" pitchFamily="34" charset="-122"/>
                <a:cs typeface="Arial" pitchFamily="34" charset="-120"/>
              </a:rPr>
              <a:t>Research paradigms and the Seven Aliens</a:t>
            </a:r>
            <a:endParaRPr lang="en-US" sz="2000" dirty="0"/>
          </a:p>
        </p:txBody>
      </p:sp>
      <p:sp>
        <p:nvSpPr>
          <p:cNvPr id="6" name="Text 3"/>
          <p:cNvSpPr txBox="1"/>
          <p:nvPr/>
        </p:nvSpPr>
        <p:spPr>
          <a:xfrm>
            <a:off x="548640" y="5120640"/>
            <a:ext cx="5120640" cy="411480"/>
          </a:xfrm>
          <a:prstGeom prst="rect">
            <a:avLst/>
          </a:prstGeom>
          <a:noFill/>
          <a:ln/>
        </p:spPr>
        <p:txBody>
          <a:bodyPr wrap="square" lIns="0" tIns="0" rIns="0" bIns="0" rtlCol="0" anchor="ctr"/>
          <a:lstStyle/>
          <a:p>
            <a:pPr indent="0" marL="0">
              <a:buNone/>
            </a:pPr>
            <a:r>
              <a:rPr lang="en-US" sz="1800" dirty="0">
                <a:solidFill>
                  <a:srgbClr val="607085"/>
                </a:solidFill>
                <a:latin typeface="Arial" pitchFamily="34" charset="0"/>
                <a:ea typeface="Arial" pitchFamily="34" charset="-122"/>
                <a:cs typeface="Arial" pitchFamily="34" charset="-120"/>
              </a:rPr>
              <a:t>Dr Caroline Jawad 2026</a:t>
            </a:r>
            <a:endParaRPr lang="en-US" sz="1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Please note</a:t>
            </a:r>
            <a:endParaRPr lang="en-US" sz="3000" dirty="0"/>
          </a:p>
        </p:txBody>
      </p:sp>
      <p:pic>
        <p:nvPicPr>
          <p:cNvPr id="4" name="Image 0" descr="/tmp/p7/img/s05_2.png">    </p:cNvPr>
          <p:cNvPicPr>
            <a:picLocks noChangeAspect="1"/>
          </p:cNvPicPr>
          <p:nvPr/>
        </p:nvPicPr>
        <p:blipFill>
          <a:blip r:embed="rId1"/>
          <a:stretch>
            <a:fillRect/>
          </a:stretch>
        </p:blipFill>
        <p:spPr>
          <a:xfrm>
            <a:off x="7406640" y="1463040"/>
            <a:ext cx="4233672" cy="2670048"/>
          </a:xfrm>
          <a:prstGeom prst="rect">
            <a:avLst/>
          </a:prstGeom>
        </p:spPr>
      </p:pic>
      <p:sp>
        <p:nvSpPr>
          <p:cNvPr id="5" name="Text 1"/>
          <p:cNvSpPr txBox="1"/>
          <p:nvPr/>
        </p:nvSpPr>
        <p:spPr>
          <a:xfrm>
            <a:off x="548640" y="1371600"/>
            <a:ext cx="6492240" cy="4754880"/>
          </a:xfrm>
          <a:prstGeom prst="rect">
            <a:avLst/>
          </a:prstGeom>
          <a:noFill/>
          <a:ln/>
        </p:spPr>
        <p:txBody>
          <a:bodyPr wrap="square" lIns="0" tIns="0" rIns="0" bIns="0" rtlCol="0" anchor="t"/>
          <a:lstStyle/>
          <a:p>
            <a:pPr marL="228600" indent="-228600">
              <a:spcAft>
                <a:spcPts val="1200"/>
              </a:spcAft>
              <a:buSzPct val="100000"/>
              <a:buChar char="•"/>
            </a:pPr>
            <a:r>
              <a:rPr lang="en-US" sz="1800" dirty="0">
                <a:solidFill>
                  <a:srgbClr val="1C2833"/>
                </a:solidFill>
                <a:latin typeface="Arial" pitchFamily="34" charset="0"/>
                <a:ea typeface="Arial" pitchFamily="34" charset="-122"/>
                <a:cs typeface="Arial" pitchFamily="34" charset="-120"/>
              </a:rPr>
              <a:t>This presentation will introduce you to some aspects of research methods, but it is not intended to replace key reading, such as Bryman, Crotty, Creswell, Maxwell, Denscombe, Denzin, Guba and Lincoln and Cohen.</a:t>
            </a:r>
            <a:endParaRPr lang="en-US" sz="1800" dirty="0"/>
          </a:p>
          <a:p>
            <a:pPr marL="228600" indent="-228600">
              <a:spcAft>
                <a:spcPts val="1200"/>
              </a:spcAft>
              <a:buSzPct val="100000"/>
              <a:buChar char="•"/>
            </a:pPr>
            <a:r>
              <a:rPr lang="en-US" sz="1800" dirty="0">
                <a:solidFill>
                  <a:srgbClr val="1C2833"/>
                </a:solidFill>
                <a:latin typeface="Arial" pitchFamily="34" charset="0"/>
                <a:ea typeface="Arial" pitchFamily="34" charset="-122"/>
                <a:cs typeface="Arial" pitchFamily="34" charset="-120"/>
              </a:rPr>
              <a:t>You must read key texts and beyond at doctoral level that cover the method and for this you may have to go beyond your modules reading list.</a:t>
            </a:r>
            <a:endParaRPr lang="en-US" sz="1800" dirty="0"/>
          </a:p>
          <a:p>
            <a:pPr marL="228600" indent="-228600">
              <a:spcAft>
                <a:spcPts val="1200"/>
              </a:spcAft>
              <a:buSzPct val="100000"/>
              <a:buChar char="•"/>
            </a:pPr>
            <a:r>
              <a:rPr lang="en-US" sz="1800" dirty="0">
                <a:solidFill>
                  <a:srgbClr val="1C2833"/>
                </a:solidFill>
                <a:latin typeface="Arial" pitchFamily="34" charset="0"/>
                <a:ea typeface="Arial" pitchFamily="34" charset="-122"/>
                <a:cs typeface="Arial" pitchFamily="34" charset="-120"/>
              </a:rPr>
              <a:t>Some slides will not be focused on and you are expected at this doctoral level to be motivated, engaged and understand the areas you need to explore.</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Our case for today: AI agents in customer service</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Keep this decision in mind: we return to it for every alien</a:t>
            </a:r>
            <a:endParaRPr lang="en-US" sz="1800" dirty="0"/>
          </a:p>
        </p:txBody>
      </p:sp>
      <p:sp>
        <p:nvSpPr>
          <p:cNvPr id="4" name="Shape 2"/>
          <p:cNvSpPr/>
          <p:nvPr/>
        </p:nvSpPr>
        <p:spPr>
          <a:xfrm>
            <a:off x="548640" y="1600200"/>
            <a:ext cx="11094415" cy="3246120"/>
          </a:xfrm>
          <a:prstGeom prst="roundRect">
            <a:avLst>
              <a:gd name="adj" fmla="val 2254"/>
            </a:avLst>
          </a:prstGeom>
          <a:solidFill>
            <a:srgbClr val="EEF3F8"/>
          </a:solidFill>
          <a:ln w="9525">
            <a:solidFill>
              <a:srgbClr val="D5DEE6"/>
            </a:solidFill>
            <a:prstDash val="solid"/>
          </a:ln>
        </p:spPr>
      </p:sp>
      <p:sp>
        <p:nvSpPr>
          <p:cNvPr id="5" name="Text 3"/>
          <p:cNvSpPr txBox="1"/>
          <p:nvPr/>
        </p:nvSpPr>
        <p:spPr>
          <a:xfrm>
            <a:off x="868680" y="1691640"/>
            <a:ext cx="10454335" cy="3063240"/>
          </a:xfrm>
          <a:prstGeom prst="rect">
            <a:avLst/>
          </a:prstGeom>
          <a:noFill/>
          <a:ln/>
        </p:spPr>
        <p:txBody>
          <a:bodyPr wrap="square" lIns="0" tIns="0" rIns="0" bIns="0" rtlCol="0" anchor="ctr"/>
          <a:lstStyle/>
          <a:p>
            <a:pPr indent="0" marL="0">
              <a:buNone/>
            </a:pPr>
            <a:r>
              <a:rPr lang="en-US" sz="2000" b="1" dirty="0">
                <a:solidFill>
                  <a:srgbClr val="2E7D7A"/>
                </a:solidFill>
                <a:latin typeface="Arial" pitchFamily="34" charset="0"/>
                <a:ea typeface="Arial" pitchFamily="34" charset="-122"/>
                <a:cs typeface="Arial" pitchFamily="34" charset="-120"/>
              </a:rPr>
              <a:t>Verizon, </a:t>
            </a:r>
            <a:pPr indent="0" marL="0">
              <a:buNone/>
            </a:pPr>
            <a:r>
              <a:rPr lang="en-US" sz="2000" dirty="0">
                <a:solidFill>
                  <a:srgbClr val="1C2833"/>
                </a:solidFill>
                <a:latin typeface="Arial" pitchFamily="34" charset="0"/>
                <a:ea typeface="Arial" pitchFamily="34" charset="-122"/>
                <a:cs typeface="Arial" pitchFamily="34" charset="-120"/>
              </a:rPr>
              <a:t>the large US telecoms company: in June 2026 its chief executive, Dan Schulman, said AI agents would take over </a:t>
            </a:r>
            <a:pPr indent="0" marL="0">
              <a:buNone/>
            </a:pPr>
            <a:r>
              <a:rPr lang="en-US" sz="2000" i="1" dirty="0">
                <a:solidFill>
                  <a:srgbClr val="1C2833"/>
                </a:solidFill>
                <a:latin typeface="Arial" pitchFamily="34" charset="0"/>
                <a:ea typeface="Arial" pitchFamily="34" charset="-122"/>
                <a:cs typeface="Arial" pitchFamily="34" charset="-120"/>
              </a:rPr>
              <a:t>a large percentage</a:t>
            </a:r>
            <a:pPr indent="0" marL="0">
              <a:buNone/>
            </a:pPr>
            <a:r>
              <a:rPr lang="en-US" sz="2000" dirty="0">
                <a:solidFill>
                  <a:srgbClr val="1C2833"/>
                </a:solidFill>
                <a:latin typeface="Arial" pitchFamily="34" charset="0"/>
                <a:ea typeface="Arial" pitchFamily="34" charset="-122"/>
                <a:cs typeface="Arial" pitchFamily="34" charset="-120"/>
              </a:rPr>
              <a:t> of customer service work. In a three-month pilot, agents replaced some human advisers and the company reported customer satisfaction 1,280 basis points higher (Doerer, 2026). A month later Verizon cut about 3,000 retail jobs (Stan, 2026).</a:t>
            </a:r>
            <a:endParaRPr lang="en-US" sz="2000" dirty="0"/>
          </a:p>
          <a:p>
            <a:pPr indent="0" marL="0">
              <a:buNone/>
            </a:pPr>
            <a:r>
              <a:rPr lang="en-US" sz="800" dirty="0">
                <a:solidFill>
                  <a:srgbClr val="1C2833"/>
                </a:solidFill>
                <a:latin typeface="Arial" pitchFamily="34" charset="0"/>
                <a:ea typeface="Arial" pitchFamily="34" charset="-122"/>
                <a:cs typeface="Arial" pitchFamily="34" charset="-120"/>
              </a:rPr>
              <a:t> </a:t>
            </a:r>
            <a:endParaRPr lang="en-US" sz="2000" dirty="0"/>
          </a:p>
          <a:p>
            <a:pPr indent="0" marL="0">
              <a:buNone/>
            </a:pPr>
            <a:r>
              <a:rPr lang="en-US" sz="2000" b="1" dirty="0">
                <a:solidFill>
                  <a:srgbClr val="2E7D7A"/>
                </a:solidFill>
                <a:latin typeface="Arial" pitchFamily="34" charset="0"/>
                <a:ea typeface="Arial" pitchFamily="34" charset="-122"/>
                <a:cs typeface="Arial" pitchFamily="34" charset="-120"/>
              </a:rPr>
              <a:t>Klarna, </a:t>
            </a:r>
            <a:pPr indent="0" marL="0">
              <a:buNone/>
            </a:pPr>
            <a:r>
              <a:rPr lang="en-US" sz="2000" dirty="0">
                <a:solidFill>
                  <a:srgbClr val="1C2833"/>
                </a:solidFill>
                <a:latin typeface="Arial" pitchFamily="34" charset="0"/>
                <a:ea typeface="Arial" pitchFamily="34" charset="-122"/>
                <a:cs typeface="Arial" pitchFamily="34" charset="-120"/>
              </a:rPr>
              <a:t>the Swedish ‘buy now, pay later’ payments company: its AI assistant did the work of 700 customer service agents in 2024, yet by 2025 it was hiring people again and promising customers a human whenever they want one (Mousicos, 2025).</a:t>
            </a:r>
            <a:endParaRPr lang="en-US" sz="2000" dirty="0"/>
          </a:p>
        </p:txBody>
      </p:sp>
      <p:sp>
        <p:nvSpPr>
          <p:cNvPr id="6" name="Shape 4"/>
          <p:cNvSpPr/>
          <p:nvPr/>
        </p:nvSpPr>
        <p:spPr>
          <a:xfrm>
            <a:off x="548640" y="5029200"/>
            <a:ext cx="11094415" cy="914400"/>
          </a:xfrm>
          <a:prstGeom prst="roundRect">
            <a:avLst>
              <a:gd name="adj" fmla="val 8000"/>
            </a:avLst>
          </a:prstGeom>
          <a:solidFill>
            <a:srgbClr val="E3F1F0"/>
          </a:solidFill>
          <a:ln w="9525">
            <a:solidFill>
              <a:srgbClr val="D5DEE6"/>
            </a:solidFill>
            <a:prstDash val="solid"/>
          </a:ln>
        </p:spPr>
      </p:sp>
      <p:sp>
        <p:nvSpPr>
          <p:cNvPr id="7" name="Text 5"/>
          <p:cNvSpPr txBox="1"/>
          <p:nvPr/>
        </p:nvSpPr>
        <p:spPr>
          <a:xfrm>
            <a:off x="822960" y="5029200"/>
            <a:ext cx="10545775" cy="914400"/>
          </a:xfrm>
          <a:prstGeom prst="rect">
            <a:avLst/>
          </a:prstGeom>
          <a:noFill/>
          <a:ln/>
        </p:spPr>
        <p:txBody>
          <a:bodyPr wrap="square" lIns="0" tIns="0" rIns="0" bIns="0" rtlCol="0" anchor="ctr"/>
          <a:lstStyle/>
          <a:p>
            <a:pPr indent="0" marL="0">
              <a:buNone/>
            </a:pPr>
            <a:r>
              <a:rPr lang="en-US" sz="2000" b="1" dirty="0">
                <a:solidFill>
                  <a:srgbClr val="2E7D7A"/>
                </a:solidFill>
                <a:latin typeface="Arial" pitchFamily="34" charset="0"/>
                <a:ea typeface="Arial" pitchFamily="34" charset="-122"/>
                <a:cs typeface="Arial" pitchFamily="34" charset="-120"/>
              </a:rPr>
              <a:t>For each alien we will ask: </a:t>
            </a:r>
            <a:pPr indent="0" marL="0">
              <a:buNone/>
            </a:pPr>
            <a:r>
              <a:rPr lang="en-US" sz="2000" dirty="0">
                <a:solidFill>
                  <a:srgbClr val="1C2833"/>
                </a:solidFill>
                <a:latin typeface="Arial" pitchFamily="34" charset="0"/>
                <a:ea typeface="Arial" pitchFamily="34" charset="-122"/>
                <a:cs typeface="Arial" pitchFamily="34" charset="-120"/>
              </a:rPr>
              <a:t>what would this alien want to know about this decision, and how would they find out?</a:t>
            </a:r>
            <a:endParaRPr lang="en-US" sz="2000" dirty="0"/>
          </a:p>
        </p:txBody>
      </p:sp>
      <p:sp>
        <p:nvSpPr>
          <p:cNvPr id="8" name="Text 6"/>
          <p:cNvSpPr txBox="1"/>
          <p:nvPr/>
        </p:nvSpPr>
        <p:spPr>
          <a:xfrm>
            <a:off x="548640" y="5989320"/>
            <a:ext cx="11094415" cy="320040"/>
          </a:xfrm>
          <a:prstGeom prst="rect">
            <a:avLst/>
          </a:prstGeom>
          <a:noFill/>
          <a:ln/>
        </p:spPr>
        <p:txBody>
          <a:bodyPr wrap="square" lIns="0" tIns="0" rIns="0" bIns="0" rtlCol="0" anchor="ctr"/>
          <a:lstStyle/>
          <a:p>
            <a:pPr indent="0" marL="0">
              <a:buNone/>
            </a:pPr>
            <a:r>
              <a:rPr lang="en-US" sz="1400" i="1" dirty="0">
                <a:solidFill>
                  <a:srgbClr val="607085"/>
                </a:solidFill>
                <a:latin typeface="Arial" pitchFamily="34" charset="0"/>
                <a:ea typeface="Arial" pitchFamily="34" charset="-122"/>
                <a:cs typeface="Arial" pitchFamily="34" charset="-120"/>
              </a:rPr>
              <a:t>Full references for the case are on the final slide.</a:t>
            </a:r>
            <a:endParaRPr lang="en-US" sz="14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Session overview</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What we will cover today</a:t>
            </a:r>
            <a:endParaRPr lang="en-US" sz="1800" dirty="0"/>
          </a:p>
        </p:txBody>
      </p:sp>
      <p:sp>
        <p:nvSpPr>
          <p:cNvPr id="4" name="Shape 2"/>
          <p:cNvSpPr/>
          <p:nvPr/>
        </p:nvSpPr>
        <p:spPr>
          <a:xfrm>
            <a:off x="548640" y="1645920"/>
            <a:ext cx="11094415" cy="594360"/>
          </a:xfrm>
          <a:prstGeom prst="roundRect">
            <a:avLst>
              <a:gd name="adj" fmla="val 12308"/>
            </a:avLst>
          </a:prstGeom>
          <a:solidFill>
            <a:srgbClr val="EEF3F8"/>
          </a:solidFill>
          <a:ln w="9525">
            <a:solidFill>
              <a:srgbClr val="D5DEE6"/>
            </a:solidFill>
            <a:prstDash val="solid"/>
          </a:ln>
        </p:spPr>
      </p:sp>
      <p:sp>
        <p:nvSpPr>
          <p:cNvPr id="5" name="Shape 3"/>
          <p:cNvSpPr/>
          <p:nvPr/>
        </p:nvSpPr>
        <p:spPr>
          <a:xfrm>
            <a:off x="731520" y="1714500"/>
            <a:ext cx="457200" cy="457200"/>
          </a:xfrm>
          <a:prstGeom prst="ellipse">
            <a:avLst/>
          </a:prstGeom>
          <a:solidFill>
            <a:srgbClr val="2E7D7A"/>
          </a:solidFill>
          <a:ln w="12700">
            <a:solidFill>
              <a:srgbClr val="2E7D7A"/>
            </a:solidFill>
            <a:prstDash val="solid"/>
          </a:ln>
        </p:spPr>
      </p:sp>
      <p:sp>
        <p:nvSpPr>
          <p:cNvPr id="6" name="Text 4"/>
          <p:cNvSpPr txBox="1"/>
          <p:nvPr/>
        </p:nvSpPr>
        <p:spPr>
          <a:xfrm>
            <a:off x="731520" y="1714500"/>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1</a:t>
            </a:r>
            <a:endParaRPr lang="en-US" sz="1600" dirty="0"/>
          </a:p>
        </p:txBody>
      </p:sp>
      <p:sp>
        <p:nvSpPr>
          <p:cNvPr id="7" name="Text 5"/>
          <p:cNvSpPr txBox="1"/>
          <p:nvPr/>
        </p:nvSpPr>
        <p:spPr>
          <a:xfrm>
            <a:off x="1371600" y="1645920"/>
            <a:ext cx="10088575" cy="594360"/>
          </a:xfrm>
          <a:prstGeom prst="rect">
            <a:avLst/>
          </a:prstGeom>
          <a:noFill/>
          <a:ln/>
        </p:spPr>
        <p:txBody>
          <a:bodyPr wrap="square" lIns="0" tIns="0" rIns="0" bIns="0" rtlCol="0" anchor="ctr">
            <a:normAutofit/>
          </a:bodyPr>
          <a:lstStyle/>
          <a:p>
            <a:pPr indent="0" marL="0">
              <a:buNone/>
            </a:pPr>
            <a:r>
              <a:rPr lang="en-US" sz="1800" dirty="0">
                <a:solidFill>
                  <a:srgbClr val="1C2833"/>
                </a:solidFill>
                <a:latin typeface="Arial" pitchFamily="34" charset="0"/>
                <a:ea typeface="Arial" pitchFamily="34" charset="-122"/>
                <a:cs typeface="Arial" pitchFamily="34" charset="-120"/>
              </a:rPr>
              <a:t>Continue to understand research paradigms and why they matter</a:t>
            </a:r>
            <a:endParaRPr lang="en-US" sz="1800" dirty="0"/>
          </a:p>
        </p:txBody>
      </p:sp>
      <p:sp>
        <p:nvSpPr>
          <p:cNvPr id="8" name="Shape 6"/>
          <p:cNvSpPr/>
          <p:nvPr/>
        </p:nvSpPr>
        <p:spPr>
          <a:xfrm>
            <a:off x="548640" y="2423160"/>
            <a:ext cx="11094415" cy="594360"/>
          </a:xfrm>
          <a:prstGeom prst="roundRect">
            <a:avLst>
              <a:gd name="adj" fmla="val 12308"/>
            </a:avLst>
          </a:prstGeom>
          <a:solidFill>
            <a:srgbClr val="EEF3F8"/>
          </a:solidFill>
          <a:ln w="9525">
            <a:solidFill>
              <a:srgbClr val="D5DEE6"/>
            </a:solidFill>
            <a:prstDash val="solid"/>
          </a:ln>
        </p:spPr>
      </p:sp>
      <p:sp>
        <p:nvSpPr>
          <p:cNvPr id="9" name="Shape 7"/>
          <p:cNvSpPr/>
          <p:nvPr/>
        </p:nvSpPr>
        <p:spPr>
          <a:xfrm>
            <a:off x="731520" y="2491740"/>
            <a:ext cx="457200" cy="457200"/>
          </a:xfrm>
          <a:prstGeom prst="ellipse">
            <a:avLst/>
          </a:prstGeom>
          <a:solidFill>
            <a:srgbClr val="2E7D7A"/>
          </a:solidFill>
          <a:ln w="12700">
            <a:solidFill>
              <a:srgbClr val="2E7D7A"/>
            </a:solidFill>
            <a:prstDash val="solid"/>
          </a:ln>
        </p:spPr>
      </p:sp>
      <p:sp>
        <p:nvSpPr>
          <p:cNvPr id="10" name="Text 8"/>
          <p:cNvSpPr txBox="1"/>
          <p:nvPr/>
        </p:nvSpPr>
        <p:spPr>
          <a:xfrm>
            <a:off x="731520" y="2491740"/>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2</a:t>
            </a:r>
            <a:endParaRPr lang="en-US" sz="1600" dirty="0"/>
          </a:p>
        </p:txBody>
      </p:sp>
      <p:sp>
        <p:nvSpPr>
          <p:cNvPr id="11" name="Text 9"/>
          <p:cNvSpPr txBox="1"/>
          <p:nvPr/>
        </p:nvSpPr>
        <p:spPr>
          <a:xfrm>
            <a:off x="1371600" y="2423160"/>
            <a:ext cx="10088575" cy="594360"/>
          </a:xfrm>
          <a:prstGeom prst="rect">
            <a:avLst/>
          </a:prstGeom>
          <a:noFill/>
          <a:ln/>
        </p:spPr>
        <p:txBody>
          <a:bodyPr wrap="square" lIns="0" tIns="0" rIns="0" bIns="0" rtlCol="0" anchor="ctr">
            <a:normAutofit/>
          </a:bodyPr>
          <a:lstStyle/>
          <a:p>
            <a:pPr indent="0" marL="0">
              <a:buNone/>
            </a:pPr>
            <a:r>
              <a:rPr lang="en-US" sz="1800" dirty="0">
                <a:solidFill>
                  <a:srgbClr val="1C2833"/>
                </a:solidFill>
                <a:latin typeface="Arial" pitchFamily="34" charset="0"/>
                <a:ea typeface="Arial" pitchFamily="34" charset="-122"/>
                <a:cs typeface="Arial" pitchFamily="34" charset="-120"/>
              </a:rPr>
              <a:t>Continue to understand the four foundational concepts: ontology, epistemology, axiology and methodology</a:t>
            </a:r>
            <a:endParaRPr lang="en-US" sz="1800" dirty="0"/>
          </a:p>
        </p:txBody>
      </p:sp>
      <p:sp>
        <p:nvSpPr>
          <p:cNvPr id="12" name="Shape 10"/>
          <p:cNvSpPr/>
          <p:nvPr/>
        </p:nvSpPr>
        <p:spPr>
          <a:xfrm>
            <a:off x="548640" y="3200400"/>
            <a:ext cx="11094415" cy="594360"/>
          </a:xfrm>
          <a:prstGeom prst="roundRect">
            <a:avLst>
              <a:gd name="adj" fmla="val 12308"/>
            </a:avLst>
          </a:prstGeom>
          <a:solidFill>
            <a:srgbClr val="EEF3F8"/>
          </a:solidFill>
          <a:ln w="9525">
            <a:solidFill>
              <a:srgbClr val="D5DEE6"/>
            </a:solidFill>
            <a:prstDash val="solid"/>
          </a:ln>
        </p:spPr>
      </p:sp>
      <p:sp>
        <p:nvSpPr>
          <p:cNvPr id="13" name="Shape 11"/>
          <p:cNvSpPr/>
          <p:nvPr/>
        </p:nvSpPr>
        <p:spPr>
          <a:xfrm>
            <a:off x="731520" y="3268980"/>
            <a:ext cx="457200" cy="457200"/>
          </a:xfrm>
          <a:prstGeom prst="ellipse">
            <a:avLst/>
          </a:prstGeom>
          <a:solidFill>
            <a:srgbClr val="2E7D7A"/>
          </a:solidFill>
          <a:ln w="12700">
            <a:solidFill>
              <a:srgbClr val="2E7D7A"/>
            </a:solidFill>
            <a:prstDash val="solid"/>
          </a:ln>
        </p:spPr>
      </p:sp>
      <p:sp>
        <p:nvSpPr>
          <p:cNvPr id="14" name="Text 12"/>
          <p:cNvSpPr txBox="1"/>
          <p:nvPr/>
        </p:nvSpPr>
        <p:spPr>
          <a:xfrm>
            <a:off x="731520" y="3268980"/>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3</a:t>
            </a:r>
            <a:endParaRPr lang="en-US" sz="1600" dirty="0"/>
          </a:p>
        </p:txBody>
      </p:sp>
      <p:sp>
        <p:nvSpPr>
          <p:cNvPr id="15" name="Text 13"/>
          <p:cNvSpPr txBox="1"/>
          <p:nvPr/>
        </p:nvSpPr>
        <p:spPr>
          <a:xfrm>
            <a:off x="1371600" y="3200400"/>
            <a:ext cx="10088575" cy="594360"/>
          </a:xfrm>
          <a:prstGeom prst="rect">
            <a:avLst/>
          </a:prstGeom>
          <a:noFill/>
          <a:ln/>
        </p:spPr>
        <p:txBody>
          <a:bodyPr wrap="square" lIns="0" tIns="0" rIns="0" bIns="0" rtlCol="0" anchor="ctr">
            <a:normAutofit/>
          </a:bodyPr>
          <a:lstStyle/>
          <a:p>
            <a:pPr indent="0" marL="0">
              <a:buNone/>
            </a:pPr>
            <a:r>
              <a:rPr lang="en-US" sz="1800" dirty="0">
                <a:solidFill>
                  <a:srgbClr val="1C2833"/>
                </a:solidFill>
                <a:latin typeface="Arial" pitchFamily="34" charset="0"/>
                <a:ea typeface="Arial" pitchFamily="34" charset="-122"/>
                <a:cs typeface="Arial" pitchFamily="34" charset="-120"/>
              </a:rPr>
              <a:t>Detailed exploration of the seven paradigms</a:t>
            </a:r>
            <a:endParaRPr lang="en-US" sz="1800" dirty="0"/>
          </a:p>
        </p:txBody>
      </p:sp>
      <p:sp>
        <p:nvSpPr>
          <p:cNvPr id="16" name="Shape 14"/>
          <p:cNvSpPr/>
          <p:nvPr/>
        </p:nvSpPr>
        <p:spPr>
          <a:xfrm>
            <a:off x="548640" y="3977640"/>
            <a:ext cx="11094415" cy="594360"/>
          </a:xfrm>
          <a:prstGeom prst="roundRect">
            <a:avLst>
              <a:gd name="adj" fmla="val 12308"/>
            </a:avLst>
          </a:prstGeom>
          <a:solidFill>
            <a:srgbClr val="EEF3F8"/>
          </a:solidFill>
          <a:ln w="9525">
            <a:solidFill>
              <a:srgbClr val="D5DEE6"/>
            </a:solidFill>
            <a:prstDash val="solid"/>
          </a:ln>
        </p:spPr>
      </p:sp>
      <p:sp>
        <p:nvSpPr>
          <p:cNvPr id="17" name="Shape 15"/>
          <p:cNvSpPr/>
          <p:nvPr/>
        </p:nvSpPr>
        <p:spPr>
          <a:xfrm>
            <a:off x="731520" y="4046220"/>
            <a:ext cx="457200" cy="457200"/>
          </a:xfrm>
          <a:prstGeom prst="ellipse">
            <a:avLst/>
          </a:prstGeom>
          <a:solidFill>
            <a:srgbClr val="2E7D7A"/>
          </a:solidFill>
          <a:ln w="12700">
            <a:solidFill>
              <a:srgbClr val="2E7D7A"/>
            </a:solidFill>
            <a:prstDash val="solid"/>
          </a:ln>
        </p:spPr>
      </p:sp>
      <p:sp>
        <p:nvSpPr>
          <p:cNvPr id="18" name="Text 16"/>
          <p:cNvSpPr txBox="1"/>
          <p:nvPr/>
        </p:nvSpPr>
        <p:spPr>
          <a:xfrm>
            <a:off x="731520" y="4046220"/>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4</a:t>
            </a:r>
            <a:endParaRPr lang="en-US" sz="1600" dirty="0"/>
          </a:p>
        </p:txBody>
      </p:sp>
      <p:sp>
        <p:nvSpPr>
          <p:cNvPr id="19" name="Text 17"/>
          <p:cNvSpPr txBox="1"/>
          <p:nvPr/>
        </p:nvSpPr>
        <p:spPr>
          <a:xfrm>
            <a:off x="1371600" y="3977640"/>
            <a:ext cx="10088575" cy="594360"/>
          </a:xfrm>
          <a:prstGeom prst="rect">
            <a:avLst/>
          </a:prstGeom>
          <a:noFill/>
          <a:ln/>
        </p:spPr>
        <p:txBody>
          <a:bodyPr wrap="square" lIns="0" tIns="0" rIns="0" bIns="0" rtlCol="0" anchor="ctr">
            <a:normAutofit/>
          </a:bodyPr>
          <a:lstStyle/>
          <a:p>
            <a:pPr indent="0" marL="0">
              <a:buNone/>
            </a:pPr>
            <a:r>
              <a:rPr lang="en-US" sz="1800" dirty="0">
                <a:solidFill>
                  <a:srgbClr val="1C2833"/>
                </a:solidFill>
                <a:latin typeface="Arial" pitchFamily="34" charset="0"/>
                <a:ea typeface="Arial" pitchFamily="34" charset="-122"/>
                <a:cs typeface="Arial" pitchFamily="34" charset="-120"/>
              </a:rPr>
              <a:t>Comparing paradigms across key dimensions</a:t>
            </a:r>
            <a:endParaRPr lang="en-US" sz="1800" dirty="0"/>
          </a:p>
        </p:txBody>
      </p:sp>
      <p:sp>
        <p:nvSpPr>
          <p:cNvPr id="20" name="Shape 18"/>
          <p:cNvSpPr/>
          <p:nvPr/>
        </p:nvSpPr>
        <p:spPr>
          <a:xfrm>
            <a:off x="548640" y="4754880"/>
            <a:ext cx="11094415" cy="594360"/>
          </a:xfrm>
          <a:prstGeom prst="roundRect">
            <a:avLst>
              <a:gd name="adj" fmla="val 12308"/>
            </a:avLst>
          </a:prstGeom>
          <a:solidFill>
            <a:srgbClr val="EEF3F8"/>
          </a:solidFill>
          <a:ln w="9525">
            <a:solidFill>
              <a:srgbClr val="D5DEE6"/>
            </a:solidFill>
            <a:prstDash val="solid"/>
          </a:ln>
        </p:spPr>
      </p:sp>
      <p:sp>
        <p:nvSpPr>
          <p:cNvPr id="21" name="Shape 19"/>
          <p:cNvSpPr/>
          <p:nvPr/>
        </p:nvSpPr>
        <p:spPr>
          <a:xfrm>
            <a:off x="731520" y="4823460"/>
            <a:ext cx="457200" cy="457200"/>
          </a:xfrm>
          <a:prstGeom prst="ellipse">
            <a:avLst/>
          </a:prstGeom>
          <a:solidFill>
            <a:srgbClr val="2E7D7A"/>
          </a:solidFill>
          <a:ln w="12700">
            <a:solidFill>
              <a:srgbClr val="2E7D7A"/>
            </a:solidFill>
            <a:prstDash val="solid"/>
          </a:ln>
        </p:spPr>
      </p:sp>
      <p:sp>
        <p:nvSpPr>
          <p:cNvPr id="22" name="Text 20"/>
          <p:cNvSpPr txBox="1"/>
          <p:nvPr/>
        </p:nvSpPr>
        <p:spPr>
          <a:xfrm>
            <a:off x="731520" y="4823460"/>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5</a:t>
            </a:r>
            <a:endParaRPr lang="en-US" sz="1600" dirty="0"/>
          </a:p>
        </p:txBody>
      </p:sp>
      <p:sp>
        <p:nvSpPr>
          <p:cNvPr id="23" name="Text 21"/>
          <p:cNvSpPr txBox="1"/>
          <p:nvPr/>
        </p:nvSpPr>
        <p:spPr>
          <a:xfrm>
            <a:off x="1371600" y="4754880"/>
            <a:ext cx="10088575" cy="594360"/>
          </a:xfrm>
          <a:prstGeom prst="rect">
            <a:avLst/>
          </a:prstGeom>
          <a:noFill/>
          <a:ln/>
        </p:spPr>
        <p:txBody>
          <a:bodyPr wrap="square" lIns="0" tIns="0" rIns="0" bIns="0" rtlCol="0" anchor="ctr">
            <a:normAutofit/>
          </a:bodyPr>
          <a:lstStyle/>
          <a:p>
            <a:pPr indent="0" marL="0">
              <a:buNone/>
            </a:pPr>
            <a:r>
              <a:rPr lang="en-US" sz="1800" dirty="0">
                <a:solidFill>
                  <a:srgbClr val="1C2833"/>
                </a:solidFill>
                <a:latin typeface="Arial" pitchFamily="34" charset="0"/>
                <a:ea typeface="Arial" pitchFamily="34" charset="-122"/>
                <a:cs typeface="Arial" pitchFamily="34" charset="-120"/>
              </a:rPr>
              <a:t>Methods aligned with each paradigm</a:t>
            </a:r>
            <a:endParaRPr lang="en-US" sz="1800" dirty="0"/>
          </a:p>
        </p:txBody>
      </p:sp>
      <p:sp>
        <p:nvSpPr>
          <p:cNvPr id="24" name="Shape 22"/>
          <p:cNvSpPr/>
          <p:nvPr/>
        </p:nvSpPr>
        <p:spPr>
          <a:xfrm>
            <a:off x="548640" y="5532120"/>
            <a:ext cx="11094415" cy="594360"/>
          </a:xfrm>
          <a:prstGeom prst="roundRect">
            <a:avLst>
              <a:gd name="adj" fmla="val 12308"/>
            </a:avLst>
          </a:prstGeom>
          <a:solidFill>
            <a:srgbClr val="EEF3F8"/>
          </a:solidFill>
          <a:ln w="9525">
            <a:solidFill>
              <a:srgbClr val="D5DEE6"/>
            </a:solidFill>
            <a:prstDash val="solid"/>
          </a:ln>
        </p:spPr>
      </p:sp>
      <p:sp>
        <p:nvSpPr>
          <p:cNvPr id="25" name="Shape 23"/>
          <p:cNvSpPr/>
          <p:nvPr/>
        </p:nvSpPr>
        <p:spPr>
          <a:xfrm>
            <a:off x="731520" y="5600700"/>
            <a:ext cx="457200" cy="457200"/>
          </a:xfrm>
          <a:prstGeom prst="ellipse">
            <a:avLst/>
          </a:prstGeom>
          <a:solidFill>
            <a:srgbClr val="2E7D7A"/>
          </a:solidFill>
          <a:ln w="12700">
            <a:solidFill>
              <a:srgbClr val="2E7D7A"/>
            </a:solidFill>
            <a:prstDash val="solid"/>
          </a:ln>
        </p:spPr>
      </p:sp>
      <p:sp>
        <p:nvSpPr>
          <p:cNvPr id="26" name="Text 24"/>
          <p:cNvSpPr txBox="1"/>
          <p:nvPr/>
        </p:nvSpPr>
        <p:spPr>
          <a:xfrm>
            <a:off x="731520" y="5600700"/>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6</a:t>
            </a:r>
            <a:endParaRPr lang="en-US" sz="1600" dirty="0"/>
          </a:p>
        </p:txBody>
      </p:sp>
      <p:sp>
        <p:nvSpPr>
          <p:cNvPr id="27" name="Text 25"/>
          <p:cNvSpPr txBox="1"/>
          <p:nvPr/>
        </p:nvSpPr>
        <p:spPr>
          <a:xfrm>
            <a:off x="1371600" y="5532120"/>
            <a:ext cx="10088575" cy="594360"/>
          </a:xfrm>
          <a:prstGeom prst="rect">
            <a:avLst/>
          </a:prstGeom>
          <a:noFill/>
          <a:ln/>
        </p:spPr>
        <p:txBody>
          <a:bodyPr wrap="square" lIns="0" tIns="0" rIns="0" bIns="0" rtlCol="0" anchor="ctr">
            <a:normAutofit/>
          </a:bodyPr>
          <a:lstStyle/>
          <a:p>
            <a:pPr indent="0" marL="0">
              <a:buNone/>
            </a:pPr>
            <a:r>
              <a:rPr lang="en-US" sz="1800" dirty="0">
                <a:solidFill>
                  <a:srgbClr val="1C2833"/>
                </a:solidFill>
                <a:latin typeface="Arial" pitchFamily="34" charset="0"/>
                <a:ea typeface="Arial" pitchFamily="34" charset="-122"/>
                <a:cs typeface="Arial" pitchFamily="34" charset="-120"/>
              </a:rPr>
              <a:t>Practical application using real-world examples</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How this session links to your workbook</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Developing research foundations through Alien C</a:t>
            </a:r>
            <a:endParaRPr lang="en-US" sz="1800" dirty="0"/>
          </a:p>
        </p:txBody>
      </p:sp>
      <p:graphicFrame>
        <p:nvGraphicFramePr>
          <p:cNvPr id="6" name="Table 0"/>
          <p:cNvGraphicFramePr>
            <a:graphicFrameLocks noGrp="1"/>
          </p:cNvGraphicFramePr>
          <p:nvPr>
            <p:extLst>
              <p:ext uri="{D42A27DB-BD31-4B8C-83A1-F6EECF244321}">
                <p14:modId xmlns:p14="http://schemas.microsoft.com/office/powerpoint/2010/main" val="1579011935"/>
              </p:ext>
            </p:extLst>
          </p:nvPr>
        </p:nvGraphicFramePr>
        <p:xfrm>
          <a:off x="548640" y="1600200"/>
          <a:ext cx="11094415" cy="914400"/>
        </p:xfrm>
        <a:graphic>
          <a:graphicData uri="http://schemas.openxmlformats.org/drawingml/2006/table">
            <a:tbl>
              <a:tblPr/>
              <a:tblGrid>
                <a:gridCol w="4572000"/>
                <a:gridCol w="2194560"/>
                <a:gridCol w="4325112"/>
              </a:tblGrid>
              <a:tr h="566928">
                <a:tc>
                  <a:txBody>
                    <a:bodyPr/>
                    <a:lstStyle/>
                    <a:p>
                      <a:pPr indent="0" marL="0">
                        <a:buNone/>
                      </a:pPr>
                      <a:r>
                        <a:rPr lang="en-US" sz="1600" b="1" dirty="0">
                          <a:solidFill>
                            <a:srgbClr val="FFFFFF"/>
                          </a:solidFill>
                          <a:latin typeface="Arial" pitchFamily="34" charset="0"/>
                          <a:ea typeface="Arial" pitchFamily="34" charset="-122"/>
                          <a:cs typeface="Arial" pitchFamily="34" charset="-120"/>
                        </a:rPr>
                        <a:t>Session topic</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2E7D7A"/>
                    </a:solidFill>
                  </a:tcPr>
                </a:tc>
                <a:tc>
                  <a:txBody>
                    <a:bodyPr/>
                    <a:lstStyle/>
                    <a:p>
                      <a:pPr indent="0" marL="0">
                        <a:buNone/>
                      </a:pPr>
                      <a:r>
                        <a:rPr lang="en-US" sz="1600" b="1" dirty="0">
                          <a:solidFill>
                            <a:srgbClr val="FFFFFF"/>
                          </a:solidFill>
                          <a:latin typeface="Arial" pitchFamily="34" charset="0"/>
                          <a:ea typeface="Arial" pitchFamily="34" charset="-122"/>
                          <a:cs typeface="Arial" pitchFamily="34" charset="-120"/>
                        </a:rPr>
                        <a:t>Slides</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2E7D7A"/>
                    </a:solidFill>
                  </a:tcPr>
                </a:tc>
                <a:tc>
                  <a:txBody>
                    <a:bodyPr/>
                    <a:lstStyle/>
                    <a:p>
                      <a:pPr indent="0" marL="0">
                        <a:buNone/>
                      </a:pPr>
                      <a:r>
                        <a:rPr lang="en-US" sz="1600" b="1" dirty="0">
                          <a:solidFill>
                            <a:srgbClr val="FFFFFF"/>
                          </a:solidFill>
                          <a:latin typeface="Arial" pitchFamily="34" charset="0"/>
                          <a:ea typeface="Arial" pitchFamily="34" charset="-122"/>
                          <a:cs typeface="Arial" pitchFamily="34" charset="-120"/>
                        </a:rPr>
                        <a:t>Workbook</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2E7D7A"/>
                    </a:solidFill>
                  </a:tcPr>
                </a:tc>
              </a:tr>
              <a:tr h="566928">
                <a:tc>
                  <a:txBody>
                    <a:bodyPr/>
                    <a:lstStyle/>
                    <a:p>
                      <a:pPr indent="0" marL="0">
                        <a:buNone/>
                      </a:pPr>
                      <a:r>
                        <a:rPr lang="en-US" sz="1600" b="1" dirty="0">
                          <a:solidFill>
                            <a:srgbClr val="1C2833"/>
                          </a:solidFill>
                          <a:latin typeface="Arial" pitchFamily="34" charset="0"/>
                          <a:ea typeface="Arial" pitchFamily="34" charset="-122"/>
                          <a:cs typeface="Arial" pitchFamily="34" charset="-120"/>
                        </a:rPr>
                        <a:t>Kuhn, Guba and Lincoln; the four questions</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EEF3F8"/>
                    </a:solidFill>
                  </a:tcPr>
                </a:tc>
                <a:tc>
                  <a:txBody>
                    <a:bodyPr/>
                    <a:lstStyle/>
                    <a:p>
                      <a:pPr indent="0" marL="0">
                        <a:buNone/>
                      </a:pPr>
                      <a:r>
                        <a:rPr lang="en-US" sz="1600" dirty="0">
                          <a:solidFill>
                            <a:srgbClr val="1C2833"/>
                          </a:solidFill>
                          <a:latin typeface="Arial" pitchFamily="34" charset="0"/>
                          <a:ea typeface="Arial" pitchFamily="34" charset="-122"/>
                          <a:cs typeface="Arial" pitchFamily="34" charset="-120"/>
                        </a:rPr>
                        <a:t>slides 6 to 13</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EEF3F8"/>
                    </a:solidFill>
                  </a:tcPr>
                </a:tc>
                <a:tc>
                  <a:txBody>
                    <a:bodyPr/>
                    <a:lstStyle/>
                    <a:p>
                      <a:pPr indent="0" marL="0">
                        <a:buNone/>
                      </a:pPr>
                      <a:r>
                        <a:rPr lang="en-US" sz="1600" dirty="0">
                          <a:solidFill>
                            <a:srgbClr val="1C2833"/>
                          </a:solidFill>
                          <a:latin typeface="Arial" pitchFamily="34" charset="0"/>
                          <a:ea typeface="Arial" pitchFamily="34" charset="-122"/>
                          <a:cs typeface="Arial" pitchFamily="34" charset="-120"/>
                        </a:rPr>
                        <a:t>How to use this workbook; Figure 1; Table 1</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EEF3F8"/>
                    </a:solidFill>
                  </a:tcPr>
                </a:tc>
              </a:tr>
              <a:tr h="566928">
                <a:tc>
                  <a:txBody>
                    <a:bodyPr/>
                    <a:lstStyle/>
                    <a:p>
                      <a:pPr indent="0" marL="0">
                        <a:buNone/>
                      </a:pPr>
                      <a:r>
                        <a:rPr lang="en-US" sz="1600" b="1" dirty="0">
                          <a:solidFill>
                            <a:srgbClr val="1C2833"/>
                          </a:solidFill>
                          <a:latin typeface="Arial" pitchFamily="34" charset="0"/>
                          <a:ea typeface="Arial" pitchFamily="34" charset="-122"/>
                          <a:cs typeface="Arial" pitchFamily="34" charset="-120"/>
                        </a:rPr>
                        <a:t>The Seven Aliens, the four families and the qualitative umbrella</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FFFFFF"/>
                    </a:solidFill>
                  </a:tcPr>
                </a:tc>
                <a:tc>
                  <a:txBody>
                    <a:bodyPr/>
                    <a:lstStyle/>
                    <a:p>
                      <a:pPr indent="0" marL="0">
                        <a:buNone/>
                      </a:pPr>
                      <a:r>
                        <a:rPr lang="en-US" sz="1600" dirty="0">
                          <a:solidFill>
                            <a:srgbClr val="1C2833"/>
                          </a:solidFill>
                          <a:latin typeface="Arial" pitchFamily="34" charset="0"/>
                          <a:ea typeface="Arial" pitchFamily="34" charset="-122"/>
                          <a:cs typeface="Arial" pitchFamily="34" charset="-120"/>
                        </a:rPr>
                        <a:t>slides 16 to 36</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FFFFFF"/>
                    </a:solidFill>
                  </a:tcPr>
                </a:tc>
                <a:tc>
                  <a:txBody>
                    <a:bodyPr/>
                    <a:lstStyle/>
                    <a:p>
                      <a:pPr indent="0" marL="0">
                        <a:buNone/>
                      </a:pPr>
                      <a:r>
                        <a:rPr lang="en-US" sz="1600" dirty="0">
                          <a:solidFill>
                            <a:srgbClr val="1C2833"/>
                          </a:solidFill>
                          <a:latin typeface="Arial" pitchFamily="34" charset="0"/>
                          <a:ea typeface="Arial" pitchFamily="34" charset="-122"/>
                          <a:cs typeface="Arial" pitchFamily="34" charset="-120"/>
                        </a:rPr>
                        <a:t>Keep C apart from D and E; Table 9</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FFFFFF"/>
                    </a:solidFill>
                  </a:tcPr>
                </a:tc>
              </a:tr>
              <a:tr h="566928">
                <a:tc>
                  <a:txBody>
                    <a:bodyPr/>
                    <a:lstStyle/>
                    <a:p>
                      <a:pPr indent="0" marL="0">
                        <a:buNone/>
                      </a:pPr>
                      <a:r>
                        <a:rPr lang="en-US" sz="1600" b="1" dirty="0">
                          <a:solidFill>
                            <a:srgbClr val="1C2833"/>
                          </a:solidFill>
                          <a:latin typeface="Arial" pitchFamily="34" charset="0"/>
                          <a:ea typeface="Arial" pitchFamily="34" charset="-122"/>
                          <a:cs typeface="Arial" pitchFamily="34" charset="-120"/>
                        </a:rPr>
                        <a:t>Ontology and epistemology</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EEF3F8"/>
                    </a:solidFill>
                  </a:tcPr>
                </a:tc>
                <a:tc>
                  <a:txBody>
                    <a:bodyPr/>
                    <a:lstStyle/>
                    <a:p>
                      <a:pPr indent="0" marL="0">
                        <a:buNone/>
                      </a:pPr>
                      <a:r>
                        <a:rPr lang="en-US" sz="1600" dirty="0">
                          <a:solidFill>
                            <a:srgbClr val="1C2833"/>
                          </a:solidFill>
                          <a:latin typeface="Arial" pitchFamily="34" charset="0"/>
                          <a:ea typeface="Arial" pitchFamily="34" charset="-122"/>
                          <a:cs typeface="Arial" pitchFamily="34" charset="-120"/>
                        </a:rPr>
                        <a:t>slides 39 to 51</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EEF3F8"/>
                    </a:solidFill>
                  </a:tcPr>
                </a:tc>
                <a:tc>
                  <a:txBody>
                    <a:bodyPr/>
                    <a:lstStyle/>
                    <a:p>
                      <a:pPr indent="0" marL="0">
                        <a:buNone/>
                      </a:pPr>
                      <a:r>
                        <a:rPr lang="en-US" sz="1600" dirty="0">
                          <a:solidFill>
                            <a:srgbClr val="1C2833"/>
                          </a:solidFill>
                          <a:latin typeface="Arial" pitchFamily="34" charset="0"/>
                          <a:ea typeface="Arial" pitchFamily="34" charset="-122"/>
                          <a:cs typeface="Arial" pitchFamily="34" charset="-120"/>
                        </a:rPr>
                        <a:t>Steps 1 to 3; Figure 2</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EEF3F8"/>
                    </a:solidFill>
                  </a:tcPr>
                </a:tc>
              </a:tr>
              <a:tr h="566928">
                <a:tc>
                  <a:txBody>
                    <a:bodyPr/>
                    <a:lstStyle/>
                    <a:p>
                      <a:pPr indent="0" marL="0">
                        <a:buNone/>
                      </a:pPr>
                      <a:r>
                        <a:rPr lang="en-US" sz="1600" b="1" dirty="0">
                          <a:solidFill>
                            <a:srgbClr val="1C2833"/>
                          </a:solidFill>
                          <a:latin typeface="Arial" pitchFamily="34" charset="0"/>
                          <a:ea typeface="Arial" pitchFamily="34" charset="-122"/>
                          <a:cs typeface="Arial" pitchFamily="34" charset="-120"/>
                        </a:rPr>
                        <a:t>Axiology and the value of research</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FFFFFF"/>
                    </a:solidFill>
                  </a:tcPr>
                </a:tc>
                <a:tc>
                  <a:txBody>
                    <a:bodyPr/>
                    <a:lstStyle/>
                    <a:p>
                      <a:pPr indent="0" marL="0">
                        <a:buNone/>
                      </a:pPr>
                      <a:r>
                        <a:rPr lang="en-US" sz="1600" dirty="0">
                          <a:solidFill>
                            <a:srgbClr val="1C2833"/>
                          </a:solidFill>
                          <a:latin typeface="Arial" pitchFamily="34" charset="0"/>
                          <a:ea typeface="Arial" pitchFamily="34" charset="-122"/>
                          <a:cs typeface="Arial" pitchFamily="34" charset="-120"/>
                        </a:rPr>
                        <a:t>slides 52 to 59</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FFFFFF"/>
                    </a:solidFill>
                  </a:tcPr>
                </a:tc>
                <a:tc>
                  <a:txBody>
                    <a:bodyPr/>
                    <a:lstStyle/>
                    <a:p>
                      <a:pPr indent="0" marL="0">
                        <a:buNone/>
                      </a:pPr>
                      <a:r>
                        <a:rPr lang="en-US" sz="1600" dirty="0">
                          <a:solidFill>
                            <a:srgbClr val="1C2833"/>
                          </a:solidFill>
                          <a:latin typeface="Arial" pitchFamily="34" charset="0"/>
                          <a:ea typeface="Arial" pitchFamily="34" charset="-122"/>
                          <a:cs typeface="Arial" pitchFamily="34" charset="-120"/>
                        </a:rPr>
                        <a:t>Table 12: positionality</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FFFFFF"/>
                    </a:solidFill>
                  </a:tcPr>
                </a:tc>
              </a:tr>
              <a:tr h="566928">
                <a:tc>
                  <a:txBody>
                    <a:bodyPr/>
                    <a:lstStyle/>
                    <a:p>
                      <a:pPr indent="0" marL="0">
                        <a:buNone/>
                      </a:pPr>
                      <a:r>
                        <a:rPr lang="en-US" sz="1600" b="1" dirty="0">
                          <a:solidFill>
                            <a:srgbClr val="1C2833"/>
                          </a:solidFill>
                          <a:latin typeface="Arial" pitchFamily="34" charset="0"/>
                          <a:ea typeface="Arial" pitchFamily="34" charset="-122"/>
                          <a:cs typeface="Arial" pitchFamily="34" charset="-120"/>
                        </a:rPr>
                        <a:t>Methodology, reasoning and coherence</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EEF3F8"/>
                    </a:solidFill>
                  </a:tcPr>
                </a:tc>
                <a:tc>
                  <a:txBody>
                    <a:bodyPr/>
                    <a:lstStyle/>
                    <a:p>
                      <a:pPr indent="0" marL="0">
                        <a:buNone/>
                      </a:pPr>
                      <a:r>
                        <a:rPr lang="en-US" sz="1600" dirty="0">
                          <a:solidFill>
                            <a:srgbClr val="1C2833"/>
                          </a:solidFill>
                          <a:latin typeface="Arial" pitchFamily="34" charset="0"/>
                          <a:ea typeface="Arial" pitchFamily="34" charset="-122"/>
                          <a:cs typeface="Arial" pitchFamily="34" charset="-120"/>
                        </a:rPr>
                        <a:t>slides 60 to 70</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EEF3F8"/>
                    </a:solidFill>
                  </a:tcPr>
                </a:tc>
                <a:tc>
                  <a:txBody>
                    <a:bodyPr/>
                    <a:lstStyle/>
                    <a:p>
                      <a:pPr indent="0" marL="0">
                        <a:buNone/>
                      </a:pPr>
                      <a:r>
                        <a:rPr lang="en-US" sz="1600" dirty="0">
                          <a:solidFill>
                            <a:srgbClr val="1C2833"/>
                          </a:solidFill>
                          <a:latin typeface="Arial" pitchFamily="34" charset="0"/>
                          <a:ea typeface="Arial" pitchFamily="34" charset="-122"/>
                          <a:cs typeface="Arial" pitchFamily="34" charset="-120"/>
                        </a:rPr>
                        <a:t>Steps 4 and 5; Activity 8</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EEF3F8"/>
                    </a:solidFill>
                  </a:tcPr>
                </a:tc>
              </a:tr>
              <a:tr h="566928">
                <a:tc>
                  <a:txBody>
                    <a:bodyPr/>
                    <a:lstStyle/>
                    <a:p>
                      <a:pPr indent="0" marL="0">
                        <a:buNone/>
                      </a:pPr>
                      <a:r>
                        <a:rPr lang="en-US" sz="1600" b="1" dirty="0">
                          <a:solidFill>
                            <a:srgbClr val="1C2833"/>
                          </a:solidFill>
                          <a:latin typeface="Arial" pitchFamily="34" charset="0"/>
                          <a:ea typeface="Arial" pitchFamily="34" charset="-122"/>
                          <a:cs typeface="Arial" pitchFamily="34" charset="-120"/>
                        </a:rPr>
                        <a:t>Each alien in practice</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FFFFFF"/>
                    </a:solidFill>
                  </a:tcPr>
                </a:tc>
                <a:tc>
                  <a:txBody>
                    <a:bodyPr/>
                    <a:lstStyle/>
                    <a:p>
                      <a:pPr indent="0" marL="0">
                        <a:buNone/>
                      </a:pPr>
                      <a:r>
                        <a:rPr lang="en-US" sz="1600" dirty="0">
                          <a:solidFill>
                            <a:srgbClr val="1C2833"/>
                          </a:solidFill>
                          <a:latin typeface="Arial" pitchFamily="34" charset="0"/>
                          <a:ea typeface="Arial" pitchFamily="34" charset="-122"/>
                          <a:cs typeface="Arial" pitchFamily="34" charset="-120"/>
                        </a:rPr>
                        <a:t>slides 73 to 80</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FFFFFF"/>
                    </a:solidFill>
                  </a:tcPr>
                </a:tc>
                <a:tc>
                  <a:txBody>
                    <a:bodyPr/>
                    <a:lstStyle/>
                    <a:p>
                      <a:pPr indent="0" marL="0">
                        <a:buNone/>
                      </a:pPr>
                      <a:r>
                        <a:rPr lang="en-US" sz="1600" dirty="0">
                          <a:solidFill>
                            <a:srgbClr val="1C2833"/>
                          </a:solidFill>
                          <a:latin typeface="Arial" pitchFamily="34" charset="0"/>
                          <a:ea typeface="Arial" pitchFamily="34" charset="-122"/>
                          <a:cs typeface="Arial" pitchFamily="34" charset="-120"/>
                        </a:rPr>
                        <a:t>Activities 6 and 7; Tables 7, 8, 10 and 11</a:t>
                      </a:r>
                      <a:endParaRPr lang="en-US" sz="1600" dirty="0">
                        <a:latin typeface="Arial" charset="0"/>
                        <a:ea typeface="Arial" charset="0"/>
                        <a:cs typeface="Arial" charset="0"/>
                      </a:endParaRPr>
                    </a:p>
                  </a:txBody>
                  <a:tcPr marL="91440" marR="91440" marT="91440" marB="91440" anchor="ctr">
                    <a:lnL w="9525" cap="flat" cmpd="sng" algn="ctr">
                      <a:solidFill>
                        <a:srgbClr val="D5DEE6"/>
                      </a:solidFill>
                      <a:prstDash val="solid"/>
                      <a:round/>
                      <a:headEnd type="none" w="med" len="med"/>
                      <a:tailEnd type="none" w="med" len="med"/>
                    </a:lnL>
                    <a:lnR w="9525" cap="flat" cmpd="sng" algn="ctr">
                      <a:solidFill>
                        <a:srgbClr val="D5DEE6"/>
                      </a:solidFill>
                      <a:prstDash val="solid"/>
                      <a:round/>
                      <a:headEnd type="none" w="med" len="med"/>
                      <a:tailEnd type="none" w="med" len="med"/>
                    </a:lnR>
                    <a:lnT w="9525" cap="flat" cmpd="sng" algn="ctr">
                      <a:solidFill>
                        <a:srgbClr val="D5DEE6"/>
                      </a:solidFill>
                      <a:prstDash val="solid"/>
                      <a:round/>
                      <a:headEnd type="none" w="med" len="med"/>
                      <a:tailEnd type="none" w="med" len="med"/>
                    </a:lnT>
                    <a:lnB w="9525" cap="flat" cmpd="sng" algn="ctr">
                      <a:solidFill>
                        <a:srgbClr val="D5DEE6"/>
                      </a:solidFill>
                      <a:prstDash val="solid"/>
                      <a:round/>
                      <a:headEnd type="none" w="med" len="med"/>
                      <a:tailEnd type="none" w="med" len="med"/>
                    </a:lnB>
                    <a:solidFill>
                      <a:srgbClr val="FFFFFF"/>
                    </a:solidFill>
                  </a:tcPr>
                </a:tc>
              </a:tr>
            </a:tbl>
          </a:graphicData>
        </a:graphic>
      </p:graphicFrame>
      <p:sp>
        <p:nvSpPr>
          <p:cNvPr id="5" name="Text 2"/>
          <p:cNvSpPr txBox="1"/>
          <p:nvPr/>
        </p:nvSpPr>
        <p:spPr>
          <a:xfrm>
            <a:off x="548640" y="5760720"/>
            <a:ext cx="11094415" cy="457200"/>
          </a:xfrm>
          <a:prstGeom prst="rect">
            <a:avLst/>
          </a:prstGeom>
          <a:noFill/>
          <a:ln/>
        </p:spPr>
        <p:txBody>
          <a:bodyPr wrap="square" lIns="0" tIns="0" rIns="0" bIns="0" rtlCol="0" anchor="ctr"/>
          <a:lstStyle/>
          <a:p>
            <a:pPr indent="0" marL="0">
              <a:buNone/>
            </a:pPr>
            <a:r>
              <a:rPr lang="en-US" sz="1500" i="1" dirty="0">
                <a:solidFill>
                  <a:srgbClr val="607085"/>
                </a:solidFill>
                <a:latin typeface="Arial" pitchFamily="34" charset="0"/>
                <a:ea typeface="Arial" pitchFamily="34" charset="-122"/>
                <a:cs typeface="Arial" pitchFamily="34" charset="-120"/>
              </a:rPr>
              <a:t>Eight short class activities run through the session. Each one points to the part of the workbook where you take the idea further.</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Kuhn (1962): where the idea of a paradigm comes from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The Structure of Scientific Revolutions</a:t>
            </a:r>
            <a:endParaRPr lang="en-US" sz="1800" dirty="0"/>
          </a:p>
        </p:txBody>
      </p:sp>
      <p:sp>
        <p:nvSpPr>
          <p:cNvPr id="4" name="Text 2"/>
          <p:cNvSpPr txBox="1"/>
          <p:nvPr/>
        </p:nvSpPr>
        <p:spPr>
          <a:xfrm>
            <a:off x="548640" y="1600200"/>
            <a:ext cx="11094415" cy="1097280"/>
          </a:xfrm>
          <a:prstGeom prst="rect">
            <a:avLst/>
          </a:prstGeom>
          <a:noFill/>
          <a:ln/>
        </p:spPr>
        <p:txBody>
          <a:bodyPr wrap="square" lIns="0" tIns="0" rIns="0" bIns="0" rtlCol="0" anchor="t"/>
          <a:lstStyle/>
          <a:p>
            <a:pPr indent="0" marL="0">
              <a:buNone/>
            </a:pPr>
            <a:r>
              <a:rPr lang="en-US" sz="2200" dirty="0">
                <a:solidFill>
                  <a:srgbClr val="1C2833"/>
                </a:solidFill>
                <a:latin typeface="Arial" pitchFamily="34" charset="0"/>
                <a:ea typeface="Arial" pitchFamily="34" charset="-122"/>
                <a:cs typeface="Arial" pitchFamily="34" charset="-120"/>
              </a:rPr>
              <a:t>Thomas Kuhn introduced the idea of a paradigm: the shared way a scientific community sees its problems and solves them. He argued that science changes when one paradigm replaces another, a paradigm shift.</a:t>
            </a:r>
            <a:endParaRPr lang="en-US" sz="2200" dirty="0"/>
          </a:p>
        </p:txBody>
      </p:sp>
      <p:sp>
        <p:nvSpPr>
          <p:cNvPr id="5" name="Shape 3"/>
          <p:cNvSpPr/>
          <p:nvPr/>
        </p:nvSpPr>
        <p:spPr>
          <a:xfrm>
            <a:off x="548640" y="2926080"/>
            <a:ext cx="4754880" cy="1325880"/>
          </a:xfrm>
          <a:prstGeom prst="roundRect">
            <a:avLst>
              <a:gd name="adj" fmla="val 5517"/>
            </a:avLst>
          </a:prstGeom>
          <a:solidFill>
            <a:srgbClr val="EEF3F8"/>
          </a:solidFill>
          <a:ln w="9525">
            <a:solidFill>
              <a:srgbClr val="D5DEE6"/>
            </a:solidFill>
            <a:prstDash val="solid"/>
          </a:ln>
        </p:spPr>
      </p:sp>
      <p:sp>
        <p:nvSpPr>
          <p:cNvPr id="6" name="Text 4"/>
          <p:cNvSpPr txBox="1"/>
          <p:nvPr/>
        </p:nvSpPr>
        <p:spPr>
          <a:xfrm>
            <a:off x="777240" y="2926080"/>
            <a:ext cx="4297680" cy="1325880"/>
          </a:xfrm>
          <a:prstGeom prst="rect">
            <a:avLst/>
          </a:prstGeom>
          <a:noFill/>
          <a:ln/>
        </p:spPr>
        <p:txBody>
          <a:bodyPr wrap="square" lIns="0" tIns="0" rIns="0" bIns="0" rtlCol="0" anchor="ctr"/>
          <a:lstStyle/>
          <a:p>
            <a:pPr indent="0" marL="0">
              <a:buNone/>
            </a:pPr>
            <a:r>
              <a:rPr lang="en-US" sz="1900" b="1" dirty="0">
                <a:solidFill>
                  <a:srgbClr val="2E7D7A"/>
                </a:solidFill>
                <a:latin typeface="Arial" pitchFamily="34" charset="0"/>
                <a:ea typeface="Arial" pitchFamily="34" charset="-122"/>
                <a:cs typeface="Arial" pitchFamily="34" charset="-120"/>
              </a:rPr>
              <a:t>1962  </a:t>
            </a:r>
            <a:pPr indent="0" marL="0">
              <a:buNone/>
            </a:pPr>
            <a:r>
              <a:rPr lang="en-US" sz="1900" b="1" dirty="0">
                <a:solidFill>
                  <a:srgbClr val="1C2833"/>
                </a:solidFill>
                <a:latin typeface="Arial" pitchFamily="34" charset="0"/>
                <a:ea typeface="Arial" pitchFamily="34" charset="-122"/>
                <a:cs typeface="Arial" pitchFamily="34" charset="-120"/>
              </a:rPr>
              <a:t>Kuhn</a:t>
            </a:r>
            <a:endParaRPr lang="en-US" sz="1900" dirty="0"/>
          </a:p>
          <a:p>
            <a:pPr indent="0" marL="0">
              <a:buNone/>
            </a:pPr>
            <a:r>
              <a:rPr lang="en-US" sz="1900" dirty="0">
                <a:solidFill>
                  <a:srgbClr val="1C2833"/>
                </a:solidFill>
                <a:latin typeface="Arial" pitchFamily="34" charset="0"/>
                <a:ea typeface="Arial" pitchFamily="34" charset="-122"/>
                <a:cs typeface="Arial" pitchFamily="34" charset="-120"/>
              </a:rPr>
              <a:t>The idea of a paradigm</a:t>
            </a:r>
            <a:endParaRPr lang="en-US" sz="1900" dirty="0"/>
          </a:p>
        </p:txBody>
      </p:sp>
      <p:sp>
        <p:nvSpPr>
          <p:cNvPr id="7" name="Shape 5"/>
          <p:cNvSpPr/>
          <p:nvPr/>
        </p:nvSpPr>
        <p:spPr>
          <a:xfrm>
            <a:off x="6888175" y="2926080"/>
            <a:ext cx="4754880" cy="1325880"/>
          </a:xfrm>
          <a:prstGeom prst="roundRect">
            <a:avLst>
              <a:gd name="adj" fmla="val 5517"/>
            </a:avLst>
          </a:prstGeom>
          <a:solidFill>
            <a:srgbClr val="E3F1F0"/>
          </a:solidFill>
          <a:ln w="9525">
            <a:solidFill>
              <a:srgbClr val="D5DEE6"/>
            </a:solidFill>
            <a:prstDash val="solid"/>
          </a:ln>
        </p:spPr>
      </p:sp>
      <p:sp>
        <p:nvSpPr>
          <p:cNvPr id="8" name="Text 6"/>
          <p:cNvSpPr txBox="1"/>
          <p:nvPr/>
        </p:nvSpPr>
        <p:spPr>
          <a:xfrm>
            <a:off x="7116775" y="2926080"/>
            <a:ext cx="4297680" cy="1325880"/>
          </a:xfrm>
          <a:prstGeom prst="rect">
            <a:avLst/>
          </a:prstGeom>
          <a:noFill/>
          <a:ln/>
        </p:spPr>
        <p:txBody>
          <a:bodyPr wrap="square" lIns="0" tIns="0" rIns="0" bIns="0" rtlCol="0" anchor="ctr"/>
          <a:lstStyle/>
          <a:p>
            <a:pPr indent="0" marL="0">
              <a:buNone/>
            </a:pPr>
            <a:r>
              <a:rPr lang="en-US" sz="1900" b="1" dirty="0">
                <a:solidFill>
                  <a:srgbClr val="2E7D7A"/>
                </a:solidFill>
                <a:latin typeface="Arial" pitchFamily="34" charset="0"/>
                <a:ea typeface="Arial" pitchFamily="34" charset="-122"/>
                <a:cs typeface="Arial" pitchFamily="34" charset="-120"/>
              </a:rPr>
              <a:t>1994 to 2018  </a:t>
            </a:r>
            <a:pPr indent="0" marL="0">
              <a:buNone/>
            </a:pPr>
            <a:r>
              <a:rPr lang="en-US" sz="1900" b="1" dirty="0">
                <a:solidFill>
                  <a:srgbClr val="1C2833"/>
                </a:solidFill>
                <a:latin typeface="Arial" pitchFamily="34" charset="0"/>
                <a:ea typeface="Arial" pitchFamily="34" charset="-122"/>
                <a:cs typeface="Arial" pitchFamily="34" charset="-120"/>
              </a:rPr>
              <a:t>Guba and Lincoln; Lincoln, Lynham and Guba</a:t>
            </a:r>
            <a:endParaRPr lang="en-US" sz="1900" dirty="0"/>
          </a:p>
          <a:p>
            <a:pPr indent="0" marL="0">
              <a:buNone/>
            </a:pPr>
            <a:r>
              <a:rPr lang="en-US" sz="1900" dirty="0">
                <a:solidFill>
                  <a:srgbClr val="1C2833"/>
                </a:solidFill>
                <a:latin typeface="Arial" pitchFamily="34" charset="0"/>
                <a:ea typeface="Arial" pitchFamily="34" charset="-122"/>
                <a:cs typeface="Arial" pitchFamily="34" charset="-120"/>
              </a:rPr>
              <a:t>The research paradigm you work with</a:t>
            </a:r>
            <a:endParaRPr lang="en-US" sz="1900" dirty="0"/>
          </a:p>
        </p:txBody>
      </p:sp>
      <p:sp>
        <p:nvSpPr>
          <p:cNvPr id="9" name="Text 7"/>
          <p:cNvSpPr txBox="1"/>
          <p:nvPr/>
        </p:nvSpPr>
        <p:spPr>
          <a:xfrm>
            <a:off x="5303520" y="2926080"/>
            <a:ext cx="1584655" cy="1325880"/>
          </a:xfrm>
          <a:prstGeom prst="rect">
            <a:avLst/>
          </a:prstGeom>
          <a:noFill/>
          <a:ln/>
        </p:spPr>
        <p:txBody>
          <a:bodyPr wrap="square" lIns="0" tIns="0" rIns="0" bIns="0" rtlCol="0" anchor="ctr"/>
          <a:lstStyle/>
          <a:p>
            <a:pPr algn="ctr" indent="0" marL="0">
              <a:buNone/>
            </a:pPr>
            <a:r>
              <a:rPr lang="en-US" sz="3600" b="1" dirty="0">
                <a:solidFill>
                  <a:srgbClr val="2E7D7A"/>
                </a:solidFill>
                <a:latin typeface="Arial" pitchFamily="34" charset="0"/>
                <a:ea typeface="Arial" pitchFamily="34" charset="-122"/>
                <a:cs typeface="Arial" pitchFamily="34" charset="-120"/>
              </a:rPr>
              <a:t>→</a:t>
            </a:r>
            <a:endParaRPr lang="en-US" sz="3600" dirty="0"/>
          </a:p>
        </p:txBody>
      </p:sp>
      <p:sp>
        <p:nvSpPr>
          <p:cNvPr id="10" name="Shape 8"/>
          <p:cNvSpPr/>
          <p:nvPr/>
        </p:nvSpPr>
        <p:spPr>
          <a:xfrm>
            <a:off x="548640" y="4572000"/>
            <a:ext cx="11094415" cy="1554480"/>
          </a:xfrm>
          <a:prstGeom prst="roundRect">
            <a:avLst>
              <a:gd name="adj" fmla="val 4706"/>
            </a:avLst>
          </a:prstGeom>
          <a:solidFill>
            <a:srgbClr val="E3F1F0"/>
          </a:solidFill>
          <a:ln w="9525">
            <a:solidFill>
              <a:srgbClr val="D5DEE6"/>
            </a:solidFill>
            <a:prstDash val="solid"/>
          </a:ln>
        </p:spPr>
      </p:sp>
      <p:sp>
        <p:nvSpPr>
          <p:cNvPr id="11" name="Text 9"/>
          <p:cNvSpPr txBox="1"/>
          <p:nvPr/>
        </p:nvSpPr>
        <p:spPr>
          <a:xfrm>
            <a:off x="822960" y="4572000"/>
            <a:ext cx="10545775" cy="1554480"/>
          </a:xfrm>
          <a:prstGeom prst="rect">
            <a:avLst/>
          </a:prstGeom>
          <a:noFill/>
          <a:ln/>
        </p:spPr>
        <p:txBody>
          <a:bodyPr wrap="square" lIns="0" tIns="0" rIns="0" bIns="0" rtlCol="0" anchor="ctr"/>
          <a:lstStyle/>
          <a:p>
            <a:pPr indent="0" marL="0">
              <a:buNone/>
            </a:pPr>
            <a:r>
              <a:rPr lang="en-US" sz="2000" b="1" dirty="0">
                <a:solidFill>
                  <a:srgbClr val="2E7D7A"/>
                </a:solidFill>
                <a:latin typeface="Arial" pitchFamily="34" charset="0"/>
                <a:ea typeface="Arial" pitchFamily="34" charset="-122"/>
                <a:cs typeface="Arial" pitchFamily="34" charset="-120"/>
              </a:rPr>
              <a:t>What this means for you: </a:t>
            </a:r>
            <a:pPr indent="0" marL="0">
              <a:buNone/>
            </a:pPr>
            <a:r>
              <a:rPr lang="en-US" sz="2000" dirty="0">
                <a:solidFill>
                  <a:srgbClr val="1C2833"/>
                </a:solidFill>
                <a:latin typeface="Arial" pitchFamily="34" charset="0"/>
                <a:ea typeface="Arial" pitchFamily="34" charset="-122"/>
                <a:cs typeface="Arial" pitchFamily="34" charset="-120"/>
              </a:rPr>
              <a:t>as a doctoral researcher you work with the research paradigm as later developed by Guba and Lincoln (1994) and Lincoln, Lynham and Guba (2018). They defined it by its answers to four questions: ontology, epistemology, axiology and methodology.</a:t>
            </a:r>
            <a:endParaRPr lang="en-US" sz="20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Kuhn's first definition of a paradigm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From the preface to the 1962 book, quoted from the 1970 second edition</a:t>
            </a:r>
            <a:endParaRPr lang="en-US" sz="1800" dirty="0"/>
          </a:p>
        </p:txBody>
      </p:sp>
      <p:sp>
        <p:nvSpPr>
          <p:cNvPr id="5" name="Shape 2"/>
          <p:cNvSpPr/>
          <p:nvPr/>
        </p:nvSpPr>
        <p:spPr>
          <a:xfrm>
            <a:off x="548640" y="1600200"/>
            <a:ext cx="11094415" cy="1463040"/>
          </a:xfrm>
          <a:prstGeom prst="roundRect">
            <a:avLst>
              <a:gd name="adj" fmla="val 5000"/>
            </a:avLst>
          </a:prstGeom>
          <a:solidFill>
            <a:srgbClr val="EEF3F8"/>
          </a:solidFill>
          <a:ln w="9525">
            <a:solidFill>
              <a:srgbClr val="D5DEE6"/>
            </a:solidFill>
            <a:prstDash val="solid"/>
          </a:ln>
        </p:spPr>
      </p:sp>
      <p:sp>
        <p:nvSpPr>
          <p:cNvPr id="6" name="Text 3"/>
          <p:cNvSpPr txBox="1"/>
          <p:nvPr/>
        </p:nvSpPr>
        <p:spPr>
          <a:xfrm>
            <a:off x="914400" y="1645920"/>
            <a:ext cx="10362895" cy="1371600"/>
          </a:xfrm>
          <a:prstGeom prst="rect">
            <a:avLst/>
          </a:prstGeom>
          <a:noFill/>
          <a:ln/>
        </p:spPr>
        <p:txBody>
          <a:bodyPr wrap="square" lIns="0" tIns="0" rIns="0" bIns="0" rtlCol="0" anchor="ctr"/>
          <a:lstStyle/>
          <a:p>
            <a:pPr indent="0" marL="0">
              <a:buNone/>
            </a:pPr>
            <a:r>
              <a:rPr lang="en-US" sz="2200" i="1" dirty="0">
                <a:solidFill>
                  <a:srgbClr val="1C2833"/>
                </a:solidFill>
                <a:latin typeface="Arial" pitchFamily="34" charset="0"/>
                <a:ea typeface="Arial" pitchFamily="34" charset="-122"/>
                <a:cs typeface="Arial" pitchFamily="34" charset="-120"/>
              </a:rPr>
              <a:t>Universally recognized scientific achievements that for a time provide model problems and solutions to a community of practitioners</a:t>
            </a:r>
            <a:pPr indent="0" marL="0">
              <a:buNone/>
            </a:pPr>
            <a:r>
              <a:rPr lang="en-US" sz="2200" dirty="0">
                <a:solidFill>
                  <a:srgbClr val="1C2833"/>
                </a:solidFill>
                <a:latin typeface="Arial" pitchFamily="34" charset="0"/>
                <a:ea typeface="Arial" pitchFamily="34" charset="-122"/>
                <a:cs typeface="Arial" pitchFamily="34" charset="-120"/>
              </a:rPr>
              <a:t> (Kuhn, 1970, p. viii).</a:t>
            </a:r>
            <a:endParaRPr lang="en-US" sz="2200" dirty="0"/>
          </a:p>
        </p:txBody>
      </p:sp>
      <p:sp>
        <p:nvSpPr>
          <p:cNvPr id="7" name="Text 4"/>
          <p:cNvSpPr txBox="1"/>
          <p:nvPr/>
        </p:nvSpPr>
        <p:spPr>
          <a:xfrm>
            <a:off x="548640" y="3291840"/>
            <a:ext cx="11094415" cy="2834640"/>
          </a:xfrm>
          <a:prstGeom prst="rect">
            <a:avLst/>
          </a:prstGeom>
          <a:noFill/>
          <a:ln/>
        </p:spPr>
        <p:txBody>
          <a:bodyPr wrap="square" lIns="0" tIns="0" rIns="0" bIns="0" rtlCol="0" anchor="t"/>
          <a:lstStyle/>
          <a:p>
            <a:pPr indent="0" marL="0">
              <a:buNone/>
            </a:pPr>
            <a:r>
              <a:rPr lang="en-US" sz="1900" b="1" dirty="0">
                <a:solidFill>
                  <a:srgbClr val="2E7D7A"/>
                </a:solidFill>
                <a:latin typeface="Arial" pitchFamily="34" charset="0"/>
                <a:ea typeface="Arial" pitchFamily="34" charset="-122"/>
                <a:cs typeface="Arial" pitchFamily="34" charset="-120"/>
              </a:rPr>
              <a:t>In plain words: </a:t>
            </a:r>
            <a:pPr indent="0" marL="0">
              <a:buNone/>
            </a:pPr>
            <a:r>
              <a:rPr lang="en-US" sz="1900" dirty="0">
                <a:solidFill>
                  <a:srgbClr val="1C2833"/>
                </a:solidFill>
                <a:latin typeface="Arial" pitchFamily="34" charset="0"/>
                <a:ea typeface="Arial" pitchFamily="34" charset="-122"/>
                <a:cs typeface="Arial" pitchFamily="34" charset="-120"/>
              </a:rPr>
              <a:t>a paradigm is a landmark piece of work that a research community takes as its model. It shows members which problems are worth studying and what a good solution looks like, until a revolution replaces it.</a:t>
            </a:r>
            <a:endParaRPr lang="en-US" sz="19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1900" dirty="0"/>
          </a:p>
          <a:p>
            <a:pPr indent="0" marL="0">
              <a:buNone/>
            </a:pPr>
            <a:r>
              <a:rPr lang="en-US" sz="1900" b="1" dirty="0">
                <a:solidFill>
                  <a:srgbClr val="2E7D7A"/>
                </a:solidFill>
                <a:latin typeface="Arial" pitchFamily="34" charset="0"/>
                <a:ea typeface="Arial" pitchFamily="34" charset="-122"/>
                <a:cs typeface="Arial" pitchFamily="34" charset="-120"/>
              </a:rPr>
              <a:t>In business and management research: </a:t>
            </a:r>
            <a:pPr indent="0" marL="0">
              <a:buNone/>
            </a:pPr>
            <a:r>
              <a:rPr lang="en-US" sz="1900" dirty="0">
                <a:solidFill>
                  <a:srgbClr val="1C2833"/>
                </a:solidFill>
                <a:latin typeface="Arial" pitchFamily="34" charset="0"/>
                <a:ea typeface="Arial" pitchFamily="34" charset="-122"/>
                <a:cs typeface="Arial" pitchFamily="34" charset="-120"/>
              </a:rPr>
              <a:t>a shared framework of theories, methods and standards that guides inquiry within a scholarly community. It shapes what is studied, how research is conducted and how results are interpreted.</a:t>
            </a:r>
            <a:endParaRPr lang="en-US" sz="19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Examples of paradigms in Kuhn's sense</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Landmark works that told a community what to study and what a good answer looked like</a:t>
            </a:r>
            <a:endParaRPr lang="en-US" sz="1800" dirty="0"/>
          </a:p>
        </p:txBody>
      </p:sp>
      <p:sp>
        <p:nvSpPr>
          <p:cNvPr id="4" name="Shape 2"/>
          <p:cNvSpPr/>
          <p:nvPr/>
        </p:nvSpPr>
        <p:spPr>
          <a:xfrm>
            <a:off x="548640" y="1554480"/>
            <a:ext cx="11094415" cy="1143000"/>
          </a:xfrm>
          <a:prstGeom prst="roundRect">
            <a:avLst>
              <a:gd name="adj" fmla="val 6400"/>
            </a:avLst>
          </a:prstGeom>
          <a:solidFill>
            <a:srgbClr val="E3F1F0"/>
          </a:solidFill>
          <a:ln w="9525">
            <a:solidFill>
              <a:srgbClr val="D5DEE6"/>
            </a:solidFill>
            <a:prstDash val="solid"/>
          </a:ln>
        </p:spPr>
      </p:sp>
      <p:sp>
        <p:nvSpPr>
          <p:cNvPr id="5" name="Text 3"/>
          <p:cNvSpPr txBox="1"/>
          <p:nvPr/>
        </p:nvSpPr>
        <p:spPr>
          <a:xfrm>
            <a:off x="822960" y="1554480"/>
            <a:ext cx="10545775" cy="1143000"/>
          </a:xfrm>
          <a:prstGeom prst="rect">
            <a:avLst/>
          </a:prstGeom>
          <a:noFill/>
          <a:ln/>
        </p:spPr>
        <p:txBody>
          <a:bodyPr wrap="square" lIns="0" tIns="0" rIns="0" bIns="0" rtlCol="0" anchor="ctr"/>
          <a:lstStyle/>
          <a:p>
            <a:pPr indent="0" marL="0">
              <a:buNone/>
            </a:pPr>
            <a:r>
              <a:rPr lang="en-US" sz="1700" i="1" dirty="0">
                <a:solidFill>
                  <a:srgbClr val="1C2833"/>
                </a:solidFill>
                <a:latin typeface="Arial" pitchFamily="34" charset="0"/>
                <a:ea typeface="Arial" pitchFamily="34" charset="-122"/>
                <a:cs typeface="Arial" pitchFamily="34" charset="-120"/>
              </a:rPr>
              <a:t>Aristotle's Physica, Ptolemy's Almagest, Newton's Principia and Opticks, Franklin's Electricity, Lavoisier's Chemistry, and Lyell's Geology</a:t>
            </a:r>
            <a:pPr indent="0" marL="0">
              <a:buNone/>
            </a:pPr>
            <a:r>
              <a:rPr lang="en-US" sz="1700" dirty="0">
                <a:solidFill>
                  <a:srgbClr val="1C2833"/>
                </a:solidFill>
                <a:latin typeface="Arial" pitchFamily="34" charset="0"/>
                <a:ea typeface="Arial" pitchFamily="34" charset="-122"/>
                <a:cs typeface="Arial" pitchFamily="34" charset="-120"/>
              </a:rPr>
              <a:t> and many other works </a:t>
            </a:r>
            <a:pPr indent="0" marL="0">
              <a:buNone/>
            </a:pPr>
            <a:r>
              <a:rPr lang="en-US" sz="1700" i="1" dirty="0">
                <a:solidFill>
                  <a:srgbClr val="1C2833"/>
                </a:solidFill>
                <a:latin typeface="Arial" pitchFamily="34" charset="0"/>
                <a:ea typeface="Arial" pitchFamily="34" charset="-122"/>
                <a:cs typeface="Arial" pitchFamily="34" charset="-120"/>
              </a:rPr>
              <a:t>served for a time implicitly to define the legitimate problems and methods of a research field for succeeding generations of practitioners</a:t>
            </a:r>
            <a:pPr indent="0" marL="0">
              <a:buNone/>
            </a:pPr>
            <a:r>
              <a:rPr lang="en-US" sz="1700" dirty="0">
                <a:solidFill>
                  <a:srgbClr val="1C2833"/>
                </a:solidFill>
                <a:latin typeface="Arial" pitchFamily="34" charset="0"/>
                <a:ea typeface="Arial" pitchFamily="34" charset="-122"/>
                <a:cs typeface="Arial" pitchFamily="34" charset="-120"/>
              </a:rPr>
              <a:t> (Kuhn, 1970, p. 10).</a:t>
            </a:r>
            <a:endParaRPr lang="en-US" sz="1700" dirty="0"/>
          </a:p>
        </p:txBody>
      </p:sp>
      <p:sp>
        <p:nvSpPr>
          <p:cNvPr id="6" name="Shape 4"/>
          <p:cNvSpPr/>
          <p:nvPr/>
        </p:nvSpPr>
        <p:spPr>
          <a:xfrm>
            <a:off x="548640" y="2926080"/>
            <a:ext cx="3515258" cy="3200400"/>
          </a:xfrm>
          <a:prstGeom prst="roundRect">
            <a:avLst>
              <a:gd name="adj" fmla="val 2286"/>
            </a:avLst>
          </a:prstGeom>
          <a:solidFill>
            <a:srgbClr val="EEF3F8"/>
          </a:solidFill>
          <a:ln w="9525">
            <a:solidFill>
              <a:srgbClr val="D5DEE6"/>
            </a:solidFill>
            <a:prstDash val="solid"/>
          </a:ln>
        </p:spPr>
      </p:sp>
      <p:sp>
        <p:nvSpPr>
          <p:cNvPr id="7" name="Text 5"/>
          <p:cNvSpPr txBox="1"/>
          <p:nvPr/>
        </p:nvSpPr>
        <p:spPr>
          <a:xfrm>
            <a:off x="777240" y="3063240"/>
            <a:ext cx="3058058" cy="2926080"/>
          </a:xfrm>
          <a:prstGeom prst="rect">
            <a:avLst/>
          </a:prstGeom>
          <a:noFill/>
          <a:ln/>
        </p:spPr>
        <p:txBody>
          <a:bodyPr wrap="square" lIns="0" tIns="0" rIns="0" bIns="0" rtlCol="0" anchor="t"/>
          <a:lstStyle/>
          <a:p>
            <a:pPr indent="0" marL="0">
              <a:buNone/>
            </a:pPr>
            <a:r>
              <a:rPr lang="en-US" sz="1800" b="1" dirty="0">
                <a:solidFill>
                  <a:srgbClr val="2E7D7A"/>
                </a:solidFill>
                <a:latin typeface="Arial" pitchFamily="34" charset="0"/>
                <a:ea typeface="Arial" pitchFamily="34" charset="-122"/>
                <a:cs typeface="Arial" pitchFamily="34" charset="-120"/>
              </a:rPr>
              <a:t>Ptolemy's Almagest</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An Earth-centred universe. Astronomers spent centuries refining its calculations.</a:t>
            </a:r>
            <a:endParaRPr lang="en-US" sz="18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1800" dirty="0"/>
          </a:p>
          <a:p>
            <a:pPr indent="0" marL="0">
              <a:buNone/>
            </a:pPr>
            <a:r>
              <a:rPr lang="en-US" sz="1800" i="1" dirty="0">
                <a:solidFill>
                  <a:srgbClr val="1C2833"/>
                </a:solidFill>
                <a:latin typeface="Arial" pitchFamily="34" charset="0"/>
                <a:ea typeface="Arial" pitchFamily="34" charset="-122"/>
                <a:cs typeface="Arial" pitchFamily="34" charset="-120"/>
              </a:rPr>
              <a:t>The shift: Earth at the centre became the Sun at the centre.</a:t>
            </a:r>
            <a:endParaRPr lang="en-US" sz="1800" dirty="0"/>
          </a:p>
        </p:txBody>
      </p:sp>
      <p:sp>
        <p:nvSpPr>
          <p:cNvPr id="8" name="Shape 6"/>
          <p:cNvSpPr/>
          <p:nvPr/>
        </p:nvSpPr>
        <p:spPr>
          <a:xfrm>
            <a:off x="4338218" y="2926080"/>
            <a:ext cx="3515258" cy="3200400"/>
          </a:xfrm>
          <a:prstGeom prst="roundRect">
            <a:avLst>
              <a:gd name="adj" fmla="val 2286"/>
            </a:avLst>
          </a:prstGeom>
          <a:solidFill>
            <a:srgbClr val="EEF3F8"/>
          </a:solidFill>
          <a:ln w="9525">
            <a:solidFill>
              <a:srgbClr val="D5DEE6"/>
            </a:solidFill>
            <a:prstDash val="solid"/>
          </a:ln>
        </p:spPr>
      </p:sp>
      <p:sp>
        <p:nvSpPr>
          <p:cNvPr id="9" name="Text 7"/>
          <p:cNvSpPr txBox="1"/>
          <p:nvPr/>
        </p:nvSpPr>
        <p:spPr>
          <a:xfrm>
            <a:off x="4566818" y="3063240"/>
            <a:ext cx="3058058" cy="2926080"/>
          </a:xfrm>
          <a:prstGeom prst="rect">
            <a:avLst/>
          </a:prstGeom>
          <a:noFill/>
          <a:ln/>
        </p:spPr>
        <p:txBody>
          <a:bodyPr wrap="square" lIns="0" tIns="0" rIns="0" bIns="0" rtlCol="0" anchor="t"/>
          <a:lstStyle/>
          <a:p>
            <a:pPr indent="0" marL="0">
              <a:buNone/>
            </a:pPr>
            <a:r>
              <a:rPr lang="en-US" sz="1800" b="1" dirty="0">
                <a:solidFill>
                  <a:srgbClr val="2E7D7A"/>
                </a:solidFill>
                <a:latin typeface="Arial" pitchFamily="34" charset="0"/>
                <a:ea typeface="Arial" pitchFamily="34" charset="-122"/>
                <a:cs typeface="Arial" pitchFamily="34" charset="-120"/>
              </a:rPr>
              <a:t>Newton's Principia</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The laws of motion and gravity. Physicists solved problems Newton's way for two centuries.</a:t>
            </a:r>
            <a:endParaRPr lang="en-US" sz="18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1800" dirty="0"/>
          </a:p>
          <a:p>
            <a:pPr indent="0" marL="0">
              <a:buNone/>
            </a:pPr>
            <a:r>
              <a:rPr lang="en-US" sz="1800" i="1" dirty="0">
                <a:solidFill>
                  <a:srgbClr val="1C2833"/>
                </a:solidFill>
                <a:latin typeface="Arial" pitchFamily="34" charset="0"/>
                <a:ea typeface="Arial" pitchFamily="34" charset="-122"/>
                <a:cs typeface="Arial" pitchFamily="34" charset="-120"/>
              </a:rPr>
              <a:t>The shift: gravity as a force became gravity as curved space and time.</a:t>
            </a:r>
            <a:endParaRPr lang="en-US" sz="1800" dirty="0"/>
          </a:p>
        </p:txBody>
      </p:sp>
      <p:sp>
        <p:nvSpPr>
          <p:cNvPr id="10" name="Shape 8"/>
          <p:cNvSpPr/>
          <p:nvPr/>
        </p:nvSpPr>
        <p:spPr>
          <a:xfrm>
            <a:off x="8127797" y="2926080"/>
            <a:ext cx="3515258" cy="3200400"/>
          </a:xfrm>
          <a:prstGeom prst="roundRect">
            <a:avLst>
              <a:gd name="adj" fmla="val 2286"/>
            </a:avLst>
          </a:prstGeom>
          <a:solidFill>
            <a:srgbClr val="EEF3F8"/>
          </a:solidFill>
          <a:ln w="9525">
            <a:solidFill>
              <a:srgbClr val="D5DEE6"/>
            </a:solidFill>
            <a:prstDash val="solid"/>
          </a:ln>
        </p:spPr>
      </p:sp>
      <p:sp>
        <p:nvSpPr>
          <p:cNvPr id="11" name="Text 9"/>
          <p:cNvSpPr txBox="1"/>
          <p:nvPr/>
        </p:nvSpPr>
        <p:spPr>
          <a:xfrm>
            <a:off x="8356397" y="3063240"/>
            <a:ext cx="3058058" cy="2926080"/>
          </a:xfrm>
          <a:prstGeom prst="rect">
            <a:avLst/>
          </a:prstGeom>
          <a:noFill/>
          <a:ln/>
        </p:spPr>
        <p:txBody>
          <a:bodyPr wrap="square" lIns="0" tIns="0" rIns="0" bIns="0" rtlCol="0" anchor="t"/>
          <a:lstStyle/>
          <a:p>
            <a:pPr indent="0" marL="0">
              <a:buNone/>
            </a:pPr>
            <a:r>
              <a:rPr lang="en-US" sz="1800" b="1" dirty="0">
                <a:solidFill>
                  <a:srgbClr val="2E7D7A"/>
                </a:solidFill>
                <a:latin typeface="Arial" pitchFamily="34" charset="0"/>
                <a:ea typeface="Arial" pitchFamily="34" charset="-122"/>
                <a:cs typeface="Arial" pitchFamily="34" charset="-120"/>
              </a:rPr>
              <a:t>Lavoisier's Chemistry</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Burning explained by oxygen, not by a substance called phlogiston.</a:t>
            </a:r>
            <a:endParaRPr lang="en-US" sz="18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1800" dirty="0"/>
          </a:p>
          <a:p>
            <a:pPr indent="0" marL="0">
              <a:buNone/>
            </a:pPr>
            <a:r>
              <a:rPr lang="en-US" sz="1800" i="1" dirty="0">
                <a:solidFill>
                  <a:srgbClr val="1C2833"/>
                </a:solidFill>
                <a:latin typeface="Arial" pitchFamily="34" charset="0"/>
                <a:ea typeface="Arial" pitchFamily="34" charset="-122"/>
                <a:cs typeface="Arial" pitchFamily="34" charset="-120"/>
              </a:rPr>
              <a:t>The shift: burning releasing phlogiston became burning combining with oxygen.</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Paradigms in business and management?</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Illustrations of Kuhn's idea, not Kuhn's own examples</a:t>
            </a:r>
            <a:endParaRPr lang="en-US" sz="1800" dirty="0"/>
          </a:p>
        </p:txBody>
      </p:sp>
      <p:sp>
        <p:nvSpPr>
          <p:cNvPr id="4" name="Shape 2"/>
          <p:cNvSpPr/>
          <p:nvPr/>
        </p:nvSpPr>
        <p:spPr>
          <a:xfrm>
            <a:off x="548640" y="1554480"/>
            <a:ext cx="3515258" cy="3154680"/>
          </a:xfrm>
          <a:prstGeom prst="roundRect">
            <a:avLst>
              <a:gd name="adj" fmla="val 2319"/>
            </a:avLst>
          </a:prstGeom>
          <a:solidFill>
            <a:srgbClr val="EEF3F8"/>
          </a:solidFill>
          <a:ln w="9525">
            <a:solidFill>
              <a:srgbClr val="D5DEE6"/>
            </a:solidFill>
            <a:prstDash val="solid"/>
          </a:ln>
        </p:spPr>
      </p:sp>
      <p:sp>
        <p:nvSpPr>
          <p:cNvPr id="5" name="Text 3"/>
          <p:cNvSpPr txBox="1"/>
          <p:nvPr/>
        </p:nvSpPr>
        <p:spPr>
          <a:xfrm>
            <a:off x="777240" y="1691640"/>
            <a:ext cx="3058058" cy="2926080"/>
          </a:xfrm>
          <a:prstGeom prst="rect">
            <a:avLst/>
          </a:prstGeom>
          <a:noFill/>
          <a:ln/>
        </p:spPr>
        <p:txBody>
          <a:bodyPr wrap="square" lIns="0" tIns="0" rIns="0" bIns="0" rtlCol="0" anchor="t"/>
          <a:lstStyle/>
          <a:p>
            <a:pPr indent="0" marL="0">
              <a:buNone/>
            </a:pPr>
            <a:r>
              <a:rPr lang="en-US" sz="1600" b="1" dirty="0">
                <a:solidFill>
                  <a:srgbClr val="2E7D7A"/>
                </a:solidFill>
                <a:latin typeface="Arial" pitchFamily="34" charset="0"/>
                <a:ea typeface="Arial" pitchFamily="34" charset="-122"/>
                <a:cs typeface="Arial" pitchFamily="34" charset="-120"/>
              </a:rPr>
              <a:t>Taylor (1911), The principles of scientific management</a:t>
            </a:r>
            <a:endParaRPr lang="en-US" sz="1600" dirty="0"/>
          </a:p>
          <a:p>
            <a:pPr indent="0" marL="0">
              <a:buNone/>
            </a:pPr>
            <a:r>
              <a:rPr lang="en-US" sz="1600" b="1" dirty="0">
                <a:solidFill>
                  <a:srgbClr val="1C2833"/>
                </a:solidFill>
                <a:latin typeface="Arial" pitchFamily="34" charset="0"/>
                <a:ea typeface="Arial" pitchFamily="34" charset="-122"/>
                <a:cs typeface="Arial" pitchFamily="34" charset="-120"/>
              </a:rPr>
              <a:t>The model: </a:t>
            </a:r>
            <a:pPr indent="0" marL="0">
              <a:buNone/>
            </a:pPr>
            <a:r>
              <a:rPr lang="en-US" sz="1600" dirty="0">
                <a:solidFill>
                  <a:srgbClr val="1C2833"/>
                </a:solidFill>
                <a:latin typeface="Arial" pitchFamily="34" charset="0"/>
                <a:ea typeface="Arial" pitchFamily="34" charset="-122"/>
                <a:cs typeface="Arial" pitchFamily="34" charset="-120"/>
              </a:rPr>
              <a:t>Work as something to measure, time and optimise.</a:t>
            </a:r>
            <a:endParaRPr lang="en-US" sz="16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1600" dirty="0"/>
          </a:p>
          <a:p>
            <a:pPr indent="0" marL="0">
              <a:buNone/>
            </a:pPr>
            <a:r>
              <a:rPr lang="en-US" sz="1600" b="1" dirty="0">
                <a:solidFill>
                  <a:srgbClr val="1C2833"/>
                </a:solidFill>
                <a:latin typeface="Arial" pitchFamily="34" charset="0"/>
                <a:ea typeface="Arial" pitchFamily="34" charset="-122"/>
                <a:cs typeface="Arial" pitchFamily="34" charset="-120"/>
              </a:rPr>
              <a:t>What happened next: </a:t>
            </a:r>
            <a:pPr indent="0" marL="0">
              <a:buNone/>
            </a:pPr>
            <a:r>
              <a:rPr lang="en-US" sz="1600" dirty="0">
                <a:solidFill>
                  <a:srgbClr val="1C2833"/>
                </a:solidFill>
                <a:latin typeface="Arial" pitchFamily="34" charset="0"/>
                <a:ea typeface="Arial" pitchFamily="34" charset="-122"/>
                <a:cs typeface="Arial" pitchFamily="34" charset="-120"/>
              </a:rPr>
              <a:t>Challenged by the Hawthorne studies, which showed that social and emotional factors matter (Roethlisberger and Dickson, 1939).</a:t>
            </a:r>
            <a:endParaRPr lang="en-US" sz="1600" dirty="0"/>
          </a:p>
        </p:txBody>
      </p:sp>
      <p:sp>
        <p:nvSpPr>
          <p:cNvPr id="6" name="Shape 4"/>
          <p:cNvSpPr/>
          <p:nvPr/>
        </p:nvSpPr>
        <p:spPr>
          <a:xfrm>
            <a:off x="4338218" y="1554480"/>
            <a:ext cx="3515258" cy="3154680"/>
          </a:xfrm>
          <a:prstGeom prst="roundRect">
            <a:avLst>
              <a:gd name="adj" fmla="val 2319"/>
            </a:avLst>
          </a:prstGeom>
          <a:solidFill>
            <a:srgbClr val="EEF3F8"/>
          </a:solidFill>
          <a:ln w="9525">
            <a:solidFill>
              <a:srgbClr val="D5DEE6"/>
            </a:solidFill>
            <a:prstDash val="solid"/>
          </a:ln>
        </p:spPr>
      </p:sp>
      <p:sp>
        <p:nvSpPr>
          <p:cNvPr id="7" name="Text 5"/>
          <p:cNvSpPr txBox="1"/>
          <p:nvPr/>
        </p:nvSpPr>
        <p:spPr>
          <a:xfrm>
            <a:off x="4566818" y="1691640"/>
            <a:ext cx="3058058" cy="2926080"/>
          </a:xfrm>
          <a:prstGeom prst="rect">
            <a:avLst/>
          </a:prstGeom>
          <a:noFill/>
          <a:ln/>
        </p:spPr>
        <p:txBody>
          <a:bodyPr wrap="square" lIns="0" tIns="0" rIns="0" bIns="0" rtlCol="0" anchor="t"/>
          <a:lstStyle/>
          <a:p>
            <a:pPr indent="0" marL="0">
              <a:buNone/>
            </a:pPr>
            <a:r>
              <a:rPr lang="en-US" sz="1600" b="1" dirty="0">
                <a:solidFill>
                  <a:srgbClr val="2E7D7A"/>
                </a:solidFill>
                <a:latin typeface="Arial" pitchFamily="34" charset="0"/>
                <a:ea typeface="Arial" pitchFamily="34" charset="-122"/>
                <a:cs typeface="Arial" pitchFamily="34" charset="-120"/>
              </a:rPr>
              <a:t>Porter (1980), Competitive strategy</a:t>
            </a:r>
            <a:endParaRPr lang="en-US" sz="1600" dirty="0"/>
          </a:p>
          <a:p>
            <a:pPr indent="0" marL="0">
              <a:buNone/>
            </a:pPr>
            <a:r>
              <a:rPr lang="en-US" sz="1600" b="1" dirty="0">
                <a:solidFill>
                  <a:srgbClr val="1C2833"/>
                </a:solidFill>
                <a:latin typeface="Arial" pitchFamily="34" charset="0"/>
                <a:ea typeface="Arial" pitchFamily="34" charset="-122"/>
                <a:cs typeface="Arial" pitchFamily="34" charset="-120"/>
              </a:rPr>
              <a:t>The model: </a:t>
            </a:r>
            <a:pPr indent="0" marL="0">
              <a:buNone/>
            </a:pPr>
            <a:r>
              <a:rPr lang="en-US" sz="1600" dirty="0">
                <a:solidFill>
                  <a:srgbClr val="1C2833"/>
                </a:solidFill>
                <a:latin typeface="Arial" pitchFamily="34" charset="0"/>
                <a:ea typeface="Arial" pitchFamily="34" charset="-122"/>
                <a:cs typeface="Arial" pitchFamily="34" charset="-120"/>
              </a:rPr>
              <a:t>Strategy as analysing industry forces and choosing a position.</a:t>
            </a:r>
            <a:endParaRPr lang="en-US" sz="16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1600" dirty="0"/>
          </a:p>
          <a:p>
            <a:pPr indent="0" marL="0">
              <a:buNone/>
            </a:pPr>
            <a:r>
              <a:rPr lang="en-US" sz="1600" b="1" dirty="0">
                <a:solidFill>
                  <a:srgbClr val="1C2833"/>
                </a:solidFill>
                <a:latin typeface="Arial" pitchFamily="34" charset="0"/>
                <a:ea typeface="Arial" pitchFamily="34" charset="-122"/>
                <a:cs typeface="Arial" pitchFamily="34" charset="-120"/>
              </a:rPr>
              <a:t>What happened next: </a:t>
            </a:r>
            <a:pPr indent="0" marL="0">
              <a:buNone/>
            </a:pPr>
            <a:r>
              <a:rPr lang="en-US" sz="1600" dirty="0">
                <a:solidFill>
                  <a:srgbClr val="1C2833"/>
                </a:solidFill>
                <a:latin typeface="Arial" pitchFamily="34" charset="0"/>
                <a:ea typeface="Arial" pitchFamily="34" charset="-122"/>
                <a:cs typeface="Arial" pitchFamily="34" charset="-120"/>
              </a:rPr>
              <a:t>Challenged by the resource-based view, which looks inward at a firm's own resources (Barney, 1991).</a:t>
            </a:r>
            <a:endParaRPr lang="en-US" sz="1600" dirty="0"/>
          </a:p>
        </p:txBody>
      </p:sp>
      <p:sp>
        <p:nvSpPr>
          <p:cNvPr id="8" name="Shape 6"/>
          <p:cNvSpPr/>
          <p:nvPr/>
        </p:nvSpPr>
        <p:spPr>
          <a:xfrm>
            <a:off x="8127797" y="1554480"/>
            <a:ext cx="3515258" cy="3154680"/>
          </a:xfrm>
          <a:prstGeom prst="roundRect">
            <a:avLst>
              <a:gd name="adj" fmla="val 2319"/>
            </a:avLst>
          </a:prstGeom>
          <a:solidFill>
            <a:srgbClr val="EEF3F8"/>
          </a:solidFill>
          <a:ln w="9525">
            <a:solidFill>
              <a:srgbClr val="D5DEE6"/>
            </a:solidFill>
            <a:prstDash val="solid"/>
          </a:ln>
        </p:spPr>
      </p:sp>
      <p:sp>
        <p:nvSpPr>
          <p:cNvPr id="9" name="Text 7"/>
          <p:cNvSpPr txBox="1"/>
          <p:nvPr/>
        </p:nvSpPr>
        <p:spPr>
          <a:xfrm>
            <a:off x="8356397" y="1691640"/>
            <a:ext cx="3058058" cy="2926080"/>
          </a:xfrm>
          <a:prstGeom prst="rect">
            <a:avLst/>
          </a:prstGeom>
          <a:noFill/>
          <a:ln/>
        </p:spPr>
        <p:txBody>
          <a:bodyPr wrap="square" lIns="0" tIns="0" rIns="0" bIns="0" rtlCol="0" anchor="t"/>
          <a:lstStyle/>
          <a:p>
            <a:pPr indent="0" marL="0">
              <a:buNone/>
            </a:pPr>
            <a:r>
              <a:rPr lang="en-US" sz="1600" b="1" dirty="0">
                <a:solidFill>
                  <a:srgbClr val="2E7D7A"/>
                </a:solidFill>
                <a:latin typeface="Arial" pitchFamily="34" charset="0"/>
                <a:ea typeface="Arial" pitchFamily="34" charset="-122"/>
                <a:cs typeface="Arial" pitchFamily="34" charset="-120"/>
              </a:rPr>
              <a:t>Hofstede (1980), Culture's consequences</a:t>
            </a:r>
            <a:endParaRPr lang="en-US" sz="1600" dirty="0"/>
          </a:p>
          <a:p>
            <a:pPr indent="0" marL="0">
              <a:buNone/>
            </a:pPr>
            <a:r>
              <a:rPr lang="en-US" sz="1600" b="1" dirty="0">
                <a:solidFill>
                  <a:srgbClr val="1C2833"/>
                </a:solidFill>
                <a:latin typeface="Arial" pitchFamily="34" charset="0"/>
                <a:ea typeface="Arial" pitchFamily="34" charset="-122"/>
                <a:cs typeface="Arial" pitchFamily="34" charset="-120"/>
              </a:rPr>
              <a:t>The model: </a:t>
            </a:r>
            <a:pPr indent="0" marL="0">
              <a:buNone/>
            </a:pPr>
            <a:r>
              <a:rPr lang="en-US" sz="1600" dirty="0">
                <a:solidFill>
                  <a:srgbClr val="1C2833"/>
                </a:solidFill>
                <a:latin typeface="Arial" pitchFamily="34" charset="0"/>
                <a:ea typeface="Arial" pitchFamily="34" charset="-122"/>
                <a:cs typeface="Arial" pitchFamily="34" charset="-120"/>
              </a:rPr>
              <a:t>National culture as a set of measurable dimensions.</a:t>
            </a:r>
            <a:endParaRPr lang="en-US" sz="16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1600" dirty="0"/>
          </a:p>
          <a:p>
            <a:pPr indent="0" marL="0">
              <a:buNone/>
            </a:pPr>
            <a:r>
              <a:rPr lang="en-US" sz="1600" b="1" dirty="0">
                <a:solidFill>
                  <a:srgbClr val="1C2833"/>
                </a:solidFill>
                <a:latin typeface="Arial" pitchFamily="34" charset="0"/>
                <a:ea typeface="Arial" pitchFamily="34" charset="-122"/>
                <a:cs typeface="Arial" pitchFamily="34" charset="-120"/>
              </a:rPr>
              <a:t>What happened next: </a:t>
            </a:r>
            <a:pPr indent="0" marL="0">
              <a:buNone/>
            </a:pPr>
            <a:r>
              <a:rPr lang="en-US" sz="1600" dirty="0">
                <a:solidFill>
                  <a:srgbClr val="1C2833"/>
                </a:solidFill>
                <a:latin typeface="Arial" pitchFamily="34" charset="0"/>
                <a:ea typeface="Arial" pitchFamily="34" charset="-122"/>
                <a:cs typeface="Arial" pitchFamily="34" charset="-120"/>
              </a:rPr>
              <a:t>Many later studies worked within it; others questioned whether culture can be measured this way.</a:t>
            </a:r>
            <a:endParaRPr lang="en-US" sz="1600" dirty="0"/>
          </a:p>
        </p:txBody>
      </p:sp>
      <p:sp>
        <p:nvSpPr>
          <p:cNvPr id="10" name="Shape 8"/>
          <p:cNvSpPr/>
          <p:nvPr/>
        </p:nvSpPr>
        <p:spPr>
          <a:xfrm>
            <a:off x="548640" y="4892040"/>
            <a:ext cx="11094415" cy="1234440"/>
          </a:xfrm>
          <a:prstGeom prst="roundRect">
            <a:avLst>
              <a:gd name="adj" fmla="val 5926"/>
            </a:avLst>
          </a:prstGeom>
          <a:solidFill>
            <a:srgbClr val="E3F1F0"/>
          </a:solidFill>
          <a:ln w="9525">
            <a:solidFill>
              <a:srgbClr val="D5DEE6"/>
            </a:solidFill>
            <a:prstDash val="solid"/>
          </a:ln>
        </p:spPr>
      </p:sp>
      <p:sp>
        <p:nvSpPr>
          <p:cNvPr id="11" name="Text 9"/>
          <p:cNvSpPr txBox="1"/>
          <p:nvPr/>
        </p:nvSpPr>
        <p:spPr>
          <a:xfrm>
            <a:off x="822960" y="4892040"/>
            <a:ext cx="10545775" cy="1234440"/>
          </a:xfrm>
          <a:prstGeom prst="rect">
            <a:avLst/>
          </a:prstGeom>
          <a:noFill/>
          <a:ln/>
        </p:spPr>
        <p:txBody>
          <a:bodyPr wrap="square" lIns="0" tIns="0" rIns="0" bIns="0" rtlCol="0" anchor="ctr"/>
          <a:lstStyle/>
          <a:p>
            <a:pPr indent="0" marL="0">
              <a:buNone/>
            </a:pPr>
            <a:r>
              <a:rPr lang="en-US" sz="1800" b="1" dirty="0">
                <a:solidFill>
                  <a:srgbClr val="2E7D7A"/>
                </a:solidFill>
                <a:latin typeface="Arial" pitchFamily="34" charset="0"/>
                <a:ea typeface="Arial" pitchFamily="34" charset="-122"/>
                <a:cs typeface="Arial" pitchFamily="34" charset="-120"/>
              </a:rPr>
              <a:t>A caution for your thesis: </a:t>
            </a:r>
            <a:pPr indent="0" marL="0">
              <a:buNone/>
            </a:pPr>
            <a:r>
              <a:rPr lang="en-US" sz="1800" dirty="0">
                <a:solidFill>
                  <a:srgbClr val="1C2833"/>
                </a:solidFill>
                <a:latin typeface="Arial" pitchFamily="34" charset="0"/>
                <a:ea typeface="Arial" pitchFamily="34" charset="-122"/>
                <a:cs typeface="Arial" pitchFamily="34" charset="-120"/>
              </a:rPr>
              <a:t>Kuhn wrote about the natural sciences, and some argue that management research has never had one dominant paradigm in his sense (Pfeffer, 1993). Use these as illustrations of Kuhn's idea, not as his argument.</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Kuhn clarifies: what members of a community share</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Kuhn's 1970 postscript, written after Margaret Masterman's criticism</a:t>
            </a:r>
            <a:endParaRPr lang="en-US" sz="1800" dirty="0"/>
          </a:p>
        </p:txBody>
      </p:sp>
      <p:sp>
        <p:nvSpPr>
          <p:cNvPr id="4" name="Shape 2"/>
          <p:cNvSpPr/>
          <p:nvPr/>
        </p:nvSpPr>
        <p:spPr>
          <a:xfrm>
            <a:off x="548640" y="1645920"/>
            <a:ext cx="11094415" cy="1188720"/>
          </a:xfrm>
          <a:prstGeom prst="roundRect">
            <a:avLst>
              <a:gd name="adj" fmla="val 6154"/>
            </a:avLst>
          </a:prstGeom>
          <a:solidFill>
            <a:srgbClr val="EEF3F8"/>
          </a:solidFill>
          <a:ln w="9525">
            <a:solidFill>
              <a:srgbClr val="D5DEE6"/>
            </a:solidFill>
            <a:prstDash val="solid"/>
          </a:ln>
        </p:spPr>
      </p:sp>
      <p:sp>
        <p:nvSpPr>
          <p:cNvPr id="5" name="Text 3"/>
          <p:cNvSpPr txBox="1"/>
          <p:nvPr/>
        </p:nvSpPr>
        <p:spPr>
          <a:xfrm>
            <a:off x="914400" y="1691640"/>
            <a:ext cx="10362895" cy="1097280"/>
          </a:xfrm>
          <a:prstGeom prst="rect">
            <a:avLst/>
          </a:prstGeom>
          <a:noFill/>
          <a:ln/>
        </p:spPr>
        <p:txBody>
          <a:bodyPr wrap="square" lIns="0" tIns="0" rIns="0" bIns="0" rtlCol="0" anchor="ctr"/>
          <a:lstStyle/>
          <a:p>
            <a:pPr indent="0" marL="0">
              <a:buNone/>
            </a:pPr>
            <a:r>
              <a:rPr lang="en-US" sz="2200" i="1" dirty="0">
                <a:solidFill>
                  <a:srgbClr val="1C2833"/>
                </a:solidFill>
                <a:latin typeface="Arial" pitchFamily="34" charset="0"/>
                <a:ea typeface="Arial" pitchFamily="34" charset="-122"/>
                <a:cs typeface="Arial" pitchFamily="34" charset="-120"/>
              </a:rPr>
              <a:t>A paradigm is what the members of a scientific community share</a:t>
            </a:r>
            <a:pPr indent="0" marL="0">
              <a:buNone/>
            </a:pPr>
            <a:r>
              <a:rPr lang="en-US" sz="2200" dirty="0">
                <a:solidFill>
                  <a:srgbClr val="1C2833"/>
                </a:solidFill>
                <a:latin typeface="Arial" pitchFamily="34" charset="0"/>
                <a:ea typeface="Arial" pitchFamily="34" charset="-122"/>
                <a:cs typeface="Arial" pitchFamily="34" charset="-120"/>
              </a:rPr>
              <a:t> (Kuhn, 1970, p. 176)</a:t>
            </a:r>
            <a:endParaRPr lang="en-US" sz="2200" dirty="0"/>
          </a:p>
        </p:txBody>
      </p:sp>
      <p:sp>
        <p:nvSpPr>
          <p:cNvPr id="6" name="Text 4"/>
          <p:cNvSpPr txBox="1"/>
          <p:nvPr/>
        </p:nvSpPr>
        <p:spPr>
          <a:xfrm>
            <a:off x="548640" y="3108960"/>
            <a:ext cx="11094415" cy="1463040"/>
          </a:xfrm>
          <a:prstGeom prst="rect">
            <a:avLst/>
          </a:prstGeom>
          <a:noFill/>
          <a:ln/>
        </p:spPr>
        <p:txBody>
          <a:bodyPr wrap="square" lIns="0" tIns="0" rIns="0" bIns="0" rtlCol="0" anchor="t"/>
          <a:lstStyle/>
          <a:p>
            <a:pPr indent="0" marL="0">
              <a:buNone/>
            </a:pPr>
            <a:r>
              <a:rPr lang="en-US" sz="2000" dirty="0">
                <a:solidFill>
                  <a:srgbClr val="1C2833"/>
                </a:solidFill>
                <a:latin typeface="Arial" pitchFamily="34" charset="0"/>
                <a:ea typeface="Arial" pitchFamily="34" charset="-122"/>
                <a:cs typeface="Arial" pitchFamily="34" charset="-120"/>
              </a:rPr>
              <a:t>Masterman (1970) found at least 21 senses of paradigm in the 1962 book. Kuhn replied that, broadly, a paradigm is </a:t>
            </a:r>
            <a:pPr indent="0" marL="0">
              <a:buNone/>
            </a:pPr>
            <a:r>
              <a:rPr lang="en-US" sz="2000" i="1" dirty="0">
                <a:solidFill>
                  <a:srgbClr val="1C2833"/>
                </a:solidFill>
                <a:latin typeface="Arial" pitchFamily="34" charset="0"/>
                <a:ea typeface="Arial" pitchFamily="34" charset="-122"/>
                <a:cs typeface="Arial" pitchFamily="34" charset="-120"/>
              </a:rPr>
              <a:t>the entire constellation of beliefs, values, techniques, and so on shared by the members of a given community</a:t>
            </a:r>
            <a:pPr indent="0" marL="0">
              <a:buNone/>
            </a:pPr>
            <a:r>
              <a:rPr lang="en-US" sz="2000" dirty="0">
                <a:solidFill>
                  <a:srgbClr val="1C2833"/>
                </a:solidFill>
                <a:latin typeface="Arial" pitchFamily="34" charset="0"/>
                <a:ea typeface="Arial" pitchFamily="34" charset="-122"/>
                <a:cs typeface="Arial" pitchFamily="34" charset="-120"/>
              </a:rPr>
              <a:t> (p. 175).</a:t>
            </a:r>
            <a:endParaRPr lang="en-US" sz="2000" dirty="0"/>
          </a:p>
        </p:txBody>
      </p:sp>
      <p:sp>
        <p:nvSpPr>
          <p:cNvPr id="7" name="Shape 5"/>
          <p:cNvSpPr/>
          <p:nvPr/>
        </p:nvSpPr>
        <p:spPr>
          <a:xfrm>
            <a:off x="548640" y="4846320"/>
            <a:ext cx="11094415" cy="822960"/>
          </a:xfrm>
          <a:prstGeom prst="roundRect">
            <a:avLst>
              <a:gd name="adj" fmla="val 8889"/>
            </a:avLst>
          </a:prstGeom>
          <a:solidFill>
            <a:srgbClr val="E3F1F0"/>
          </a:solidFill>
          <a:ln w="9525">
            <a:solidFill>
              <a:srgbClr val="D5DEE6"/>
            </a:solidFill>
            <a:prstDash val="solid"/>
          </a:ln>
        </p:spPr>
      </p:sp>
      <p:sp>
        <p:nvSpPr>
          <p:cNvPr id="8" name="Text 6"/>
          <p:cNvSpPr txBox="1"/>
          <p:nvPr/>
        </p:nvSpPr>
        <p:spPr>
          <a:xfrm>
            <a:off x="822960" y="4846320"/>
            <a:ext cx="10545775" cy="822960"/>
          </a:xfrm>
          <a:prstGeom prst="rect">
            <a:avLst/>
          </a:prstGeom>
          <a:noFill/>
          <a:ln/>
        </p:spPr>
        <p:txBody>
          <a:bodyPr wrap="square" lIns="0" tIns="0" rIns="0" bIns="0" rtlCol="0" anchor="ctr"/>
          <a:lstStyle/>
          <a:p>
            <a:pPr indent="0" marL="0">
              <a:buNone/>
            </a:pPr>
            <a:r>
              <a:rPr lang="en-US" sz="2000" b="1" dirty="0">
                <a:solidFill>
                  <a:srgbClr val="1C2833"/>
                </a:solidFill>
                <a:latin typeface="Arial" pitchFamily="34" charset="0"/>
                <a:ea typeface="Arial" pitchFamily="34" charset="-122"/>
                <a:cs typeface="Arial" pitchFamily="34" charset="-120"/>
              </a:rPr>
              <a:t>Key point:</a:t>
            </a:r>
            <a:pPr indent="0" marL="0">
              <a:buNone/>
            </a:pPr>
            <a:r>
              <a:rPr lang="en-US" sz="2000" dirty="0">
                <a:solidFill>
                  <a:srgbClr val="1C2833"/>
                </a:solidFill>
                <a:latin typeface="Arial" pitchFamily="34" charset="0"/>
                <a:ea typeface="Arial" pitchFamily="34" charset="-122"/>
                <a:cs typeface="Arial" pitchFamily="34" charset="-120"/>
              </a:rPr>
              <a:t> You work within your research community's shared assumptions.</a:t>
            </a:r>
            <a:endParaRPr lang="en-US" sz="20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From Kuhn to Guba and Lincoln</a:t>
            </a:r>
            <a:endParaRPr lang="en-US" sz="3000" dirty="0"/>
          </a:p>
        </p:txBody>
      </p:sp>
      <p:sp>
        <p:nvSpPr>
          <p:cNvPr id="3" name="Text 1"/>
          <p:cNvSpPr txBox="1"/>
          <p:nvPr/>
        </p:nvSpPr>
        <p:spPr>
          <a:xfrm>
            <a:off x="548640" y="1280160"/>
            <a:ext cx="11094415" cy="3840480"/>
          </a:xfrm>
          <a:prstGeom prst="rect">
            <a:avLst/>
          </a:prstGeom>
          <a:noFill/>
          <a:ln/>
        </p:spPr>
        <p:txBody>
          <a:bodyPr wrap="square" lIns="0" tIns="0" rIns="0" bIns="0" rtlCol="0" anchor="t"/>
          <a:lstStyle/>
          <a:p>
            <a:pPr marL="228600" indent="-228600">
              <a:spcAft>
                <a:spcPts val="1000"/>
              </a:spcAft>
              <a:buSzPct val="100000"/>
              <a:buChar char="•"/>
            </a:pPr>
            <a:r>
              <a:rPr lang="en-US" sz="1800" dirty="0">
                <a:solidFill>
                  <a:srgbClr val="1C2833"/>
                </a:solidFill>
                <a:latin typeface="Arial" pitchFamily="34" charset="0"/>
                <a:ea typeface="Arial" pitchFamily="34" charset="-122"/>
                <a:cs typeface="Arial" pitchFamily="34" charset="-120"/>
              </a:rPr>
              <a:t>Kuhn introduced the concept of paradigms (1962, 1970) describing shared frameworks that guide how scientific communities understand problems and solutions.</a:t>
            </a:r>
            <a:endParaRPr lang="en-US" sz="1800" dirty="0"/>
          </a:p>
          <a:p>
            <a:pPr marL="228600" indent="-228600">
              <a:spcAft>
                <a:spcPts val="1000"/>
              </a:spcAft>
              <a:buSzPct val="100000"/>
              <a:buChar char="•"/>
            </a:pPr>
            <a:r>
              <a:rPr lang="en-US" sz="1800" dirty="0">
                <a:solidFill>
                  <a:srgbClr val="1C2833"/>
                </a:solidFill>
                <a:latin typeface="Arial" pitchFamily="34" charset="0"/>
                <a:ea typeface="Arial" pitchFamily="34" charset="-122"/>
                <a:cs typeface="Arial" pitchFamily="34" charset="-120"/>
              </a:rPr>
              <a:t>Kuhn did not define the philosophical research paradigms used in methodology today.</a:t>
            </a:r>
            <a:endParaRPr lang="en-US" sz="1800" dirty="0"/>
          </a:p>
          <a:p>
            <a:pPr marL="228600" indent="-228600">
              <a:spcAft>
                <a:spcPts val="1000"/>
              </a:spcAft>
              <a:buSzPct val="100000"/>
              <a:buChar char="•"/>
            </a:pPr>
            <a:r>
              <a:rPr lang="en-US" sz="1800" dirty="0">
                <a:solidFill>
                  <a:srgbClr val="1C2833"/>
                </a:solidFill>
                <a:latin typeface="Arial" pitchFamily="34" charset="0"/>
                <a:ea typeface="Arial" pitchFamily="34" charset="-122"/>
                <a:cs typeface="Arial" pitchFamily="34" charset="-120"/>
              </a:rPr>
              <a:t>Later scholars, particularly Yvonna S. Lincoln and Egon G. Guba, refined the concept for social science research.</a:t>
            </a:r>
            <a:endParaRPr lang="en-US" sz="1800" dirty="0"/>
          </a:p>
          <a:p>
            <a:pPr marL="228600" indent="-228600">
              <a:spcAft>
                <a:spcPts val="1000"/>
              </a:spcAft>
              <a:buSzPct val="100000"/>
              <a:buChar char="•"/>
            </a:pPr>
            <a:r>
              <a:rPr lang="en-US" sz="1800" dirty="0">
                <a:solidFill>
                  <a:srgbClr val="1C2833"/>
                </a:solidFill>
                <a:latin typeface="Arial" pitchFamily="34" charset="0"/>
                <a:ea typeface="Arial" pitchFamily="34" charset="-122"/>
                <a:cs typeface="Arial" pitchFamily="34" charset="-120"/>
              </a:rPr>
              <a:t>Their work set out paradigms as distinct philosophical positions (for example positivism, interpretivism and critical theory), linking ontology, epistemology and methodology to research design (Guba and Lincoln, 1994). Axiology was added later (Lincoln and Guba, 2000).</a:t>
            </a:r>
            <a:endParaRPr lang="en-US" sz="1800" dirty="0"/>
          </a:p>
        </p:txBody>
      </p:sp>
      <p:sp>
        <p:nvSpPr>
          <p:cNvPr id="4" name="Shape 2"/>
          <p:cNvSpPr/>
          <p:nvPr/>
        </p:nvSpPr>
        <p:spPr>
          <a:xfrm>
            <a:off x="548640" y="5257800"/>
            <a:ext cx="11094415" cy="868680"/>
          </a:xfrm>
          <a:prstGeom prst="roundRect">
            <a:avLst>
              <a:gd name="adj" fmla="val 8421"/>
            </a:avLst>
          </a:prstGeom>
          <a:solidFill>
            <a:srgbClr val="E3F1F0"/>
          </a:solidFill>
          <a:ln w="9525">
            <a:solidFill>
              <a:srgbClr val="D5DEE6"/>
            </a:solidFill>
            <a:prstDash val="solid"/>
          </a:ln>
        </p:spPr>
      </p:sp>
      <p:sp>
        <p:nvSpPr>
          <p:cNvPr id="5" name="Text 3"/>
          <p:cNvSpPr txBox="1"/>
          <p:nvPr/>
        </p:nvSpPr>
        <p:spPr>
          <a:xfrm>
            <a:off x="822960" y="5257800"/>
            <a:ext cx="10545775" cy="868680"/>
          </a:xfrm>
          <a:prstGeom prst="rect">
            <a:avLst/>
          </a:prstGeom>
          <a:noFill/>
          <a:ln/>
        </p:spPr>
        <p:txBody>
          <a:bodyPr wrap="square" lIns="0" tIns="0" rIns="0" bIns="0" rtlCol="0" anchor="ctr"/>
          <a:lstStyle/>
          <a:p>
            <a:pPr indent="0" marL="0">
              <a:buNone/>
            </a:pPr>
            <a:r>
              <a:rPr lang="en-US" sz="1800" b="1" dirty="0">
                <a:solidFill>
                  <a:srgbClr val="1C2833"/>
                </a:solidFill>
                <a:latin typeface="Arial" pitchFamily="34" charset="0"/>
                <a:ea typeface="Arial" pitchFamily="34" charset="-122"/>
                <a:cs typeface="Arial" pitchFamily="34" charset="-120"/>
              </a:rPr>
              <a:t>Key point: Kuhn initiated the paradigm idea; later scholars formalised it as the research paradigm framework widely used in doctoral methodology today.</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What is a research paradigm today?</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The definition used in doctoral methodology</a:t>
            </a:r>
            <a:endParaRPr lang="en-US" sz="1800" dirty="0"/>
          </a:p>
        </p:txBody>
      </p:sp>
      <p:sp>
        <p:nvSpPr>
          <p:cNvPr id="4" name="Text 2"/>
          <p:cNvSpPr txBox="1"/>
          <p:nvPr/>
        </p:nvSpPr>
        <p:spPr>
          <a:xfrm>
            <a:off x="548640" y="1783080"/>
            <a:ext cx="11094415" cy="457200"/>
          </a:xfrm>
          <a:prstGeom prst="rect">
            <a:avLst/>
          </a:prstGeom>
          <a:noFill/>
          <a:ln/>
        </p:spPr>
        <p:txBody>
          <a:bodyPr wrap="square" lIns="0" tIns="0" rIns="0" bIns="0" rtlCol="0" anchor="ctr"/>
          <a:lstStyle/>
          <a:p>
            <a:pPr indent="0" marL="0">
              <a:buNone/>
            </a:pPr>
            <a:r>
              <a:rPr lang="en-US" sz="2000" b="1" dirty="0">
                <a:solidFill>
                  <a:srgbClr val="2E7D7A"/>
                </a:solidFill>
                <a:latin typeface="Arial" pitchFamily="34" charset="0"/>
                <a:ea typeface="Arial" pitchFamily="34" charset="-122"/>
                <a:cs typeface="Arial" pitchFamily="34" charset="-120"/>
              </a:rPr>
              <a:t>Guba (1990) and Guba and Lincoln (1994)</a:t>
            </a:r>
            <a:endParaRPr lang="en-US" sz="2000" dirty="0"/>
          </a:p>
        </p:txBody>
      </p:sp>
      <p:sp>
        <p:nvSpPr>
          <p:cNvPr id="5" name="Shape 3"/>
          <p:cNvSpPr/>
          <p:nvPr/>
        </p:nvSpPr>
        <p:spPr>
          <a:xfrm>
            <a:off x="548640" y="2377440"/>
            <a:ext cx="11094415" cy="2926080"/>
          </a:xfrm>
          <a:prstGeom prst="roundRect">
            <a:avLst>
              <a:gd name="adj" fmla="val 2500"/>
            </a:avLst>
          </a:prstGeom>
          <a:solidFill>
            <a:srgbClr val="EEF3F8"/>
          </a:solidFill>
          <a:ln w="9525">
            <a:solidFill>
              <a:srgbClr val="D5DEE6"/>
            </a:solidFill>
            <a:prstDash val="solid"/>
          </a:ln>
        </p:spPr>
      </p:sp>
      <p:sp>
        <p:nvSpPr>
          <p:cNvPr id="6" name="Text 4"/>
          <p:cNvSpPr txBox="1"/>
          <p:nvPr/>
        </p:nvSpPr>
        <p:spPr>
          <a:xfrm>
            <a:off x="914400" y="2468880"/>
            <a:ext cx="10362895" cy="2743200"/>
          </a:xfrm>
          <a:prstGeom prst="rect">
            <a:avLst/>
          </a:prstGeom>
          <a:noFill/>
          <a:ln/>
        </p:spPr>
        <p:txBody>
          <a:bodyPr wrap="square" lIns="0" tIns="0" rIns="0" bIns="0" rtlCol="0" anchor="ctr"/>
          <a:lstStyle/>
          <a:p>
            <a:pPr indent="0" marL="0">
              <a:buNone/>
            </a:pPr>
            <a:r>
              <a:rPr lang="en-US" sz="2200" dirty="0">
                <a:solidFill>
                  <a:srgbClr val="1C2833"/>
                </a:solidFill>
                <a:latin typeface="Arial" pitchFamily="34" charset="0"/>
                <a:ea typeface="Arial" pitchFamily="34" charset="-122"/>
                <a:cs typeface="Arial" pitchFamily="34" charset="-120"/>
              </a:rPr>
              <a:t>A paradigm is </a:t>
            </a:r>
            <a:pPr indent="0" marL="0">
              <a:buNone/>
            </a:pPr>
            <a:r>
              <a:rPr lang="en-US" sz="2200" i="1" dirty="0">
                <a:solidFill>
                  <a:srgbClr val="1C2833"/>
                </a:solidFill>
                <a:latin typeface="Arial" pitchFamily="34" charset="0"/>
                <a:ea typeface="Arial" pitchFamily="34" charset="-122"/>
                <a:cs typeface="Arial" pitchFamily="34" charset="-120"/>
              </a:rPr>
              <a:t>a basic set of beliefs that guides action</a:t>
            </a:r>
            <a:pPr indent="0" marL="0">
              <a:buNone/>
            </a:pPr>
            <a:r>
              <a:rPr lang="en-US" sz="2200" dirty="0">
                <a:solidFill>
                  <a:srgbClr val="1C2833"/>
                </a:solidFill>
                <a:latin typeface="Arial" pitchFamily="34" charset="0"/>
                <a:ea typeface="Arial" pitchFamily="34" charset="-122"/>
                <a:cs typeface="Arial" pitchFamily="34" charset="-120"/>
              </a:rPr>
              <a:t> (Guba, 1990, p. 17). It represents a worldview that defines, for its holder, </a:t>
            </a:r>
            <a:pPr indent="0" marL="0">
              <a:buNone/>
            </a:pPr>
            <a:r>
              <a:rPr lang="en-US" sz="2200" i="1" dirty="0">
                <a:solidFill>
                  <a:srgbClr val="1C2833"/>
                </a:solidFill>
                <a:latin typeface="Arial" pitchFamily="34" charset="0"/>
                <a:ea typeface="Arial" pitchFamily="34" charset="-122"/>
                <a:cs typeface="Arial" pitchFamily="34" charset="-120"/>
              </a:rPr>
              <a:t>the nature of the ‘world,’ the individual’s place in it, and the range of possible relationships to that world and its parts</a:t>
            </a:r>
            <a:pPr indent="0" marL="0">
              <a:buNone/>
            </a:pPr>
            <a:r>
              <a:rPr lang="en-US" sz="2200" dirty="0">
                <a:solidFill>
                  <a:srgbClr val="1C2833"/>
                </a:solidFill>
                <a:latin typeface="Arial" pitchFamily="34" charset="0"/>
                <a:ea typeface="Arial" pitchFamily="34" charset="-122"/>
                <a:cs typeface="Arial" pitchFamily="34" charset="-120"/>
              </a:rPr>
              <a:t> (Guba and Lincoln, 1994, p. 107).</a:t>
            </a:r>
            <a:endParaRPr lang="en-US" sz="22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Four questions that unfold in order</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Each answer shapes the next: ontology, then epistemology, then axiology, then methodology</a:t>
            </a:r>
            <a:endParaRPr lang="en-US" sz="1800" dirty="0"/>
          </a:p>
        </p:txBody>
      </p:sp>
      <p:sp>
        <p:nvSpPr>
          <p:cNvPr id="4" name="Shape 2"/>
          <p:cNvSpPr/>
          <p:nvPr/>
        </p:nvSpPr>
        <p:spPr>
          <a:xfrm>
            <a:off x="548640" y="1600200"/>
            <a:ext cx="2533574" cy="4526280"/>
          </a:xfrm>
          <a:prstGeom prst="roundRect">
            <a:avLst>
              <a:gd name="adj" fmla="val 2887"/>
            </a:avLst>
          </a:prstGeom>
          <a:solidFill>
            <a:srgbClr val="EEF3F8"/>
          </a:solidFill>
          <a:ln w="9525">
            <a:solidFill>
              <a:srgbClr val="D5DEE6"/>
            </a:solidFill>
            <a:prstDash val="solid"/>
          </a:ln>
        </p:spPr>
      </p:sp>
      <p:sp>
        <p:nvSpPr>
          <p:cNvPr id="5" name="Text 3"/>
          <p:cNvSpPr txBox="1"/>
          <p:nvPr/>
        </p:nvSpPr>
        <p:spPr>
          <a:xfrm>
            <a:off x="731520" y="1691640"/>
            <a:ext cx="2167814" cy="868680"/>
          </a:xfrm>
          <a:prstGeom prst="rect">
            <a:avLst/>
          </a:prstGeom>
          <a:noFill/>
          <a:ln/>
        </p:spPr>
        <p:txBody>
          <a:bodyPr wrap="square" lIns="0" tIns="0" rIns="0" bIns="0" rtlCol="0" anchor="t"/>
          <a:lstStyle/>
          <a:p>
            <a:pPr indent="0" marL="0">
              <a:buNone/>
            </a:pPr>
            <a:r>
              <a:rPr lang="en-US" sz="2000" b="1" dirty="0">
                <a:solidFill>
                  <a:srgbClr val="2E7D7A"/>
                </a:solidFill>
                <a:latin typeface="Arial" pitchFamily="34" charset="0"/>
                <a:ea typeface="Arial" pitchFamily="34" charset="-122"/>
                <a:cs typeface="Arial" pitchFamily="34" charset="-120"/>
              </a:rPr>
              <a:t>1. Ontology</a:t>
            </a:r>
            <a:endParaRPr lang="en-US" sz="2000" dirty="0"/>
          </a:p>
          <a:p>
            <a:pPr indent="0" marL="0">
              <a:buNone/>
            </a:pPr>
            <a:r>
              <a:rPr lang="en-US" sz="1700" i="1" dirty="0">
                <a:solidFill>
                  <a:srgbClr val="1C2833"/>
                </a:solidFill>
                <a:latin typeface="Arial" pitchFamily="34" charset="0"/>
                <a:ea typeface="Arial" pitchFamily="34" charset="-122"/>
                <a:cs typeface="Arial" pitchFamily="34" charset="-120"/>
              </a:rPr>
              <a:t>What is reality?</a:t>
            </a:r>
            <a:endParaRPr lang="en-US" sz="2000" dirty="0"/>
          </a:p>
        </p:txBody>
      </p:sp>
      <p:sp>
        <p:nvSpPr>
          <p:cNvPr id="6" name="Text 4"/>
          <p:cNvSpPr txBox="1"/>
          <p:nvPr/>
        </p:nvSpPr>
        <p:spPr>
          <a:xfrm>
            <a:off x="731520" y="2606040"/>
            <a:ext cx="2167814" cy="1828800"/>
          </a:xfrm>
          <a:prstGeom prst="rect">
            <a:avLst/>
          </a:prstGeom>
          <a:noFill/>
          <a:ln/>
        </p:spPr>
        <p:txBody>
          <a:bodyPr wrap="square" lIns="0" tIns="0" rIns="0" bIns="0" rtlCol="0" anchor="t"/>
          <a:lstStyle/>
          <a:p>
            <a:pPr indent="0" marL="0">
              <a:buNone/>
            </a:pPr>
            <a:r>
              <a:rPr lang="en-US" sz="1400" b="1" dirty="0">
                <a:solidFill>
                  <a:srgbClr val="607085"/>
                </a:solidFill>
                <a:latin typeface="Arial" pitchFamily="34" charset="0"/>
                <a:ea typeface="Arial" pitchFamily="34" charset="-122"/>
                <a:cs typeface="Arial" pitchFamily="34" charset="-120"/>
              </a:rPr>
              <a:t>In plain words</a:t>
            </a:r>
            <a:endParaRPr lang="en-US" sz="1400" dirty="0"/>
          </a:p>
          <a:p>
            <a:pPr indent="0" marL="0">
              <a:buNone/>
            </a:pPr>
            <a:r>
              <a:rPr lang="en-US" sz="1600" dirty="0">
                <a:solidFill>
                  <a:srgbClr val="1C2833"/>
                </a:solidFill>
                <a:latin typeface="Arial" pitchFamily="34" charset="0"/>
                <a:ea typeface="Arial" pitchFamily="34" charset="-122"/>
                <a:cs typeface="Arial" pitchFamily="34" charset="-120"/>
              </a:rPr>
              <a:t>What do you believe exists in the business situation you study: hard facts, or the meanings people give to them?</a:t>
            </a:r>
            <a:endParaRPr lang="en-US" sz="1400" dirty="0"/>
          </a:p>
        </p:txBody>
      </p:sp>
      <p:sp>
        <p:nvSpPr>
          <p:cNvPr id="7" name="Shape 5"/>
          <p:cNvSpPr/>
          <p:nvPr/>
        </p:nvSpPr>
        <p:spPr>
          <a:xfrm>
            <a:off x="640080" y="4526280"/>
            <a:ext cx="2350694" cy="1508760"/>
          </a:xfrm>
          <a:prstGeom prst="rect">
            <a:avLst/>
          </a:prstGeom>
          <a:solidFill>
            <a:srgbClr val="E3F1F0"/>
          </a:solidFill>
          <a:ln w="12700">
            <a:solidFill>
              <a:srgbClr val="E3F1F0"/>
            </a:solidFill>
            <a:prstDash val="solid"/>
          </a:ln>
        </p:spPr>
      </p:sp>
      <p:sp>
        <p:nvSpPr>
          <p:cNvPr id="8" name="Text 6"/>
          <p:cNvSpPr txBox="1"/>
          <p:nvPr/>
        </p:nvSpPr>
        <p:spPr>
          <a:xfrm>
            <a:off x="731520" y="4572000"/>
            <a:ext cx="2167814" cy="1417320"/>
          </a:xfrm>
          <a:prstGeom prst="rect">
            <a:avLst/>
          </a:prstGeom>
          <a:noFill/>
          <a:ln/>
        </p:spPr>
        <p:txBody>
          <a:bodyPr wrap="square" lIns="0" tIns="0" rIns="0" bIns="0" rtlCol="0" anchor="t"/>
          <a:lstStyle/>
          <a:p>
            <a:pPr indent="0" marL="0">
              <a:buNone/>
            </a:pPr>
            <a:r>
              <a:rPr lang="en-US" sz="1400" b="1" dirty="0">
                <a:solidFill>
                  <a:srgbClr val="2E7D7A"/>
                </a:solidFill>
                <a:latin typeface="Arial" pitchFamily="34" charset="0"/>
                <a:ea typeface="Arial" pitchFamily="34" charset="-122"/>
                <a:cs typeface="Arial" pitchFamily="34" charset="-120"/>
              </a:rPr>
              <a:t>In our case</a:t>
            </a:r>
            <a:endParaRPr lang="en-US" sz="1400" dirty="0"/>
          </a:p>
          <a:p>
            <a:pPr indent="0" marL="0">
              <a:buNone/>
            </a:pPr>
            <a:r>
              <a:rPr lang="en-US" sz="1600" dirty="0">
                <a:solidFill>
                  <a:srgbClr val="1C2833"/>
                </a:solidFill>
                <a:latin typeface="Arial" pitchFamily="34" charset="0"/>
                <a:ea typeface="Arial" pitchFamily="34" charset="-122"/>
                <a:cs typeface="Arial" pitchFamily="34" charset="-120"/>
              </a:rPr>
              <a:t>Is customer satisfaction a fact, or what customers make of their experience?</a:t>
            </a:r>
            <a:endParaRPr lang="en-US" sz="1400" dirty="0"/>
          </a:p>
        </p:txBody>
      </p:sp>
      <p:sp>
        <p:nvSpPr>
          <p:cNvPr id="9" name="Text 7"/>
          <p:cNvSpPr txBox="1"/>
          <p:nvPr/>
        </p:nvSpPr>
        <p:spPr>
          <a:xfrm>
            <a:off x="3082214" y="3108960"/>
            <a:ext cx="320040" cy="457200"/>
          </a:xfrm>
          <a:prstGeom prst="rect">
            <a:avLst/>
          </a:prstGeom>
          <a:noFill/>
          <a:ln/>
        </p:spPr>
        <p:txBody>
          <a:bodyPr wrap="square" lIns="0" tIns="0" rIns="0" bIns="0" rtlCol="0" anchor="ctr"/>
          <a:lstStyle/>
          <a:p>
            <a:pPr algn="ctr" indent="0" marL="0">
              <a:buNone/>
            </a:pPr>
            <a:r>
              <a:rPr lang="en-US" sz="2400" b="1" dirty="0">
                <a:solidFill>
                  <a:srgbClr val="2E7D7A"/>
                </a:solidFill>
                <a:latin typeface="Arial" pitchFamily="34" charset="0"/>
                <a:ea typeface="Arial" pitchFamily="34" charset="-122"/>
                <a:cs typeface="Arial" pitchFamily="34" charset="-120"/>
              </a:rPr>
              <a:t>→</a:t>
            </a:r>
            <a:endParaRPr lang="en-US" sz="2400" dirty="0"/>
          </a:p>
        </p:txBody>
      </p:sp>
      <p:sp>
        <p:nvSpPr>
          <p:cNvPr id="10" name="Shape 8"/>
          <p:cNvSpPr/>
          <p:nvPr/>
        </p:nvSpPr>
        <p:spPr>
          <a:xfrm>
            <a:off x="3402254" y="1600200"/>
            <a:ext cx="2533574" cy="4526280"/>
          </a:xfrm>
          <a:prstGeom prst="roundRect">
            <a:avLst>
              <a:gd name="adj" fmla="val 2887"/>
            </a:avLst>
          </a:prstGeom>
          <a:solidFill>
            <a:srgbClr val="EEF3F8"/>
          </a:solidFill>
          <a:ln w="9525">
            <a:solidFill>
              <a:srgbClr val="D5DEE6"/>
            </a:solidFill>
            <a:prstDash val="solid"/>
          </a:ln>
        </p:spPr>
      </p:sp>
      <p:sp>
        <p:nvSpPr>
          <p:cNvPr id="11" name="Text 9"/>
          <p:cNvSpPr txBox="1"/>
          <p:nvPr/>
        </p:nvSpPr>
        <p:spPr>
          <a:xfrm>
            <a:off x="3585134" y="1691640"/>
            <a:ext cx="2167814" cy="868680"/>
          </a:xfrm>
          <a:prstGeom prst="rect">
            <a:avLst/>
          </a:prstGeom>
          <a:noFill/>
          <a:ln/>
        </p:spPr>
        <p:txBody>
          <a:bodyPr wrap="square" lIns="0" tIns="0" rIns="0" bIns="0" rtlCol="0" anchor="t"/>
          <a:lstStyle/>
          <a:p>
            <a:pPr indent="0" marL="0">
              <a:buNone/>
            </a:pPr>
            <a:r>
              <a:rPr lang="en-US" sz="2000" b="1" dirty="0">
                <a:solidFill>
                  <a:srgbClr val="2E7D7A"/>
                </a:solidFill>
                <a:latin typeface="Arial" pitchFamily="34" charset="0"/>
                <a:ea typeface="Arial" pitchFamily="34" charset="-122"/>
                <a:cs typeface="Arial" pitchFamily="34" charset="-120"/>
              </a:rPr>
              <a:t>2. Epistemology</a:t>
            </a:r>
            <a:endParaRPr lang="en-US" sz="2000" dirty="0"/>
          </a:p>
          <a:p>
            <a:pPr indent="0" marL="0">
              <a:buNone/>
            </a:pPr>
            <a:r>
              <a:rPr lang="en-US" sz="1700" i="1" dirty="0">
                <a:solidFill>
                  <a:srgbClr val="1C2833"/>
                </a:solidFill>
                <a:latin typeface="Arial" pitchFamily="34" charset="0"/>
                <a:ea typeface="Arial" pitchFamily="34" charset="-122"/>
                <a:cs typeface="Arial" pitchFamily="34" charset="-120"/>
              </a:rPr>
              <a:t>How can we know it?</a:t>
            </a:r>
            <a:endParaRPr lang="en-US" sz="2000" dirty="0"/>
          </a:p>
        </p:txBody>
      </p:sp>
      <p:sp>
        <p:nvSpPr>
          <p:cNvPr id="12" name="Text 10"/>
          <p:cNvSpPr txBox="1"/>
          <p:nvPr/>
        </p:nvSpPr>
        <p:spPr>
          <a:xfrm>
            <a:off x="3585134" y="2606040"/>
            <a:ext cx="2167814" cy="1828800"/>
          </a:xfrm>
          <a:prstGeom prst="rect">
            <a:avLst/>
          </a:prstGeom>
          <a:noFill/>
          <a:ln/>
        </p:spPr>
        <p:txBody>
          <a:bodyPr wrap="square" lIns="0" tIns="0" rIns="0" bIns="0" rtlCol="0" anchor="t"/>
          <a:lstStyle/>
          <a:p>
            <a:pPr indent="0" marL="0">
              <a:buNone/>
            </a:pPr>
            <a:r>
              <a:rPr lang="en-US" sz="1400" b="1" dirty="0">
                <a:solidFill>
                  <a:srgbClr val="607085"/>
                </a:solidFill>
                <a:latin typeface="Arial" pitchFamily="34" charset="0"/>
                <a:ea typeface="Arial" pitchFamily="34" charset="-122"/>
                <a:cs typeface="Arial" pitchFamily="34" charset="-120"/>
              </a:rPr>
              <a:t>In plain words</a:t>
            </a:r>
            <a:endParaRPr lang="en-US" sz="1400" dirty="0"/>
          </a:p>
          <a:p>
            <a:pPr indent="0" marL="0">
              <a:buNone/>
            </a:pPr>
            <a:r>
              <a:rPr lang="en-US" sz="1600" dirty="0">
                <a:solidFill>
                  <a:srgbClr val="1C2833"/>
                </a:solidFill>
                <a:latin typeface="Arial" pitchFamily="34" charset="0"/>
                <a:ea typeface="Arial" pitchFamily="34" charset="-122"/>
                <a:cs typeface="Arial" pitchFamily="34" charset="-120"/>
              </a:rPr>
              <a:t>Given that view of reality, how can you find out about it, and how close must you get to people?</a:t>
            </a:r>
            <a:endParaRPr lang="en-US" sz="1400" dirty="0"/>
          </a:p>
        </p:txBody>
      </p:sp>
      <p:sp>
        <p:nvSpPr>
          <p:cNvPr id="13" name="Shape 11"/>
          <p:cNvSpPr/>
          <p:nvPr/>
        </p:nvSpPr>
        <p:spPr>
          <a:xfrm>
            <a:off x="3493694" y="4526280"/>
            <a:ext cx="2350694" cy="1508760"/>
          </a:xfrm>
          <a:prstGeom prst="rect">
            <a:avLst/>
          </a:prstGeom>
          <a:solidFill>
            <a:srgbClr val="E3F1F0"/>
          </a:solidFill>
          <a:ln w="12700">
            <a:solidFill>
              <a:srgbClr val="E3F1F0"/>
            </a:solidFill>
            <a:prstDash val="solid"/>
          </a:ln>
        </p:spPr>
      </p:sp>
      <p:sp>
        <p:nvSpPr>
          <p:cNvPr id="14" name="Text 12"/>
          <p:cNvSpPr txBox="1"/>
          <p:nvPr/>
        </p:nvSpPr>
        <p:spPr>
          <a:xfrm>
            <a:off x="3585134" y="4572000"/>
            <a:ext cx="2167814" cy="1417320"/>
          </a:xfrm>
          <a:prstGeom prst="rect">
            <a:avLst/>
          </a:prstGeom>
          <a:noFill/>
          <a:ln/>
        </p:spPr>
        <p:txBody>
          <a:bodyPr wrap="square" lIns="0" tIns="0" rIns="0" bIns="0" rtlCol="0" anchor="t"/>
          <a:lstStyle/>
          <a:p>
            <a:pPr indent="0" marL="0">
              <a:buNone/>
            </a:pPr>
            <a:r>
              <a:rPr lang="en-US" sz="1400" b="1" dirty="0">
                <a:solidFill>
                  <a:srgbClr val="2E7D7A"/>
                </a:solidFill>
                <a:latin typeface="Arial" pitchFamily="34" charset="0"/>
                <a:ea typeface="Arial" pitchFamily="34" charset="-122"/>
                <a:cs typeface="Arial" pitchFamily="34" charset="-120"/>
              </a:rPr>
              <a:t>In our case</a:t>
            </a:r>
            <a:endParaRPr lang="en-US" sz="1400" dirty="0"/>
          </a:p>
          <a:p>
            <a:pPr indent="0" marL="0">
              <a:buNone/>
            </a:pPr>
            <a:r>
              <a:rPr lang="en-US" sz="1600" dirty="0">
                <a:solidFill>
                  <a:srgbClr val="1C2833"/>
                </a:solidFill>
                <a:latin typeface="Arial" pitchFamily="34" charset="0"/>
                <a:ea typeface="Arial" pitchFamily="34" charset="-122"/>
                <a:cs typeface="Arial" pitchFamily="34" charset="-120"/>
              </a:rPr>
              <a:t>Measure satisfaction scores, or talk with customers and advisers?</a:t>
            </a:r>
            <a:endParaRPr lang="en-US" sz="1400" dirty="0"/>
          </a:p>
        </p:txBody>
      </p:sp>
      <p:sp>
        <p:nvSpPr>
          <p:cNvPr id="15" name="Text 13"/>
          <p:cNvSpPr txBox="1"/>
          <p:nvPr/>
        </p:nvSpPr>
        <p:spPr>
          <a:xfrm>
            <a:off x="5935828" y="3108960"/>
            <a:ext cx="320040" cy="457200"/>
          </a:xfrm>
          <a:prstGeom prst="rect">
            <a:avLst/>
          </a:prstGeom>
          <a:noFill/>
          <a:ln/>
        </p:spPr>
        <p:txBody>
          <a:bodyPr wrap="square" lIns="0" tIns="0" rIns="0" bIns="0" rtlCol="0" anchor="ctr"/>
          <a:lstStyle/>
          <a:p>
            <a:pPr algn="ctr" indent="0" marL="0">
              <a:buNone/>
            </a:pPr>
            <a:r>
              <a:rPr lang="en-US" sz="2400" b="1" dirty="0">
                <a:solidFill>
                  <a:srgbClr val="2E7D7A"/>
                </a:solidFill>
                <a:latin typeface="Arial" pitchFamily="34" charset="0"/>
                <a:ea typeface="Arial" pitchFamily="34" charset="-122"/>
                <a:cs typeface="Arial" pitchFamily="34" charset="-120"/>
              </a:rPr>
              <a:t>→</a:t>
            </a:r>
            <a:endParaRPr lang="en-US" sz="2400" dirty="0"/>
          </a:p>
        </p:txBody>
      </p:sp>
      <p:sp>
        <p:nvSpPr>
          <p:cNvPr id="16" name="Shape 14"/>
          <p:cNvSpPr/>
          <p:nvPr/>
        </p:nvSpPr>
        <p:spPr>
          <a:xfrm>
            <a:off x="6255868" y="1600200"/>
            <a:ext cx="2533574" cy="4526280"/>
          </a:xfrm>
          <a:prstGeom prst="roundRect">
            <a:avLst>
              <a:gd name="adj" fmla="val 2887"/>
            </a:avLst>
          </a:prstGeom>
          <a:solidFill>
            <a:srgbClr val="EEF3F8"/>
          </a:solidFill>
          <a:ln w="9525">
            <a:solidFill>
              <a:srgbClr val="D5DEE6"/>
            </a:solidFill>
            <a:prstDash val="solid"/>
          </a:ln>
        </p:spPr>
      </p:sp>
      <p:sp>
        <p:nvSpPr>
          <p:cNvPr id="17" name="Text 15"/>
          <p:cNvSpPr txBox="1"/>
          <p:nvPr/>
        </p:nvSpPr>
        <p:spPr>
          <a:xfrm>
            <a:off x="6438748" y="1691640"/>
            <a:ext cx="2167814" cy="868680"/>
          </a:xfrm>
          <a:prstGeom prst="rect">
            <a:avLst/>
          </a:prstGeom>
          <a:noFill/>
          <a:ln/>
        </p:spPr>
        <p:txBody>
          <a:bodyPr wrap="square" lIns="0" tIns="0" rIns="0" bIns="0" rtlCol="0" anchor="t"/>
          <a:lstStyle/>
          <a:p>
            <a:pPr indent="0" marL="0">
              <a:buNone/>
            </a:pPr>
            <a:r>
              <a:rPr lang="en-US" sz="2000" b="1" dirty="0">
                <a:solidFill>
                  <a:srgbClr val="2E7D7A"/>
                </a:solidFill>
                <a:latin typeface="Arial" pitchFamily="34" charset="0"/>
                <a:ea typeface="Arial" pitchFamily="34" charset="-122"/>
                <a:cs typeface="Arial" pitchFamily="34" charset="-120"/>
              </a:rPr>
              <a:t>3. Axiology</a:t>
            </a:r>
            <a:endParaRPr lang="en-US" sz="2000" dirty="0"/>
          </a:p>
          <a:p>
            <a:pPr indent="0" marL="0">
              <a:buNone/>
            </a:pPr>
            <a:r>
              <a:rPr lang="en-US" sz="1700" i="1" dirty="0">
                <a:solidFill>
                  <a:srgbClr val="1C2833"/>
                </a:solidFill>
                <a:latin typeface="Arial" pitchFamily="34" charset="0"/>
                <a:ea typeface="Arial" pitchFamily="34" charset="-122"/>
                <a:cs typeface="Arial" pitchFamily="34" charset="-120"/>
              </a:rPr>
              <a:t>What role do values play?</a:t>
            </a:r>
            <a:endParaRPr lang="en-US" sz="2000" dirty="0"/>
          </a:p>
        </p:txBody>
      </p:sp>
      <p:sp>
        <p:nvSpPr>
          <p:cNvPr id="18" name="Text 16"/>
          <p:cNvSpPr txBox="1"/>
          <p:nvPr/>
        </p:nvSpPr>
        <p:spPr>
          <a:xfrm>
            <a:off x="6438748" y="2606040"/>
            <a:ext cx="2167814" cy="1828800"/>
          </a:xfrm>
          <a:prstGeom prst="rect">
            <a:avLst/>
          </a:prstGeom>
          <a:noFill/>
          <a:ln/>
        </p:spPr>
        <p:txBody>
          <a:bodyPr wrap="square" lIns="0" tIns="0" rIns="0" bIns="0" rtlCol="0" anchor="t"/>
          <a:lstStyle/>
          <a:p>
            <a:pPr indent="0" marL="0">
              <a:buNone/>
            </a:pPr>
            <a:r>
              <a:rPr lang="en-US" sz="1400" b="1" dirty="0">
                <a:solidFill>
                  <a:srgbClr val="607085"/>
                </a:solidFill>
                <a:latin typeface="Arial" pitchFamily="34" charset="0"/>
                <a:ea typeface="Arial" pitchFamily="34" charset="-122"/>
                <a:cs typeface="Arial" pitchFamily="34" charset="-120"/>
              </a:rPr>
              <a:t>In plain words</a:t>
            </a:r>
            <a:endParaRPr lang="en-US" sz="1400" dirty="0"/>
          </a:p>
          <a:p>
            <a:pPr indent="0" marL="0">
              <a:buNone/>
            </a:pPr>
            <a:r>
              <a:rPr lang="en-US" sz="1600" dirty="0">
                <a:solidFill>
                  <a:srgbClr val="1C2833"/>
                </a:solidFill>
                <a:latin typeface="Arial" pitchFamily="34" charset="0"/>
                <a:ea typeface="Arial" pitchFamily="34" charset="-122"/>
                <a:cs typeface="Arial" pitchFamily="34" charset="-120"/>
              </a:rPr>
              <a:t>Two linked questions: what role do your own values play, and what values does the research itself carry?</a:t>
            </a:r>
            <a:endParaRPr lang="en-US" sz="1400" dirty="0"/>
          </a:p>
        </p:txBody>
      </p:sp>
      <p:sp>
        <p:nvSpPr>
          <p:cNvPr id="19" name="Shape 17"/>
          <p:cNvSpPr/>
          <p:nvPr/>
        </p:nvSpPr>
        <p:spPr>
          <a:xfrm>
            <a:off x="6347308" y="4526280"/>
            <a:ext cx="2350694" cy="1508760"/>
          </a:xfrm>
          <a:prstGeom prst="rect">
            <a:avLst/>
          </a:prstGeom>
          <a:solidFill>
            <a:srgbClr val="E3F1F0"/>
          </a:solidFill>
          <a:ln w="12700">
            <a:solidFill>
              <a:srgbClr val="E3F1F0"/>
            </a:solidFill>
            <a:prstDash val="solid"/>
          </a:ln>
        </p:spPr>
      </p:sp>
      <p:sp>
        <p:nvSpPr>
          <p:cNvPr id="20" name="Text 18"/>
          <p:cNvSpPr txBox="1"/>
          <p:nvPr/>
        </p:nvSpPr>
        <p:spPr>
          <a:xfrm>
            <a:off x="6438748" y="4572000"/>
            <a:ext cx="2167814" cy="1417320"/>
          </a:xfrm>
          <a:prstGeom prst="rect">
            <a:avLst/>
          </a:prstGeom>
          <a:noFill/>
          <a:ln/>
        </p:spPr>
        <p:txBody>
          <a:bodyPr wrap="square" lIns="0" tIns="0" rIns="0" bIns="0" rtlCol="0" anchor="t"/>
          <a:lstStyle/>
          <a:p>
            <a:pPr indent="0" marL="0">
              <a:buNone/>
            </a:pPr>
            <a:r>
              <a:rPr lang="en-US" sz="1400" b="1" dirty="0">
                <a:solidFill>
                  <a:srgbClr val="2E7D7A"/>
                </a:solidFill>
                <a:latin typeface="Arial" pitchFamily="34" charset="0"/>
                <a:ea typeface="Arial" pitchFamily="34" charset="-122"/>
                <a:cs typeface="Arial" pitchFamily="34" charset="-120"/>
              </a:rPr>
              <a:t>In our case</a:t>
            </a:r>
            <a:endParaRPr lang="en-US" sz="1400" dirty="0"/>
          </a:p>
          <a:p>
            <a:pPr indent="0" marL="0">
              <a:buNone/>
            </a:pPr>
            <a:r>
              <a:rPr lang="en-US" sz="1600" dirty="0">
                <a:solidFill>
                  <a:srgbClr val="1C2833"/>
                </a:solidFill>
                <a:latin typeface="Arial" pitchFamily="34" charset="0"/>
                <a:ea typeface="Arial" pitchFamily="34" charset="-122"/>
                <a:cs typeface="Arial" pitchFamily="34" charset="-120"/>
              </a:rPr>
              <a:t>Can you study job cuts with no view on them? Who should bear their costs?</a:t>
            </a:r>
            <a:endParaRPr lang="en-US" sz="1400" dirty="0"/>
          </a:p>
        </p:txBody>
      </p:sp>
      <p:sp>
        <p:nvSpPr>
          <p:cNvPr id="21" name="Text 19"/>
          <p:cNvSpPr txBox="1"/>
          <p:nvPr/>
        </p:nvSpPr>
        <p:spPr>
          <a:xfrm>
            <a:off x="8789441" y="3108960"/>
            <a:ext cx="320040" cy="457200"/>
          </a:xfrm>
          <a:prstGeom prst="rect">
            <a:avLst/>
          </a:prstGeom>
          <a:noFill/>
          <a:ln/>
        </p:spPr>
        <p:txBody>
          <a:bodyPr wrap="square" lIns="0" tIns="0" rIns="0" bIns="0" rtlCol="0" anchor="ctr"/>
          <a:lstStyle/>
          <a:p>
            <a:pPr algn="ctr" indent="0" marL="0">
              <a:buNone/>
            </a:pPr>
            <a:r>
              <a:rPr lang="en-US" sz="2400" b="1" dirty="0">
                <a:solidFill>
                  <a:srgbClr val="2E7D7A"/>
                </a:solidFill>
                <a:latin typeface="Arial" pitchFamily="34" charset="0"/>
                <a:ea typeface="Arial" pitchFamily="34" charset="-122"/>
                <a:cs typeface="Arial" pitchFamily="34" charset="-120"/>
              </a:rPr>
              <a:t>→</a:t>
            </a:r>
            <a:endParaRPr lang="en-US" sz="2400" dirty="0"/>
          </a:p>
        </p:txBody>
      </p:sp>
      <p:sp>
        <p:nvSpPr>
          <p:cNvPr id="22" name="Shape 20"/>
          <p:cNvSpPr/>
          <p:nvPr/>
        </p:nvSpPr>
        <p:spPr>
          <a:xfrm>
            <a:off x="9109481" y="1600200"/>
            <a:ext cx="2533574" cy="4526280"/>
          </a:xfrm>
          <a:prstGeom prst="roundRect">
            <a:avLst>
              <a:gd name="adj" fmla="val 2887"/>
            </a:avLst>
          </a:prstGeom>
          <a:solidFill>
            <a:srgbClr val="EEF3F8"/>
          </a:solidFill>
          <a:ln w="9525">
            <a:solidFill>
              <a:srgbClr val="D5DEE6"/>
            </a:solidFill>
            <a:prstDash val="solid"/>
          </a:ln>
        </p:spPr>
      </p:sp>
      <p:sp>
        <p:nvSpPr>
          <p:cNvPr id="23" name="Text 21"/>
          <p:cNvSpPr txBox="1"/>
          <p:nvPr/>
        </p:nvSpPr>
        <p:spPr>
          <a:xfrm>
            <a:off x="9292361" y="1691640"/>
            <a:ext cx="2167814" cy="868680"/>
          </a:xfrm>
          <a:prstGeom prst="rect">
            <a:avLst/>
          </a:prstGeom>
          <a:noFill/>
          <a:ln/>
        </p:spPr>
        <p:txBody>
          <a:bodyPr wrap="square" lIns="0" tIns="0" rIns="0" bIns="0" rtlCol="0" anchor="t"/>
          <a:lstStyle/>
          <a:p>
            <a:pPr indent="0" marL="0">
              <a:buNone/>
            </a:pPr>
            <a:r>
              <a:rPr lang="en-US" sz="2000" b="1" dirty="0">
                <a:solidFill>
                  <a:srgbClr val="2E7D7A"/>
                </a:solidFill>
                <a:latin typeface="Arial" pitchFamily="34" charset="0"/>
                <a:ea typeface="Arial" pitchFamily="34" charset="-122"/>
                <a:cs typeface="Arial" pitchFamily="34" charset="-120"/>
              </a:rPr>
              <a:t>4. Methodology</a:t>
            </a:r>
            <a:endParaRPr lang="en-US" sz="2000" dirty="0"/>
          </a:p>
          <a:p>
            <a:pPr indent="0" marL="0">
              <a:buNone/>
            </a:pPr>
            <a:r>
              <a:rPr lang="en-US" sz="1700" i="1" dirty="0">
                <a:solidFill>
                  <a:srgbClr val="1C2833"/>
                </a:solidFill>
                <a:latin typeface="Arial" pitchFamily="34" charset="0"/>
                <a:ea typeface="Arial" pitchFamily="34" charset="-122"/>
                <a:cs typeface="Arial" pitchFamily="34" charset="-120"/>
              </a:rPr>
              <a:t>How do we find out?</a:t>
            </a:r>
            <a:endParaRPr lang="en-US" sz="2000" dirty="0"/>
          </a:p>
        </p:txBody>
      </p:sp>
      <p:sp>
        <p:nvSpPr>
          <p:cNvPr id="24" name="Text 22"/>
          <p:cNvSpPr txBox="1"/>
          <p:nvPr/>
        </p:nvSpPr>
        <p:spPr>
          <a:xfrm>
            <a:off x="9292361" y="2606040"/>
            <a:ext cx="2167814" cy="1828800"/>
          </a:xfrm>
          <a:prstGeom prst="rect">
            <a:avLst/>
          </a:prstGeom>
          <a:noFill/>
          <a:ln/>
        </p:spPr>
        <p:txBody>
          <a:bodyPr wrap="square" lIns="0" tIns="0" rIns="0" bIns="0" rtlCol="0" anchor="t"/>
          <a:lstStyle/>
          <a:p>
            <a:pPr indent="0" marL="0">
              <a:buNone/>
            </a:pPr>
            <a:r>
              <a:rPr lang="en-US" sz="1400" b="1" dirty="0">
                <a:solidFill>
                  <a:srgbClr val="607085"/>
                </a:solidFill>
                <a:latin typeface="Arial" pitchFamily="34" charset="0"/>
                <a:ea typeface="Arial" pitchFamily="34" charset="-122"/>
                <a:cs typeface="Arial" pitchFamily="34" charset="-120"/>
              </a:rPr>
              <a:t>In plain words</a:t>
            </a:r>
            <a:endParaRPr lang="en-US" sz="1400" dirty="0"/>
          </a:p>
          <a:p>
            <a:pPr indent="0" marL="0">
              <a:buNone/>
            </a:pPr>
            <a:r>
              <a:rPr lang="en-US" sz="1600" dirty="0">
                <a:solidFill>
                  <a:srgbClr val="1C2833"/>
                </a:solidFill>
                <a:latin typeface="Arial" pitchFamily="34" charset="0"/>
                <a:ea typeface="Arial" pitchFamily="34" charset="-122"/>
                <a:cs typeface="Arial" pitchFamily="34" charset="-120"/>
              </a:rPr>
              <a:t>Which strategy and methods fit your three answers above?</a:t>
            </a:r>
            <a:endParaRPr lang="en-US" sz="1400" dirty="0"/>
          </a:p>
        </p:txBody>
      </p:sp>
      <p:sp>
        <p:nvSpPr>
          <p:cNvPr id="25" name="Shape 23"/>
          <p:cNvSpPr/>
          <p:nvPr/>
        </p:nvSpPr>
        <p:spPr>
          <a:xfrm>
            <a:off x="9200921" y="4526280"/>
            <a:ext cx="2350694" cy="1508760"/>
          </a:xfrm>
          <a:prstGeom prst="rect">
            <a:avLst/>
          </a:prstGeom>
          <a:solidFill>
            <a:srgbClr val="E3F1F0"/>
          </a:solidFill>
          <a:ln w="12700">
            <a:solidFill>
              <a:srgbClr val="E3F1F0"/>
            </a:solidFill>
            <a:prstDash val="solid"/>
          </a:ln>
        </p:spPr>
      </p:sp>
      <p:sp>
        <p:nvSpPr>
          <p:cNvPr id="26" name="Text 24"/>
          <p:cNvSpPr txBox="1"/>
          <p:nvPr/>
        </p:nvSpPr>
        <p:spPr>
          <a:xfrm>
            <a:off x="9292361" y="4572000"/>
            <a:ext cx="2167814" cy="1417320"/>
          </a:xfrm>
          <a:prstGeom prst="rect">
            <a:avLst/>
          </a:prstGeom>
          <a:noFill/>
          <a:ln/>
        </p:spPr>
        <p:txBody>
          <a:bodyPr wrap="square" lIns="0" tIns="0" rIns="0" bIns="0" rtlCol="0" anchor="t"/>
          <a:lstStyle/>
          <a:p>
            <a:pPr indent="0" marL="0">
              <a:buNone/>
            </a:pPr>
            <a:r>
              <a:rPr lang="en-US" sz="1400" b="1" dirty="0">
                <a:solidFill>
                  <a:srgbClr val="2E7D7A"/>
                </a:solidFill>
                <a:latin typeface="Arial" pitchFamily="34" charset="0"/>
                <a:ea typeface="Arial" pitchFamily="34" charset="-122"/>
                <a:cs typeface="Arial" pitchFamily="34" charset="-120"/>
              </a:rPr>
              <a:t>In our case</a:t>
            </a:r>
            <a:endParaRPr lang="en-US" sz="1400" dirty="0"/>
          </a:p>
          <a:p>
            <a:pPr indent="0" marL="0">
              <a:buNone/>
            </a:pPr>
            <a:r>
              <a:rPr lang="en-US" sz="1600" dirty="0">
                <a:solidFill>
                  <a:srgbClr val="1C2833"/>
                </a:solidFill>
                <a:latin typeface="Arial" pitchFamily="34" charset="0"/>
                <a:ea typeface="Arial" pitchFamily="34" charset="-122"/>
                <a:cs typeface="Arial" pitchFamily="34" charset="-120"/>
              </a:rPr>
              <a:t>A survey of 200,000 customers, or 25 interviews in one contact centre?</a:t>
            </a:r>
            <a:endParaRPr lang="en-US" sz="14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2E7D7A"/>
          </a:solidFill>
          <a:ln w="12700">
            <a:solidFill>
              <a:srgbClr val="2E7D7A"/>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Class activity 1 | 5 minutes | pairs</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Which question is it?</a:t>
            </a:r>
            <a:endParaRPr lang="en-US" sz="2800" dirty="0"/>
          </a:p>
        </p:txBody>
      </p:sp>
      <p:sp>
        <p:nvSpPr>
          <p:cNvPr id="5" name="Text 3"/>
          <p:cNvSpPr txBox="1"/>
          <p:nvPr/>
        </p:nvSpPr>
        <p:spPr>
          <a:xfrm>
            <a:off x="548640" y="1325880"/>
            <a:ext cx="11094415" cy="594360"/>
          </a:xfrm>
          <a:prstGeom prst="rect">
            <a:avLst/>
          </a:prstGeom>
          <a:noFill/>
          <a:ln/>
        </p:spPr>
        <p:txBody>
          <a:bodyPr wrap="square" lIns="0" tIns="0" rIns="0" bIns="0" rtlCol="0" anchor="t"/>
          <a:lstStyle/>
          <a:p>
            <a:pPr indent="0" marL="0">
              <a:buNone/>
            </a:pPr>
            <a:r>
              <a:rPr lang="en-US" sz="1700" dirty="0">
                <a:solidFill>
                  <a:srgbClr val="1C2833"/>
                </a:solidFill>
                <a:latin typeface="Arial" pitchFamily="34" charset="0"/>
                <a:ea typeface="Arial" pitchFamily="34" charset="-122"/>
                <a:cs typeface="Arial" pitchFamily="34" charset="-120"/>
              </a:rPr>
              <a:t>Each statement below answers one of the four questions. Decide which: ontology, epistemology, axiology or methodology.</a:t>
            </a:r>
            <a:endParaRPr lang="en-US" sz="1700" dirty="0"/>
          </a:p>
        </p:txBody>
      </p:sp>
      <p:sp>
        <p:nvSpPr>
          <p:cNvPr id="6" name="Shape 4"/>
          <p:cNvSpPr/>
          <p:nvPr/>
        </p:nvSpPr>
        <p:spPr>
          <a:xfrm>
            <a:off x="548640" y="2011680"/>
            <a:ext cx="5432908" cy="1005840"/>
          </a:xfrm>
          <a:prstGeom prst="roundRect">
            <a:avLst>
              <a:gd name="adj" fmla="val 7273"/>
            </a:avLst>
          </a:prstGeom>
          <a:solidFill>
            <a:srgbClr val="FFFFFF"/>
          </a:solidFill>
          <a:ln w="9525">
            <a:solidFill>
              <a:srgbClr val="D5DEE6"/>
            </a:solidFill>
            <a:prstDash val="solid"/>
          </a:ln>
        </p:spPr>
      </p:sp>
      <p:sp>
        <p:nvSpPr>
          <p:cNvPr id="7" name="Text 5"/>
          <p:cNvSpPr txBox="1"/>
          <p:nvPr/>
        </p:nvSpPr>
        <p:spPr>
          <a:xfrm>
            <a:off x="685800" y="2308860"/>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a</a:t>
            </a:r>
            <a:endParaRPr lang="en-US" sz="1600" dirty="0"/>
          </a:p>
        </p:txBody>
      </p:sp>
      <p:sp>
        <p:nvSpPr>
          <p:cNvPr id="8" name="Text 6"/>
          <p:cNvSpPr txBox="1"/>
          <p:nvPr/>
        </p:nvSpPr>
        <p:spPr>
          <a:xfrm>
            <a:off x="1234440" y="2011680"/>
            <a:ext cx="4609948" cy="1005840"/>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Customer satisfaction is a real thing that exists whatever anyone thinks.</a:t>
            </a:r>
            <a:endParaRPr lang="en-US" sz="1600" dirty="0"/>
          </a:p>
        </p:txBody>
      </p:sp>
      <p:sp>
        <p:nvSpPr>
          <p:cNvPr id="9" name="Shape 7"/>
          <p:cNvSpPr/>
          <p:nvPr/>
        </p:nvSpPr>
        <p:spPr>
          <a:xfrm>
            <a:off x="6210148" y="2011680"/>
            <a:ext cx="5432908" cy="1005840"/>
          </a:xfrm>
          <a:prstGeom prst="roundRect">
            <a:avLst>
              <a:gd name="adj" fmla="val 7273"/>
            </a:avLst>
          </a:prstGeom>
          <a:solidFill>
            <a:srgbClr val="FFFFFF"/>
          </a:solidFill>
          <a:ln w="9525">
            <a:solidFill>
              <a:srgbClr val="D5DEE6"/>
            </a:solidFill>
            <a:prstDash val="solid"/>
          </a:ln>
        </p:spPr>
      </p:sp>
      <p:sp>
        <p:nvSpPr>
          <p:cNvPr id="10" name="Text 8"/>
          <p:cNvSpPr txBox="1"/>
          <p:nvPr/>
        </p:nvSpPr>
        <p:spPr>
          <a:xfrm>
            <a:off x="6347308" y="2308860"/>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b</a:t>
            </a:r>
            <a:endParaRPr lang="en-US" sz="1600" dirty="0"/>
          </a:p>
        </p:txBody>
      </p:sp>
      <p:sp>
        <p:nvSpPr>
          <p:cNvPr id="11" name="Text 9"/>
          <p:cNvSpPr txBox="1"/>
          <p:nvPr/>
        </p:nvSpPr>
        <p:spPr>
          <a:xfrm>
            <a:off x="6895948" y="2011680"/>
            <a:ext cx="4609948" cy="1005840"/>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I will interview 25 advisers in one contact centre.</a:t>
            </a:r>
            <a:endParaRPr lang="en-US" sz="1600" dirty="0"/>
          </a:p>
        </p:txBody>
      </p:sp>
      <p:sp>
        <p:nvSpPr>
          <p:cNvPr id="12" name="Shape 10"/>
          <p:cNvSpPr/>
          <p:nvPr/>
        </p:nvSpPr>
        <p:spPr>
          <a:xfrm>
            <a:off x="548640" y="3127248"/>
            <a:ext cx="5432908" cy="1005840"/>
          </a:xfrm>
          <a:prstGeom prst="roundRect">
            <a:avLst>
              <a:gd name="adj" fmla="val 7273"/>
            </a:avLst>
          </a:prstGeom>
          <a:solidFill>
            <a:srgbClr val="FFFFFF"/>
          </a:solidFill>
          <a:ln w="9525">
            <a:solidFill>
              <a:srgbClr val="D5DEE6"/>
            </a:solidFill>
            <a:prstDash val="solid"/>
          </a:ln>
        </p:spPr>
      </p:sp>
      <p:sp>
        <p:nvSpPr>
          <p:cNvPr id="13" name="Text 11"/>
          <p:cNvSpPr txBox="1"/>
          <p:nvPr/>
        </p:nvSpPr>
        <p:spPr>
          <a:xfrm>
            <a:off x="685800" y="3424428"/>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c</a:t>
            </a:r>
            <a:endParaRPr lang="en-US" sz="1600" dirty="0"/>
          </a:p>
        </p:txBody>
      </p:sp>
      <p:sp>
        <p:nvSpPr>
          <p:cNvPr id="14" name="Text 12"/>
          <p:cNvSpPr txBox="1"/>
          <p:nvPr/>
        </p:nvSpPr>
        <p:spPr>
          <a:xfrm>
            <a:off x="1234440" y="3127248"/>
            <a:ext cx="4609948" cy="1005840"/>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I used to work in a call centre, so I must reflect on how that shapes what I hear.</a:t>
            </a:r>
            <a:endParaRPr lang="en-US" sz="1600" dirty="0"/>
          </a:p>
        </p:txBody>
      </p:sp>
      <p:sp>
        <p:nvSpPr>
          <p:cNvPr id="15" name="Shape 13"/>
          <p:cNvSpPr/>
          <p:nvPr/>
        </p:nvSpPr>
        <p:spPr>
          <a:xfrm>
            <a:off x="6210148" y="3127248"/>
            <a:ext cx="5432908" cy="1005840"/>
          </a:xfrm>
          <a:prstGeom prst="roundRect">
            <a:avLst>
              <a:gd name="adj" fmla="val 7273"/>
            </a:avLst>
          </a:prstGeom>
          <a:solidFill>
            <a:srgbClr val="FFFFFF"/>
          </a:solidFill>
          <a:ln w="9525">
            <a:solidFill>
              <a:srgbClr val="D5DEE6"/>
            </a:solidFill>
            <a:prstDash val="solid"/>
          </a:ln>
        </p:spPr>
      </p:sp>
      <p:sp>
        <p:nvSpPr>
          <p:cNvPr id="16" name="Text 14"/>
          <p:cNvSpPr txBox="1"/>
          <p:nvPr/>
        </p:nvSpPr>
        <p:spPr>
          <a:xfrm>
            <a:off x="6347308" y="3424428"/>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d</a:t>
            </a:r>
            <a:endParaRPr lang="en-US" sz="1600" dirty="0"/>
          </a:p>
        </p:txBody>
      </p:sp>
      <p:sp>
        <p:nvSpPr>
          <p:cNvPr id="17" name="Text 15"/>
          <p:cNvSpPr txBox="1"/>
          <p:nvPr/>
        </p:nvSpPr>
        <p:spPr>
          <a:xfrm>
            <a:off x="6895948" y="3127248"/>
            <a:ext cx="4609948" cy="1005840"/>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The only way to know what the change means is to talk with the advisers themselves.</a:t>
            </a:r>
            <a:endParaRPr lang="en-US" sz="1600" dirty="0"/>
          </a:p>
        </p:txBody>
      </p:sp>
      <p:sp>
        <p:nvSpPr>
          <p:cNvPr id="18" name="Shape 16"/>
          <p:cNvSpPr/>
          <p:nvPr/>
        </p:nvSpPr>
        <p:spPr>
          <a:xfrm>
            <a:off x="548640" y="4242816"/>
            <a:ext cx="5432908" cy="1005840"/>
          </a:xfrm>
          <a:prstGeom prst="roundRect">
            <a:avLst>
              <a:gd name="adj" fmla="val 7273"/>
            </a:avLst>
          </a:prstGeom>
          <a:solidFill>
            <a:srgbClr val="FFFFFF"/>
          </a:solidFill>
          <a:ln w="9525">
            <a:solidFill>
              <a:srgbClr val="D5DEE6"/>
            </a:solidFill>
            <a:prstDash val="solid"/>
          </a:ln>
        </p:spPr>
      </p:sp>
      <p:sp>
        <p:nvSpPr>
          <p:cNvPr id="19" name="Text 17"/>
          <p:cNvSpPr txBox="1"/>
          <p:nvPr/>
        </p:nvSpPr>
        <p:spPr>
          <a:xfrm>
            <a:off x="685800" y="4539996"/>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e</a:t>
            </a:r>
            <a:endParaRPr lang="en-US" sz="1600" dirty="0"/>
          </a:p>
        </p:txBody>
      </p:sp>
      <p:sp>
        <p:nvSpPr>
          <p:cNvPr id="20" name="Text 18"/>
          <p:cNvSpPr txBox="1"/>
          <p:nvPr/>
        </p:nvSpPr>
        <p:spPr>
          <a:xfrm>
            <a:off x="1234440" y="4242816"/>
            <a:ext cx="4609948" cy="1005840"/>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A survey score cannot tell me what losing a job feels like.</a:t>
            </a:r>
            <a:endParaRPr lang="en-US" sz="1600" dirty="0"/>
          </a:p>
        </p:txBody>
      </p:sp>
      <p:sp>
        <p:nvSpPr>
          <p:cNvPr id="21" name="Shape 19"/>
          <p:cNvSpPr/>
          <p:nvPr/>
        </p:nvSpPr>
        <p:spPr>
          <a:xfrm>
            <a:off x="6210148" y="4242816"/>
            <a:ext cx="5432908" cy="1005840"/>
          </a:xfrm>
          <a:prstGeom prst="roundRect">
            <a:avLst>
              <a:gd name="adj" fmla="val 7273"/>
            </a:avLst>
          </a:prstGeom>
          <a:solidFill>
            <a:srgbClr val="FFFFFF"/>
          </a:solidFill>
          <a:ln w="9525">
            <a:solidFill>
              <a:srgbClr val="D5DEE6"/>
            </a:solidFill>
            <a:prstDash val="solid"/>
          </a:ln>
        </p:spPr>
      </p:sp>
      <p:sp>
        <p:nvSpPr>
          <p:cNvPr id="22" name="Text 20"/>
          <p:cNvSpPr txBox="1"/>
          <p:nvPr/>
        </p:nvSpPr>
        <p:spPr>
          <a:xfrm>
            <a:off x="6347308" y="4539996"/>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f</a:t>
            </a:r>
            <a:endParaRPr lang="en-US" sz="1600" dirty="0"/>
          </a:p>
        </p:txBody>
      </p:sp>
      <p:sp>
        <p:nvSpPr>
          <p:cNvPr id="23" name="Text 21"/>
          <p:cNvSpPr txBox="1"/>
          <p:nvPr/>
        </p:nvSpPr>
        <p:spPr>
          <a:xfrm>
            <a:off x="6895948" y="4242816"/>
            <a:ext cx="4609948" cy="1005840"/>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My research should help the advisers who lose out, not only the company.</a:t>
            </a:r>
            <a:endParaRPr lang="en-US" sz="1600" dirty="0"/>
          </a:p>
        </p:txBody>
      </p:sp>
      <p:sp>
        <p:nvSpPr>
          <p:cNvPr id="24" name="Text 22"/>
          <p:cNvSpPr txBox="1"/>
          <p:nvPr/>
        </p:nvSpPr>
        <p:spPr>
          <a:xfrm>
            <a:off x="548640" y="5806440"/>
            <a:ext cx="11094415" cy="41148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Workbook link: </a:t>
            </a:r>
            <a:pPr indent="0" marL="0">
              <a:buNone/>
            </a:pPr>
            <a:r>
              <a:rPr lang="en-US" sz="1500" dirty="0">
                <a:solidFill>
                  <a:srgbClr val="1C2833"/>
                </a:solidFill>
                <a:latin typeface="Arial" pitchFamily="34" charset="0"/>
                <a:ea typeface="Arial" pitchFamily="34" charset="-122"/>
                <a:cs typeface="Arial" pitchFamily="34" charset="-120"/>
              </a:rPr>
              <a:t>Figure 1 and Table 1 show how Alien C answers each of the four questions.</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1C2833"/>
          </a:solidFill>
          <a:ln w="12700">
            <a:solidFill>
              <a:srgbClr val="1C2833"/>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Answers | Class activity 1</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Which question is it?</a:t>
            </a:r>
            <a:endParaRPr lang="en-US" sz="2800" dirty="0"/>
          </a:p>
        </p:txBody>
      </p:sp>
      <p:sp>
        <p:nvSpPr>
          <p:cNvPr id="5" name="Shape 3"/>
          <p:cNvSpPr/>
          <p:nvPr/>
        </p:nvSpPr>
        <p:spPr>
          <a:xfrm>
            <a:off x="548640" y="1463040"/>
            <a:ext cx="11094415" cy="708660"/>
          </a:xfrm>
          <a:prstGeom prst="roundRect">
            <a:avLst>
              <a:gd name="adj" fmla="val 10323"/>
            </a:avLst>
          </a:prstGeom>
          <a:solidFill>
            <a:srgbClr val="FFFFFF"/>
          </a:solidFill>
          <a:ln w="9525">
            <a:solidFill>
              <a:srgbClr val="D5DEE6"/>
            </a:solidFill>
            <a:prstDash val="solid"/>
          </a:ln>
        </p:spPr>
      </p:sp>
      <p:sp>
        <p:nvSpPr>
          <p:cNvPr id="6" name="Text 4"/>
          <p:cNvSpPr txBox="1"/>
          <p:nvPr/>
        </p:nvSpPr>
        <p:spPr>
          <a:xfrm>
            <a:off x="777240" y="1463040"/>
            <a:ext cx="10637215" cy="70866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a  Ontology:  </a:t>
            </a:r>
            <a:pPr indent="0" marL="0">
              <a:buNone/>
            </a:pPr>
            <a:r>
              <a:rPr lang="en-US" sz="1700" dirty="0">
                <a:solidFill>
                  <a:srgbClr val="1C2833"/>
                </a:solidFill>
                <a:latin typeface="Arial" pitchFamily="34" charset="0"/>
                <a:ea typeface="Arial" pitchFamily="34" charset="-122"/>
                <a:cs typeface="Arial" pitchFamily="34" charset="-120"/>
              </a:rPr>
              <a:t>a claim about what is real.</a:t>
            </a:r>
            <a:endParaRPr lang="en-US" sz="1700" dirty="0"/>
          </a:p>
        </p:txBody>
      </p:sp>
      <p:sp>
        <p:nvSpPr>
          <p:cNvPr id="7" name="Shape 5"/>
          <p:cNvSpPr/>
          <p:nvPr/>
        </p:nvSpPr>
        <p:spPr>
          <a:xfrm>
            <a:off x="548640" y="2263140"/>
            <a:ext cx="11094415" cy="708660"/>
          </a:xfrm>
          <a:prstGeom prst="roundRect">
            <a:avLst>
              <a:gd name="adj" fmla="val 10323"/>
            </a:avLst>
          </a:prstGeom>
          <a:solidFill>
            <a:srgbClr val="FFFFFF"/>
          </a:solidFill>
          <a:ln w="9525">
            <a:solidFill>
              <a:srgbClr val="D5DEE6"/>
            </a:solidFill>
            <a:prstDash val="solid"/>
          </a:ln>
        </p:spPr>
      </p:sp>
      <p:sp>
        <p:nvSpPr>
          <p:cNvPr id="8" name="Text 6"/>
          <p:cNvSpPr txBox="1"/>
          <p:nvPr/>
        </p:nvSpPr>
        <p:spPr>
          <a:xfrm>
            <a:off x="777240" y="2263140"/>
            <a:ext cx="10637215" cy="70866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b  Methodology:  </a:t>
            </a:r>
            <a:pPr indent="0" marL="0">
              <a:buNone/>
            </a:pPr>
            <a:r>
              <a:rPr lang="en-US" sz="1700" dirty="0">
                <a:solidFill>
                  <a:srgbClr val="1C2833"/>
                </a:solidFill>
                <a:latin typeface="Arial" pitchFamily="34" charset="0"/>
                <a:ea typeface="Arial" pitchFamily="34" charset="-122"/>
                <a:cs typeface="Arial" pitchFamily="34" charset="-120"/>
              </a:rPr>
              <a:t>how the study will be done.</a:t>
            </a:r>
            <a:endParaRPr lang="en-US" sz="1700" dirty="0"/>
          </a:p>
        </p:txBody>
      </p:sp>
      <p:sp>
        <p:nvSpPr>
          <p:cNvPr id="9" name="Shape 7"/>
          <p:cNvSpPr/>
          <p:nvPr/>
        </p:nvSpPr>
        <p:spPr>
          <a:xfrm>
            <a:off x="548640" y="3063240"/>
            <a:ext cx="11094415" cy="708660"/>
          </a:xfrm>
          <a:prstGeom prst="roundRect">
            <a:avLst>
              <a:gd name="adj" fmla="val 10323"/>
            </a:avLst>
          </a:prstGeom>
          <a:solidFill>
            <a:srgbClr val="FFFFFF"/>
          </a:solidFill>
          <a:ln w="9525">
            <a:solidFill>
              <a:srgbClr val="D5DEE6"/>
            </a:solidFill>
            <a:prstDash val="solid"/>
          </a:ln>
        </p:spPr>
      </p:sp>
      <p:sp>
        <p:nvSpPr>
          <p:cNvPr id="10" name="Text 8"/>
          <p:cNvSpPr txBox="1"/>
          <p:nvPr/>
        </p:nvSpPr>
        <p:spPr>
          <a:xfrm>
            <a:off x="777240" y="3063240"/>
            <a:ext cx="10637215" cy="70866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c  Axiology:  </a:t>
            </a:r>
            <a:pPr indent="0" marL="0">
              <a:buNone/>
            </a:pPr>
            <a:r>
              <a:rPr lang="en-US" sz="1700" dirty="0">
                <a:solidFill>
                  <a:srgbClr val="1C2833"/>
                </a:solidFill>
                <a:latin typeface="Arial" pitchFamily="34" charset="0"/>
                <a:ea typeface="Arial" pitchFamily="34" charset="-122"/>
                <a:cs typeface="Arial" pitchFamily="34" charset="-120"/>
              </a:rPr>
              <a:t>the researcher’s own values and how they shape what is heard.</a:t>
            </a:r>
            <a:endParaRPr lang="en-US" sz="1700" dirty="0"/>
          </a:p>
        </p:txBody>
      </p:sp>
      <p:sp>
        <p:nvSpPr>
          <p:cNvPr id="11" name="Shape 9"/>
          <p:cNvSpPr/>
          <p:nvPr/>
        </p:nvSpPr>
        <p:spPr>
          <a:xfrm>
            <a:off x="548640" y="3863340"/>
            <a:ext cx="11094415" cy="708660"/>
          </a:xfrm>
          <a:prstGeom prst="roundRect">
            <a:avLst>
              <a:gd name="adj" fmla="val 10323"/>
            </a:avLst>
          </a:prstGeom>
          <a:solidFill>
            <a:srgbClr val="FFFFFF"/>
          </a:solidFill>
          <a:ln w="9525">
            <a:solidFill>
              <a:srgbClr val="D5DEE6"/>
            </a:solidFill>
            <a:prstDash val="solid"/>
          </a:ln>
        </p:spPr>
      </p:sp>
      <p:sp>
        <p:nvSpPr>
          <p:cNvPr id="12" name="Text 10"/>
          <p:cNvSpPr txBox="1"/>
          <p:nvPr/>
        </p:nvSpPr>
        <p:spPr>
          <a:xfrm>
            <a:off x="777240" y="3863340"/>
            <a:ext cx="10637215" cy="70866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d  Epistemology:  </a:t>
            </a:r>
            <a:pPr indent="0" marL="0">
              <a:buNone/>
            </a:pPr>
            <a:r>
              <a:rPr lang="en-US" sz="1700" dirty="0">
                <a:solidFill>
                  <a:srgbClr val="1C2833"/>
                </a:solidFill>
                <a:latin typeface="Arial" pitchFamily="34" charset="0"/>
                <a:ea typeface="Arial" pitchFamily="34" charset="-122"/>
                <a:cs typeface="Arial" pitchFamily="34" charset="-120"/>
              </a:rPr>
              <a:t>how we can come to know what the change means.</a:t>
            </a:r>
            <a:endParaRPr lang="en-US" sz="1700" dirty="0"/>
          </a:p>
        </p:txBody>
      </p:sp>
      <p:sp>
        <p:nvSpPr>
          <p:cNvPr id="13" name="Shape 11"/>
          <p:cNvSpPr/>
          <p:nvPr/>
        </p:nvSpPr>
        <p:spPr>
          <a:xfrm>
            <a:off x="548640" y="4663440"/>
            <a:ext cx="11094415" cy="708660"/>
          </a:xfrm>
          <a:prstGeom prst="roundRect">
            <a:avLst>
              <a:gd name="adj" fmla="val 10323"/>
            </a:avLst>
          </a:prstGeom>
          <a:solidFill>
            <a:srgbClr val="FFFFFF"/>
          </a:solidFill>
          <a:ln w="9525">
            <a:solidFill>
              <a:srgbClr val="D5DEE6"/>
            </a:solidFill>
            <a:prstDash val="solid"/>
          </a:ln>
        </p:spPr>
      </p:sp>
      <p:sp>
        <p:nvSpPr>
          <p:cNvPr id="14" name="Text 12"/>
          <p:cNvSpPr txBox="1"/>
          <p:nvPr/>
        </p:nvSpPr>
        <p:spPr>
          <a:xfrm>
            <a:off x="777240" y="4663440"/>
            <a:ext cx="10637215" cy="70866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e  Epistemology:  </a:t>
            </a:r>
            <a:pPr indent="0" marL="0">
              <a:buNone/>
            </a:pPr>
            <a:r>
              <a:rPr lang="en-US" sz="1700" dirty="0">
                <a:solidFill>
                  <a:srgbClr val="1C2833"/>
                </a:solidFill>
                <a:latin typeface="Arial" pitchFamily="34" charset="0"/>
                <a:ea typeface="Arial" pitchFamily="34" charset="-122"/>
                <a:cs typeface="Arial" pitchFamily="34" charset="-120"/>
              </a:rPr>
              <a:t>what kind of evidence can give us knowledge.</a:t>
            </a:r>
            <a:endParaRPr lang="en-US" sz="1700" dirty="0"/>
          </a:p>
        </p:txBody>
      </p:sp>
      <p:sp>
        <p:nvSpPr>
          <p:cNvPr id="15" name="Shape 13"/>
          <p:cNvSpPr/>
          <p:nvPr/>
        </p:nvSpPr>
        <p:spPr>
          <a:xfrm>
            <a:off x="548640" y="5463540"/>
            <a:ext cx="11094415" cy="708660"/>
          </a:xfrm>
          <a:prstGeom prst="roundRect">
            <a:avLst>
              <a:gd name="adj" fmla="val 10323"/>
            </a:avLst>
          </a:prstGeom>
          <a:solidFill>
            <a:srgbClr val="FFFFFF"/>
          </a:solidFill>
          <a:ln w="9525">
            <a:solidFill>
              <a:srgbClr val="D5DEE6"/>
            </a:solidFill>
            <a:prstDash val="solid"/>
          </a:ln>
        </p:spPr>
      </p:sp>
      <p:sp>
        <p:nvSpPr>
          <p:cNvPr id="16" name="Text 14"/>
          <p:cNvSpPr txBox="1"/>
          <p:nvPr/>
        </p:nvSpPr>
        <p:spPr>
          <a:xfrm>
            <a:off x="777240" y="5463540"/>
            <a:ext cx="10637215" cy="70866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f  Axiology:  </a:t>
            </a:r>
            <a:pPr indent="0" marL="0">
              <a:buNone/>
            </a:pPr>
            <a:r>
              <a:rPr lang="en-US" sz="1700" dirty="0">
                <a:solidFill>
                  <a:srgbClr val="1C2833"/>
                </a:solidFill>
                <a:latin typeface="Arial" pitchFamily="34" charset="0"/>
                <a:ea typeface="Arial" pitchFamily="34" charset="-122"/>
                <a:cs typeface="Arial" pitchFamily="34" charset="-120"/>
              </a:rPr>
              <a:t>the values the research carries and whose interests it serves.</a:t>
            </a:r>
            <a:endParaRPr lang="en-US" sz="17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txBox="1"/>
          <p:nvPr/>
        </p:nvSpPr>
        <p:spPr>
          <a:xfrm>
            <a:off x="548640" y="1097280"/>
            <a:ext cx="11094415" cy="1463040"/>
          </a:xfrm>
          <a:prstGeom prst="rect">
            <a:avLst/>
          </a:prstGeom>
          <a:noFill/>
          <a:ln/>
        </p:spPr>
        <p:txBody>
          <a:bodyPr wrap="square" lIns="0" tIns="0" rIns="0" bIns="0" rtlCol="0" anchor="b"/>
          <a:lstStyle/>
          <a:p>
            <a:pPr indent="0" marL="0">
              <a:buNone/>
            </a:pPr>
            <a:r>
              <a:rPr lang="en-US" sz="4000" b="1" dirty="0">
                <a:solidFill>
                  <a:srgbClr val="1C2833"/>
                </a:solidFill>
                <a:latin typeface="Arial" pitchFamily="34" charset="0"/>
                <a:ea typeface="Arial" pitchFamily="34" charset="-122"/>
                <a:cs typeface="Arial" pitchFamily="34" charset="-120"/>
              </a:rPr>
              <a:t>Meet the Seven Alien Investigators again</a:t>
            </a:r>
            <a:endParaRPr lang="en-US" sz="4000" dirty="0"/>
          </a:p>
        </p:txBody>
      </p:sp>
      <p:sp>
        <p:nvSpPr>
          <p:cNvPr id="3" name="Text 1"/>
          <p:cNvSpPr txBox="1"/>
          <p:nvPr/>
        </p:nvSpPr>
        <p:spPr>
          <a:xfrm>
            <a:off x="548640" y="2651760"/>
            <a:ext cx="11094415" cy="548640"/>
          </a:xfrm>
          <a:prstGeom prst="rect">
            <a:avLst/>
          </a:prstGeom>
          <a:noFill/>
          <a:ln/>
        </p:spPr>
        <p:txBody>
          <a:bodyPr wrap="square" lIns="0" tIns="0" rIns="0" bIns="0" rtlCol="0" anchor="ctr"/>
          <a:lstStyle/>
          <a:p>
            <a:pPr indent="0" marL="0">
              <a:buNone/>
            </a:pPr>
            <a:r>
              <a:rPr lang="en-US" sz="2000" i="1" dirty="0">
                <a:solidFill>
                  <a:srgbClr val="2E7D7A"/>
                </a:solidFill>
                <a:latin typeface="Arial" pitchFamily="34" charset="0"/>
                <a:ea typeface="Arial" pitchFamily="34" charset="-122"/>
                <a:cs typeface="Arial" pitchFamily="34" charset="-120"/>
              </a:rPr>
              <a:t>Each alien stands for one research paradigm</a:t>
            </a:r>
            <a:endParaRPr lang="en-US" sz="2000" dirty="0"/>
          </a:p>
        </p:txBody>
      </p:sp>
      <p:pic>
        <p:nvPicPr>
          <p:cNvPr id="4" name="Image 0" descr="/tmp/p7/img/big_A.png">    </p:cNvPr>
          <p:cNvPicPr>
            <a:picLocks noChangeAspect="1"/>
          </p:cNvPicPr>
          <p:nvPr/>
        </p:nvPicPr>
        <p:blipFill>
          <a:blip r:embed="rId1"/>
          <a:stretch>
            <a:fillRect/>
          </a:stretch>
        </p:blipFill>
        <p:spPr>
          <a:xfrm>
            <a:off x="777240" y="3657600"/>
            <a:ext cx="1307592" cy="1828800"/>
          </a:xfrm>
          <a:prstGeom prst="rect">
            <a:avLst/>
          </a:prstGeom>
        </p:spPr>
      </p:pic>
      <p:pic>
        <p:nvPicPr>
          <p:cNvPr id="5" name="Image 1" descr="/tmp/p7/img/big_B.png">    </p:cNvPr>
          <p:cNvPicPr>
            <a:picLocks noChangeAspect="1"/>
          </p:cNvPicPr>
          <p:nvPr/>
        </p:nvPicPr>
        <p:blipFill>
          <a:blip r:embed="rId2"/>
          <a:stretch>
            <a:fillRect/>
          </a:stretch>
        </p:blipFill>
        <p:spPr>
          <a:xfrm>
            <a:off x="2377440" y="3657600"/>
            <a:ext cx="1307592" cy="1828800"/>
          </a:xfrm>
          <a:prstGeom prst="rect">
            <a:avLst/>
          </a:prstGeom>
        </p:spPr>
      </p:pic>
      <p:pic>
        <p:nvPicPr>
          <p:cNvPr id="6" name="Image 2" descr="/tmp/p7/img/big_C.png">    </p:cNvPr>
          <p:cNvPicPr>
            <a:picLocks noChangeAspect="1"/>
          </p:cNvPicPr>
          <p:nvPr/>
        </p:nvPicPr>
        <p:blipFill>
          <a:blip r:embed="rId3"/>
          <a:stretch>
            <a:fillRect/>
          </a:stretch>
        </p:blipFill>
        <p:spPr>
          <a:xfrm>
            <a:off x="3977640" y="3657600"/>
            <a:ext cx="1307592" cy="1828800"/>
          </a:xfrm>
          <a:prstGeom prst="rect">
            <a:avLst/>
          </a:prstGeom>
        </p:spPr>
      </p:pic>
      <p:pic>
        <p:nvPicPr>
          <p:cNvPr id="7" name="Image 3" descr="/tmp/p7/img/big_D.png">    </p:cNvPr>
          <p:cNvPicPr>
            <a:picLocks noChangeAspect="1"/>
          </p:cNvPicPr>
          <p:nvPr/>
        </p:nvPicPr>
        <p:blipFill>
          <a:blip r:embed="rId4"/>
          <a:stretch>
            <a:fillRect/>
          </a:stretch>
        </p:blipFill>
        <p:spPr>
          <a:xfrm>
            <a:off x="5577840" y="3657600"/>
            <a:ext cx="1307592" cy="1828800"/>
          </a:xfrm>
          <a:prstGeom prst="rect">
            <a:avLst/>
          </a:prstGeom>
        </p:spPr>
      </p:pic>
      <p:pic>
        <p:nvPicPr>
          <p:cNvPr id="8" name="Image 4" descr="/tmp/p7/img/big_E.png">    </p:cNvPr>
          <p:cNvPicPr>
            <a:picLocks noChangeAspect="1"/>
          </p:cNvPicPr>
          <p:nvPr/>
        </p:nvPicPr>
        <p:blipFill>
          <a:blip r:embed="rId5"/>
          <a:stretch>
            <a:fillRect/>
          </a:stretch>
        </p:blipFill>
        <p:spPr>
          <a:xfrm>
            <a:off x="7178040" y="3657600"/>
            <a:ext cx="1307592" cy="1828800"/>
          </a:xfrm>
          <a:prstGeom prst="rect">
            <a:avLst/>
          </a:prstGeom>
        </p:spPr>
      </p:pic>
      <p:pic>
        <p:nvPicPr>
          <p:cNvPr id="9" name="Image 5" descr="/tmp/p7/img/big_F.png">    </p:cNvPr>
          <p:cNvPicPr>
            <a:picLocks noChangeAspect="1"/>
          </p:cNvPicPr>
          <p:nvPr/>
        </p:nvPicPr>
        <p:blipFill>
          <a:blip r:embed="rId6"/>
          <a:stretch>
            <a:fillRect/>
          </a:stretch>
        </p:blipFill>
        <p:spPr>
          <a:xfrm>
            <a:off x="8778240" y="3657600"/>
            <a:ext cx="1307592" cy="1828800"/>
          </a:xfrm>
          <a:prstGeom prst="rect">
            <a:avLst/>
          </a:prstGeom>
        </p:spPr>
      </p:pic>
      <p:pic>
        <p:nvPicPr>
          <p:cNvPr id="10" name="Image 6" descr="/tmp/p7/img/big_G.png">    </p:cNvPr>
          <p:cNvPicPr>
            <a:picLocks noChangeAspect="1"/>
          </p:cNvPicPr>
          <p:nvPr/>
        </p:nvPicPr>
        <p:blipFill>
          <a:blip r:embed="rId7"/>
          <a:stretch>
            <a:fillRect/>
          </a:stretch>
        </p:blipFill>
        <p:spPr>
          <a:xfrm>
            <a:off x="10378440" y="3657600"/>
            <a:ext cx="1307592" cy="182880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pic>
        <p:nvPicPr>
          <p:cNvPr id="2" name="Image 0" descr="/tmp/p7/img/s13_4.jpg">    </p:cNvPr>
          <p:cNvPicPr>
            <a:picLocks noChangeAspect="1"/>
          </p:cNvPicPr>
          <p:nvPr/>
        </p:nvPicPr>
        <p:blipFill>
          <a:blip r:embed="rId1"/>
          <a:srcRect l="0" r="0" t="0" b="0"/>
          <a:stretch/>
        </p:blipFill>
        <p:spPr>
          <a:xfrm>
            <a:off x="6099048" y="0"/>
            <a:ext cx="6099048" cy="6858000"/>
          </a:xfrm>
          <a:prstGeom prst="rect">
            <a:avLst/>
          </a:prstGeom>
        </p:spPr>
      </p:pic>
      <p:sp>
        <p:nvSpPr>
          <p:cNvPr id="3" name="Text 0"/>
          <p:cNvSpPr txBox="1"/>
          <p:nvPr/>
        </p:nvSpPr>
        <p:spPr>
          <a:xfrm>
            <a:off x="548640" y="1188720"/>
            <a:ext cx="5120640" cy="1463040"/>
          </a:xfrm>
          <a:prstGeom prst="rect">
            <a:avLst/>
          </a:prstGeom>
          <a:noFill/>
          <a:ln/>
        </p:spPr>
        <p:txBody>
          <a:bodyPr wrap="square" lIns="0" tIns="0" rIns="0" bIns="0" rtlCol="0" anchor="b"/>
          <a:lstStyle/>
          <a:p>
            <a:pPr indent="0" marL="0">
              <a:buNone/>
            </a:pPr>
            <a:r>
              <a:rPr lang="en-US" sz="4000" b="1" dirty="0">
                <a:solidFill>
                  <a:srgbClr val="1C2833"/>
                </a:solidFill>
                <a:latin typeface="Arial" pitchFamily="34" charset="0"/>
                <a:ea typeface="Arial" pitchFamily="34" charset="-122"/>
                <a:cs typeface="Arial" pitchFamily="34" charset="-120"/>
              </a:rPr>
              <a:t>Your paradigm is your planet</a:t>
            </a:r>
            <a:endParaRPr lang="en-US" sz="4000" dirty="0"/>
          </a:p>
        </p:txBody>
      </p:sp>
      <p:sp>
        <p:nvSpPr>
          <p:cNvPr id="4" name="Text 1"/>
          <p:cNvSpPr txBox="1"/>
          <p:nvPr/>
        </p:nvSpPr>
        <p:spPr>
          <a:xfrm>
            <a:off x="548640" y="2926080"/>
            <a:ext cx="5120640" cy="2743200"/>
          </a:xfrm>
          <a:prstGeom prst="rect">
            <a:avLst/>
          </a:prstGeom>
          <a:noFill/>
          <a:ln/>
        </p:spPr>
        <p:txBody>
          <a:bodyPr wrap="square" lIns="0" tIns="0" rIns="0" bIns="0" rtlCol="0" anchor="t"/>
          <a:lstStyle/>
          <a:p>
            <a:pPr indent="0" marL="0">
              <a:buNone/>
            </a:pPr>
            <a:r>
              <a:rPr lang="en-US" sz="2000" dirty="0">
                <a:solidFill>
                  <a:srgbClr val="1C2833"/>
                </a:solidFill>
                <a:latin typeface="Arial" pitchFamily="34" charset="0"/>
                <a:ea typeface="Arial" pitchFamily="34" charset="-122"/>
                <a:cs typeface="Arial" pitchFamily="34" charset="-120"/>
              </a:rPr>
              <a:t>Before any alien collects a single piece of data, they have already decided what reality is, how knowledge is made, what role their values play and which methods are consistent with those beliefs. That set of interconnected decisions is their paradigm.</a:t>
            </a:r>
            <a:endParaRPr lang="en-US" sz="2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Seven aliens, seven planets</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Each alien comes from a different philosophy about how knowledge is created</a:t>
            </a:r>
            <a:endParaRPr lang="en-US" sz="1800" dirty="0"/>
          </a:p>
        </p:txBody>
      </p:sp>
      <p:sp>
        <p:nvSpPr>
          <p:cNvPr id="4" name="Shape 2"/>
          <p:cNvSpPr/>
          <p:nvPr/>
        </p:nvSpPr>
        <p:spPr>
          <a:xfrm>
            <a:off x="548640" y="1600200"/>
            <a:ext cx="1490864" cy="4526280"/>
          </a:xfrm>
          <a:prstGeom prst="roundRect">
            <a:avLst>
              <a:gd name="adj" fmla="val 4907"/>
            </a:avLst>
          </a:prstGeom>
          <a:solidFill>
            <a:srgbClr val="EEF3F8"/>
          </a:solidFill>
          <a:ln w="9525">
            <a:solidFill>
              <a:srgbClr val="D5DEE6"/>
            </a:solidFill>
            <a:prstDash val="solid"/>
          </a:ln>
        </p:spPr>
      </p:sp>
      <p:pic>
        <p:nvPicPr>
          <p:cNvPr id="5" name="Image 0" descr="/tmp/p7/img/big_A.png">    </p:cNvPr>
          <p:cNvPicPr>
            <a:picLocks noChangeAspect="1"/>
          </p:cNvPicPr>
          <p:nvPr/>
        </p:nvPicPr>
        <p:blipFill>
          <a:blip r:embed="rId1"/>
          <a:stretch>
            <a:fillRect/>
          </a:stretch>
        </p:blipFill>
        <p:spPr>
          <a:xfrm>
            <a:off x="974032" y="1691640"/>
            <a:ext cx="640080" cy="896112"/>
          </a:xfrm>
          <a:prstGeom prst="rect">
            <a:avLst/>
          </a:prstGeom>
        </p:spPr>
      </p:pic>
      <p:sp>
        <p:nvSpPr>
          <p:cNvPr id="6" name="Text 3"/>
          <p:cNvSpPr txBox="1"/>
          <p:nvPr/>
        </p:nvSpPr>
        <p:spPr>
          <a:xfrm>
            <a:off x="548640" y="2615184"/>
            <a:ext cx="1490864" cy="274320"/>
          </a:xfrm>
          <a:prstGeom prst="rect">
            <a:avLst/>
          </a:prstGeom>
          <a:noFill/>
          <a:ln/>
        </p:spPr>
        <p:txBody>
          <a:bodyPr wrap="square" lIns="0" tIns="0" rIns="0" bIns="0" rtlCol="0" anchor="ctr"/>
          <a:lstStyle/>
          <a:p>
            <a:pPr algn="ctr" indent="0" marL="0">
              <a:buNone/>
            </a:pPr>
            <a:r>
              <a:rPr lang="en-US" sz="1400" b="1" dirty="0">
                <a:solidFill>
                  <a:srgbClr val="2E7D7D"/>
                </a:solidFill>
                <a:latin typeface="Arial" pitchFamily="34" charset="0"/>
                <a:ea typeface="Arial" pitchFamily="34" charset="-122"/>
                <a:cs typeface="Arial" pitchFamily="34" charset="-120"/>
              </a:rPr>
              <a:t>Alien A</a:t>
            </a:r>
            <a:endParaRPr lang="en-US" sz="1400" dirty="0"/>
          </a:p>
        </p:txBody>
      </p:sp>
      <p:sp>
        <p:nvSpPr>
          <p:cNvPr id="7" name="Text 4"/>
          <p:cNvSpPr txBox="1"/>
          <p:nvPr/>
        </p:nvSpPr>
        <p:spPr>
          <a:xfrm>
            <a:off x="548640" y="2871216"/>
            <a:ext cx="1490864" cy="502920"/>
          </a:xfrm>
          <a:prstGeom prst="rect">
            <a:avLst/>
          </a:prstGeom>
          <a:noFill/>
          <a:ln/>
        </p:spPr>
        <p:txBody>
          <a:bodyPr wrap="square" lIns="0" tIns="0" rIns="0" bIns="0" rtlCol="0" anchor="t"/>
          <a:lstStyle/>
          <a:p>
            <a:pPr algn="ctr" indent="0" marL="0">
              <a:buNone/>
            </a:pPr>
            <a:r>
              <a:rPr lang="en-US" sz="1400" b="1" dirty="0">
                <a:solidFill>
                  <a:srgbClr val="1C2833"/>
                </a:solidFill>
                <a:latin typeface="Arial" pitchFamily="34" charset="0"/>
                <a:ea typeface="Arial" pitchFamily="34" charset="-122"/>
                <a:cs typeface="Arial" pitchFamily="34" charset="-120"/>
              </a:rPr>
              <a:t>Positivism</a:t>
            </a:r>
            <a:endParaRPr lang="en-US" sz="1400" dirty="0"/>
          </a:p>
        </p:txBody>
      </p:sp>
      <p:sp>
        <p:nvSpPr>
          <p:cNvPr id="8" name="Text 5"/>
          <p:cNvSpPr txBox="1"/>
          <p:nvPr/>
        </p:nvSpPr>
        <p:spPr>
          <a:xfrm>
            <a:off x="621792" y="3401568"/>
            <a:ext cx="1344560" cy="2679192"/>
          </a:xfrm>
          <a:prstGeom prst="rect">
            <a:avLst/>
          </a:prstGeom>
          <a:noFill/>
          <a:ln/>
        </p:spPr>
        <p:txBody>
          <a:bodyPr wrap="square" lIns="0" tIns="0" rIns="0" bIns="0" rtlCol="0" anchor="t">
            <a:normAutofit/>
          </a:bodyPr>
          <a:lstStyle/>
          <a:p>
            <a:pPr indent="0" marL="0">
              <a:buNone/>
            </a:pPr>
            <a:r>
              <a:rPr lang="en-US" sz="1400" dirty="0">
                <a:solidFill>
                  <a:srgbClr val="1C2833"/>
                </a:solidFill>
                <a:latin typeface="Arial" pitchFamily="34" charset="0"/>
                <a:ea typeface="Arial" pitchFamily="34" charset="-122"/>
                <a:cs typeface="Arial" pitchFamily="34" charset="-120"/>
              </a:rPr>
              <a:t>There is one true reality 'out there'. We can measure it objectively. If we design our research carefully enough, we can remove human bias entirely.</a:t>
            </a:r>
            <a:endParaRPr lang="en-US" sz="1400" dirty="0"/>
          </a:p>
        </p:txBody>
      </p:sp>
      <p:sp>
        <p:nvSpPr>
          <p:cNvPr id="9" name="Shape 6"/>
          <p:cNvSpPr/>
          <p:nvPr/>
        </p:nvSpPr>
        <p:spPr>
          <a:xfrm>
            <a:off x="2149232" y="1600200"/>
            <a:ext cx="1490864" cy="4526280"/>
          </a:xfrm>
          <a:prstGeom prst="roundRect">
            <a:avLst>
              <a:gd name="adj" fmla="val 4907"/>
            </a:avLst>
          </a:prstGeom>
          <a:solidFill>
            <a:srgbClr val="EEF3F8"/>
          </a:solidFill>
          <a:ln w="9525">
            <a:solidFill>
              <a:srgbClr val="D5DEE6"/>
            </a:solidFill>
            <a:prstDash val="solid"/>
          </a:ln>
        </p:spPr>
      </p:sp>
      <p:pic>
        <p:nvPicPr>
          <p:cNvPr id="10" name="Image 1" descr="/tmp/p7/img/big_B.png">    </p:cNvPr>
          <p:cNvPicPr>
            <a:picLocks noChangeAspect="1"/>
          </p:cNvPicPr>
          <p:nvPr/>
        </p:nvPicPr>
        <p:blipFill>
          <a:blip r:embed="rId2"/>
          <a:stretch>
            <a:fillRect/>
          </a:stretch>
        </p:blipFill>
        <p:spPr>
          <a:xfrm>
            <a:off x="2574624" y="1691640"/>
            <a:ext cx="640080" cy="896112"/>
          </a:xfrm>
          <a:prstGeom prst="rect">
            <a:avLst/>
          </a:prstGeom>
        </p:spPr>
      </p:pic>
      <p:sp>
        <p:nvSpPr>
          <p:cNvPr id="11" name="Text 7"/>
          <p:cNvSpPr txBox="1"/>
          <p:nvPr/>
        </p:nvSpPr>
        <p:spPr>
          <a:xfrm>
            <a:off x="2149232" y="2615184"/>
            <a:ext cx="1490864" cy="274320"/>
          </a:xfrm>
          <a:prstGeom prst="rect">
            <a:avLst/>
          </a:prstGeom>
          <a:noFill/>
          <a:ln/>
        </p:spPr>
        <p:txBody>
          <a:bodyPr wrap="square" lIns="0" tIns="0" rIns="0" bIns="0" rtlCol="0" anchor="ctr"/>
          <a:lstStyle/>
          <a:p>
            <a:pPr algn="ctr" indent="0" marL="0">
              <a:buNone/>
            </a:pPr>
            <a:r>
              <a:rPr lang="en-US" sz="1400" b="1" dirty="0">
                <a:solidFill>
                  <a:srgbClr val="3F7F4A"/>
                </a:solidFill>
                <a:latin typeface="Arial" pitchFamily="34" charset="0"/>
                <a:ea typeface="Arial" pitchFamily="34" charset="-122"/>
                <a:cs typeface="Arial" pitchFamily="34" charset="-120"/>
              </a:rPr>
              <a:t>Alien B</a:t>
            </a:r>
            <a:endParaRPr lang="en-US" sz="1400" dirty="0"/>
          </a:p>
        </p:txBody>
      </p:sp>
      <p:sp>
        <p:nvSpPr>
          <p:cNvPr id="12" name="Text 8"/>
          <p:cNvSpPr txBox="1"/>
          <p:nvPr/>
        </p:nvSpPr>
        <p:spPr>
          <a:xfrm>
            <a:off x="2149232" y="2871216"/>
            <a:ext cx="1490864" cy="502920"/>
          </a:xfrm>
          <a:prstGeom prst="rect">
            <a:avLst/>
          </a:prstGeom>
          <a:noFill/>
          <a:ln/>
        </p:spPr>
        <p:txBody>
          <a:bodyPr wrap="square" lIns="0" tIns="0" rIns="0" bIns="0" rtlCol="0" anchor="t"/>
          <a:lstStyle/>
          <a:p>
            <a:pPr algn="ctr" indent="0" marL="0">
              <a:buNone/>
            </a:pPr>
            <a:r>
              <a:rPr lang="en-US" sz="1400" b="1" dirty="0">
                <a:solidFill>
                  <a:srgbClr val="1C2833"/>
                </a:solidFill>
                <a:latin typeface="Arial" pitchFamily="34" charset="0"/>
                <a:ea typeface="Arial" pitchFamily="34" charset="-122"/>
                <a:cs typeface="Arial" pitchFamily="34" charset="-120"/>
              </a:rPr>
              <a:t>Post-positivism</a:t>
            </a:r>
            <a:endParaRPr lang="en-US" sz="1400" dirty="0"/>
          </a:p>
        </p:txBody>
      </p:sp>
      <p:sp>
        <p:nvSpPr>
          <p:cNvPr id="13" name="Text 9"/>
          <p:cNvSpPr txBox="1"/>
          <p:nvPr/>
        </p:nvSpPr>
        <p:spPr>
          <a:xfrm>
            <a:off x="2222384" y="3401568"/>
            <a:ext cx="1344560" cy="2679192"/>
          </a:xfrm>
          <a:prstGeom prst="rect">
            <a:avLst/>
          </a:prstGeom>
          <a:noFill/>
          <a:ln/>
        </p:spPr>
        <p:txBody>
          <a:bodyPr wrap="square" lIns="0" tIns="0" rIns="0" bIns="0" rtlCol="0" anchor="t">
            <a:normAutofit/>
          </a:bodyPr>
          <a:lstStyle/>
          <a:p>
            <a:pPr indent="0" marL="0">
              <a:buNone/>
            </a:pPr>
            <a:r>
              <a:rPr lang="en-US" sz="1400" dirty="0">
                <a:solidFill>
                  <a:srgbClr val="1C2833"/>
                </a:solidFill>
                <a:latin typeface="Arial" pitchFamily="34" charset="0"/>
                <a:ea typeface="Arial" pitchFamily="34" charset="-122"/>
                <a:cs typeface="Arial" pitchFamily="34" charset="-120"/>
              </a:rPr>
              <a:t>Reality exists, but every measurement has some error. Every researcher brings some bias. So we use multiple methods together and stay cautious about our claims.</a:t>
            </a:r>
            <a:endParaRPr lang="en-US" sz="1400" dirty="0"/>
          </a:p>
        </p:txBody>
      </p:sp>
      <p:sp>
        <p:nvSpPr>
          <p:cNvPr id="14" name="Shape 10"/>
          <p:cNvSpPr/>
          <p:nvPr/>
        </p:nvSpPr>
        <p:spPr>
          <a:xfrm>
            <a:off x="3749824" y="1600200"/>
            <a:ext cx="1490864" cy="4526280"/>
          </a:xfrm>
          <a:prstGeom prst="roundRect">
            <a:avLst>
              <a:gd name="adj" fmla="val 4907"/>
            </a:avLst>
          </a:prstGeom>
          <a:solidFill>
            <a:srgbClr val="EEF3F8"/>
          </a:solidFill>
          <a:ln w="9525">
            <a:solidFill>
              <a:srgbClr val="D5DEE6"/>
            </a:solidFill>
            <a:prstDash val="solid"/>
          </a:ln>
        </p:spPr>
      </p:sp>
      <p:pic>
        <p:nvPicPr>
          <p:cNvPr id="15" name="Image 2" descr="/tmp/p7/img/big_C.png">    </p:cNvPr>
          <p:cNvPicPr>
            <a:picLocks noChangeAspect="1"/>
          </p:cNvPicPr>
          <p:nvPr/>
        </p:nvPicPr>
        <p:blipFill>
          <a:blip r:embed="rId3"/>
          <a:stretch>
            <a:fillRect/>
          </a:stretch>
        </p:blipFill>
        <p:spPr>
          <a:xfrm>
            <a:off x="4175216" y="1691640"/>
            <a:ext cx="640080" cy="896112"/>
          </a:xfrm>
          <a:prstGeom prst="rect">
            <a:avLst/>
          </a:prstGeom>
        </p:spPr>
      </p:pic>
      <p:sp>
        <p:nvSpPr>
          <p:cNvPr id="16" name="Text 11"/>
          <p:cNvSpPr txBox="1"/>
          <p:nvPr/>
        </p:nvSpPr>
        <p:spPr>
          <a:xfrm>
            <a:off x="3749824" y="2615184"/>
            <a:ext cx="1490864" cy="274320"/>
          </a:xfrm>
          <a:prstGeom prst="rect">
            <a:avLst/>
          </a:prstGeom>
          <a:noFill/>
          <a:ln/>
        </p:spPr>
        <p:txBody>
          <a:bodyPr wrap="square" lIns="0" tIns="0" rIns="0" bIns="0" rtlCol="0" anchor="ctr"/>
          <a:lstStyle/>
          <a:p>
            <a:pPr algn="ctr" indent="0" marL="0">
              <a:buNone/>
            </a:pPr>
            <a:r>
              <a:rPr lang="en-US" sz="1400" b="1" dirty="0">
                <a:solidFill>
                  <a:srgbClr val="A4553D"/>
                </a:solidFill>
                <a:latin typeface="Arial" pitchFamily="34" charset="0"/>
                <a:ea typeface="Arial" pitchFamily="34" charset="-122"/>
                <a:cs typeface="Arial" pitchFamily="34" charset="-120"/>
              </a:rPr>
              <a:t>Alien C</a:t>
            </a:r>
            <a:endParaRPr lang="en-US" sz="1400" dirty="0"/>
          </a:p>
        </p:txBody>
      </p:sp>
      <p:sp>
        <p:nvSpPr>
          <p:cNvPr id="17" name="Text 12"/>
          <p:cNvSpPr txBox="1"/>
          <p:nvPr/>
        </p:nvSpPr>
        <p:spPr>
          <a:xfrm>
            <a:off x="3749824" y="2871216"/>
            <a:ext cx="1490864" cy="502920"/>
          </a:xfrm>
          <a:prstGeom prst="rect">
            <a:avLst/>
          </a:prstGeom>
          <a:noFill/>
          <a:ln/>
        </p:spPr>
        <p:txBody>
          <a:bodyPr wrap="square" lIns="0" tIns="0" rIns="0" bIns="0" rtlCol="0" anchor="t"/>
          <a:lstStyle/>
          <a:p>
            <a:pPr algn="ctr" indent="0" marL="0">
              <a:buNone/>
            </a:pPr>
            <a:r>
              <a:rPr lang="en-US" sz="1400" b="1" dirty="0">
                <a:solidFill>
                  <a:srgbClr val="1C2833"/>
                </a:solidFill>
                <a:latin typeface="Arial" pitchFamily="34" charset="0"/>
                <a:ea typeface="Arial" pitchFamily="34" charset="-122"/>
                <a:cs typeface="Arial" pitchFamily="34" charset="-120"/>
              </a:rPr>
              <a:t>Interpretivism</a:t>
            </a:r>
            <a:endParaRPr lang="en-US" sz="1400" dirty="0"/>
          </a:p>
        </p:txBody>
      </p:sp>
      <p:sp>
        <p:nvSpPr>
          <p:cNvPr id="18" name="Text 13"/>
          <p:cNvSpPr txBox="1"/>
          <p:nvPr/>
        </p:nvSpPr>
        <p:spPr>
          <a:xfrm>
            <a:off x="3822976" y="3401568"/>
            <a:ext cx="1344560" cy="2679192"/>
          </a:xfrm>
          <a:prstGeom prst="rect">
            <a:avLst/>
          </a:prstGeom>
          <a:noFill/>
          <a:ln/>
        </p:spPr>
        <p:txBody>
          <a:bodyPr wrap="square" lIns="0" tIns="0" rIns="0" bIns="0" rtlCol="0" anchor="t">
            <a:normAutofit/>
          </a:bodyPr>
          <a:lstStyle/>
          <a:p>
            <a:pPr indent="0" marL="0">
              <a:buNone/>
            </a:pPr>
            <a:r>
              <a:rPr lang="en-US" sz="1400" dirty="0">
                <a:solidFill>
                  <a:srgbClr val="1C2833"/>
                </a:solidFill>
                <a:latin typeface="Arial" pitchFamily="34" charset="0"/>
                <a:ea typeface="Arial" pitchFamily="34" charset="-122"/>
                <a:cs typeface="Arial" pitchFamily="34" charset="-120"/>
              </a:rPr>
              <a:t>Multiple realities exist as the meanings people give to experience in context. To understand them we interpret those meanings from the inside.</a:t>
            </a:r>
            <a:endParaRPr lang="en-US" sz="1400" dirty="0"/>
          </a:p>
        </p:txBody>
      </p:sp>
      <p:sp>
        <p:nvSpPr>
          <p:cNvPr id="19" name="Shape 14"/>
          <p:cNvSpPr/>
          <p:nvPr/>
        </p:nvSpPr>
        <p:spPr>
          <a:xfrm>
            <a:off x="5350416" y="1600200"/>
            <a:ext cx="1490864" cy="4526280"/>
          </a:xfrm>
          <a:prstGeom prst="roundRect">
            <a:avLst>
              <a:gd name="adj" fmla="val 4907"/>
            </a:avLst>
          </a:prstGeom>
          <a:solidFill>
            <a:srgbClr val="EEF3F8"/>
          </a:solidFill>
          <a:ln w="9525">
            <a:solidFill>
              <a:srgbClr val="D5DEE6"/>
            </a:solidFill>
            <a:prstDash val="solid"/>
          </a:ln>
        </p:spPr>
      </p:sp>
      <p:pic>
        <p:nvPicPr>
          <p:cNvPr id="20" name="Image 3" descr="/tmp/p7/img/big_D.png">    </p:cNvPr>
          <p:cNvPicPr>
            <a:picLocks noChangeAspect="1"/>
          </p:cNvPicPr>
          <p:nvPr/>
        </p:nvPicPr>
        <p:blipFill>
          <a:blip r:embed="rId4"/>
          <a:stretch>
            <a:fillRect/>
          </a:stretch>
        </p:blipFill>
        <p:spPr>
          <a:xfrm>
            <a:off x="5775808" y="1691640"/>
            <a:ext cx="640080" cy="896112"/>
          </a:xfrm>
          <a:prstGeom prst="rect">
            <a:avLst/>
          </a:prstGeom>
        </p:spPr>
      </p:pic>
      <p:sp>
        <p:nvSpPr>
          <p:cNvPr id="21" name="Text 15"/>
          <p:cNvSpPr txBox="1"/>
          <p:nvPr/>
        </p:nvSpPr>
        <p:spPr>
          <a:xfrm>
            <a:off x="5350416" y="2615184"/>
            <a:ext cx="1490864" cy="274320"/>
          </a:xfrm>
          <a:prstGeom prst="rect">
            <a:avLst/>
          </a:prstGeom>
          <a:noFill/>
          <a:ln/>
        </p:spPr>
        <p:txBody>
          <a:bodyPr wrap="square" lIns="0" tIns="0" rIns="0" bIns="0" rtlCol="0" anchor="ctr"/>
          <a:lstStyle/>
          <a:p>
            <a:pPr algn="ctr" indent="0" marL="0">
              <a:buNone/>
            </a:pPr>
            <a:r>
              <a:rPr lang="en-US" sz="1400" b="1" dirty="0">
                <a:solidFill>
                  <a:srgbClr val="6B4E94"/>
                </a:solidFill>
                <a:latin typeface="Arial" pitchFamily="34" charset="0"/>
                <a:ea typeface="Arial" pitchFamily="34" charset="-122"/>
                <a:cs typeface="Arial" pitchFamily="34" charset="-120"/>
              </a:rPr>
              <a:t>Alien D</a:t>
            </a:r>
            <a:endParaRPr lang="en-US" sz="1400" dirty="0"/>
          </a:p>
        </p:txBody>
      </p:sp>
      <p:sp>
        <p:nvSpPr>
          <p:cNvPr id="22" name="Text 16"/>
          <p:cNvSpPr txBox="1"/>
          <p:nvPr/>
        </p:nvSpPr>
        <p:spPr>
          <a:xfrm>
            <a:off x="5350416" y="2871216"/>
            <a:ext cx="1490864" cy="502920"/>
          </a:xfrm>
          <a:prstGeom prst="rect">
            <a:avLst/>
          </a:prstGeom>
          <a:noFill/>
          <a:ln/>
        </p:spPr>
        <p:txBody>
          <a:bodyPr wrap="square" lIns="0" tIns="0" rIns="0" bIns="0" rtlCol="0" anchor="t"/>
          <a:lstStyle/>
          <a:p>
            <a:pPr algn="ctr" indent="0" marL="0">
              <a:buNone/>
            </a:pPr>
            <a:r>
              <a:rPr lang="en-US" sz="1400" b="1" dirty="0">
                <a:solidFill>
                  <a:srgbClr val="1C2833"/>
                </a:solidFill>
                <a:latin typeface="Arial" pitchFamily="34" charset="0"/>
                <a:ea typeface="Arial" pitchFamily="34" charset="-122"/>
                <a:cs typeface="Arial" pitchFamily="34" charset="-120"/>
              </a:rPr>
              <a:t>Constructivism</a:t>
            </a:r>
            <a:endParaRPr lang="en-US" sz="1400" dirty="0"/>
          </a:p>
        </p:txBody>
      </p:sp>
      <p:sp>
        <p:nvSpPr>
          <p:cNvPr id="23" name="Text 17"/>
          <p:cNvSpPr txBox="1"/>
          <p:nvPr/>
        </p:nvSpPr>
        <p:spPr>
          <a:xfrm>
            <a:off x="5423568" y="3401568"/>
            <a:ext cx="1344560" cy="2679192"/>
          </a:xfrm>
          <a:prstGeom prst="rect">
            <a:avLst/>
          </a:prstGeom>
          <a:noFill/>
          <a:ln/>
        </p:spPr>
        <p:txBody>
          <a:bodyPr wrap="square" lIns="0" tIns="0" rIns="0" bIns="0" rtlCol="0" anchor="t">
            <a:normAutofit/>
          </a:bodyPr>
          <a:lstStyle/>
          <a:p>
            <a:pPr indent="0" marL="0">
              <a:buNone/>
            </a:pPr>
            <a:r>
              <a:rPr lang="en-US" sz="1400" dirty="0">
                <a:solidFill>
                  <a:srgbClr val="1C2833"/>
                </a:solidFill>
                <a:latin typeface="Arial" pitchFamily="34" charset="0"/>
                <a:ea typeface="Arial" pitchFamily="34" charset="-122"/>
                <a:cs typeface="Arial" pitchFamily="34" charset="-120"/>
              </a:rPr>
              <a:t>Each person builds their own understanding of the world through personal experience and reflection. Two people in the same event come away with different internal realities.</a:t>
            </a:r>
            <a:endParaRPr lang="en-US" sz="1400" dirty="0"/>
          </a:p>
        </p:txBody>
      </p:sp>
      <p:sp>
        <p:nvSpPr>
          <p:cNvPr id="24" name="Shape 18"/>
          <p:cNvSpPr/>
          <p:nvPr/>
        </p:nvSpPr>
        <p:spPr>
          <a:xfrm>
            <a:off x="6951008" y="1600200"/>
            <a:ext cx="1490864" cy="4526280"/>
          </a:xfrm>
          <a:prstGeom prst="roundRect">
            <a:avLst>
              <a:gd name="adj" fmla="val 4907"/>
            </a:avLst>
          </a:prstGeom>
          <a:solidFill>
            <a:srgbClr val="EEF3F8"/>
          </a:solidFill>
          <a:ln w="9525">
            <a:solidFill>
              <a:srgbClr val="D5DEE6"/>
            </a:solidFill>
            <a:prstDash val="solid"/>
          </a:ln>
        </p:spPr>
      </p:sp>
      <p:pic>
        <p:nvPicPr>
          <p:cNvPr id="25" name="Image 4" descr="/tmp/p7/img/big_E.png">    </p:cNvPr>
          <p:cNvPicPr>
            <a:picLocks noChangeAspect="1"/>
          </p:cNvPicPr>
          <p:nvPr/>
        </p:nvPicPr>
        <p:blipFill>
          <a:blip r:embed="rId5"/>
          <a:stretch>
            <a:fillRect/>
          </a:stretch>
        </p:blipFill>
        <p:spPr>
          <a:xfrm>
            <a:off x="7376399" y="1691640"/>
            <a:ext cx="640080" cy="896112"/>
          </a:xfrm>
          <a:prstGeom prst="rect">
            <a:avLst/>
          </a:prstGeom>
        </p:spPr>
      </p:pic>
      <p:sp>
        <p:nvSpPr>
          <p:cNvPr id="26" name="Text 19"/>
          <p:cNvSpPr txBox="1"/>
          <p:nvPr/>
        </p:nvSpPr>
        <p:spPr>
          <a:xfrm>
            <a:off x="6951008" y="2615184"/>
            <a:ext cx="1490864" cy="274320"/>
          </a:xfrm>
          <a:prstGeom prst="rect">
            <a:avLst/>
          </a:prstGeom>
          <a:noFill/>
          <a:ln/>
        </p:spPr>
        <p:txBody>
          <a:bodyPr wrap="square" lIns="0" tIns="0" rIns="0" bIns="0" rtlCol="0" anchor="ctr"/>
          <a:lstStyle/>
          <a:p>
            <a:pPr algn="ctr" indent="0" marL="0">
              <a:buNone/>
            </a:pPr>
            <a:r>
              <a:rPr lang="en-US" sz="1400" b="1" dirty="0">
                <a:solidFill>
                  <a:srgbClr val="8A4F9B"/>
                </a:solidFill>
                <a:latin typeface="Arial" pitchFamily="34" charset="0"/>
                <a:ea typeface="Arial" pitchFamily="34" charset="-122"/>
                <a:cs typeface="Arial" pitchFamily="34" charset="-120"/>
              </a:rPr>
              <a:t>Alien E</a:t>
            </a:r>
            <a:endParaRPr lang="en-US" sz="1400" dirty="0"/>
          </a:p>
        </p:txBody>
      </p:sp>
      <p:sp>
        <p:nvSpPr>
          <p:cNvPr id="27" name="Text 20"/>
          <p:cNvSpPr txBox="1"/>
          <p:nvPr/>
        </p:nvSpPr>
        <p:spPr>
          <a:xfrm>
            <a:off x="6951008" y="2871216"/>
            <a:ext cx="1490864" cy="502920"/>
          </a:xfrm>
          <a:prstGeom prst="rect">
            <a:avLst/>
          </a:prstGeom>
          <a:noFill/>
          <a:ln/>
        </p:spPr>
        <p:txBody>
          <a:bodyPr wrap="square" lIns="0" tIns="0" rIns="0" bIns="0" rtlCol="0" anchor="t"/>
          <a:lstStyle/>
          <a:p>
            <a:pPr algn="ctr" indent="0" marL="0">
              <a:buNone/>
            </a:pPr>
            <a:r>
              <a:rPr lang="en-US" sz="1400" b="1" dirty="0">
                <a:solidFill>
                  <a:srgbClr val="1C2833"/>
                </a:solidFill>
                <a:latin typeface="Arial" pitchFamily="34" charset="0"/>
                <a:ea typeface="Arial" pitchFamily="34" charset="-122"/>
                <a:cs typeface="Arial" pitchFamily="34" charset="-120"/>
              </a:rPr>
              <a:t>Social constructionism</a:t>
            </a:r>
            <a:endParaRPr lang="en-US" sz="1400" dirty="0"/>
          </a:p>
        </p:txBody>
      </p:sp>
      <p:sp>
        <p:nvSpPr>
          <p:cNvPr id="28" name="Text 21"/>
          <p:cNvSpPr txBox="1"/>
          <p:nvPr/>
        </p:nvSpPr>
        <p:spPr>
          <a:xfrm>
            <a:off x="7024160" y="3401568"/>
            <a:ext cx="1344560" cy="2679192"/>
          </a:xfrm>
          <a:prstGeom prst="rect">
            <a:avLst/>
          </a:prstGeom>
          <a:noFill/>
          <a:ln/>
        </p:spPr>
        <p:txBody>
          <a:bodyPr wrap="square" lIns="0" tIns="0" rIns="0" bIns="0" rtlCol="0" anchor="t">
            <a:normAutofit/>
          </a:bodyPr>
          <a:lstStyle/>
          <a:p>
            <a:pPr indent="0" marL="0">
              <a:buNone/>
            </a:pPr>
            <a:r>
              <a:rPr lang="en-US" sz="1400" dirty="0">
                <a:solidFill>
                  <a:srgbClr val="1C2833"/>
                </a:solidFill>
                <a:latin typeface="Arial" pitchFamily="34" charset="0"/>
                <a:ea typeface="Arial" pitchFamily="34" charset="-122"/>
                <a:cs typeface="Arial" pitchFamily="34" charset="-120"/>
              </a:rPr>
              <a:t>What we believe is 'true' is what our group, organisation or society has collectively agreed to treat as true. Different groups construct different realities together.</a:t>
            </a:r>
            <a:endParaRPr lang="en-US" sz="1400" dirty="0"/>
          </a:p>
        </p:txBody>
      </p:sp>
      <p:sp>
        <p:nvSpPr>
          <p:cNvPr id="29" name="Shape 22"/>
          <p:cNvSpPr/>
          <p:nvPr/>
        </p:nvSpPr>
        <p:spPr>
          <a:xfrm>
            <a:off x="8551599" y="1600200"/>
            <a:ext cx="1490864" cy="4526280"/>
          </a:xfrm>
          <a:prstGeom prst="roundRect">
            <a:avLst>
              <a:gd name="adj" fmla="val 4907"/>
            </a:avLst>
          </a:prstGeom>
          <a:solidFill>
            <a:srgbClr val="EEF3F8"/>
          </a:solidFill>
          <a:ln w="9525">
            <a:solidFill>
              <a:srgbClr val="D5DEE6"/>
            </a:solidFill>
            <a:prstDash val="solid"/>
          </a:ln>
        </p:spPr>
      </p:sp>
      <p:pic>
        <p:nvPicPr>
          <p:cNvPr id="30" name="Image 5" descr="/tmp/p7/img/big_F.png">    </p:cNvPr>
          <p:cNvPicPr>
            <a:picLocks noChangeAspect="1"/>
          </p:cNvPicPr>
          <p:nvPr/>
        </p:nvPicPr>
        <p:blipFill>
          <a:blip r:embed="rId6"/>
          <a:stretch>
            <a:fillRect/>
          </a:stretch>
        </p:blipFill>
        <p:spPr>
          <a:xfrm>
            <a:off x="8976991" y="1691640"/>
            <a:ext cx="640080" cy="896112"/>
          </a:xfrm>
          <a:prstGeom prst="rect">
            <a:avLst/>
          </a:prstGeom>
        </p:spPr>
      </p:pic>
      <p:sp>
        <p:nvSpPr>
          <p:cNvPr id="31" name="Text 23"/>
          <p:cNvSpPr txBox="1"/>
          <p:nvPr/>
        </p:nvSpPr>
        <p:spPr>
          <a:xfrm>
            <a:off x="8551599" y="2615184"/>
            <a:ext cx="1490864" cy="274320"/>
          </a:xfrm>
          <a:prstGeom prst="rect">
            <a:avLst/>
          </a:prstGeom>
          <a:noFill/>
          <a:ln/>
        </p:spPr>
        <p:txBody>
          <a:bodyPr wrap="square" lIns="0" tIns="0" rIns="0" bIns="0" rtlCol="0" anchor="ctr"/>
          <a:lstStyle/>
          <a:p>
            <a:pPr algn="ctr" indent="0" marL="0">
              <a:buNone/>
            </a:pPr>
            <a:r>
              <a:rPr lang="en-US" sz="1400" b="1" dirty="0">
                <a:solidFill>
                  <a:srgbClr val="A8622A"/>
                </a:solidFill>
                <a:latin typeface="Arial" pitchFamily="34" charset="0"/>
                <a:ea typeface="Arial" pitchFamily="34" charset="-122"/>
                <a:cs typeface="Arial" pitchFamily="34" charset="-120"/>
              </a:rPr>
              <a:t>Alien F</a:t>
            </a:r>
            <a:endParaRPr lang="en-US" sz="1400" dirty="0"/>
          </a:p>
        </p:txBody>
      </p:sp>
      <p:sp>
        <p:nvSpPr>
          <p:cNvPr id="32" name="Text 24"/>
          <p:cNvSpPr txBox="1"/>
          <p:nvPr/>
        </p:nvSpPr>
        <p:spPr>
          <a:xfrm>
            <a:off x="8551599" y="2871216"/>
            <a:ext cx="1490864" cy="502920"/>
          </a:xfrm>
          <a:prstGeom prst="rect">
            <a:avLst/>
          </a:prstGeom>
          <a:noFill/>
          <a:ln/>
        </p:spPr>
        <p:txBody>
          <a:bodyPr wrap="square" lIns="0" tIns="0" rIns="0" bIns="0" rtlCol="0" anchor="t"/>
          <a:lstStyle/>
          <a:p>
            <a:pPr algn="ctr" indent="0" marL="0">
              <a:buNone/>
            </a:pPr>
            <a:r>
              <a:rPr lang="en-US" sz="1400" b="1" dirty="0">
                <a:solidFill>
                  <a:srgbClr val="1C2833"/>
                </a:solidFill>
                <a:latin typeface="Arial" pitchFamily="34" charset="0"/>
                <a:ea typeface="Arial" pitchFamily="34" charset="-122"/>
                <a:cs typeface="Arial" pitchFamily="34" charset="-120"/>
              </a:rPr>
              <a:t>Critical theory</a:t>
            </a:r>
            <a:endParaRPr lang="en-US" sz="1400" dirty="0"/>
          </a:p>
        </p:txBody>
      </p:sp>
      <p:sp>
        <p:nvSpPr>
          <p:cNvPr id="33" name="Text 25"/>
          <p:cNvSpPr txBox="1"/>
          <p:nvPr/>
        </p:nvSpPr>
        <p:spPr>
          <a:xfrm>
            <a:off x="8624751" y="3401568"/>
            <a:ext cx="1344560" cy="2679192"/>
          </a:xfrm>
          <a:prstGeom prst="rect">
            <a:avLst/>
          </a:prstGeom>
          <a:noFill/>
          <a:ln/>
        </p:spPr>
        <p:txBody>
          <a:bodyPr wrap="square" lIns="0" tIns="0" rIns="0" bIns="0" rtlCol="0" anchor="t">
            <a:normAutofit/>
          </a:bodyPr>
          <a:lstStyle/>
          <a:p>
            <a:pPr indent="0" marL="0">
              <a:buNone/>
            </a:pPr>
            <a:r>
              <a:rPr lang="en-US" sz="1400" dirty="0">
                <a:solidFill>
                  <a:srgbClr val="1C2833"/>
                </a:solidFill>
                <a:latin typeface="Arial" pitchFamily="34" charset="0"/>
                <a:ea typeface="Arial" pitchFamily="34" charset="-122"/>
                <a:cs typeface="Arial" pitchFamily="34" charset="-120"/>
              </a:rPr>
              <a:t>Power structures shape what gets counted as 'reality'. Research should expose these structures, particularly how they harm certain groups, and actively work to change them. Neutrality is a myth.</a:t>
            </a:r>
            <a:endParaRPr lang="en-US" sz="1400" dirty="0"/>
          </a:p>
        </p:txBody>
      </p:sp>
      <p:sp>
        <p:nvSpPr>
          <p:cNvPr id="34" name="Shape 26"/>
          <p:cNvSpPr/>
          <p:nvPr/>
        </p:nvSpPr>
        <p:spPr>
          <a:xfrm>
            <a:off x="10152191" y="1600200"/>
            <a:ext cx="1490864" cy="4526280"/>
          </a:xfrm>
          <a:prstGeom prst="roundRect">
            <a:avLst>
              <a:gd name="adj" fmla="val 4907"/>
            </a:avLst>
          </a:prstGeom>
          <a:solidFill>
            <a:srgbClr val="EEF3F8"/>
          </a:solidFill>
          <a:ln w="9525">
            <a:solidFill>
              <a:srgbClr val="D5DEE6"/>
            </a:solidFill>
            <a:prstDash val="solid"/>
          </a:ln>
        </p:spPr>
      </p:sp>
      <p:pic>
        <p:nvPicPr>
          <p:cNvPr id="35" name="Image 6" descr="/tmp/p7/img/big_G.png">    </p:cNvPr>
          <p:cNvPicPr>
            <a:picLocks noChangeAspect="1"/>
          </p:cNvPicPr>
          <p:nvPr/>
        </p:nvPicPr>
        <p:blipFill>
          <a:blip r:embed="rId7"/>
          <a:stretch>
            <a:fillRect/>
          </a:stretch>
        </p:blipFill>
        <p:spPr>
          <a:xfrm>
            <a:off x="10577583" y="1691640"/>
            <a:ext cx="640080" cy="896112"/>
          </a:xfrm>
          <a:prstGeom prst="rect">
            <a:avLst/>
          </a:prstGeom>
        </p:spPr>
      </p:pic>
      <p:sp>
        <p:nvSpPr>
          <p:cNvPr id="36" name="Text 27"/>
          <p:cNvSpPr txBox="1"/>
          <p:nvPr/>
        </p:nvSpPr>
        <p:spPr>
          <a:xfrm>
            <a:off x="10152191" y="2615184"/>
            <a:ext cx="1490864" cy="274320"/>
          </a:xfrm>
          <a:prstGeom prst="rect">
            <a:avLst/>
          </a:prstGeom>
          <a:noFill/>
          <a:ln/>
        </p:spPr>
        <p:txBody>
          <a:bodyPr wrap="square" lIns="0" tIns="0" rIns="0" bIns="0" rtlCol="0" anchor="ctr"/>
          <a:lstStyle/>
          <a:p>
            <a:pPr algn="ctr" indent="0" marL="0">
              <a:buNone/>
            </a:pPr>
            <a:r>
              <a:rPr lang="en-US" sz="1400" b="1" dirty="0">
                <a:solidFill>
                  <a:srgbClr val="1F6E6F"/>
                </a:solidFill>
                <a:latin typeface="Arial" pitchFamily="34" charset="0"/>
                <a:ea typeface="Arial" pitchFamily="34" charset="-122"/>
                <a:cs typeface="Arial" pitchFamily="34" charset="-120"/>
              </a:rPr>
              <a:t>Alien G</a:t>
            </a:r>
            <a:endParaRPr lang="en-US" sz="1400" dirty="0"/>
          </a:p>
        </p:txBody>
      </p:sp>
      <p:sp>
        <p:nvSpPr>
          <p:cNvPr id="37" name="Text 28"/>
          <p:cNvSpPr txBox="1"/>
          <p:nvPr/>
        </p:nvSpPr>
        <p:spPr>
          <a:xfrm>
            <a:off x="10152191" y="2871216"/>
            <a:ext cx="1490864" cy="502920"/>
          </a:xfrm>
          <a:prstGeom prst="rect">
            <a:avLst/>
          </a:prstGeom>
          <a:noFill/>
          <a:ln/>
        </p:spPr>
        <p:txBody>
          <a:bodyPr wrap="square" lIns="0" tIns="0" rIns="0" bIns="0" rtlCol="0" anchor="t"/>
          <a:lstStyle/>
          <a:p>
            <a:pPr algn="ctr" indent="0" marL="0">
              <a:buNone/>
            </a:pPr>
            <a:r>
              <a:rPr lang="en-US" sz="1400" b="1" dirty="0">
                <a:solidFill>
                  <a:srgbClr val="1C2833"/>
                </a:solidFill>
                <a:latin typeface="Arial" pitchFamily="34" charset="0"/>
                <a:ea typeface="Arial" pitchFamily="34" charset="-122"/>
                <a:cs typeface="Arial" pitchFamily="34" charset="-120"/>
              </a:rPr>
              <a:t>Pragmatism</a:t>
            </a:r>
            <a:endParaRPr lang="en-US" sz="1400" dirty="0"/>
          </a:p>
        </p:txBody>
      </p:sp>
      <p:sp>
        <p:nvSpPr>
          <p:cNvPr id="38" name="Text 29"/>
          <p:cNvSpPr txBox="1"/>
          <p:nvPr/>
        </p:nvSpPr>
        <p:spPr>
          <a:xfrm>
            <a:off x="10225343" y="3401568"/>
            <a:ext cx="1344560" cy="2679192"/>
          </a:xfrm>
          <a:prstGeom prst="rect">
            <a:avLst/>
          </a:prstGeom>
          <a:noFill/>
          <a:ln/>
        </p:spPr>
        <p:txBody>
          <a:bodyPr wrap="square" lIns="0" tIns="0" rIns="0" bIns="0" rtlCol="0" anchor="t">
            <a:normAutofit/>
          </a:bodyPr>
          <a:lstStyle/>
          <a:p>
            <a:pPr indent="0" marL="0">
              <a:buNone/>
            </a:pPr>
            <a:r>
              <a:rPr lang="en-US" sz="1400" dirty="0">
                <a:solidFill>
                  <a:srgbClr val="1C2833"/>
                </a:solidFill>
                <a:latin typeface="Arial" pitchFamily="34" charset="0"/>
                <a:ea typeface="Arial" pitchFamily="34" charset="-122"/>
                <a:cs typeface="Arial" pitchFamily="34" charset="-120"/>
              </a:rPr>
              <a:t>A paradigm in its own right. Knowledge is judged by its consequences and the research question drives the design. Mixing methods must be justified, never convenient.</a:t>
            </a:r>
            <a:endParaRPr lang="en-US" sz="14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Alien A: Positivism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Sherlock Holmes | Goal: discover universal laws and predict phenomena</a:t>
            </a:r>
            <a:endParaRPr lang="en-US" sz="1800" dirty="0"/>
          </a:p>
        </p:txBody>
      </p:sp>
      <p:pic>
        <p:nvPicPr>
          <p:cNvPr id="4" name="Image 0" descr="/tmp/p7/img/big_A.png">    </p:cNvPr>
          <p:cNvPicPr>
            <a:picLocks noChangeAspect="1"/>
          </p:cNvPicPr>
          <p:nvPr/>
        </p:nvPicPr>
        <p:blipFill>
          <a:blip r:embed="rId1"/>
          <a:stretch>
            <a:fillRect/>
          </a:stretch>
        </p:blipFill>
        <p:spPr>
          <a:xfrm>
            <a:off x="548640" y="1463040"/>
            <a:ext cx="3429000" cy="4800600"/>
          </a:xfrm>
          <a:prstGeom prst="rect">
            <a:avLst/>
          </a:prstGeom>
        </p:spPr>
      </p:pic>
      <p:sp>
        <p:nvSpPr>
          <p:cNvPr id="5" name="Text 2"/>
          <p:cNvSpPr txBox="1"/>
          <p:nvPr/>
        </p:nvSpPr>
        <p:spPr>
          <a:xfrm>
            <a:off x="4343400" y="1508760"/>
            <a:ext cx="7299655" cy="457200"/>
          </a:xfrm>
          <a:prstGeom prst="rect">
            <a:avLst/>
          </a:prstGeom>
          <a:noFill/>
          <a:ln/>
        </p:spPr>
        <p:txBody>
          <a:bodyPr wrap="square" lIns="0" tIns="0" rIns="0" bIns="0" rtlCol="0" anchor="ctr"/>
          <a:lstStyle/>
          <a:p>
            <a:pPr indent="0" marL="0">
              <a:buNone/>
            </a:pPr>
            <a:r>
              <a:rPr lang="en-US" sz="2200" b="1" dirty="0">
                <a:solidFill>
                  <a:srgbClr val="2E7D7D"/>
                </a:solidFill>
                <a:latin typeface="Arial" pitchFamily="34" charset="0"/>
                <a:ea typeface="Arial" pitchFamily="34" charset="-122"/>
                <a:cs typeface="Arial" pitchFamily="34" charset="-120"/>
              </a:rPr>
              <a:t>Look for the clues</a:t>
            </a:r>
            <a:endParaRPr lang="en-US" sz="2200" dirty="0"/>
          </a:p>
        </p:txBody>
      </p:sp>
      <p:sp>
        <p:nvSpPr>
          <p:cNvPr id="6" name="Shape 3"/>
          <p:cNvSpPr/>
          <p:nvPr/>
        </p:nvSpPr>
        <p:spPr>
          <a:xfrm>
            <a:off x="4343400" y="2057400"/>
            <a:ext cx="7299655" cy="937260"/>
          </a:xfrm>
          <a:prstGeom prst="roundRect">
            <a:avLst>
              <a:gd name="adj" fmla="val 7805"/>
            </a:avLst>
          </a:prstGeom>
          <a:solidFill>
            <a:srgbClr val="EEF3F8"/>
          </a:solidFill>
          <a:ln w="9525">
            <a:solidFill>
              <a:srgbClr val="D5DEE6"/>
            </a:solidFill>
            <a:prstDash val="solid"/>
          </a:ln>
        </p:spPr>
      </p:sp>
      <p:sp>
        <p:nvSpPr>
          <p:cNvPr id="7" name="Text 4"/>
          <p:cNvSpPr txBox="1"/>
          <p:nvPr/>
        </p:nvSpPr>
        <p:spPr>
          <a:xfrm>
            <a:off x="4572000" y="2057400"/>
            <a:ext cx="6842455" cy="937260"/>
          </a:xfrm>
          <a:prstGeom prst="rect">
            <a:avLst/>
          </a:prstGeom>
          <a:noFill/>
          <a:ln/>
        </p:spPr>
        <p:txBody>
          <a:bodyPr wrap="square" lIns="0" tIns="0" rIns="0" bIns="0" rtlCol="0" anchor="ctr"/>
          <a:lstStyle/>
          <a:p>
            <a:pPr indent="0" marL="0">
              <a:buNone/>
            </a:pPr>
            <a:r>
              <a:rPr lang="en-US" sz="1800" b="1" dirty="0">
                <a:solidFill>
                  <a:srgbClr val="2E7D7D"/>
                </a:solidFill>
                <a:latin typeface="Arial" pitchFamily="34" charset="0"/>
                <a:ea typeface="Arial" pitchFamily="34" charset="-122"/>
                <a:cs typeface="Arial" pitchFamily="34" charset="-120"/>
              </a:rPr>
              <a:t>Clipboard</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Standardised instruments: the same questions for everyone.</a:t>
            </a:r>
            <a:endParaRPr lang="en-US" sz="1800" dirty="0"/>
          </a:p>
        </p:txBody>
      </p:sp>
      <p:sp>
        <p:nvSpPr>
          <p:cNvPr id="8" name="Shape 5"/>
          <p:cNvSpPr/>
          <p:nvPr/>
        </p:nvSpPr>
        <p:spPr>
          <a:xfrm>
            <a:off x="4343400" y="3131820"/>
            <a:ext cx="7299655" cy="937260"/>
          </a:xfrm>
          <a:prstGeom prst="roundRect">
            <a:avLst>
              <a:gd name="adj" fmla="val 7805"/>
            </a:avLst>
          </a:prstGeom>
          <a:solidFill>
            <a:srgbClr val="EEF3F8"/>
          </a:solidFill>
          <a:ln w="9525">
            <a:solidFill>
              <a:srgbClr val="D5DEE6"/>
            </a:solidFill>
            <a:prstDash val="solid"/>
          </a:ln>
        </p:spPr>
      </p:sp>
      <p:sp>
        <p:nvSpPr>
          <p:cNvPr id="9" name="Text 6"/>
          <p:cNvSpPr txBox="1"/>
          <p:nvPr/>
        </p:nvSpPr>
        <p:spPr>
          <a:xfrm>
            <a:off x="4572000" y="3131820"/>
            <a:ext cx="6842455" cy="937260"/>
          </a:xfrm>
          <a:prstGeom prst="rect">
            <a:avLst/>
          </a:prstGeom>
          <a:noFill/>
          <a:ln/>
        </p:spPr>
        <p:txBody>
          <a:bodyPr wrap="square" lIns="0" tIns="0" rIns="0" bIns="0" rtlCol="0" anchor="ctr"/>
          <a:lstStyle/>
          <a:p>
            <a:pPr indent="0" marL="0">
              <a:buNone/>
            </a:pPr>
            <a:r>
              <a:rPr lang="en-US" sz="1800" b="1" dirty="0">
                <a:solidFill>
                  <a:srgbClr val="2E7D7D"/>
                </a:solidFill>
                <a:latin typeface="Arial" pitchFamily="34" charset="0"/>
                <a:ea typeface="Arial" pitchFamily="34" charset="-122"/>
                <a:cs typeface="Arial" pitchFamily="34" charset="-120"/>
              </a:rPr>
              <a:t>Calculator</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Everything is turned into numbers.</a:t>
            </a:r>
            <a:endParaRPr lang="en-US" sz="1800" dirty="0"/>
          </a:p>
        </p:txBody>
      </p:sp>
      <p:sp>
        <p:nvSpPr>
          <p:cNvPr id="10" name="Shape 7"/>
          <p:cNvSpPr/>
          <p:nvPr/>
        </p:nvSpPr>
        <p:spPr>
          <a:xfrm>
            <a:off x="4343400" y="4206240"/>
            <a:ext cx="7299655" cy="937260"/>
          </a:xfrm>
          <a:prstGeom prst="roundRect">
            <a:avLst>
              <a:gd name="adj" fmla="val 7805"/>
            </a:avLst>
          </a:prstGeom>
          <a:solidFill>
            <a:srgbClr val="EEF3F8"/>
          </a:solidFill>
          <a:ln w="9525">
            <a:solidFill>
              <a:srgbClr val="D5DEE6"/>
            </a:solidFill>
            <a:prstDash val="solid"/>
          </a:ln>
        </p:spPr>
      </p:sp>
      <p:sp>
        <p:nvSpPr>
          <p:cNvPr id="11" name="Text 8"/>
          <p:cNvSpPr txBox="1"/>
          <p:nvPr/>
        </p:nvSpPr>
        <p:spPr>
          <a:xfrm>
            <a:off x="4572000" y="4206240"/>
            <a:ext cx="6842455" cy="937260"/>
          </a:xfrm>
          <a:prstGeom prst="rect">
            <a:avLst/>
          </a:prstGeom>
          <a:noFill/>
          <a:ln/>
        </p:spPr>
        <p:txBody>
          <a:bodyPr wrap="square" lIns="0" tIns="0" rIns="0" bIns="0" rtlCol="0" anchor="ctr"/>
          <a:lstStyle/>
          <a:p>
            <a:pPr indent="0" marL="0">
              <a:buNone/>
            </a:pPr>
            <a:r>
              <a:rPr lang="en-US" sz="1800" b="1" dirty="0">
                <a:solidFill>
                  <a:srgbClr val="2E7D7D"/>
                </a:solidFill>
                <a:latin typeface="Arial" pitchFamily="34" charset="0"/>
                <a:ea typeface="Arial" pitchFamily="34" charset="-122"/>
                <a:cs typeface="Arial" pitchFamily="34" charset="-120"/>
              </a:rPr>
              <a:t>Sign: p = 0.001, n = 50,000</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Statistical significance from a very large sample.</a:t>
            </a:r>
            <a:endParaRPr lang="en-US" sz="1800" dirty="0"/>
          </a:p>
        </p:txBody>
      </p:sp>
      <p:sp>
        <p:nvSpPr>
          <p:cNvPr id="12" name="Shape 9"/>
          <p:cNvSpPr/>
          <p:nvPr/>
        </p:nvSpPr>
        <p:spPr>
          <a:xfrm>
            <a:off x="4343400" y="5280660"/>
            <a:ext cx="7299655" cy="937260"/>
          </a:xfrm>
          <a:prstGeom prst="roundRect">
            <a:avLst>
              <a:gd name="adj" fmla="val 7805"/>
            </a:avLst>
          </a:prstGeom>
          <a:solidFill>
            <a:srgbClr val="EEF3F8"/>
          </a:solidFill>
          <a:ln w="9525">
            <a:solidFill>
              <a:srgbClr val="D5DEE6"/>
            </a:solidFill>
            <a:prstDash val="solid"/>
          </a:ln>
        </p:spPr>
      </p:sp>
      <p:sp>
        <p:nvSpPr>
          <p:cNvPr id="13" name="Text 10"/>
          <p:cNvSpPr txBox="1"/>
          <p:nvPr/>
        </p:nvSpPr>
        <p:spPr>
          <a:xfrm>
            <a:off x="4572000" y="5280660"/>
            <a:ext cx="6842455" cy="937260"/>
          </a:xfrm>
          <a:prstGeom prst="rect">
            <a:avLst/>
          </a:prstGeom>
          <a:noFill/>
          <a:ln/>
        </p:spPr>
        <p:txBody>
          <a:bodyPr wrap="square" lIns="0" tIns="0" rIns="0" bIns="0" rtlCol="0" anchor="ctr"/>
          <a:lstStyle/>
          <a:p>
            <a:pPr indent="0" marL="0">
              <a:buNone/>
            </a:pPr>
            <a:r>
              <a:rPr lang="en-US" sz="1800" b="1" dirty="0">
                <a:solidFill>
                  <a:srgbClr val="2E7D7D"/>
                </a:solidFill>
                <a:latin typeface="Arial" pitchFamily="34" charset="0"/>
                <a:ea typeface="Arial" pitchFamily="34" charset="-122"/>
                <a:cs typeface="Arial" pitchFamily="34" charset="-120"/>
              </a:rPr>
              <a:t>Blank expression</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The researcher stays neutral and detached.</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19</a:t>
            </a:fld>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pic>
        <p:nvPicPr>
          <p:cNvPr id="2" name="Image 0" descr="/tmp/p7/det/det_A.png">    </p:cNvPr>
          <p:cNvPicPr>
            <a:picLocks noChangeAspect="1"/>
          </p:cNvPicPr>
          <p:nvPr/>
        </p:nvPicPr>
        <p:blipFill>
          <a:blip r:embed="rId1"/>
          <a:stretch>
            <a:fillRect/>
          </a:stretch>
        </p:blipFill>
        <p:spPr>
          <a:xfrm>
            <a:off x="3404235" y="0"/>
            <a:ext cx="5383530" cy="6858000"/>
          </a:xfrm>
          <a:prstGeom prst="rect">
            <a:avLst/>
          </a:prstGeom>
        </p:spPr>
      </p:pic>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20</a:t>
            </a:fld>
            <a:endParaRPr 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Alien B: Post-positivism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Byomkesh Bakshi | Goal: get closer to truth through multiple perspectives</a:t>
            </a:r>
            <a:endParaRPr lang="en-US" sz="1800" dirty="0"/>
          </a:p>
        </p:txBody>
      </p:sp>
      <p:pic>
        <p:nvPicPr>
          <p:cNvPr id="4" name="Image 0" descr="/tmp/p7/img/big_B.png">    </p:cNvPr>
          <p:cNvPicPr>
            <a:picLocks noChangeAspect="1"/>
          </p:cNvPicPr>
          <p:nvPr/>
        </p:nvPicPr>
        <p:blipFill>
          <a:blip r:embed="rId1"/>
          <a:stretch>
            <a:fillRect/>
          </a:stretch>
        </p:blipFill>
        <p:spPr>
          <a:xfrm>
            <a:off x="548640" y="1463040"/>
            <a:ext cx="3429000" cy="4800600"/>
          </a:xfrm>
          <a:prstGeom prst="rect">
            <a:avLst/>
          </a:prstGeom>
        </p:spPr>
      </p:pic>
      <p:sp>
        <p:nvSpPr>
          <p:cNvPr id="5" name="Text 2"/>
          <p:cNvSpPr txBox="1"/>
          <p:nvPr/>
        </p:nvSpPr>
        <p:spPr>
          <a:xfrm>
            <a:off x="4343400" y="1508760"/>
            <a:ext cx="7299655" cy="457200"/>
          </a:xfrm>
          <a:prstGeom prst="rect">
            <a:avLst/>
          </a:prstGeom>
          <a:noFill/>
          <a:ln/>
        </p:spPr>
        <p:txBody>
          <a:bodyPr wrap="square" lIns="0" tIns="0" rIns="0" bIns="0" rtlCol="0" anchor="ctr"/>
          <a:lstStyle/>
          <a:p>
            <a:pPr indent="0" marL="0">
              <a:buNone/>
            </a:pPr>
            <a:r>
              <a:rPr lang="en-US" sz="2200" b="1" dirty="0">
                <a:solidFill>
                  <a:srgbClr val="3F7F4A"/>
                </a:solidFill>
                <a:latin typeface="Arial" pitchFamily="34" charset="0"/>
                <a:ea typeface="Arial" pitchFamily="34" charset="-122"/>
                <a:cs typeface="Arial" pitchFamily="34" charset="-120"/>
              </a:rPr>
              <a:t>Look for the clues</a:t>
            </a:r>
            <a:endParaRPr lang="en-US" sz="2200" dirty="0"/>
          </a:p>
        </p:txBody>
      </p:sp>
      <p:sp>
        <p:nvSpPr>
          <p:cNvPr id="6" name="Shape 3"/>
          <p:cNvSpPr/>
          <p:nvPr/>
        </p:nvSpPr>
        <p:spPr>
          <a:xfrm>
            <a:off x="4343400" y="2057400"/>
            <a:ext cx="7299655" cy="937260"/>
          </a:xfrm>
          <a:prstGeom prst="roundRect">
            <a:avLst>
              <a:gd name="adj" fmla="val 7805"/>
            </a:avLst>
          </a:prstGeom>
          <a:solidFill>
            <a:srgbClr val="EEF3F8"/>
          </a:solidFill>
          <a:ln w="9525">
            <a:solidFill>
              <a:srgbClr val="D5DEE6"/>
            </a:solidFill>
            <a:prstDash val="solid"/>
          </a:ln>
        </p:spPr>
      </p:sp>
      <p:sp>
        <p:nvSpPr>
          <p:cNvPr id="7" name="Text 4"/>
          <p:cNvSpPr txBox="1"/>
          <p:nvPr/>
        </p:nvSpPr>
        <p:spPr>
          <a:xfrm>
            <a:off x="4572000" y="2057400"/>
            <a:ext cx="6842455" cy="937260"/>
          </a:xfrm>
          <a:prstGeom prst="rect">
            <a:avLst/>
          </a:prstGeom>
          <a:noFill/>
          <a:ln/>
        </p:spPr>
        <p:txBody>
          <a:bodyPr wrap="square" lIns="0" tIns="0" rIns="0" bIns="0" rtlCol="0" anchor="ctr"/>
          <a:lstStyle/>
          <a:p>
            <a:pPr indent="0" marL="0">
              <a:buNone/>
            </a:pPr>
            <a:r>
              <a:rPr lang="en-US" sz="1800" b="1" dirty="0">
                <a:solidFill>
                  <a:srgbClr val="3F7F4A"/>
                </a:solidFill>
                <a:latin typeface="Arial" pitchFamily="34" charset="0"/>
                <a:ea typeface="Arial" pitchFamily="34" charset="-122"/>
                <a:cs typeface="Arial" pitchFamily="34" charset="-120"/>
              </a:rPr>
              <a:t>Sign: TRIANGULATE!</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Check findings across several sources.</a:t>
            </a:r>
            <a:endParaRPr lang="en-US" sz="1800" dirty="0"/>
          </a:p>
        </p:txBody>
      </p:sp>
      <p:sp>
        <p:nvSpPr>
          <p:cNvPr id="8" name="Shape 5"/>
          <p:cNvSpPr/>
          <p:nvPr/>
        </p:nvSpPr>
        <p:spPr>
          <a:xfrm>
            <a:off x="4343400" y="3131820"/>
            <a:ext cx="7299655" cy="937260"/>
          </a:xfrm>
          <a:prstGeom prst="roundRect">
            <a:avLst>
              <a:gd name="adj" fmla="val 7805"/>
            </a:avLst>
          </a:prstGeom>
          <a:solidFill>
            <a:srgbClr val="EEF3F8"/>
          </a:solidFill>
          <a:ln w="9525">
            <a:solidFill>
              <a:srgbClr val="D5DEE6"/>
            </a:solidFill>
            <a:prstDash val="solid"/>
          </a:ln>
        </p:spPr>
      </p:sp>
      <p:sp>
        <p:nvSpPr>
          <p:cNvPr id="9" name="Text 6"/>
          <p:cNvSpPr txBox="1"/>
          <p:nvPr/>
        </p:nvSpPr>
        <p:spPr>
          <a:xfrm>
            <a:off x="4572000" y="3131820"/>
            <a:ext cx="6842455" cy="937260"/>
          </a:xfrm>
          <a:prstGeom prst="rect">
            <a:avLst/>
          </a:prstGeom>
          <a:noFill/>
          <a:ln/>
        </p:spPr>
        <p:txBody>
          <a:bodyPr wrap="square" lIns="0" tIns="0" rIns="0" bIns="0" rtlCol="0" anchor="ctr"/>
          <a:lstStyle/>
          <a:p>
            <a:pPr indent="0" marL="0">
              <a:buNone/>
            </a:pPr>
            <a:r>
              <a:rPr lang="en-US" sz="1800" b="1" dirty="0">
                <a:solidFill>
                  <a:srgbClr val="3F7F4A"/>
                </a:solidFill>
                <a:latin typeface="Arial" pitchFamily="34" charset="0"/>
                <a:ea typeface="Arial" pitchFamily="34" charset="-122"/>
                <a:cs typeface="Arial" pitchFamily="34" charset="-120"/>
              </a:rPr>
              <a:t>Telescope</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Reality is out there, but always seen from a distance and never perfectly in focus.</a:t>
            </a:r>
            <a:endParaRPr lang="en-US" sz="1800" dirty="0"/>
          </a:p>
        </p:txBody>
      </p:sp>
      <p:sp>
        <p:nvSpPr>
          <p:cNvPr id="10" name="Shape 7"/>
          <p:cNvSpPr/>
          <p:nvPr/>
        </p:nvSpPr>
        <p:spPr>
          <a:xfrm>
            <a:off x="4343400" y="4206240"/>
            <a:ext cx="7299655" cy="937260"/>
          </a:xfrm>
          <a:prstGeom prst="roundRect">
            <a:avLst>
              <a:gd name="adj" fmla="val 7805"/>
            </a:avLst>
          </a:prstGeom>
          <a:solidFill>
            <a:srgbClr val="EEF3F8"/>
          </a:solidFill>
          <a:ln w="9525">
            <a:solidFill>
              <a:srgbClr val="D5DEE6"/>
            </a:solidFill>
            <a:prstDash val="solid"/>
          </a:ln>
        </p:spPr>
      </p:sp>
      <p:sp>
        <p:nvSpPr>
          <p:cNvPr id="11" name="Text 8"/>
          <p:cNvSpPr txBox="1"/>
          <p:nvPr/>
        </p:nvSpPr>
        <p:spPr>
          <a:xfrm>
            <a:off x="4572000" y="4206240"/>
            <a:ext cx="6842455" cy="937260"/>
          </a:xfrm>
          <a:prstGeom prst="rect">
            <a:avLst/>
          </a:prstGeom>
          <a:noFill/>
          <a:ln/>
        </p:spPr>
        <p:txBody>
          <a:bodyPr wrap="square" lIns="0" tIns="0" rIns="0" bIns="0" rtlCol="0" anchor="ctr"/>
          <a:lstStyle/>
          <a:p>
            <a:pPr indent="0" marL="0">
              <a:buNone/>
            </a:pPr>
            <a:r>
              <a:rPr lang="en-US" sz="1800" b="1" dirty="0">
                <a:solidFill>
                  <a:srgbClr val="3F7F4A"/>
                </a:solidFill>
                <a:latin typeface="Arial" pitchFamily="34" charset="0"/>
                <a:ea typeface="Arial" pitchFamily="34" charset="-122"/>
                <a:cs typeface="Arial" pitchFamily="34" charset="-120"/>
              </a:rPr>
              <a:t>Stack of papers</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Many kinds of data, compared with each other.</a:t>
            </a:r>
            <a:endParaRPr lang="en-US" sz="1800" dirty="0"/>
          </a:p>
        </p:txBody>
      </p:sp>
      <p:sp>
        <p:nvSpPr>
          <p:cNvPr id="12" name="Shape 9"/>
          <p:cNvSpPr/>
          <p:nvPr/>
        </p:nvSpPr>
        <p:spPr>
          <a:xfrm>
            <a:off x="4343400" y="5280660"/>
            <a:ext cx="7299655" cy="937260"/>
          </a:xfrm>
          <a:prstGeom prst="roundRect">
            <a:avLst>
              <a:gd name="adj" fmla="val 7805"/>
            </a:avLst>
          </a:prstGeom>
          <a:solidFill>
            <a:srgbClr val="EEF3F8"/>
          </a:solidFill>
          <a:ln w="9525">
            <a:solidFill>
              <a:srgbClr val="D5DEE6"/>
            </a:solidFill>
            <a:prstDash val="solid"/>
          </a:ln>
        </p:spPr>
      </p:sp>
      <p:sp>
        <p:nvSpPr>
          <p:cNvPr id="13" name="Text 10"/>
          <p:cNvSpPr txBox="1"/>
          <p:nvPr/>
        </p:nvSpPr>
        <p:spPr>
          <a:xfrm>
            <a:off x="4572000" y="5280660"/>
            <a:ext cx="6842455" cy="937260"/>
          </a:xfrm>
          <a:prstGeom prst="rect">
            <a:avLst/>
          </a:prstGeom>
          <a:noFill/>
          <a:ln/>
        </p:spPr>
        <p:txBody>
          <a:bodyPr wrap="square" lIns="0" tIns="0" rIns="0" bIns="0" rtlCol="0" anchor="ctr"/>
          <a:lstStyle/>
          <a:p>
            <a:pPr indent="0" marL="0">
              <a:buNone/>
            </a:pPr>
            <a:r>
              <a:rPr lang="en-US" sz="1800" b="1" dirty="0">
                <a:solidFill>
                  <a:srgbClr val="3F7F4A"/>
                </a:solidFill>
                <a:latin typeface="Arial" pitchFamily="34" charset="0"/>
                <a:ea typeface="Arial" pitchFamily="34" charset="-122"/>
                <a:cs typeface="Arial" pitchFamily="34" charset="-120"/>
              </a:rPr>
              <a:t>Frown</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Caution: every claim is only probably true.</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21</a:t>
            </a:fld>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pic>
        <p:nvPicPr>
          <p:cNvPr id="2" name="Image 0" descr="/tmp/p7/det/det_B.jpg">    </p:cNvPr>
          <p:cNvPicPr>
            <a:picLocks noChangeAspect="1"/>
          </p:cNvPicPr>
          <p:nvPr/>
        </p:nvPicPr>
        <p:blipFill>
          <a:blip r:embed="rId1"/>
          <a:stretch>
            <a:fillRect/>
          </a:stretch>
        </p:blipFill>
        <p:spPr>
          <a:xfrm>
            <a:off x="4445016" y="857250"/>
            <a:ext cx="3301968" cy="5143499"/>
          </a:xfrm>
          <a:prstGeom prst="rect">
            <a:avLst/>
          </a:prstGeom>
        </p:spPr>
      </p:pic>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22</a:t>
            </a:fld>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Alien C: Interpretivism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Detective Conan | Goal: understand meaning, experience and context</a:t>
            </a:r>
            <a:endParaRPr lang="en-US" sz="1800" dirty="0"/>
          </a:p>
        </p:txBody>
      </p:sp>
      <p:pic>
        <p:nvPicPr>
          <p:cNvPr id="4" name="Image 0" descr="/tmp/p7/img/big_C.png">    </p:cNvPr>
          <p:cNvPicPr>
            <a:picLocks noChangeAspect="1"/>
          </p:cNvPicPr>
          <p:nvPr/>
        </p:nvPicPr>
        <p:blipFill>
          <a:blip r:embed="rId1"/>
          <a:stretch>
            <a:fillRect/>
          </a:stretch>
        </p:blipFill>
        <p:spPr>
          <a:xfrm>
            <a:off x="548640" y="1463040"/>
            <a:ext cx="3429000" cy="4800600"/>
          </a:xfrm>
          <a:prstGeom prst="rect">
            <a:avLst/>
          </a:prstGeom>
        </p:spPr>
      </p:pic>
      <p:sp>
        <p:nvSpPr>
          <p:cNvPr id="5" name="Text 2"/>
          <p:cNvSpPr txBox="1"/>
          <p:nvPr/>
        </p:nvSpPr>
        <p:spPr>
          <a:xfrm>
            <a:off x="4343400" y="1508760"/>
            <a:ext cx="7299655" cy="457200"/>
          </a:xfrm>
          <a:prstGeom prst="rect">
            <a:avLst/>
          </a:prstGeom>
          <a:noFill/>
          <a:ln/>
        </p:spPr>
        <p:txBody>
          <a:bodyPr wrap="square" lIns="0" tIns="0" rIns="0" bIns="0" rtlCol="0" anchor="ctr"/>
          <a:lstStyle/>
          <a:p>
            <a:pPr indent="0" marL="0">
              <a:buNone/>
            </a:pPr>
            <a:r>
              <a:rPr lang="en-US" sz="2200" b="1" dirty="0">
                <a:solidFill>
                  <a:srgbClr val="A4553D"/>
                </a:solidFill>
                <a:latin typeface="Arial" pitchFamily="34" charset="0"/>
                <a:ea typeface="Arial" pitchFamily="34" charset="-122"/>
                <a:cs typeface="Arial" pitchFamily="34" charset="-120"/>
              </a:rPr>
              <a:t>Look for the clues</a:t>
            </a:r>
            <a:endParaRPr lang="en-US" sz="2200" dirty="0"/>
          </a:p>
        </p:txBody>
      </p:sp>
      <p:sp>
        <p:nvSpPr>
          <p:cNvPr id="6" name="Shape 3"/>
          <p:cNvSpPr/>
          <p:nvPr/>
        </p:nvSpPr>
        <p:spPr>
          <a:xfrm>
            <a:off x="4343400" y="2057400"/>
            <a:ext cx="7299655" cy="937260"/>
          </a:xfrm>
          <a:prstGeom prst="roundRect">
            <a:avLst>
              <a:gd name="adj" fmla="val 7805"/>
            </a:avLst>
          </a:prstGeom>
          <a:solidFill>
            <a:srgbClr val="EEF3F8"/>
          </a:solidFill>
          <a:ln w="9525">
            <a:solidFill>
              <a:srgbClr val="D5DEE6"/>
            </a:solidFill>
            <a:prstDash val="solid"/>
          </a:ln>
        </p:spPr>
      </p:sp>
      <p:sp>
        <p:nvSpPr>
          <p:cNvPr id="7" name="Text 4"/>
          <p:cNvSpPr txBox="1"/>
          <p:nvPr/>
        </p:nvSpPr>
        <p:spPr>
          <a:xfrm>
            <a:off x="4572000" y="2057400"/>
            <a:ext cx="6842455" cy="937260"/>
          </a:xfrm>
          <a:prstGeom prst="rect">
            <a:avLst/>
          </a:prstGeom>
          <a:noFill/>
          <a:ln/>
        </p:spPr>
        <p:txBody>
          <a:bodyPr wrap="square" lIns="0" tIns="0" rIns="0" bIns="0" rtlCol="0" anchor="ctr"/>
          <a:lstStyle/>
          <a:p>
            <a:pPr indent="0" marL="0">
              <a:buNone/>
            </a:pPr>
            <a:r>
              <a:rPr lang="en-US" sz="1800" b="1" dirty="0">
                <a:solidFill>
                  <a:srgbClr val="A4553D"/>
                </a:solidFill>
                <a:latin typeface="Arial" pitchFamily="34" charset="0"/>
                <a:ea typeface="Arial" pitchFamily="34" charset="-122"/>
                <a:cs typeface="Arial" pitchFamily="34" charset="-120"/>
              </a:rPr>
              <a:t>Bubble: It means freedom to me...</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A participant's own meaning.</a:t>
            </a:r>
            <a:endParaRPr lang="en-US" sz="1800" dirty="0"/>
          </a:p>
        </p:txBody>
      </p:sp>
      <p:sp>
        <p:nvSpPr>
          <p:cNvPr id="8" name="Shape 5"/>
          <p:cNvSpPr/>
          <p:nvPr/>
        </p:nvSpPr>
        <p:spPr>
          <a:xfrm>
            <a:off x="4343400" y="3131820"/>
            <a:ext cx="7299655" cy="937260"/>
          </a:xfrm>
          <a:prstGeom prst="roundRect">
            <a:avLst>
              <a:gd name="adj" fmla="val 7805"/>
            </a:avLst>
          </a:prstGeom>
          <a:solidFill>
            <a:srgbClr val="EEF3F8"/>
          </a:solidFill>
          <a:ln w="9525">
            <a:solidFill>
              <a:srgbClr val="D5DEE6"/>
            </a:solidFill>
            <a:prstDash val="solid"/>
          </a:ln>
        </p:spPr>
      </p:sp>
      <p:sp>
        <p:nvSpPr>
          <p:cNvPr id="9" name="Text 6"/>
          <p:cNvSpPr txBox="1"/>
          <p:nvPr/>
        </p:nvSpPr>
        <p:spPr>
          <a:xfrm>
            <a:off x="4572000" y="3131820"/>
            <a:ext cx="6842455" cy="937260"/>
          </a:xfrm>
          <a:prstGeom prst="rect">
            <a:avLst/>
          </a:prstGeom>
          <a:noFill/>
          <a:ln/>
        </p:spPr>
        <p:txBody>
          <a:bodyPr wrap="square" lIns="0" tIns="0" rIns="0" bIns="0" rtlCol="0" anchor="ctr"/>
          <a:lstStyle/>
          <a:p>
            <a:pPr indent="0" marL="0">
              <a:buNone/>
            </a:pPr>
            <a:r>
              <a:rPr lang="en-US" sz="1800" b="1" dirty="0">
                <a:solidFill>
                  <a:srgbClr val="A4553D"/>
                </a:solidFill>
                <a:latin typeface="Arial" pitchFamily="34" charset="0"/>
                <a:ea typeface="Arial" pitchFamily="34" charset="-122"/>
                <a:cs typeface="Arial" pitchFamily="34" charset="-120"/>
              </a:rPr>
              <a:t>Bubble: Tell me more...</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The in-depth interviewer's prompt.</a:t>
            </a:r>
            <a:endParaRPr lang="en-US" sz="1800" dirty="0"/>
          </a:p>
        </p:txBody>
      </p:sp>
      <p:sp>
        <p:nvSpPr>
          <p:cNvPr id="10" name="Shape 7"/>
          <p:cNvSpPr/>
          <p:nvPr/>
        </p:nvSpPr>
        <p:spPr>
          <a:xfrm>
            <a:off x="4343400" y="4206240"/>
            <a:ext cx="7299655" cy="937260"/>
          </a:xfrm>
          <a:prstGeom prst="roundRect">
            <a:avLst>
              <a:gd name="adj" fmla="val 7805"/>
            </a:avLst>
          </a:prstGeom>
          <a:solidFill>
            <a:srgbClr val="EEF3F8"/>
          </a:solidFill>
          <a:ln w="9525">
            <a:solidFill>
              <a:srgbClr val="D5DEE6"/>
            </a:solidFill>
            <a:prstDash val="solid"/>
          </a:ln>
        </p:spPr>
      </p:sp>
      <p:sp>
        <p:nvSpPr>
          <p:cNvPr id="11" name="Text 8"/>
          <p:cNvSpPr txBox="1"/>
          <p:nvPr/>
        </p:nvSpPr>
        <p:spPr>
          <a:xfrm>
            <a:off x="4572000" y="4206240"/>
            <a:ext cx="6842455" cy="937260"/>
          </a:xfrm>
          <a:prstGeom prst="rect">
            <a:avLst/>
          </a:prstGeom>
          <a:noFill/>
          <a:ln/>
        </p:spPr>
        <p:txBody>
          <a:bodyPr wrap="square" lIns="0" tIns="0" rIns="0" bIns="0" rtlCol="0" anchor="ctr"/>
          <a:lstStyle/>
          <a:p>
            <a:pPr indent="0" marL="0">
              <a:buNone/>
            </a:pPr>
            <a:r>
              <a:rPr lang="en-US" sz="1800" b="1" dirty="0">
                <a:solidFill>
                  <a:srgbClr val="A4553D"/>
                </a:solidFill>
                <a:latin typeface="Arial" pitchFamily="34" charset="0"/>
                <a:ea typeface="Arial" pitchFamily="34" charset="-122"/>
                <a:cs typeface="Arial" pitchFamily="34" charset="-120"/>
              </a:rPr>
              <a:t>Notebook</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Field notes taken in the setting.</a:t>
            </a:r>
            <a:endParaRPr lang="en-US" sz="1800" dirty="0"/>
          </a:p>
        </p:txBody>
      </p:sp>
      <p:sp>
        <p:nvSpPr>
          <p:cNvPr id="12" name="Shape 9"/>
          <p:cNvSpPr/>
          <p:nvPr/>
        </p:nvSpPr>
        <p:spPr>
          <a:xfrm>
            <a:off x="4343400" y="5280660"/>
            <a:ext cx="7299655" cy="937260"/>
          </a:xfrm>
          <a:prstGeom prst="roundRect">
            <a:avLst>
              <a:gd name="adj" fmla="val 7805"/>
            </a:avLst>
          </a:prstGeom>
          <a:solidFill>
            <a:srgbClr val="EEF3F8"/>
          </a:solidFill>
          <a:ln w="9525">
            <a:solidFill>
              <a:srgbClr val="D5DEE6"/>
            </a:solidFill>
            <a:prstDash val="solid"/>
          </a:ln>
        </p:spPr>
      </p:sp>
      <p:sp>
        <p:nvSpPr>
          <p:cNvPr id="13" name="Text 10"/>
          <p:cNvSpPr txBox="1"/>
          <p:nvPr/>
        </p:nvSpPr>
        <p:spPr>
          <a:xfrm>
            <a:off x="4572000" y="5280660"/>
            <a:ext cx="6842455" cy="937260"/>
          </a:xfrm>
          <a:prstGeom prst="rect">
            <a:avLst/>
          </a:prstGeom>
          <a:noFill/>
          <a:ln/>
        </p:spPr>
        <p:txBody>
          <a:bodyPr wrap="square" lIns="0" tIns="0" rIns="0" bIns="0" rtlCol="0" anchor="ctr"/>
          <a:lstStyle/>
          <a:p>
            <a:pPr indent="0" marL="0">
              <a:buNone/>
            </a:pPr>
            <a:r>
              <a:rPr lang="en-US" sz="1800" b="1" dirty="0">
                <a:solidFill>
                  <a:srgbClr val="A4553D"/>
                </a:solidFill>
                <a:latin typeface="Arial" pitchFamily="34" charset="0"/>
                <a:ea typeface="Arial" pitchFamily="34" charset="-122"/>
                <a:cs typeface="Arial" pitchFamily="34" charset="-120"/>
              </a:rPr>
              <a:t>Sitting down</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Getting close to people where they are.</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23</a:t>
            </a:fld>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pic>
        <p:nvPicPr>
          <p:cNvPr id="2" name="Image 0" descr="/tmp/p7/det/det_C.png">    </p:cNvPr>
          <p:cNvPicPr>
            <a:picLocks noChangeAspect="1"/>
          </p:cNvPicPr>
          <p:nvPr/>
        </p:nvPicPr>
        <p:blipFill>
          <a:blip r:embed="rId1"/>
          <a:stretch>
            <a:fillRect/>
          </a:stretch>
        </p:blipFill>
        <p:spPr>
          <a:xfrm>
            <a:off x="2946318" y="0"/>
            <a:ext cx="6299363" cy="6858000"/>
          </a:xfrm>
          <a:prstGeom prst="rect">
            <a:avLst/>
          </a:prstGeom>
        </p:spPr>
      </p:pic>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24</a:t>
            </a:fld>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Alien D: Constructivism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Dr Gregory House | Goal: understand how individuals personally construct their own meaning</a:t>
            </a:r>
            <a:endParaRPr lang="en-US" sz="1800" dirty="0"/>
          </a:p>
        </p:txBody>
      </p:sp>
      <p:pic>
        <p:nvPicPr>
          <p:cNvPr id="4" name="Image 0" descr="/tmp/p7/img/big_D.png">    </p:cNvPr>
          <p:cNvPicPr>
            <a:picLocks noChangeAspect="1"/>
          </p:cNvPicPr>
          <p:nvPr/>
        </p:nvPicPr>
        <p:blipFill>
          <a:blip r:embed="rId1"/>
          <a:stretch>
            <a:fillRect/>
          </a:stretch>
        </p:blipFill>
        <p:spPr>
          <a:xfrm>
            <a:off x="548640" y="1463040"/>
            <a:ext cx="3429000" cy="4800600"/>
          </a:xfrm>
          <a:prstGeom prst="rect">
            <a:avLst/>
          </a:prstGeom>
        </p:spPr>
      </p:pic>
      <p:sp>
        <p:nvSpPr>
          <p:cNvPr id="5" name="Text 2"/>
          <p:cNvSpPr txBox="1"/>
          <p:nvPr/>
        </p:nvSpPr>
        <p:spPr>
          <a:xfrm>
            <a:off x="4343400" y="1508760"/>
            <a:ext cx="7299655" cy="457200"/>
          </a:xfrm>
          <a:prstGeom prst="rect">
            <a:avLst/>
          </a:prstGeom>
          <a:noFill/>
          <a:ln/>
        </p:spPr>
        <p:txBody>
          <a:bodyPr wrap="square" lIns="0" tIns="0" rIns="0" bIns="0" rtlCol="0" anchor="ctr"/>
          <a:lstStyle/>
          <a:p>
            <a:pPr indent="0" marL="0">
              <a:buNone/>
            </a:pPr>
            <a:r>
              <a:rPr lang="en-US" sz="2200" b="1" dirty="0">
                <a:solidFill>
                  <a:srgbClr val="6B4E94"/>
                </a:solidFill>
                <a:latin typeface="Arial" pitchFamily="34" charset="0"/>
                <a:ea typeface="Arial" pitchFamily="34" charset="-122"/>
                <a:cs typeface="Arial" pitchFamily="34" charset="-120"/>
              </a:rPr>
              <a:t>Look for the clues</a:t>
            </a:r>
            <a:endParaRPr lang="en-US" sz="2200" dirty="0"/>
          </a:p>
        </p:txBody>
      </p:sp>
      <p:sp>
        <p:nvSpPr>
          <p:cNvPr id="6" name="Shape 3"/>
          <p:cNvSpPr/>
          <p:nvPr/>
        </p:nvSpPr>
        <p:spPr>
          <a:xfrm>
            <a:off x="4343400" y="2057400"/>
            <a:ext cx="7299655" cy="1051560"/>
          </a:xfrm>
          <a:prstGeom prst="roundRect">
            <a:avLst>
              <a:gd name="adj" fmla="val 6957"/>
            </a:avLst>
          </a:prstGeom>
          <a:solidFill>
            <a:srgbClr val="EEF3F8"/>
          </a:solidFill>
          <a:ln w="9525">
            <a:solidFill>
              <a:srgbClr val="D5DEE6"/>
            </a:solidFill>
            <a:prstDash val="solid"/>
          </a:ln>
        </p:spPr>
      </p:sp>
      <p:sp>
        <p:nvSpPr>
          <p:cNvPr id="7" name="Text 4"/>
          <p:cNvSpPr txBox="1"/>
          <p:nvPr/>
        </p:nvSpPr>
        <p:spPr>
          <a:xfrm>
            <a:off x="4572000" y="2057400"/>
            <a:ext cx="6842455" cy="1051560"/>
          </a:xfrm>
          <a:prstGeom prst="rect">
            <a:avLst/>
          </a:prstGeom>
          <a:noFill/>
          <a:ln/>
        </p:spPr>
        <p:txBody>
          <a:bodyPr wrap="square" lIns="0" tIns="0" rIns="0" bIns="0" rtlCol="0" anchor="ctr"/>
          <a:lstStyle/>
          <a:p>
            <a:pPr indent="0" marL="0">
              <a:buNone/>
            </a:pPr>
            <a:r>
              <a:rPr lang="en-US" sz="1800" b="1" dirty="0">
                <a:solidFill>
                  <a:srgbClr val="6B4E94"/>
                </a:solidFill>
                <a:latin typeface="Arial" pitchFamily="34" charset="0"/>
                <a:ea typeface="Arial" pitchFamily="34" charset="-122"/>
                <a:cs typeface="Arial" pitchFamily="34" charset="-120"/>
              </a:rPr>
              <a:t>Magnifying glass over one person</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The focus is a single individual.</a:t>
            </a:r>
            <a:endParaRPr lang="en-US" sz="1800" dirty="0"/>
          </a:p>
        </p:txBody>
      </p:sp>
      <p:sp>
        <p:nvSpPr>
          <p:cNvPr id="8" name="Shape 5"/>
          <p:cNvSpPr/>
          <p:nvPr/>
        </p:nvSpPr>
        <p:spPr>
          <a:xfrm>
            <a:off x="4343400" y="3246120"/>
            <a:ext cx="7299655" cy="1051560"/>
          </a:xfrm>
          <a:prstGeom prst="roundRect">
            <a:avLst>
              <a:gd name="adj" fmla="val 6957"/>
            </a:avLst>
          </a:prstGeom>
          <a:solidFill>
            <a:srgbClr val="EEF3F8"/>
          </a:solidFill>
          <a:ln w="9525">
            <a:solidFill>
              <a:srgbClr val="D5DEE6"/>
            </a:solidFill>
            <a:prstDash val="solid"/>
          </a:ln>
        </p:spPr>
      </p:sp>
      <p:sp>
        <p:nvSpPr>
          <p:cNvPr id="9" name="Text 6"/>
          <p:cNvSpPr txBox="1"/>
          <p:nvPr/>
        </p:nvSpPr>
        <p:spPr>
          <a:xfrm>
            <a:off x="4572000" y="3246120"/>
            <a:ext cx="6842455" cy="1051560"/>
          </a:xfrm>
          <a:prstGeom prst="rect">
            <a:avLst/>
          </a:prstGeom>
          <a:noFill/>
          <a:ln/>
        </p:spPr>
        <p:txBody>
          <a:bodyPr wrap="square" lIns="0" tIns="0" rIns="0" bIns="0" rtlCol="0" anchor="ctr"/>
          <a:lstStyle/>
          <a:p>
            <a:pPr indent="0" marL="0">
              <a:buNone/>
            </a:pPr>
            <a:r>
              <a:rPr lang="en-US" sz="1800" b="1" dirty="0">
                <a:solidFill>
                  <a:srgbClr val="6B4E94"/>
                </a:solidFill>
                <a:latin typeface="Arial" pitchFamily="34" charset="0"/>
                <a:ea typeface="Arial" pitchFamily="34" charset="-122"/>
                <a:cs typeface="Arial" pitchFamily="34" charset="-120"/>
              </a:rPr>
              <a:t>Thought bubble: How does SHE see it?</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Each person constructs their own reality.</a:t>
            </a:r>
            <a:endParaRPr lang="en-US" sz="1800" dirty="0"/>
          </a:p>
        </p:txBody>
      </p:sp>
      <p:sp>
        <p:nvSpPr>
          <p:cNvPr id="10" name="Shape 7"/>
          <p:cNvSpPr/>
          <p:nvPr/>
        </p:nvSpPr>
        <p:spPr>
          <a:xfrm>
            <a:off x="4343400" y="4434840"/>
            <a:ext cx="7299655" cy="1051560"/>
          </a:xfrm>
          <a:prstGeom prst="roundRect">
            <a:avLst>
              <a:gd name="adj" fmla="val 6957"/>
            </a:avLst>
          </a:prstGeom>
          <a:solidFill>
            <a:srgbClr val="EEF3F8"/>
          </a:solidFill>
          <a:ln w="9525">
            <a:solidFill>
              <a:srgbClr val="D5DEE6"/>
            </a:solidFill>
            <a:prstDash val="solid"/>
          </a:ln>
        </p:spPr>
      </p:sp>
      <p:sp>
        <p:nvSpPr>
          <p:cNvPr id="11" name="Text 8"/>
          <p:cNvSpPr txBox="1"/>
          <p:nvPr/>
        </p:nvSpPr>
        <p:spPr>
          <a:xfrm>
            <a:off x="4572000" y="4434840"/>
            <a:ext cx="6842455" cy="1051560"/>
          </a:xfrm>
          <a:prstGeom prst="rect">
            <a:avLst/>
          </a:prstGeom>
          <a:noFill/>
          <a:ln/>
        </p:spPr>
        <p:txBody>
          <a:bodyPr wrap="square" lIns="0" tIns="0" rIns="0" bIns="0" rtlCol="0" anchor="ctr"/>
          <a:lstStyle/>
          <a:p>
            <a:pPr indent="0" marL="0">
              <a:buNone/>
            </a:pPr>
            <a:r>
              <a:rPr lang="en-US" sz="1800" b="1" dirty="0">
                <a:solidFill>
                  <a:srgbClr val="6B4E94"/>
                </a:solidFill>
                <a:latin typeface="Arial" pitchFamily="34" charset="0"/>
                <a:ea typeface="Arial" pitchFamily="34" charset="-122"/>
                <a:cs typeface="Arial" pitchFamily="34" charset="-120"/>
              </a:rPr>
              <a:t>Labels on the arm</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Identity and personal experience shape meaning.</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25</a:t>
            </a:fld>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pic>
        <p:nvPicPr>
          <p:cNvPr id="2" name="Image 0" descr="/tmp/p7/det/det_D.jpg">    </p:cNvPr>
          <p:cNvPicPr>
            <a:picLocks noChangeAspect="1"/>
          </p:cNvPicPr>
          <p:nvPr/>
        </p:nvPicPr>
        <p:blipFill>
          <a:blip r:embed="rId1"/>
          <a:stretch>
            <a:fillRect/>
          </a:stretch>
        </p:blipFill>
        <p:spPr>
          <a:xfrm>
            <a:off x="4346420" y="857774"/>
            <a:ext cx="3496363" cy="5146646"/>
          </a:xfrm>
          <a:prstGeom prst="rect">
            <a:avLst/>
          </a:prstGeom>
        </p:spPr>
      </p:pic>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26</a:t>
            </a:fld>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Alien E: Social constructionism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Judge Dee | Goal: understand how groups collectively construct shared reality</a:t>
            </a:r>
            <a:endParaRPr lang="en-US" sz="1800" dirty="0"/>
          </a:p>
        </p:txBody>
      </p:sp>
      <p:pic>
        <p:nvPicPr>
          <p:cNvPr id="4" name="Image 0" descr="/tmp/p7/img/big_E.png">    </p:cNvPr>
          <p:cNvPicPr>
            <a:picLocks noChangeAspect="1"/>
          </p:cNvPicPr>
          <p:nvPr/>
        </p:nvPicPr>
        <p:blipFill>
          <a:blip r:embed="rId1"/>
          <a:stretch>
            <a:fillRect/>
          </a:stretch>
        </p:blipFill>
        <p:spPr>
          <a:xfrm>
            <a:off x="548640" y="1463040"/>
            <a:ext cx="3429000" cy="4800600"/>
          </a:xfrm>
          <a:prstGeom prst="rect">
            <a:avLst/>
          </a:prstGeom>
        </p:spPr>
      </p:pic>
      <p:sp>
        <p:nvSpPr>
          <p:cNvPr id="5" name="Text 2"/>
          <p:cNvSpPr txBox="1"/>
          <p:nvPr/>
        </p:nvSpPr>
        <p:spPr>
          <a:xfrm>
            <a:off x="4343400" y="1508760"/>
            <a:ext cx="7299655" cy="457200"/>
          </a:xfrm>
          <a:prstGeom prst="rect">
            <a:avLst/>
          </a:prstGeom>
          <a:noFill/>
          <a:ln/>
        </p:spPr>
        <p:txBody>
          <a:bodyPr wrap="square" lIns="0" tIns="0" rIns="0" bIns="0" rtlCol="0" anchor="ctr"/>
          <a:lstStyle/>
          <a:p>
            <a:pPr indent="0" marL="0">
              <a:buNone/>
            </a:pPr>
            <a:r>
              <a:rPr lang="en-US" sz="2200" b="1" dirty="0">
                <a:solidFill>
                  <a:srgbClr val="8A4F9B"/>
                </a:solidFill>
                <a:latin typeface="Arial" pitchFamily="34" charset="0"/>
                <a:ea typeface="Arial" pitchFamily="34" charset="-122"/>
                <a:cs typeface="Arial" pitchFamily="34" charset="-120"/>
              </a:rPr>
              <a:t>Look for the clues</a:t>
            </a:r>
            <a:endParaRPr lang="en-US" sz="2200" dirty="0"/>
          </a:p>
        </p:txBody>
      </p:sp>
      <p:sp>
        <p:nvSpPr>
          <p:cNvPr id="6" name="Shape 3"/>
          <p:cNvSpPr/>
          <p:nvPr/>
        </p:nvSpPr>
        <p:spPr>
          <a:xfrm>
            <a:off x="4343400" y="2057400"/>
            <a:ext cx="7299655" cy="1051560"/>
          </a:xfrm>
          <a:prstGeom prst="roundRect">
            <a:avLst>
              <a:gd name="adj" fmla="val 6957"/>
            </a:avLst>
          </a:prstGeom>
          <a:solidFill>
            <a:srgbClr val="EEF3F8"/>
          </a:solidFill>
          <a:ln w="9525">
            <a:solidFill>
              <a:srgbClr val="D5DEE6"/>
            </a:solidFill>
            <a:prstDash val="solid"/>
          </a:ln>
        </p:spPr>
      </p:sp>
      <p:sp>
        <p:nvSpPr>
          <p:cNvPr id="7" name="Text 4"/>
          <p:cNvSpPr txBox="1"/>
          <p:nvPr/>
        </p:nvSpPr>
        <p:spPr>
          <a:xfrm>
            <a:off x="4572000" y="2057400"/>
            <a:ext cx="6842455" cy="1051560"/>
          </a:xfrm>
          <a:prstGeom prst="rect">
            <a:avLst/>
          </a:prstGeom>
          <a:noFill/>
          <a:ln/>
        </p:spPr>
        <p:txBody>
          <a:bodyPr wrap="square" lIns="0" tIns="0" rIns="0" bIns="0" rtlCol="0" anchor="ctr"/>
          <a:lstStyle/>
          <a:p>
            <a:pPr indent="0" marL="0">
              <a:buNone/>
            </a:pPr>
            <a:r>
              <a:rPr lang="en-US" sz="1800" b="1" dirty="0">
                <a:solidFill>
                  <a:srgbClr val="8A4F9B"/>
                </a:solidFill>
                <a:latin typeface="Arial" pitchFamily="34" charset="0"/>
                <a:ea typeface="Arial" pitchFamily="34" charset="-122"/>
                <a:cs typeface="Arial" pitchFamily="34" charset="-120"/>
              </a:rPr>
              <a:t>Two people: We call it trust and We agree on norms</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Meaning is agreed between people through language.</a:t>
            </a:r>
            <a:endParaRPr lang="en-US" sz="1800" dirty="0"/>
          </a:p>
        </p:txBody>
      </p:sp>
      <p:sp>
        <p:nvSpPr>
          <p:cNvPr id="8" name="Shape 5"/>
          <p:cNvSpPr/>
          <p:nvPr/>
        </p:nvSpPr>
        <p:spPr>
          <a:xfrm>
            <a:off x="4343400" y="3246120"/>
            <a:ext cx="7299655" cy="1051560"/>
          </a:xfrm>
          <a:prstGeom prst="roundRect">
            <a:avLst>
              <a:gd name="adj" fmla="val 6957"/>
            </a:avLst>
          </a:prstGeom>
          <a:solidFill>
            <a:srgbClr val="EEF3F8"/>
          </a:solidFill>
          <a:ln w="9525">
            <a:solidFill>
              <a:srgbClr val="D5DEE6"/>
            </a:solidFill>
            <a:prstDash val="solid"/>
          </a:ln>
        </p:spPr>
      </p:sp>
      <p:sp>
        <p:nvSpPr>
          <p:cNvPr id="9" name="Text 6"/>
          <p:cNvSpPr txBox="1"/>
          <p:nvPr/>
        </p:nvSpPr>
        <p:spPr>
          <a:xfrm>
            <a:off x="4572000" y="3246120"/>
            <a:ext cx="6842455" cy="1051560"/>
          </a:xfrm>
          <a:prstGeom prst="rect">
            <a:avLst/>
          </a:prstGeom>
          <a:noFill/>
          <a:ln/>
        </p:spPr>
        <p:txBody>
          <a:bodyPr wrap="square" lIns="0" tIns="0" rIns="0" bIns="0" rtlCol="0" anchor="ctr"/>
          <a:lstStyle/>
          <a:p>
            <a:pPr indent="0" marL="0">
              <a:buNone/>
            </a:pPr>
            <a:r>
              <a:rPr lang="en-US" sz="1800" b="1" dirty="0">
                <a:solidFill>
                  <a:srgbClr val="8A4F9B"/>
                </a:solidFill>
                <a:latin typeface="Arial" pitchFamily="34" charset="0"/>
                <a:ea typeface="Arial" pitchFamily="34" charset="-122"/>
                <a:cs typeface="Arial" pitchFamily="34" charset="-120"/>
              </a:rPr>
              <a:t>Antennae joined together</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Knowledge is made in connection with others.</a:t>
            </a:r>
            <a:endParaRPr lang="en-US" sz="1800" dirty="0"/>
          </a:p>
        </p:txBody>
      </p:sp>
      <p:sp>
        <p:nvSpPr>
          <p:cNvPr id="10" name="Shape 7"/>
          <p:cNvSpPr/>
          <p:nvPr/>
        </p:nvSpPr>
        <p:spPr>
          <a:xfrm>
            <a:off x="4343400" y="4434840"/>
            <a:ext cx="7299655" cy="1051560"/>
          </a:xfrm>
          <a:prstGeom prst="roundRect">
            <a:avLst>
              <a:gd name="adj" fmla="val 6957"/>
            </a:avLst>
          </a:prstGeom>
          <a:solidFill>
            <a:srgbClr val="EEF3F8"/>
          </a:solidFill>
          <a:ln w="9525">
            <a:solidFill>
              <a:srgbClr val="D5DEE6"/>
            </a:solidFill>
            <a:prstDash val="solid"/>
          </a:ln>
        </p:spPr>
      </p:sp>
      <p:sp>
        <p:nvSpPr>
          <p:cNvPr id="11" name="Text 8"/>
          <p:cNvSpPr txBox="1"/>
          <p:nvPr/>
        </p:nvSpPr>
        <p:spPr>
          <a:xfrm>
            <a:off x="4572000" y="4434840"/>
            <a:ext cx="6842455" cy="1051560"/>
          </a:xfrm>
          <a:prstGeom prst="rect">
            <a:avLst/>
          </a:prstGeom>
          <a:noFill/>
          <a:ln/>
        </p:spPr>
        <p:txBody>
          <a:bodyPr wrap="square" lIns="0" tIns="0" rIns="0" bIns="0" rtlCol="0" anchor="ctr"/>
          <a:lstStyle/>
          <a:p>
            <a:pPr indent="0" marL="0">
              <a:buNone/>
            </a:pPr>
            <a:r>
              <a:rPr lang="en-US" sz="1800" b="1" dirty="0">
                <a:solidFill>
                  <a:srgbClr val="8A4F9B"/>
                </a:solidFill>
                <a:latin typeface="Arial" pitchFamily="34" charset="0"/>
                <a:ea typeface="Arial" pitchFamily="34" charset="-122"/>
                <a:cs typeface="Arial" pitchFamily="34" charset="-120"/>
              </a:rPr>
              <a:t>Figures on the chest</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The group, not the individual, is the unit.</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27</a:t>
            </a:fld>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pic>
        <p:nvPicPr>
          <p:cNvPr id="2" name="Image 0" descr="/tmp/p7/det/det_E.jpg">    </p:cNvPr>
          <p:cNvPicPr>
            <a:picLocks noChangeAspect="1"/>
          </p:cNvPicPr>
          <p:nvPr/>
        </p:nvPicPr>
        <p:blipFill>
          <a:blip r:embed="rId1"/>
          <a:stretch>
            <a:fillRect/>
          </a:stretch>
        </p:blipFill>
        <p:spPr>
          <a:xfrm>
            <a:off x="4377485" y="857774"/>
            <a:ext cx="3434234" cy="5146646"/>
          </a:xfrm>
          <a:prstGeom prst="rect">
            <a:avLst/>
          </a:prstGeom>
        </p:spPr>
      </p:pic>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28</a:t>
            </a:fld>
            <a:endParaRPr 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Alien F: Critical theory</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DCI John Luther | Goal: expose oppression and actively work to change it</a:t>
            </a:r>
            <a:endParaRPr lang="en-US" sz="1800" dirty="0"/>
          </a:p>
        </p:txBody>
      </p:sp>
      <p:pic>
        <p:nvPicPr>
          <p:cNvPr id="4" name="Image 0" descr="/tmp/p7/img/big_F.png">    </p:cNvPr>
          <p:cNvPicPr>
            <a:picLocks noChangeAspect="1"/>
          </p:cNvPicPr>
          <p:nvPr/>
        </p:nvPicPr>
        <p:blipFill>
          <a:blip r:embed="rId1"/>
          <a:stretch>
            <a:fillRect/>
          </a:stretch>
        </p:blipFill>
        <p:spPr>
          <a:xfrm>
            <a:off x="548640" y="1463040"/>
            <a:ext cx="3429000" cy="4800600"/>
          </a:xfrm>
          <a:prstGeom prst="rect">
            <a:avLst/>
          </a:prstGeom>
        </p:spPr>
      </p:pic>
      <p:sp>
        <p:nvSpPr>
          <p:cNvPr id="5" name="Text 2"/>
          <p:cNvSpPr txBox="1"/>
          <p:nvPr/>
        </p:nvSpPr>
        <p:spPr>
          <a:xfrm>
            <a:off x="4343400" y="1508760"/>
            <a:ext cx="7299655" cy="457200"/>
          </a:xfrm>
          <a:prstGeom prst="rect">
            <a:avLst/>
          </a:prstGeom>
          <a:noFill/>
          <a:ln/>
        </p:spPr>
        <p:txBody>
          <a:bodyPr wrap="square" lIns="0" tIns="0" rIns="0" bIns="0" rtlCol="0" anchor="ctr"/>
          <a:lstStyle/>
          <a:p>
            <a:pPr indent="0" marL="0">
              <a:buNone/>
            </a:pPr>
            <a:r>
              <a:rPr lang="en-US" sz="2200" b="1" dirty="0">
                <a:solidFill>
                  <a:srgbClr val="A8622A"/>
                </a:solidFill>
                <a:latin typeface="Arial" pitchFamily="34" charset="0"/>
                <a:ea typeface="Arial" pitchFamily="34" charset="-122"/>
                <a:cs typeface="Arial" pitchFamily="34" charset="-120"/>
              </a:rPr>
              <a:t>Look for the clues</a:t>
            </a:r>
            <a:endParaRPr lang="en-US" sz="2200" dirty="0"/>
          </a:p>
        </p:txBody>
      </p:sp>
      <p:sp>
        <p:nvSpPr>
          <p:cNvPr id="6" name="Shape 3"/>
          <p:cNvSpPr/>
          <p:nvPr/>
        </p:nvSpPr>
        <p:spPr>
          <a:xfrm>
            <a:off x="4343400" y="2057400"/>
            <a:ext cx="7299655" cy="937260"/>
          </a:xfrm>
          <a:prstGeom prst="roundRect">
            <a:avLst>
              <a:gd name="adj" fmla="val 7805"/>
            </a:avLst>
          </a:prstGeom>
          <a:solidFill>
            <a:srgbClr val="EEF3F8"/>
          </a:solidFill>
          <a:ln w="9525">
            <a:solidFill>
              <a:srgbClr val="D5DEE6"/>
            </a:solidFill>
            <a:prstDash val="solid"/>
          </a:ln>
        </p:spPr>
      </p:sp>
      <p:sp>
        <p:nvSpPr>
          <p:cNvPr id="7" name="Text 4"/>
          <p:cNvSpPr txBox="1"/>
          <p:nvPr/>
        </p:nvSpPr>
        <p:spPr>
          <a:xfrm>
            <a:off x="4572000" y="2057400"/>
            <a:ext cx="6842455" cy="937260"/>
          </a:xfrm>
          <a:prstGeom prst="rect">
            <a:avLst/>
          </a:prstGeom>
          <a:noFill/>
          <a:ln/>
        </p:spPr>
        <p:txBody>
          <a:bodyPr wrap="square" lIns="0" tIns="0" rIns="0" bIns="0" rtlCol="0" anchor="ctr"/>
          <a:lstStyle/>
          <a:p>
            <a:pPr indent="0" marL="0">
              <a:buNone/>
            </a:pPr>
            <a:r>
              <a:rPr lang="en-US" sz="1800" b="1" dirty="0">
                <a:solidFill>
                  <a:srgbClr val="A8622A"/>
                </a:solidFill>
                <a:latin typeface="Arial" pitchFamily="34" charset="0"/>
                <a:ea typeface="Arial" pitchFamily="34" charset="-122"/>
                <a:cs typeface="Arial" pitchFamily="34" charset="-120"/>
              </a:rPr>
              <a:t>Sign: WHO? POWER, with a pyramid</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Who holds power and who is at the bottom.</a:t>
            </a:r>
            <a:endParaRPr lang="en-US" sz="1800" dirty="0"/>
          </a:p>
        </p:txBody>
      </p:sp>
      <p:sp>
        <p:nvSpPr>
          <p:cNvPr id="8" name="Shape 5"/>
          <p:cNvSpPr/>
          <p:nvPr/>
        </p:nvSpPr>
        <p:spPr>
          <a:xfrm>
            <a:off x="4343400" y="3131820"/>
            <a:ext cx="7299655" cy="937260"/>
          </a:xfrm>
          <a:prstGeom prst="roundRect">
            <a:avLst>
              <a:gd name="adj" fmla="val 7805"/>
            </a:avLst>
          </a:prstGeom>
          <a:solidFill>
            <a:srgbClr val="EEF3F8"/>
          </a:solidFill>
          <a:ln w="9525">
            <a:solidFill>
              <a:srgbClr val="D5DEE6"/>
            </a:solidFill>
            <a:prstDash val="solid"/>
          </a:ln>
        </p:spPr>
      </p:sp>
      <p:sp>
        <p:nvSpPr>
          <p:cNvPr id="9" name="Text 6"/>
          <p:cNvSpPr txBox="1"/>
          <p:nvPr/>
        </p:nvSpPr>
        <p:spPr>
          <a:xfrm>
            <a:off x="4572000" y="3131820"/>
            <a:ext cx="6842455" cy="937260"/>
          </a:xfrm>
          <a:prstGeom prst="rect">
            <a:avLst/>
          </a:prstGeom>
          <a:noFill/>
          <a:ln/>
        </p:spPr>
        <p:txBody>
          <a:bodyPr wrap="square" lIns="0" tIns="0" rIns="0" bIns="0" rtlCol="0" anchor="ctr"/>
          <a:lstStyle/>
          <a:p>
            <a:pPr indent="0" marL="0">
              <a:buNone/>
            </a:pPr>
            <a:r>
              <a:rPr lang="en-US" sz="1800" b="1" dirty="0">
                <a:solidFill>
                  <a:srgbClr val="A8622A"/>
                </a:solidFill>
                <a:latin typeface="Arial" pitchFamily="34" charset="0"/>
                <a:ea typeface="Arial" pitchFamily="34" charset="-122"/>
                <a:cs typeface="Arial" pitchFamily="34" charset="-120"/>
              </a:rPr>
              <a:t>Megaphone</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Giving voice to those who are not heard.</a:t>
            </a:r>
            <a:endParaRPr lang="en-US" sz="1800" dirty="0"/>
          </a:p>
        </p:txBody>
      </p:sp>
      <p:sp>
        <p:nvSpPr>
          <p:cNvPr id="10" name="Shape 7"/>
          <p:cNvSpPr/>
          <p:nvPr/>
        </p:nvSpPr>
        <p:spPr>
          <a:xfrm>
            <a:off x="4343400" y="4206240"/>
            <a:ext cx="7299655" cy="937260"/>
          </a:xfrm>
          <a:prstGeom prst="roundRect">
            <a:avLst>
              <a:gd name="adj" fmla="val 7805"/>
            </a:avLst>
          </a:prstGeom>
          <a:solidFill>
            <a:srgbClr val="EEF3F8"/>
          </a:solidFill>
          <a:ln w="9525">
            <a:solidFill>
              <a:srgbClr val="D5DEE6"/>
            </a:solidFill>
            <a:prstDash val="solid"/>
          </a:ln>
        </p:spPr>
      </p:sp>
      <p:sp>
        <p:nvSpPr>
          <p:cNvPr id="11" name="Text 8"/>
          <p:cNvSpPr txBox="1"/>
          <p:nvPr/>
        </p:nvSpPr>
        <p:spPr>
          <a:xfrm>
            <a:off x="4572000" y="4206240"/>
            <a:ext cx="6842455" cy="937260"/>
          </a:xfrm>
          <a:prstGeom prst="rect">
            <a:avLst/>
          </a:prstGeom>
          <a:noFill/>
          <a:ln/>
        </p:spPr>
        <p:txBody>
          <a:bodyPr wrap="square" lIns="0" tIns="0" rIns="0" bIns="0" rtlCol="0" anchor="ctr"/>
          <a:lstStyle/>
          <a:p>
            <a:pPr indent="0" marL="0">
              <a:buNone/>
            </a:pPr>
            <a:r>
              <a:rPr lang="en-US" sz="1800" b="1" dirty="0">
                <a:solidFill>
                  <a:srgbClr val="A8622A"/>
                </a:solidFill>
                <a:latin typeface="Arial" pitchFamily="34" charset="0"/>
                <a:ea typeface="Arial" pitchFamily="34" charset="-122"/>
                <a:cs typeface="Arial" pitchFamily="34" charset="-120"/>
              </a:rPr>
              <a:t>Raised fist</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Research aimed at change, not only understanding.</a:t>
            </a:r>
            <a:endParaRPr lang="en-US" sz="1800" dirty="0"/>
          </a:p>
        </p:txBody>
      </p:sp>
      <p:sp>
        <p:nvSpPr>
          <p:cNvPr id="12" name="Shape 9"/>
          <p:cNvSpPr/>
          <p:nvPr/>
        </p:nvSpPr>
        <p:spPr>
          <a:xfrm>
            <a:off x="4343400" y="5280660"/>
            <a:ext cx="7299655" cy="937260"/>
          </a:xfrm>
          <a:prstGeom prst="roundRect">
            <a:avLst>
              <a:gd name="adj" fmla="val 7805"/>
            </a:avLst>
          </a:prstGeom>
          <a:solidFill>
            <a:srgbClr val="EEF3F8"/>
          </a:solidFill>
          <a:ln w="9525">
            <a:solidFill>
              <a:srgbClr val="D5DEE6"/>
            </a:solidFill>
            <a:prstDash val="solid"/>
          </a:ln>
        </p:spPr>
      </p:sp>
      <p:sp>
        <p:nvSpPr>
          <p:cNvPr id="13" name="Text 10"/>
          <p:cNvSpPr txBox="1"/>
          <p:nvPr/>
        </p:nvSpPr>
        <p:spPr>
          <a:xfrm>
            <a:off x="4572000" y="5280660"/>
            <a:ext cx="6842455" cy="937260"/>
          </a:xfrm>
          <a:prstGeom prst="rect">
            <a:avLst/>
          </a:prstGeom>
          <a:noFill/>
          <a:ln/>
        </p:spPr>
        <p:txBody>
          <a:bodyPr wrap="square" lIns="0" tIns="0" rIns="0" bIns="0" rtlCol="0" anchor="ctr"/>
          <a:lstStyle/>
          <a:p>
            <a:pPr indent="0" marL="0">
              <a:buNone/>
            </a:pPr>
            <a:r>
              <a:rPr lang="en-US" sz="1800" b="1" dirty="0">
                <a:solidFill>
                  <a:srgbClr val="A8622A"/>
                </a:solidFill>
                <a:latin typeface="Arial" pitchFamily="34" charset="0"/>
                <a:ea typeface="Arial" pitchFamily="34" charset="-122"/>
                <a:cs typeface="Arial" pitchFamily="34" charset="-120"/>
              </a:rPr>
              <a:t>Warning badge</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Alerting others to injustice.</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29</a:t>
            </a:fld>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pic>
        <p:nvPicPr>
          <p:cNvPr id="2" name="Image 0" descr="/tmp/p7/det/det_F.png">    </p:cNvPr>
          <p:cNvPicPr>
            <a:picLocks noChangeAspect="1"/>
          </p:cNvPicPr>
          <p:nvPr/>
        </p:nvPicPr>
        <p:blipFill>
          <a:blip r:embed="rId1"/>
          <a:stretch>
            <a:fillRect/>
          </a:stretch>
        </p:blipFill>
        <p:spPr>
          <a:xfrm>
            <a:off x="3810000" y="0"/>
            <a:ext cx="4572000" cy="6858000"/>
          </a:xfrm>
          <a:prstGeom prst="rect">
            <a:avLst/>
          </a:prstGeom>
        </p:spPr>
      </p:pic>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30</a:t>
            </a:fld>
            <a:endParaRPr 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Alien G: Pragmatism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Benoit Blanc | Goal: solve practical problems with workable solutions</a:t>
            </a:r>
            <a:endParaRPr lang="en-US" sz="1800" dirty="0"/>
          </a:p>
        </p:txBody>
      </p:sp>
      <p:pic>
        <p:nvPicPr>
          <p:cNvPr id="4" name="Image 0" descr="/tmp/p7/img/big_G.png">    </p:cNvPr>
          <p:cNvPicPr>
            <a:picLocks noChangeAspect="1"/>
          </p:cNvPicPr>
          <p:nvPr/>
        </p:nvPicPr>
        <p:blipFill>
          <a:blip r:embed="rId1"/>
          <a:stretch>
            <a:fillRect/>
          </a:stretch>
        </p:blipFill>
        <p:spPr>
          <a:xfrm>
            <a:off x="548640" y="1463040"/>
            <a:ext cx="3429000" cy="4800600"/>
          </a:xfrm>
          <a:prstGeom prst="rect">
            <a:avLst/>
          </a:prstGeom>
        </p:spPr>
      </p:pic>
      <p:sp>
        <p:nvSpPr>
          <p:cNvPr id="5" name="Text 2"/>
          <p:cNvSpPr txBox="1"/>
          <p:nvPr/>
        </p:nvSpPr>
        <p:spPr>
          <a:xfrm>
            <a:off x="4343400" y="1508760"/>
            <a:ext cx="7299655" cy="457200"/>
          </a:xfrm>
          <a:prstGeom prst="rect">
            <a:avLst/>
          </a:prstGeom>
          <a:noFill/>
          <a:ln/>
        </p:spPr>
        <p:txBody>
          <a:bodyPr wrap="square" lIns="0" tIns="0" rIns="0" bIns="0" rtlCol="0" anchor="ctr"/>
          <a:lstStyle/>
          <a:p>
            <a:pPr indent="0" marL="0">
              <a:buNone/>
            </a:pPr>
            <a:r>
              <a:rPr lang="en-US" sz="2200" b="1" dirty="0">
                <a:solidFill>
                  <a:srgbClr val="1F6E6F"/>
                </a:solidFill>
                <a:latin typeface="Arial" pitchFamily="34" charset="0"/>
                <a:ea typeface="Arial" pitchFamily="34" charset="-122"/>
                <a:cs typeface="Arial" pitchFamily="34" charset="-120"/>
              </a:rPr>
              <a:t>Look for the clues</a:t>
            </a:r>
            <a:endParaRPr lang="en-US" sz="2200" dirty="0"/>
          </a:p>
        </p:txBody>
      </p:sp>
      <p:sp>
        <p:nvSpPr>
          <p:cNvPr id="6" name="Shape 3"/>
          <p:cNvSpPr/>
          <p:nvPr/>
        </p:nvSpPr>
        <p:spPr>
          <a:xfrm>
            <a:off x="4343400" y="2057400"/>
            <a:ext cx="7299655" cy="1051560"/>
          </a:xfrm>
          <a:prstGeom prst="roundRect">
            <a:avLst>
              <a:gd name="adj" fmla="val 6957"/>
            </a:avLst>
          </a:prstGeom>
          <a:solidFill>
            <a:srgbClr val="EEF3F8"/>
          </a:solidFill>
          <a:ln w="9525">
            <a:solidFill>
              <a:srgbClr val="D5DEE6"/>
            </a:solidFill>
            <a:prstDash val="solid"/>
          </a:ln>
        </p:spPr>
      </p:sp>
      <p:sp>
        <p:nvSpPr>
          <p:cNvPr id="7" name="Text 4"/>
          <p:cNvSpPr txBox="1"/>
          <p:nvPr/>
        </p:nvSpPr>
        <p:spPr>
          <a:xfrm>
            <a:off x="4572000" y="2057400"/>
            <a:ext cx="6842455" cy="1051560"/>
          </a:xfrm>
          <a:prstGeom prst="rect">
            <a:avLst/>
          </a:prstGeom>
          <a:noFill/>
          <a:ln/>
        </p:spPr>
        <p:txBody>
          <a:bodyPr wrap="square" lIns="0" tIns="0" rIns="0" bIns="0" rtlCol="0" anchor="ctr"/>
          <a:lstStyle/>
          <a:p>
            <a:pPr indent="0" marL="0">
              <a:buNone/>
            </a:pPr>
            <a:r>
              <a:rPr lang="en-US" sz="1800" b="1" dirty="0">
                <a:solidFill>
                  <a:srgbClr val="1F6E6F"/>
                </a:solidFill>
                <a:latin typeface="Arial" pitchFamily="34" charset="0"/>
                <a:ea typeface="Arial" pitchFamily="34" charset="-122"/>
                <a:cs typeface="Arial" pitchFamily="34" charset="-120"/>
              </a:rPr>
              <a:t>Bubble: WHATEVER WORKS!</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Knowledge is judged by its practical consequences.</a:t>
            </a:r>
            <a:endParaRPr lang="en-US" sz="1800" dirty="0"/>
          </a:p>
        </p:txBody>
      </p:sp>
      <p:sp>
        <p:nvSpPr>
          <p:cNvPr id="8" name="Shape 5"/>
          <p:cNvSpPr/>
          <p:nvPr/>
        </p:nvSpPr>
        <p:spPr>
          <a:xfrm>
            <a:off x="4343400" y="3246120"/>
            <a:ext cx="7299655" cy="1051560"/>
          </a:xfrm>
          <a:prstGeom prst="roundRect">
            <a:avLst>
              <a:gd name="adj" fmla="val 6957"/>
            </a:avLst>
          </a:prstGeom>
          <a:solidFill>
            <a:srgbClr val="EEF3F8"/>
          </a:solidFill>
          <a:ln w="9525">
            <a:solidFill>
              <a:srgbClr val="D5DEE6"/>
            </a:solidFill>
            <a:prstDash val="solid"/>
          </a:ln>
        </p:spPr>
      </p:sp>
      <p:sp>
        <p:nvSpPr>
          <p:cNvPr id="9" name="Text 6"/>
          <p:cNvSpPr txBox="1"/>
          <p:nvPr/>
        </p:nvSpPr>
        <p:spPr>
          <a:xfrm>
            <a:off x="4572000" y="3246120"/>
            <a:ext cx="6842455" cy="1051560"/>
          </a:xfrm>
          <a:prstGeom prst="rect">
            <a:avLst/>
          </a:prstGeom>
          <a:noFill/>
          <a:ln/>
        </p:spPr>
        <p:txBody>
          <a:bodyPr wrap="square" lIns="0" tIns="0" rIns="0" bIns="0" rtlCol="0" anchor="ctr"/>
          <a:lstStyle/>
          <a:p>
            <a:pPr indent="0" marL="0">
              <a:buNone/>
            </a:pPr>
            <a:r>
              <a:rPr lang="en-US" sz="1800" b="1" dirty="0">
                <a:solidFill>
                  <a:srgbClr val="1F6E6F"/>
                </a:solidFill>
                <a:latin typeface="Arial" pitchFamily="34" charset="0"/>
                <a:ea typeface="Arial" pitchFamily="34" charset="-122"/>
                <a:cs typeface="Arial" pitchFamily="34" charset="-120"/>
              </a:rPr>
              <a:t>Spanner</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A toolkit of methods, chosen to fit the question.</a:t>
            </a:r>
            <a:endParaRPr lang="en-US" sz="1800" dirty="0"/>
          </a:p>
        </p:txBody>
      </p:sp>
      <p:sp>
        <p:nvSpPr>
          <p:cNvPr id="10" name="Shape 7"/>
          <p:cNvSpPr/>
          <p:nvPr/>
        </p:nvSpPr>
        <p:spPr>
          <a:xfrm>
            <a:off x="4343400" y="4434840"/>
            <a:ext cx="7299655" cy="1051560"/>
          </a:xfrm>
          <a:prstGeom prst="roundRect">
            <a:avLst>
              <a:gd name="adj" fmla="val 6957"/>
            </a:avLst>
          </a:prstGeom>
          <a:solidFill>
            <a:srgbClr val="EEF3F8"/>
          </a:solidFill>
          <a:ln w="9525">
            <a:solidFill>
              <a:srgbClr val="D5DEE6"/>
            </a:solidFill>
            <a:prstDash val="solid"/>
          </a:ln>
        </p:spPr>
      </p:sp>
      <p:sp>
        <p:nvSpPr>
          <p:cNvPr id="11" name="Text 8"/>
          <p:cNvSpPr txBox="1"/>
          <p:nvPr/>
        </p:nvSpPr>
        <p:spPr>
          <a:xfrm>
            <a:off x="4572000" y="4434840"/>
            <a:ext cx="6842455" cy="1051560"/>
          </a:xfrm>
          <a:prstGeom prst="rect">
            <a:avLst/>
          </a:prstGeom>
          <a:noFill/>
          <a:ln/>
        </p:spPr>
        <p:txBody>
          <a:bodyPr wrap="square" lIns="0" tIns="0" rIns="0" bIns="0" rtlCol="0" anchor="ctr"/>
          <a:lstStyle/>
          <a:p>
            <a:pPr indent="0" marL="0">
              <a:buNone/>
            </a:pPr>
            <a:r>
              <a:rPr lang="en-US" sz="1800" b="1" dirty="0">
                <a:solidFill>
                  <a:srgbClr val="1F6E6F"/>
                </a:solidFill>
                <a:latin typeface="Arial" pitchFamily="34" charset="0"/>
                <a:ea typeface="Arial" pitchFamily="34" charset="-122"/>
                <a:cs typeface="Arial" pitchFamily="34" charset="-120"/>
              </a:rPr>
              <a:t>Bar chart and pencil</a:t>
            </a:r>
            <a:endParaRPr lang="en-US" sz="1800" dirty="0"/>
          </a:p>
          <a:p>
            <a:pPr indent="0" marL="0">
              <a:buNone/>
            </a:pPr>
            <a:r>
              <a:rPr lang="en-US" sz="1800" dirty="0">
                <a:solidFill>
                  <a:srgbClr val="1C2833"/>
                </a:solidFill>
                <a:latin typeface="Arial" pitchFamily="34" charset="0"/>
                <a:ea typeface="Arial" pitchFamily="34" charset="-122"/>
                <a:cs typeface="Arial" pitchFamily="34" charset="-120"/>
              </a:rPr>
              <a:t>Numbers and words combined, showing whether a change worked.</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31</a:t>
            </a:fld>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pic>
        <p:nvPicPr>
          <p:cNvPr id="2" name="Image 0" descr="/tmp/p7/det/det_G.jpg">    </p:cNvPr>
          <p:cNvPicPr>
            <a:picLocks noChangeAspect="1"/>
          </p:cNvPicPr>
          <p:nvPr/>
        </p:nvPicPr>
        <p:blipFill>
          <a:blip r:embed="rId1"/>
          <a:stretch>
            <a:fillRect/>
          </a:stretch>
        </p:blipFill>
        <p:spPr>
          <a:xfrm>
            <a:off x="4587573" y="857774"/>
            <a:ext cx="3014058" cy="5146646"/>
          </a:xfrm>
          <a:prstGeom prst="rect">
            <a:avLst/>
          </a:prstGeom>
        </p:spPr>
      </p:pic>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32</a:t>
            </a:fld>
            <a:endParaRPr 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Four families of aliens</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Grouped by what research is for: explanation, understanding, critique or consequence</a:t>
            </a:r>
            <a:endParaRPr lang="en-US" sz="1800" dirty="0"/>
          </a:p>
        </p:txBody>
      </p:sp>
      <p:sp>
        <p:nvSpPr>
          <p:cNvPr id="4" name="Shape 2"/>
          <p:cNvSpPr/>
          <p:nvPr/>
        </p:nvSpPr>
        <p:spPr>
          <a:xfrm>
            <a:off x="548640" y="1600200"/>
            <a:ext cx="2743200" cy="4526280"/>
          </a:xfrm>
          <a:prstGeom prst="roundRect">
            <a:avLst>
              <a:gd name="adj" fmla="val 2667"/>
            </a:avLst>
          </a:prstGeom>
          <a:solidFill>
            <a:srgbClr val="EEF3F8"/>
          </a:solidFill>
          <a:ln w="9525">
            <a:solidFill>
              <a:srgbClr val="D5DEE6"/>
            </a:solidFill>
            <a:prstDash val="solid"/>
          </a:ln>
        </p:spPr>
      </p:sp>
      <p:sp>
        <p:nvSpPr>
          <p:cNvPr id="5" name="Text 3"/>
          <p:cNvSpPr txBox="1"/>
          <p:nvPr/>
        </p:nvSpPr>
        <p:spPr>
          <a:xfrm>
            <a:off x="685800" y="1691640"/>
            <a:ext cx="2468880" cy="777240"/>
          </a:xfrm>
          <a:prstGeom prst="rect">
            <a:avLst/>
          </a:prstGeom>
          <a:noFill/>
          <a:ln/>
        </p:spPr>
        <p:txBody>
          <a:bodyPr wrap="square" lIns="0" tIns="0" rIns="0" bIns="0" rtlCol="0" anchor="t"/>
          <a:lstStyle/>
          <a:p>
            <a:pPr indent="0" marL="0">
              <a:buNone/>
            </a:pPr>
            <a:r>
              <a:rPr lang="en-US" sz="2000" b="1" dirty="0">
                <a:solidFill>
                  <a:srgbClr val="2E7D7A"/>
                </a:solidFill>
                <a:latin typeface="Arial" pitchFamily="34" charset="0"/>
                <a:ea typeface="Arial" pitchFamily="34" charset="-122"/>
                <a:cs typeface="Arial" pitchFamily="34" charset="-120"/>
              </a:rPr>
              <a:t>Explanation</a:t>
            </a:r>
            <a:endParaRPr lang="en-US" sz="2000" dirty="0"/>
          </a:p>
          <a:p>
            <a:pPr indent="0" marL="0">
              <a:buNone/>
            </a:pPr>
            <a:r>
              <a:rPr lang="en-US" sz="1500" i="1" dirty="0">
                <a:solidFill>
                  <a:srgbClr val="1C2833"/>
                </a:solidFill>
                <a:latin typeface="Arial" pitchFamily="34" charset="0"/>
                <a:ea typeface="Arial" pitchFamily="34" charset="-122"/>
                <a:cs typeface="Arial" pitchFamily="34" charset="-120"/>
              </a:rPr>
              <a:t>Mainly quantitative</a:t>
            </a:r>
            <a:endParaRPr lang="en-US" sz="2000" dirty="0"/>
          </a:p>
        </p:txBody>
      </p:sp>
      <p:pic>
        <p:nvPicPr>
          <p:cNvPr id="6" name="Image 0" descr="/tmp/p7/img/big_A.png">    </p:cNvPr>
          <p:cNvPicPr>
            <a:picLocks noChangeAspect="1"/>
          </p:cNvPicPr>
          <p:nvPr/>
        </p:nvPicPr>
        <p:blipFill>
          <a:blip r:embed="rId1"/>
          <a:stretch>
            <a:fillRect/>
          </a:stretch>
        </p:blipFill>
        <p:spPr>
          <a:xfrm>
            <a:off x="1074420" y="2606040"/>
            <a:ext cx="777240" cy="1088136"/>
          </a:xfrm>
          <a:prstGeom prst="rect">
            <a:avLst/>
          </a:prstGeom>
        </p:spPr>
      </p:pic>
      <p:sp>
        <p:nvSpPr>
          <p:cNvPr id="7" name="Text 4"/>
          <p:cNvSpPr txBox="1"/>
          <p:nvPr/>
        </p:nvSpPr>
        <p:spPr>
          <a:xfrm>
            <a:off x="800100" y="3721608"/>
            <a:ext cx="1325880" cy="365760"/>
          </a:xfrm>
          <a:prstGeom prst="rect">
            <a:avLst/>
          </a:prstGeom>
          <a:noFill/>
          <a:ln/>
        </p:spPr>
        <p:txBody>
          <a:bodyPr wrap="square" lIns="0" tIns="0" rIns="0" bIns="0" rtlCol="0" anchor="t"/>
          <a:lstStyle/>
          <a:p>
            <a:pPr algn="ctr" indent="0" marL="0">
              <a:buNone/>
            </a:pPr>
            <a:r>
              <a:rPr lang="en-US" sz="1400" b="1" dirty="0">
                <a:solidFill>
                  <a:srgbClr val="2E7D7D"/>
                </a:solidFill>
                <a:latin typeface="Arial" pitchFamily="34" charset="0"/>
                <a:ea typeface="Arial" pitchFamily="34" charset="-122"/>
                <a:cs typeface="Arial" pitchFamily="34" charset="-120"/>
              </a:rPr>
              <a:t>A</a:t>
            </a:r>
            <a:endParaRPr lang="en-US" sz="1400" dirty="0"/>
          </a:p>
        </p:txBody>
      </p:sp>
      <p:pic>
        <p:nvPicPr>
          <p:cNvPr id="8" name="Image 1" descr="/tmp/p7/img/big_B.png">    </p:cNvPr>
          <p:cNvPicPr>
            <a:picLocks noChangeAspect="1"/>
          </p:cNvPicPr>
          <p:nvPr/>
        </p:nvPicPr>
        <p:blipFill>
          <a:blip r:embed="rId2"/>
          <a:stretch>
            <a:fillRect/>
          </a:stretch>
        </p:blipFill>
        <p:spPr>
          <a:xfrm>
            <a:off x="1988820" y="2606040"/>
            <a:ext cx="777240" cy="1088136"/>
          </a:xfrm>
          <a:prstGeom prst="rect">
            <a:avLst/>
          </a:prstGeom>
        </p:spPr>
      </p:pic>
      <p:sp>
        <p:nvSpPr>
          <p:cNvPr id="9" name="Text 5"/>
          <p:cNvSpPr txBox="1"/>
          <p:nvPr/>
        </p:nvSpPr>
        <p:spPr>
          <a:xfrm>
            <a:off x="1714500" y="3721608"/>
            <a:ext cx="1325880" cy="365760"/>
          </a:xfrm>
          <a:prstGeom prst="rect">
            <a:avLst/>
          </a:prstGeom>
          <a:noFill/>
          <a:ln/>
        </p:spPr>
        <p:txBody>
          <a:bodyPr wrap="square" lIns="0" tIns="0" rIns="0" bIns="0" rtlCol="0" anchor="t"/>
          <a:lstStyle/>
          <a:p>
            <a:pPr algn="ctr" indent="0" marL="0">
              <a:buNone/>
            </a:pPr>
            <a:r>
              <a:rPr lang="en-US" sz="1400" b="1" dirty="0">
                <a:solidFill>
                  <a:srgbClr val="3F7F4A"/>
                </a:solidFill>
                <a:latin typeface="Arial" pitchFamily="34" charset="0"/>
                <a:ea typeface="Arial" pitchFamily="34" charset="-122"/>
                <a:cs typeface="Arial" pitchFamily="34" charset="-120"/>
              </a:rPr>
              <a:t>B</a:t>
            </a:r>
            <a:endParaRPr lang="en-US" sz="1400" dirty="0"/>
          </a:p>
        </p:txBody>
      </p:sp>
      <p:sp>
        <p:nvSpPr>
          <p:cNvPr id="10" name="Text 6"/>
          <p:cNvSpPr txBox="1"/>
          <p:nvPr/>
        </p:nvSpPr>
        <p:spPr>
          <a:xfrm>
            <a:off x="685800" y="4160520"/>
            <a:ext cx="2468880" cy="1874520"/>
          </a:xfrm>
          <a:prstGeom prst="rect">
            <a:avLst/>
          </a:prstGeom>
          <a:noFill/>
          <a:ln/>
        </p:spPr>
        <p:txBody>
          <a:bodyPr wrap="square" lIns="0" tIns="0" rIns="0" bIns="0" rtlCol="0" anchor="t"/>
          <a:lstStyle/>
          <a:p>
            <a:pPr indent="0" marL="0">
              <a:buNone/>
            </a:pPr>
            <a:r>
              <a:rPr lang="en-US" sz="1600" dirty="0">
                <a:solidFill>
                  <a:srgbClr val="1C2833"/>
                </a:solidFill>
                <a:latin typeface="Arial" pitchFamily="34" charset="0"/>
                <a:ea typeface="Arial" pitchFamily="34" charset="-122"/>
                <a:cs typeface="Arial" pitchFamily="34" charset="-120"/>
              </a:rPr>
              <a:t>A Positivism and B Post-positivism. Find out what causes what, and predict it. Measurement and statistics.</a:t>
            </a:r>
            <a:endParaRPr lang="en-US" sz="1600" dirty="0"/>
          </a:p>
        </p:txBody>
      </p:sp>
      <p:sp>
        <p:nvSpPr>
          <p:cNvPr id="11" name="Shape 7"/>
          <p:cNvSpPr/>
          <p:nvPr/>
        </p:nvSpPr>
        <p:spPr>
          <a:xfrm>
            <a:off x="3392424" y="1600200"/>
            <a:ext cx="3749040" cy="4526280"/>
          </a:xfrm>
          <a:prstGeom prst="roundRect">
            <a:avLst>
              <a:gd name="adj" fmla="val 1951"/>
            </a:avLst>
          </a:prstGeom>
          <a:solidFill>
            <a:srgbClr val="E3F1F0"/>
          </a:solidFill>
          <a:ln w="9525">
            <a:solidFill>
              <a:srgbClr val="D5DEE6"/>
            </a:solidFill>
            <a:prstDash val="solid"/>
          </a:ln>
        </p:spPr>
      </p:sp>
      <p:sp>
        <p:nvSpPr>
          <p:cNvPr id="12" name="Text 8"/>
          <p:cNvSpPr txBox="1"/>
          <p:nvPr/>
        </p:nvSpPr>
        <p:spPr>
          <a:xfrm>
            <a:off x="3529584" y="1691640"/>
            <a:ext cx="3474720" cy="777240"/>
          </a:xfrm>
          <a:prstGeom prst="rect">
            <a:avLst/>
          </a:prstGeom>
          <a:noFill/>
          <a:ln/>
        </p:spPr>
        <p:txBody>
          <a:bodyPr wrap="square" lIns="0" tIns="0" rIns="0" bIns="0" rtlCol="0" anchor="t"/>
          <a:lstStyle/>
          <a:p>
            <a:pPr indent="0" marL="0">
              <a:buNone/>
            </a:pPr>
            <a:r>
              <a:rPr lang="en-US" sz="2000" b="1" dirty="0">
                <a:solidFill>
                  <a:srgbClr val="2E7D7A"/>
                </a:solidFill>
                <a:latin typeface="Arial" pitchFamily="34" charset="0"/>
                <a:ea typeface="Arial" pitchFamily="34" charset="-122"/>
                <a:cs typeface="Arial" pitchFamily="34" charset="-120"/>
              </a:rPr>
              <a:t>Understanding</a:t>
            </a:r>
            <a:endParaRPr lang="en-US" sz="2000" dirty="0"/>
          </a:p>
          <a:p>
            <a:pPr indent="0" marL="0">
              <a:buNone/>
            </a:pPr>
            <a:r>
              <a:rPr lang="en-US" sz="1500" i="1" dirty="0">
                <a:solidFill>
                  <a:srgbClr val="1C2833"/>
                </a:solidFill>
                <a:latin typeface="Arial" pitchFamily="34" charset="0"/>
                <a:ea typeface="Arial" pitchFamily="34" charset="-122"/>
                <a:cs typeface="Arial" pitchFamily="34" charset="-120"/>
              </a:rPr>
              <a:t>The qualitative umbrella</a:t>
            </a:r>
            <a:endParaRPr lang="en-US" sz="2000" dirty="0"/>
          </a:p>
        </p:txBody>
      </p:sp>
      <p:pic>
        <p:nvPicPr>
          <p:cNvPr id="13" name="Image 2" descr="/tmp/p7/img/big_C.png">    </p:cNvPr>
          <p:cNvPicPr>
            <a:picLocks noChangeAspect="1"/>
          </p:cNvPicPr>
          <p:nvPr/>
        </p:nvPicPr>
        <p:blipFill>
          <a:blip r:embed="rId3"/>
          <a:stretch>
            <a:fillRect/>
          </a:stretch>
        </p:blipFill>
        <p:spPr>
          <a:xfrm>
            <a:off x="3963924" y="2606040"/>
            <a:ext cx="777240" cy="1088136"/>
          </a:xfrm>
          <a:prstGeom prst="rect">
            <a:avLst/>
          </a:prstGeom>
        </p:spPr>
      </p:pic>
      <p:sp>
        <p:nvSpPr>
          <p:cNvPr id="14" name="Text 9"/>
          <p:cNvSpPr txBox="1"/>
          <p:nvPr/>
        </p:nvSpPr>
        <p:spPr>
          <a:xfrm>
            <a:off x="3689604" y="3721608"/>
            <a:ext cx="1325880" cy="365760"/>
          </a:xfrm>
          <a:prstGeom prst="rect">
            <a:avLst/>
          </a:prstGeom>
          <a:noFill/>
          <a:ln/>
        </p:spPr>
        <p:txBody>
          <a:bodyPr wrap="square" lIns="0" tIns="0" rIns="0" bIns="0" rtlCol="0" anchor="t"/>
          <a:lstStyle/>
          <a:p>
            <a:pPr algn="ctr" indent="0" marL="0">
              <a:buNone/>
            </a:pPr>
            <a:r>
              <a:rPr lang="en-US" sz="1400" b="1" dirty="0">
                <a:solidFill>
                  <a:srgbClr val="A4553D"/>
                </a:solidFill>
                <a:latin typeface="Arial" pitchFamily="34" charset="0"/>
                <a:ea typeface="Arial" pitchFamily="34" charset="-122"/>
                <a:cs typeface="Arial" pitchFamily="34" charset="-120"/>
              </a:rPr>
              <a:t>C</a:t>
            </a:r>
            <a:endParaRPr lang="en-US" sz="1400" dirty="0"/>
          </a:p>
        </p:txBody>
      </p:sp>
      <p:pic>
        <p:nvPicPr>
          <p:cNvPr id="15" name="Image 3" descr="/tmp/p7/img/big_D.png">    </p:cNvPr>
          <p:cNvPicPr>
            <a:picLocks noChangeAspect="1"/>
          </p:cNvPicPr>
          <p:nvPr/>
        </p:nvPicPr>
        <p:blipFill>
          <a:blip r:embed="rId4"/>
          <a:stretch>
            <a:fillRect/>
          </a:stretch>
        </p:blipFill>
        <p:spPr>
          <a:xfrm>
            <a:off x="4878324" y="2606040"/>
            <a:ext cx="777240" cy="1088136"/>
          </a:xfrm>
          <a:prstGeom prst="rect">
            <a:avLst/>
          </a:prstGeom>
        </p:spPr>
      </p:pic>
      <p:sp>
        <p:nvSpPr>
          <p:cNvPr id="16" name="Text 10"/>
          <p:cNvSpPr txBox="1"/>
          <p:nvPr/>
        </p:nvSpPr>
        <p:spPr>
          <a:xfrm>
            <a:off x="4604004" y="3721608"/>
            <a:ext cx="1325880" cy="365760"/>
          </a:xfrm>
          <a:prstGeom prst="rect">
            <a:avLst/>
          </a:prstGeom>
          <a:noFill/>
          <a:ln/>
        </p:spPr>
        <p:txBody>
          <a:bodyPr wrap="square" lIns="0" tIns="0" rIns="0" bIns="0" rtlCol="0" anchor="t"/>
          <a:lstStyle/>
          <a:p>
            <a:pPr algn="ctr" indent="0" marL="0">
              <a:buNone/>
            </a:pPr>
            <a:r>
              <a:rPr lang="en-US" sz="1400" b="1" dirty="0">
                <a:solidFill>
                  <a:srgbClr val="6B4E94"/>
                </a:solidFill>
                <a:latin typeface="Arial" pitchFamily="34" charset="0"/>
                <a:ea typeface="Arial" pitchFamily="34" charset="-122"/>
                <a:cs typeface="Arial" pitchFamily="34" charset="-120"/>
              </a:rPr>
              <a:t>D</a:t>
            </a:r>
            <a:endParaRPr lang="en-US" sz="1400" dirty="0"/>
          </a:p>
        </p:txBody>
      </p:sp>
      <p:pic>
        <p:nvPicPr>
          <p:cNvPr id="17" name="Image 4" descr="/tmp/p7/img/big_E.png">    </p:cNvPr>
          <p:cNvPicPr>
            <a:picLocks noChangeAspect="1"/>
          </p:cNvPicPr>
          <p:nvPr/>
        </p:nvPicPr>
        <p:blipFill>
          <a:blip r:embed="rId5"/>
          <a:stretch>
            <a:fillRect/>
          </a:stretch>
        </p:blipFill>
        <p:spPr>
          <a:xfrm>
            <a:off x="5792724" y="2606040"/>
            <a:ext cx="777240" cy="1088136"/>
          </a:xfrm>
          <a:prstGeom prst="rect">
            <a:avLst/>
          </a:prstGeom>
        </p:spPr>
      </p:pic>
      <p:sp>
        <p:nvSpPr>
          <p:cNvPr id="18" name="Text 11"/>
          <p:cNvSpPr txBox="1"/>
          <p:nvPr/>
        </p:nvSpPr>
        <p:spPr>
          <a:xfrm>
            <a:off x="5518404" y="3721608"/>
            <a:ext cx="1325880" cy="365760"/>
          </a:xfrm>
          <a:prstGeom prst="rect">
            <a:avLst/>
          </a:prstGeom>
          <a:noFill/>
          <a:ln/>
        </p:spPr>
        <p:txBody>
          <a:bodyPr wrap="square" lIns="0" tIns="0" rIns="0" bIns="0" rtlCol="0" anchor="t"/>
          <a:lstStyle/>
          <a:p>
            <a:pPr algn="ctr" indent="0" marL="0">
              <a:buNone/>
            </a:pPr>
            <a:r>
              <a:rPr lang="en-US" sz="1400" b="1" dirty="0">
                <a:solidFill>
                  <a:srgbClr val="8A4F9B"/>
                </a:solidFill>
                <a:latin typeface="Arial" pitchFamily="34" charset="0"/>
                <a:ea typeface="Arial" pitchFamily="34" charset="-122"/>
                <a:cs typeface="Arial" pitchFamily="34" charset="-120"/>
              </a:rPr>
              <a:t>E</a:t>
            </a:r>
            <a:endParaRPr lang="en-US" sz="1400" dirty="0"/>
          </a:p>
        </p:txBody>
      </p:sp>
      <p:sp>
        <p:nvSpPr>
          <p:cNvPr id="19" name="Text 12"/>
          <p:cNvSpPr txBox="1"/>
          <p:nvPr/>
        </p:nvSpPr>
        <p:spPr>
          <a:xfrm>
            <a:off x="3529584" y="4160520"/>
            <a:ext cx="3474720" cy="1874520"/>
          </a:xfrm>
          <a:prstGeom prst="rect">
            <a:avLst/>
          </a:prstGeom>
          <a:noFill/>
          <a:ln/>
        </p:spPr>
        <p:txBody>
          <a:bodyPr wrap="square" lIns="0" tIns="0" rIns="0" bIns="0" rtlCol="0" anchor="t"/>
          <a:lstStyle/>
          <a:p>
            <a:pPr indent="0" marL="0">
              <a:buNone/>
            </a:pPr>
            <a:r>
              <a:rPr lang="en-US" sz="1600" dirty="0">
                <a:solidFill>
                  <a:srgbClr val="1C2833"/>
                </a:solidFill>
                <a:latin typeface="Arial" pitchFamily="34" charset="0"/>
                <a:ea typeface="Arial" pitchFamily="34" charset="-122"/>
                <a:cs typeface="Arial" pitchFamily="34" charset="-120"/>
              </a:rPr>
              <a:t>C Interpretivism, D Constructivism and E Social constructionism. Understand meaning: what things mean to people. Words, not numbers.</a:t>
            </a:r>
            <a:endParaRPr lang="en-US" sz="1600" dirty="0"/>
          </a:p>
        </p:txBody>
      </p:sp>
      <p:sp>
        <p:nvSpPr>
          <p:cNvPr id="20" name="Shape 13"/>
          <p:cNvSpPr/>
          <p:nvPr/>
        </p:nvSpPr>
        <p:spPr>
          <a:xfrm>
            <a:off x="7242048" y="1600200"/>
            <a:ext cx="2148840" cy="4526280"/>
          </a:xfrm>
          <a:prstGeom prst="roundRect">
            <a:avLst>
              <a:gd name="adj" fmla="val 3404"/>
            </a:avLst>
          </a:prstGeom>
          <a:solidFill>
            <a:srgbClr val="EEF3F8"/>
          </a:solidFill>
          <a:ln w="9525">
            <a:solidFill>
              <a:srgbClr val="D5DEE6"/>
            </a:solidFill>
            <a:prstDash val="solid"/>
          </a:ln>
        </p:spPr>
      </p:sp>
      <p:sp>
        <p:nvSpPr>
          <p:cNvPr id="21" name="Text 14"/>
          <p:cNvSpPr txBox="1"/>
          <p:nvPr/>
        </p:nvSpPr>
        <p:spPr>
          <a:xfrm>
            <a:off x="7379208" y="1691640"/>
            <a:ext cx="1874520" cy="777240"/>
          </a:xfrm>
          <a:prstGeom prst="rect">
            <a:avLst/>
          </a:prstGeom>
          <a:noFill/>
          <a:ln/>
        </p:spPr>
        <p:txBody>
          <a:bodyPr wrap="square" lIns="0" tIns="0" rIns="0" bIns="0" rtlCol="0" anchor="t"/>
          <a:lstStyle/>
          <a:p>
            <a:pPr indent="0" marL="0">
              <a:buNone/>
            </a:pPr>
            <a:r>
              <a:rPr lang="en-US" sz="2000" b="1" dirty="0">
                <a:solidFill>
                  <a:srgbClr val="2E7D7A"/>
                </a:solidFill>
                <a:latin typeface="Arial" pitchFamily="34" charset="0"/>
                <a:ea typeface="Arial" pitchFamily="34" charset="-122"/>
                <a:cs typeface="Arial" pitchFamily="34" charset="-120"/>
              </a:rPr>
              <a:t>Critique</a:t>
            </a:r>
            <a:endParaRPr lang="en-US" sz="2000" dirty="0"/>
          </a:p>
          <a:p>
            <a:pPr indent="0" marL="0">
              <a:buNone/>
            </a:pPr>
            <a:r>
              <a:rPr lang="en-US" sz="1500" i="1" dirty="0">
                <a:solidFill>
                  <a:srgbClr val="1C2833"/>
                </a:solidFill>
                <a:latin typeface="Arial" pitchFamily="34" charset="0"/>
                <a:ea typeface="Arial" pitchFamily="34" charset="-122"/>
                <a:cs typeface="Arial" pitchFamily="34" charset="-120"/>
              </a:rPr>
              <a:t>Usually qualitative and participatory</a:t>
            </a:r>
            <a:endParaRPr lang="en-US" sz="2000" dirty="0"/>
          </a:p>
        </p:txBody>
      </p:sp>
      <p:pic>
        <p:nvPicPr>
          <p:cNvPr id="22" name="Image 5" descr="/tmp/p7/img/big_F.png">    </p:cNvPr>
          <p:cNvPicPr>
            <a:picLocks noChangeAspect="1"/>
          </p:cNvPicPr>
          <p:nvPr/>
        </p:nvPicPr>
        <p:blipFill>
          <a:blip r:embed="rId6"/>
          <a:stretch>
            <a:fillRect/>
          </a:stretch>
        </p:blipFill>
        <p:spPr>
          <a:xfrm>
            <a:off x="7927848" y="2606040"/>
            <a:ext cx="777240" cy="1088136"/>
          </a:xfrm>
          <a:prstGeom prst="rect">
            <a:avLst/>
          </a:prstGeom>
        </p:spPr>
      </p:pic>
      <p:sp>
        <p:nvSpPr>
          <p:cNvPr id="23" name="Text 15"/>
          <p:cNvSpPr txBox="1"/>
          <p:nvPr/>
        </p:nvSpPr>
        <p:spPr>
          <a:xfrm>
            <a:off x="7653528" y="3721608"/>
            <a:ext cx="1325880" cy="365760"/>
          </a:xfrm>
          <a:prstGeom prst="rect">
            <a:avLst/>
          </a:prstGeom>
          <a:noFill/>
          <a:ln/>
        </p:spPr>
        <p:txBody>
          <a:bodyPr wrap="square" lIns="0" tIns="0" rIns="0" bIns="0" rtlCol="0" anchor="t"/>
          <a:lstStyle/>
          <a:p>
            <a:pPr algn="ctr" indent="0" marL="0">
              <a:buNone/>
            </a:pPr>
            <a:r>
              <a:rPr lang="en-US" sz="1400" b="1" dirty="0">
                <a:solidFill>
                  <a:srgbClr val="A8622A"/>
                </a:solidFill>
                <a:latin typeface="Arial" pitchFamily="34" charset="0"/>
                <a:ea typeface="Arial" pitchFamily="34" charset="-122"/>
                <a:cs typeface="Arial" pitchFamily="34" charset="-120"/>
              </a:rPr>
              <a:t>F</a:t>
            </a:r>
            <a:endParaRPr lang="en-US" sz="1400" dirty="0"/>
          </a:p>
        </p:txBody>
      </p:sp>
      <p:sp>
        <p:nvSpPr>
          <p:cNvPr id="24" name="Text 16"/>
          <p:cNvSpPr txBox="1"/>
          <p:nvPr/>
        </p:nvSpPr>
        <p:spPr>
          <a:xfrm>
            <a:off x="7379208" y="4160520"/>
            <a:ext cx="1874520" cy="1874520"/>
          </a:xfrm>
          <a:prstGeom prst="rect">
            <a:avLst/>
          </a:prstGeom>
          <a:noFill/>
          <a:ln/>
        </p:spPr>
        <p:txBody>
          <a:bodyPr wrap="square" lIns="0" tIns="0" rIns="0" bIns="0" rtlCol="0" anchor="t"/>
          <a:lstStyle/>
          <a:p>
            <a:pPr indent="0" marL="0">
              <a:buNone/>
            </a:pPr>
            <a:r>
              <a:rPr lang="en-US" sz="1600" dirty="0">
                <a:solidFill>
                  <a:srgbClr val="1C2833"/>
                </a:solidFill>
                <a:latin typeface="Arial" pitchFamily="34" charset="0"/>
                <a:ea typeface="Arial" pitchFamily="34" charset="-122"/>
                <a:cs typeface="Arial" pitchFamily="34" charset="-120"/>
              </a:rPr>
              <a:t>F Critical theory. Expose power and change it. Research with people, not on them.</a:t>
            </a:r>
            <a:endParaRPr lang="en-US" sz="1600" dirty="0"/>
          </a:p>
        </p:txBody>
      </p:sp>
      <p:sp>
        <p:nvSpPr>
          <p:cNvPr id="25" name="Shape 17"/>
          <p:cNvSpPr/>
          <p:nvPr/>
        </p:nvSpPr>
        <p:spPr>
          <a:xfrm>
            <a:off x="9491472" y="1600200"/>
            <a:ext cx="2148840" cy="4526280"/>
          </a:xfrm>
          <a:prstGeom prst="roundRect">
            <a:avLst>
              <a:gd name="adj" fmla="val 3404"/>
            </a:avLst>
          </a:prstGeom>
          <a:solidFill>
            <a:srgbClr val="EEF3F8"/>
          </a:solidFill>
          <a:ln w="9525">
            <a:solidFill>
              <a:srgbClr val="D5DEE6"/>
            </a:solidFill>
            <a:prstDash val="solid"/>
          </a:ln>
        </p:spPr>
      </p:sp>
      <p:sp>
        <p:nvSpPr>
          <p:cNvPr id="26" name="Text 18"/>
          <p:cNvSpPr txBox="1"/>
          <p:nvPr/>
        </p:nvSpPr>
        <p:spPr>
          <a:xfrm>
            <a:off x="9628632" y="1691640"/>
            <a:ext cx="1874520" cy="777240"/>
          </a:xfrm>
          <a:prstGeom prst="rect">
            <a:avLst/>
          </a:prstGeom>
          <a:noFill/>
          <a:ln/>
        </p:spPr>
        <p:txBody>
          <a:bodyPr wrap="square" lIns="0" tIns="0" rIns="0" bIns="0" rtlCol="0" anchor="t"/>
          <a:lstStyle/>
          <a:p>
            <a:pPr indent="0" marL="0">
              <a:buNone/>
            </a:pPr>
            <a:r>
              <a:rPr lang="en-US" sz="2000" b="1" dirty="0">
                <a:solidFill>
                  <a:srgbClr val="2E7D7A"/>
                </a:solidFill>
                <a:latin typeface="Arial" pitchFamily="34" charset="0"/>
                <a:ea typeface="Arial" pitchFamily="34" charset="-122"/>
                <a:cs typeface="Arial" pitchFamily="34" charset="-120"/>
              </a:rPr>
              <a:t>Consequence</a:t>
            </a:r>
            <a:endParaRPr lang="en-US" sz="2000" dirty="0"/>
          </a:p>
          <a:p>
            <a:pPr indent="0" marL="0">
              <a:buNone/>
            </a:pPr>
            <a:r>
              <a:rPr lang="en-US" sz="1500" i="1" dirty="0">
                <a:solidFill>
                  <a:srgbClr val="1C2833"/>
                </a:solidFill>
                <a:latin typeface="Arial" pitchFamily="34" charset="0"/>
                <a:ea typeface="Arial" pitchFamily="34" charset="-122"/>
                <a:cs typeface="Arial" pitchFamily="34" charset="-120"/>
              </a:rPr>
              <a:t>Mixed methods</a:t>
            </a:r>
            <a:endParaRPr lang="en-US" sz="2000" dirty="0"/>
          </a:p>
        </p:txBody>
      </p:sp>
      <p:pic>
        <p:nvPicPr>
          <p:cNvPr id="27" name="Image 6" descr="/tmp/p7/img/big_G.png">    </p:cNvPr>
          <p:cNvPicPr>
            <a:picLocks noChangeAspect="1"/>
          </p:cNvPicPr>
          <p:nvPr/>
        </p:nvPicPr>
        <p:blipFill>
          <a:blip r:embed="rId7"/>
          <a:stretch>
            <a:fillRect/>
          </a:stretch>
        </p:blipFill>
        <p:spPr>
          <a:xfrm>
            <a:off x="10177272" y="2606040"/>
            <a:ext cx="777240" cy="1088136"/>
          </a:xfrm>
          <a:prstGeom prst="rect">
            <a:avLst/>
          </a:prstGeom>
        </p:spPr>
      </p:pic>
      <p:sp>
        <p:nvSpPr>
          <p:cNvPr id="28" name="Text 19"/>
          <p:cNvSpPr txBox="1"/>
          <p:nvPr/>
        </p:nvSpPr>
        <p:spPr>
          <a:xfrm>
            <a:off x="9902952" y="3721608"/>
            <a:ext cx="1325880" cy="365760"/>
          </a:xfrm>
          <a:prstGeom prst="rect">
            <a:avLst/>
          </a:prstGeom>
          <a:noFill/>
          <a:ln/>
        </p:spPr>
        <p:txBody>
          <a:bodyPr wrap="square" lIns="0" tIns="0" rIns="0" bIns="0" rtlCol="0" anchor="t"/>
          <a:lstStyle/>
          <a:p>
            <a:pPr algn="ctr" indent="0" marL="0">
              <a:buNone/>
            </a:pPr>
            <a:r>
              <a:rPr lang="en-US" sz="1400" b="1" dirty="0">
                <a:solidFill>
                  <a:srgbClr val="1F6E6F"/>
                </a:solidFill>
                <a:latin typeface="Arial" pitchFamily="34" charset="0"/>
                <a:ea typeface="Arial" pitchFamily="34" charset="-122"/>
                <a:cs typeface="Arial" pitchFamily="34" charset="-120"/>
              </a:rPr>
              <a:t>G</a:t>
            </a:r>
            <a:endParaRPr lang="en-US" sz="1400" dirty="0"/>
          </a:p>
        </p:txBody>
      </p:sp>
      <p:sp>
        <p:nvSpPr>
          <p:cNvPr id="29" name="Text 20"/>
          <p:cNvSpPr txBox="1"/>
          <p:nvPr/>
        </p:nvSpPr>
        <p:spPr>
          <a:xfrm>
            <a:off x="9628632" y="4160520"/>
            <a:ext cx="1874520" cy="1874520"/>
          </a:xfrm>
          <a:prstGeom prst="rect">
            <a:avLst/>
          </a:prstGeom>
          <a:noFill/>
          <a:ln/>
        </p:spPr>
        <p:txBody>
          <a:bodyPr wrap="square" lIns="0" tIns="0" rIns="0" bIns="0" rtlCol="0" anchor="t"/>
          <a:lstStyle/>
          <a:p>
            <a:pPr indent="0" marL="0">
              <a:buNone/>
            </a:pPr>
            <a:r>
              <a:rPr lang="en-US" sz="1600" dirty="0">
                <a:solidFill>
                  <a:srgbClr val="1C2833"/>
                </a:solidFill>
                <a:latin typeface="Arial" pitchFamily="34" charset="0"/>
                <a:ea typeface="Arial" pitchFamily="34" charset="-122"/>
                <a:cs typeface="Arial" pitchFamily="34" charset="-120"/>
              </a:rPr>
              <a:t>G Pragmatism. Solve a practical problem. Use whatever methods answer the question.</a:t>
            </a:r>
            <a:endParaRPr lang="en-US" sz="16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33</a:t>
            </a:fld>
            <a:endParaRPr 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Under the qualitative umbrella: how C, D and E differ</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All three are relativist and qualitative. They differ in where meaning is made</a:t>
            </a:r>
            <a:endParaRPr lang="en-US" sz="1800" dirty="0"/>
          </a:p>
        </p:txBody>
      </p:sp>
      <p:sp>
        <p:nvSpPr>
          <p:cNvPr id="4" name="Shape 2"/>
          <p:cNvSpPr/>
          <p:nvPr/>
        </p:nvSpPr>
        <p:spPr>
          <a:xfrm>
            <a:off x="548640" y="1508760"/>
            <a:ext cx="3515258" cy="3794760"/>
          </a:xfrm>
          <a:prstGeom prst="roundRect">
            <a:avLst>
              <a:gd name="adj" fmla="val 2081"/>
            </a:avLst>
          </a:prstGeom>
          <a:solidFill>
            <a:srgbClr val="EEF3F8"/>
          </a:solidFill>
          <a:ln w="9525">
            <a:solidFill>
              <a:srgbClr val="D5DEE6"/>
            </a:solidFill>
            <a:prstDash val="solid"/>
          </a:ln>
        </p:spPr>
      </p:sp>
      <p:pic>
        <p:nvPicPr>
          <p:cNvPr id="5" name="Image 0" descr="/tmp/p7/img/big_C.png">    </p:cNvPr>
          <p:cNvPicPr>
            <a:picLocks noChangeAspect="1"/>
          </p:cNvPicPr>
          <p:nvPr/>
        </p:nvPicPr>
        <p:blipFill>
          <a:blip r:embed="rId1"/>
          <a:stretch>
            <a:fillRect/>
          </a:stretch>
        </p:blipFill>
        <p:spPr>
          <a:xfrm>
            <a:off x="685800" y="1600200"/>
            <a:ext cx="548640" cy="768096"/>
          </a:xfrm>
          <a:prstGeom prst="rect">
            <a:avLst/>
          </a:prstGeom>
        </p:spPr>
      </p:pic>
      <p:sp>
        <p:nvSpPr>
          <p:cNvPr id="6" name="Text 3"/>
          <p:cNvSpPr txBox="1"/>
          <p:nvPr/>
        </p:nvSpPr>
        <p:spPr>
          <a:xfrm>
            <a:off x="1325880" y="1600200"/>
            <a:ext cx="2646578" cy="768096"/>
          </a:xfrm>
          <a:prstGeom prst="rect">
            <a:avLst/>
          </a:prstGeom>
          <a:noFill/>
          <a:ln/>
        </p:spPr>
        <p:txBody>
          <a:bodyPr wrap="square" lIns="0" tIns="0" rIns="0" bIns="0" rtlCol="0" anchor="ctr"/>
          <a:lstStyle/>
          <a:p>
            <a:pPr indent="0" marL="0">
              <a:buNone/>
            </a:pPr>
            <a:r>
              <a:rPr lang="en-US" sz="1500" b="1" dirty="0">
                <a:solidFill>
                  <a:srgbClr val="A4553D"/>
                </a:solidFill>
                <a:latin typeface="Arial" pitchFamily="34" charset="0"/>
                <a:ea typeface="Arial" pitchFamily="34" charset="-122"/>
                <a:cs typeface="Arial" pitchFamily="34" charset="-120"/>
              </a:rPr>
              <a:t>Alien C: Interpretivism</a:t>
            </a:r>
            <a:endParaRPr lang="en-US" sz="1500" dirty="0"/>
          </a:p>
          <a:p>
            <a:pPr indent="0" marL="0">
              <a:buNone/>
            </a:pPr>
            <a:r>
              <a:rPr lang="en-US" sz="1500" b="1" dirty="0">
                <a:solidFill>
                  <a:srgbClr val="1C2833"/>
                </a:solidFill>
                <a:latin typeface="Arial" pitchFamily="34" charset="0"/>
                <a:ea typeface="Arial" pitchFamily="34" charset="-122"/>
                <a:cs typeface="Arial" pitchFamily="34" charset="-120"/>
              </a:rPr>
              <a:t>Meaning is made in context</a:t>
            </a:r>
            <a:endParaRPr lang="en-US" sz="1500" dirty="0"/>
          </a:p>
        </p:txBody>
      </p:sp>
      <p:sp>
        <p:nvSpPr>
          <p:cNvPr id="7" name="Text 4"/>
          <p:cNvSpPr txBox="1"/>
          <p:nvPr/>
        </p:nvSpPr>
        <p:spPr>
          <a:xfrm>
            <a:off x="685800" y="2468880"/>
            <a:ext cx="3240938" cy="2743200"/>
          </a:xfrm>
          <a:prstGeom prst="rect">
            <a:avLst/>
          </a:prstGeom>
          <a:noFill/>
          <a:ln/>
        </p:spPr>
        <p:txBody>
          <a:bodyPr wrap="square" lIns="0" tIns="0" rIns="0" bIns="0" rtlCol="0" anchor="t"/>
          <a:lstStyle/>
          <a:p>
            <a:pPr indent="0" marL="0">
              <a:spcAft>
                <a:spcPts val="800"/>
              </a:spcAft>
              <a:buNone/>
            </a:pPr>
            <a:r>
              <a:rPr lang="en-US" sz="1500" dirty="0">
                <a:solidFill>
                  <a:srgbClr val="1C2833"/>
                </a:solidFill>
                <a:latin typeface="Arial" pitchFamily="34" charset="0"/>
                <a:ea typeface="Arial" pitchFamily="34" charset="-122"/>
                <a:cs typeface="Arial" pitchFamily="34" charset="-120"/>
              </a:rPr>
              <a:t>Meaning lives in the setting. People in the same place share and shape meanings.</a:t>
            </a:r>
            <a:endParaRPr lang="en-US" sz="1500" dirty="0"/>
          </a:p>
          <a:p>
            <a:pPr indent="0" marL="0">
              <a:spcAft>
                <a:spcPts val="800"/>
              </a:spcAft>
              <a:buNone/>
            </a:pPr>
            <a:r>
              <a:rPr lang="en-US" sz="1500" b="1" dirty="0">
                <a:solidFill>
                  <a:srgbClr val="2E7D7A"/>
                </a:solidFill>
                <a:latin typeface="Arial" pitchFamily="34" charset="0"/>
                <a:ea typeface="Arial" pitchFamily="34" charset="-122"/>
                <a:cs typeface="Arial" pitchFamily="34" charset="-120"/>
              </a:rPr>
              <a:t>In our case: </a:t>
            </a:r>
            <a:pPr indent="0" marL="0">
              <a:spcAft>
                <a:spcPts val="800"/>
              </a:spcAft>
              <a:buNone/>
            </a:pPr>
            <a:r>
              <a:rPr lang="en-US" sz="1500" dirty="0">
                <a:solidFill>
                  <a:srgbClr val="1C2833"/>
                </a:solidFill>
                <a:latin typeface="Arial" pitchFamily="34" charset="0"/>
                <a:ea typeface="Arial" pitchFamily="34" charset="-122"/>
                <a:cs typeface="Arial" pitchFamily="34" charset="-120"/>
              </a:rPr>
              <a:t>What does the AI agent mean to advisers in this contact centre?</a:t>
            </a:r>
            <a:endParaRPr lang="en-US" sz="1500" dirty="0"/>
          </a:p>
          <a:p>
            <a:pPr indent="0" marL="0">
              <a:spcAft>
                <a:spcPts val="800"/>
              </a:spcAft>
              <a:buNone/>
            </a:pPr>
            <a:r>
              <a:rPr lang="en-US" sz="1500" b="1" dirty="0">
                <a:solidFill>
                  <a:srgbClr val="2E7D7A"/>
                </a:solidFill>
                <a:latin typeface="Arial" pitchFamily="34" charset="0"/>
                <a:ea typeface="Arial" pitchFamily="34" charset="-122"/>
                <a:cs typeface="Arial" pitchFamily="34" charset="-120"/>
              </a:rPr>
              <a:t>Typical approach: </a:t>
            </a:r>
            <a:pPr indent="0" marL="0">
              <a:spcAft>
                <a:spcPts val="800"/>
              </a:spcAft>
              <a:buNone/>
            </a:pPr>
            <a:r>
              <a:rPr lang="en-US" sz="1500" dirty="0">
                <a:solidFill>
                  <a:srgbClr val="1C2833"/>
                </a:solidFill>
                <a:latin typeface="Arial" pitchFamily="34" charset="0"/>
                <a:ea typeface="Arial" pitchFamily="34" charset="-122"/>
                <a:cs typeface="Arial" pitchFamily="34" charset="-120"/>
              </a:rPr>
              <a:t>In-depth interviews and observation in one place</a:t>
            </a:r>
            <a:endParaRPr lang="en-US" sz="1500" dirty="0"/>
          </a:p>
        </p:txBody>
      </p:sp>
      <p:sp>
        <p:nvSpPr>
          <p:cNvPr id="8" name="Shape 5"/>
          <p:cNvSpPr/>
          <p:nvPr/>
        </p:nvSpPr>
        <p:spPr>
          <a:xfrm>
            <a:off x="4338218" y="1508760"/>
            <a:ext cx="3515258" cy="3794760"/>
          </a:xfrm>
          <a:prstGeom prst="roundRect">
            <a:avLst>
              <a:gd name="adj" fmla="val 2081"/>
            </a:avLst>
          </a:prstGeom>
          <a:solidFill>
            <a:srgbClr val="EEF3F8"/>
          </a:solidFill>
          <a:ln w="9525">
            <a:solidFill>
              <a:srgbClr val="D5DEE6"/>
            </a:solidFill>
            <a:prstDash val="solid"/>
          </a:ln>
        </p:spPr>
      </p:sp>
      <p:pic>
        <p:nvPicPr>
          <p:cNvPr id="9" name="Image 1" descr="/tmp/p7/img/big_D.png">    </p:cNvPr>
          <p:cNvPicPr>
            <a:picLocks noChangeAspect="1"/>
          </p:cNvPicPr>
          <p:nvPr/>
        </p:nvPicPr>
        <p:blipFill>
          <a:blip r:embed="rId2"/>
          <a:stretch>
            <a:fillRect/>
          </a:stretch>
        </p:blipFill>
        <p:spPr>
          <a:xfrm>
            <a:off x="4475378" y="1600200"/>
            <a:ext cx="548640" cy="768096"/>
          </a:xfrm>
          <a:prstGeom prst="rect">
            <a:avLst/>
          </a:prstGeom>
        </p:spPr>
      </p:pic>
      <p:sp>
        <p:nvSpPr>
          <p:cNvPr id="10" name="Text 6"/>
          <p:cNvSpPr txBox="1"/>
          <p:nvPr/>
        </p:nvSpPr>
        <p:spPr>
          <a:xfrm>
            <a:off x="5115458" y="1600200"/>
            <a:ext cx="2646578" cy="768096"/>
          </a:xfrm>
          <a:prstGeom prst="rect">
            <a:avLst/>
          </a:prstGeom>
          <a:noFill/>
          <a:ln/>
        </p:spPr>
        <p:txBody>
          <a:bodyPr wrap="square" lIns="0" tIns="0" rIns="0" bIns="0" rtlCol="0" anchor="ctr"/>
          <a:lstStyle/>
          <a:p>
            <a:pPr indent="0" marL="0">
              <a:buNone/>
            </a:pPr>
            <a:r>
              <a:rPr lang="en-US" sz="1500" b="1" dirty="0">
                <a:solidFill>
                  <a:srgbClr val="6B4E94"/>
                </a:solidFill>
                <a:latin typeface="Arial" pitchFamily="34" charset="0"/>
                <a:ea typeface="Arial" pitchFamily="34" charset="-122"/>
                <a:cs typeface="Arial" pitchFamily="34" charset="-120"/>
              </a:rPr>
              <a:t>Alien D: Constructivism</a:t>
            </a:r>
            <a:endParaRPr lang="en-US" sz="1500" dirty="0"/>
          </a:p>
          <a:p>
            <a:pPr indent="0" marL="0">
              <a:buNone/>
            </a:pPr>
            <a:r>
              <a:rPr lang="en-US" sz="1500" b="1" dirty="0">
                <a:solidFill>
                  <a:srgbClr val="1C2833"/>
                </a:solidFill>
                <a:latin typeface="Arial" pitchFamily="34" charset="0"/>
                <a:ea typeface="Arial" pitchFamily="34" charset="-122"/>
                <a:cs typeface="Arial" pitchFamily="34" charset="-120"/>
              </a:rPr>
              <a:t>Meaning is made inside each person</a:t>
            </a:r>
            <a:endParaRPr lang="en-US" sz="1500" dirty="0"/>
          </a:p>
        </p:txBody>
      </p:sp>
      <p:sp>
        <p:nvSpPr>
          <p:cNvPr id="11" name="Text 7"/>
          <p:cNvSpPr txBox="1"/>
          <p:nvPr/>
        </p:nvSpPr>
        <p:spPr>
          <a:xfrm>
            <a:off x="4475378" y="2468880"/>
            <a:ext cx="3240938" cy="2743200"/>
          </a:xfrm>
          <a:prstGeom prst="rect">
            <a:avLst/>
          </a:prstGeom>
          <a:noFill/>
          <a:ln/>
        </p:spPr>
        <p:txBody>
          <a:bodyPr wrap="square" lIns="0" tIns="0" rIns="0" bIns="0" rtlCol="0" anchor="t"/>
          <a:lstStyle/>
          <a:p>
            <a:pPr indent="0" marL="0">
              <a:spcAft>
                <a:spcPts val="800"/>
              </a:spcAft>
              <a:buNone/>
            </a:pPr>
            <a:r>
              <a:rPr lang="en-US" sz="1500" dirty="0">
                <a:solidFill>
                  <a:srgbClr val="1C2833"/>
                </a:solidFill>
                <a:latin typeface="Arial" pitchFamily="34" charset="0"/>
                <a:ea typeface="Arial" pitchFamily="34" charset="-122"/>
                <a:cs typeface="Arial" pitchFamily="34" charset="-120"/>
              </a:rPr>
              <a:t>Meaning is built by each individual from their own history, identity and experience.</a:t>
            </a:r>
            <a:endParaRPr lang="en-US" sz="1500" dirty="0"/>
          </a:p>
          <a:p>
            <a:pPr indent="0" marL="0">
              <a:spcAft>
                <a:spcPts val="800"/>
              </a:spcAft>
              <a:buNone/>
            </a:pPr>
            <a:r>
              <a:rPr lang="en-US" sz="1500" b="1" dirty="0">
                <a:solidFill>
                  <a:srgbClr val="2E7D7A"/>
                </a:solidFill>
                <a:latin typeface="Arial" pitchFamily="34" charset="0"/>
                <a:ea typeface="Arial" pitchFamily="34" charset="-122"/>
                <a:cs typeface="Arial" pitchFamily="34" charset="-120"/>
              </a:rPr>
              <a:t>In our case: </a:t>
            </a:r>
            <a:pPr indent="0" marL="0">
              <a:spcAft>
                <a:spcPts val="800"/>
              </a:spcAft>
              <a:buNone/>
            </a:pPr>
            <a:r>
              <a:rPr lang="en-US" sz="1500" dirty="0">
                <a:solidFill>
                  <a:srgbClr val="1C2833"/>
                </a:solidFill>
                <a:latin typeface="Arial" pitchFamily="34" charset="0"/>
                <a:ea typeface="Arial" pitchFamily="34" charset="-122"/>
                <a:cs typeface="Arial" pitchFamily="34" charset="-120"/>
              </a:rPr>
              <a:t>How does each adviser make sense of their own changed career?</a:t>
            </a:r>
            <a:endParaRPr lang="en-US" sz="1500" dirty="0"/>
          </a:p>
          <a:p>
            <a:pPr indent="0" marL="0">
              <a:spcAft>
                <a:spcPts val="800"/>
              </a:spcAft>
              <a:buNone/>
            </a:pPr>
            <a:r>
              <a:rPr lang="en-US" sz="1500" b="1" dirty="0">
                <a:solidFill>
                  <a:srgbClr val="2E7D7A"/>
                </a:solidFill>
                <a:latin typeface="Arial" pitchFamily="34" charset="0"/>
                <a:ea typeface="Arial" pitchFamily="34" charset="-122"/>
                <a:cs typeface="Arial" pitchFamily="34" charset="-120"/>
              </a:rPr>
              <a:t>Typical approach: </a:t>
            </a:r>
            <a:pPr indent="0" marL="0">
              <a:spcAft>
                <a:spcPts val="800"/>
              </a:spcAft>
              <a:buNone/>
            </a:pPr>
            <a:r>
              <a:rPr lang="en-US" sz="1500" dirty="0">
                <a:solidFill>
                  <a:srgbClr val="1C2833"/>
                </a:solidFill>
                <a:latin typeface="Arial" pitchFamily="34" charset="0"/>
                <a:ea typeface="Arial" pitchFamily="34" charset="-122"/>
                <a:cs typeface="Arial" pitchFamily="34" charset="-120"/>
              </a:rPr>
              <a:t>A few people followed over time through their own stories</a:t>
            </a:r>
            <a:endParaRPr lang="en-US" sz="1500" dirty="0"/>
          </a:p>
        </p:txBody>
      </p:sp>
      <p:sp>
        <p:nvSpPr>
          <p:cNvPr id="12" name="Shape 8"/>
          <p:cNvSpPr/>
          <p:nvPr/>
        </p:nvSpPr>
        <p:spPr>
          <a:xfrm>
            <a:off x="8127797" y="1508760"/>
            <a:ext cx="3515258" cy="3794760"/>
          </a:xfrm>
          <a:prstGeom prst="roundRect">
            <a:avLst>
              <a:gd name="adj" fmla="val 2081"/>
            </a:avLst>
          </a:prstGeom>
          <a:solidFill>
            <a:srgbClr val="EEF3F8"/>
          </a:solidFill>
          <a:ln w="9525">
            <a:solidFill>
              <a:srgbClr val="D5DEE6"/>
            </a:solidFill>
            <a:prstDash val="solid"/>
          </a:ln>
        </p:spPr>
      </p:sp>
      <p:pic>
        <p:nvPicPr>
          <p:cNvPr id="13" name="Image 2" descr="/tmp/p7/img/big_E.png">    </p:cNvPr>
          <p:cNvPicPr>
            <a:picLocks noChangeAspect="1"/>
          </p:cNvPicPr>
          <p:nvPr/>
        </p:nvPicPr>
        <p:blipFill>
          <a:blip r:embed="rId3"/>
          <a:stretch>
            <a:fillRect/>
          </a:stretch>
        </p:blipFill>
        <p:spPr>
          <a:xfrm>
            <a:off x="8264957" y="1600200"/>
            <a:ext cx="548640" cy="768096"/>
          </a:xfrm>
          <a:prstGeom prst="rect">
            <a:avLst/>
          </a:prstGeom>
        </p:spPr>
      </p:pic>
      <p:sp>
        <p:nvSpPr>
          <p:cNvPr id="14" name="Text 9"/>
          <p:cNvSpPr txBox="1"/>
          <p:nvPr/>
        </p:nvSpPr>
        <p:spPr>
          <a:xfrm>
            <a:off x="8905037" y="1600200"/>
            <a:ext cx="2646578" cy="768096"/>
          </a:xfrm>
          <a:prstGeom prst="rect">
            <a:avLst/>
          </a:prstGeom>
          <a:noFill/>
          <a:ln/>
        </p:spPr>
        <p:txBody>
          <a:bodyPr wrap="square" lIns="0" tIns="0" rIns="0" bIns="0" rtlCol="0" anchor="ctr"/>
          <a:lstStyle/>
          <a:p>
            <a:pPr indent="0" marL="0">
              <a:buNone/>
            </a:pPr>
            <a:r>
              <a:rPr lang="en-US" sz="1500" b="1" dirty="0">
                <a:solidFill>
                  <a:srgbClr val="8A4F9B"/>
                </a:solidFill>
                <a:latin typeface="Arial" pitchFamily="34" charset="0"/>
                <a:ea typeface="Arial" pitchFamily="34" charset="-122"/>
                <a:cs typeface="Arial" pitchFamily="34" charset="-120"/>
              </a:rPr>
              <a:t>Alien E: Social constructionism</a:t>
            </a:r>
            <a:endParaRPr lang="en-US" sz="1500" dirty="0"/>
          </a:p>
          <a:p>
            <a:pPr indent="0" marL="0">
              <a:buNone/>
            </a:pPr>
            <a:r>
              <a:rPr lang="en-US" sz="1500" b="1" dirty="0">
                <a:solidFill>
                  <a:srgbClr val="1C2833"/>
                </a:solidFill>
                <a:latin typeface="Arial" pitchFamily="34" charset="0"/>
                <a:ea typeface="Arial" pitchFamily="34" charset="-122"/>
                <a:cs typeface="Arial" pitchFamily="34" charset="-120"/>
              </a:rPr>
              <a:t>Meaning is made between people</a:t>
            </a:r>
            <a:endParaRPr lang="en-US" sz="1500" dirty="0"/>
          </a:p>
        </p:txBody>
      </p:sp>
      <p:sp>
        <p:nvSpPr>
          <p:cNvPr id="15" name="Text 10"/>
          <p:cNvSpPr txBox="1"/>
          <p:nvPr/>
        </p:nvSpPr>
        <p:spPr>
          <a:xfrm>
            <a:off x="8264957" y="2468880"/>
            <a:ext cx="3240938" cy="2743200"/>
          </a:xfrm>
          <a:prstGeom prst="rect">
            <a:avLst/>
          </a:prstGeom>
          <a:noFill/>
          <a:ln/>
        </p:spPr>
        <p:txBody>
          <a:bodyPr wrap="square" lIns="0" tIns="0" rIns="0" bIns="0" rtlCol="0" anchor="t"/>
          <a:lstStyle/>
          <a:p>
            <a:pPr indent="0" marL="0">
              <a:spcAft>
                <a:spcPts val="800"/>
              </a:spcAft>
              <a:buNone/>
            </a:pPr>
            <a:r>
              <a:rPr lang="en-US" sz="1500" dirty="0">
                <a:solidFill>
                  <a:srgbClr val="1C2833"/>
                </a:solidFill>
                <a:latin typeface="Arial" pitchFamily="34" charset="0"/>
                <a:ea typeface="Arial" pitchFamily="34" charset="-122"/>
                <a:cs typeface="Arial" pitchFamily="34" charset="-120"/>
              </a:rPr>
              <a:t>Meaning is made in language and interaction. Groups talk realities into being.</a:t>
            </a:r>
            <a:endParaRPr lang="en-US" sz="1500" dirty="0"/>
          </a:p>
          <a:p>
            <a:pPr indent="0" marL="0">
              <a:spcAft>
                <a:spcPts val="800"/>
              </a:spcAft>
              <a:buNone/>
            </a:pPr>
            <a:r>
              <a:rPr lang="en-US" sz="1500" b="1" dirty="0">
                <a:solidFill>
                  <a:srgbClr val="2E7D7A"/>
                </a:solidFill>
                <a:latin typeface="Arial" pitchFamily="34" charset="0"/>
                <a:ea typeface="Arial" pitchFamily="34" charset="-122"/>
                <a:cs typeface="Arial" pitchFamily="34" charset="-120"/>
              </a:rPr>
              <a:t>In our case: </a:t>
            </a:r>
            <a:pPr indent="0" marL="0">
              <a:spcAft>
                <a:spcPts val="800"/>
              </a:spcAft>
              <a:buNone/>
            </a:pPr>
            <a:r>
              <a:rPr lang="en-US" sz="1500" dirty="0">
                <a:solidFill>
                  <a:srgbClr val="1C2833"/>
                </a:solidFill>
                <a:latin typeface="Arial" pitchFamily="34" charset="0"/>
                <a:ea typeface="Arial" pitchFamily="34" charset="-122"/>
                <a:cs typeface="Arial" pitchFamily="34" charset="-120"/>
              </a:rPr>
              <a:t>How do company, staff and customers talk AI customer service into being?</a:t>
            </a:r>
            <a:endParaRPr lang="en-US" sz="1500" dirty="0"/>
          </a:p>
          <a:p>
            <a:pPr indent="0" marL="0">
              <a:spcAft>
                <a:spcPts val="800"/>
              </a:spcAft>
              <a:buNone/>
            </a:pPr>
            <a:r>
              <a:rPr lang="en-US" sz="1500" b="1" dirty="0">
                <a:solidFill>
                  <a:srgbClr val="2E7D7A"/>
                </a:solidFill>
                <a:latin typeface="Arial" pitchFamily="34" charset="0"/>
                <a:ea typeface="Arial" pitchFamily="34" charset="-122"/>
                <a:cs typeface="Arial" pitchFamily="34" charset="-120"/>
              </a:rPr>
              <a:t>Typical approach: </a:t>
            </a:r>
            <a:pPr indent="0" marL="0">
              <a:spcAft>
                <a:spcPts val="800"/>
              </a:spcAft>
              <a:buNone/>
            </a:pPr>
            <a:r>
              <a:rPr lang="en-US" sz="1500" dirty="0">
                <a:solidFill>
                  <a:srgbClr val="1C2833"/>
                </a:solidFill>
                <a:latin typeface="Arial" pitchFamily="34" charset="0"/>
                <a:ea typeface="Arial" pitchFamily="34" charset="-122"/>
                <a:cs typeface="Arial" pitchFamily="34" charset="-120"/>
              </a:rPr>
              <a:t>Talk and texts: meetings, memos, statements, forums</a:t>
            </a:r>
            <a:endParaRPr lang="en-US" sz="1500" dirty="0"/>
          </a:p>
        </p:txBody>
      </p:sp>
      <p:sp>
        <p:nvSpPr>
          <p:cNvPr id="16" name="Shape 11"/>
          <p:cNvSpPr/>
          <p:nvPr/>
        </p:nvSpPr>
        <p:spPr>
          <a:xfrm>
            <a:off x="548640" y="5440680"/>
            <a:ext cx="11094415" cy="731520"/>
          </a:xfrm>
          <a:prstGeom prst="roundRect">
            <a:avLst>
              <a:gd name="adj" fmla="val 10000"/>
            </a:avLst>
          </a:prstGeom>
          <a:solidFill>
            <a:srgbClr val="E3F1F0"/>
          </a:solidFill>
          <a:ln w="9525">
            <a:solidFill>
              <a:srgbClr val="D5DEE6"/>
            </a:solidFill>
            <a:prstDash val="solid"/>
          </a:ln>
        </p:spPr>
      </p:sp>
      <p:sp>
        <p:nvSpPr>
          <p:cNvPr id="17" name="Text 12"/>
          <p:cNvSpPr txBox="1"/>
          <p:nvPr/>
        </p:nvSpPr>
        <p:spPr>
          <a:xfrm>
            <a:off x="777240" y="5440680"/>
            <a:ext cx="10637215" cy="731520"/>
          </a:xfrm>
          <a:prstGeom prst="rect">
            <a:avLst/>
          </a:prstGeom>
          <a:noFill/>
          <a:ln/>
        </p:spPr>
        <p:txBody>
          <a:bodyPr wrap="square" lIns="0" tIns="0" rIns="0" bIns="0" rtlCol="0" anchor="ctr"/>
          <a:lstStyle/>
          <a:p>
            <a:pPr indent="0" marL="0">
              <a:buNone/>
            </a:pPr>
            <a:r>
              <a:rPr lang="en-US" sz="1600" b="1" dirty="0">
                <a:solidFill>
                  <a:srgbClr val="2E7D7A"/>
                </a:solidFill>
                <a:latin typeface="Arial" pitchFamily="34" charset="0"/>
                <a:ea typeface="Arial" pitchFamily="34" charset="-122"/>
                <a:cs typeface="Arial" pitchFamily="34" charset="-120"/>
              </a:rPr>
              <a:t>A simple test: </a:t>
            </a:r>
            <a:pPr indent="0" marL="0">
              <a:buNone/>
            </a:pPr>
            <a:r>
              <a:rPr lang="en-US" sz="1600" dirty="0">
                <a:solidFill>
                  <a:srgbClr val="1C2833"/>
                </a:solidFill>
                <a:latin typeface="Arial" pitchFamily="34" charset="0"/>
                <a:ea typeface="Arial" pitchFamily="34" charset="-122"/>
                <a:cs typeface="Arial" pitchFamily="34" charset="-120"/>
              </a:rPr>
              <a:t>ask where the meaning you study is made. In a setting (C)? Inside one person (D)? Between people, in language (E)? Your answer tells you which alien you are.</a:t>
            </a:r>
            <a:endParaRPr lang="en-US" sz="16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34</a:t>
            </a:fld>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Key term: Verstehen</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Why Alien C talks about understanding from the inside</a:t>
            </a:r>
            <a:endParaRPr lang="en-US" sz="1800" dirty="0"/>
          </a:p>
        </p:txBody>
      </p:sp>
      <p:sp>
        <p:nvSpPr>
          <p:cNvPr id="4" name="Shape 2"/>
          <p:cNvSpPr/>
          <p:nvPr/>
        </p:nvSpPr>
        <p:spPr>
          <a:xfrm>
            <a:off x="548640" y="1554480"/>
            <a:ext cx="6766560" cy="4572000"/>
          </a:xfrm>
          <a:prstGeom prst="roundRect">
            <a:avLst>
              <a:gd name="adj" fmla="val 1600"/>
            </a:avLst>
          </a:prstGeom>
          <a:solidFill>
            <a:srgbClr val="EEF3F8"/>
          </a:solidFill>
          <a:ln w="9525">
            <a:solidFill>
              <a:srgbClr val="D5DEE6"/>
            </a:solidFill>
            <a:prstDash val="solid"/>
          </a:ln>
        </p:spPr>
      </p:sp>
      <p:sp>
        <p:nvSpPr>
          <p:cNvPr id="5" name="Text 3"/>
          <p:cNvSpPr txBox="1"/>
          <p:nvPr/>
        </p:nvSpPr>
        <p:spPr>
          <a:xfrm>
            <a:off x="822960" y="1691640"/>
            <a:ext cx="6217920" cy="4297680"/>
          </a:xfrm>
          <a:prstGeom prst="rect">
            <a:avLst/>
          </a:prstGeom>
          <a:noFill/>
          <a:ln/>
        </p:spPr>
        <p:txBody>
          <a:bodyPr wrap="square" lIns="0" tIns="0" rIns="0" bIns="0" rtlCol="0" anchor="t"/>
          <a:lstStyle/>
          <a:p>
            <a:pPr indent="0" marL="0">
              <a:buNone/>
            </a:pPr>
            <a:r>
              <a:rPr lang="en-US" sz="1800" b="1" dirty="0">
                <a:solidFill>
                  <a:srgbClr val="2E7D7A"/>
                </a:solidFill>
                <a:latin typeface="Arial" pitchFamily="34" charset="0"/>
                <a:ea typeface="Arial" pitchFamily="34" charset="-122"/>
                <a:cs typeface="Arial" pitchFamily="34" charset="-120"/>
              </a:rPr>
              <a:t>Verstehen is German for understanding. </a:t>
            </a:r>
            <a:pPr indent="0" marL="0">
              <a:buNone/>
            </a:pPr>
            <a:r>
              <a:rPr lang="en-US" sz="1800" dirty="0">
                <a:solidFill>
                  <a:srgbClr val="1C2833"/>
                </a:solidFill>
                <a:latin typeface="Arial" pitchFamily="34" charset="0"/>
                <a:ea typeface="Arial" pitchFamily="34" charset="-122"/>
                <a:cs typeface="Arial" pitchFamily="34" charset="-120"/>
              </a:rPr>
              <a:t>Max Weber (1922) used it for a particular way of studying people: grasping the meaning an action has for the person doing it, from their point of view, rather than explaining it from the outside as a natural scientist would explain the movement of a planet.</a:t>
            </a:r>
            <a:endParaRPr lang="en-US" sz="18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1800" dirty="0"/>
          </a:p>
          <a:p>
            <a:pPr indent="0" marL="0">
              <a:buNone/>
            </a:pPr>
            <a:r>
              <a:rPr lang="en-US" sz="1800" b="1" dirty="0">
                <a:solidFill>
                  <a:srgbClr val="2E7D7A"/>
                </a:solidFill>
                <a:latin typeface="Arial" pitchFamily="34" charset="0"/>
                <a:ea typeface="Arial" pitchFamily="34" charset="-122"/>
                <a:cs typeface="Arial" pitchFamily="34" charset="-120"/>
              </a:rPr>
              <a:t>Why it matters: </a:t>
            </a:r>
            <a:pPr indent="0" marL="0">
              <a:buNone/>
            </a:pPr>
            <a:r>
              <a:rPr lang="en-US" sz="1800" dirty="0">
                <a:solidFill>
                  <a:srgbClr val="1C2833"/>
                </a:solidFill>
                <a:latin typeface="Arial" pitchFamily="34" charset="0"/>
                <a:ea typeface="Arial" pitchFamily="34" charset="-122"/>
                <a:cs typeface="Arial" pitchFamily="34" charset="-120"/>
              </a:rPr>
              <a:t>it is the root of Alien C. To understand people you must interpret what things mean to them in their own setting. Schwandt (2000) traces how this idea runs through interpretivist research.</a:t>
            </a:r>
            <a:endParaRPr lang="en-US" sz="1800" dirty="0"/>
          </a:p>
        </p:txBody>
      </p:sp>
      <p:sp>
        <p:nvSpPr>
          <p:cNvPr id="6" name="Shape 4"/>
          <p:cNvSpPr/>
          <p:nvPr/>
        </p:nvSpPr>
        <p:spPr>
          <a:xfrm>
            <a:off x="7543800" y="1554480"/>
            <a:ext cx="4099255" cy="4572000"/>
          </a:xfrm>
          <a:prstGeom prst="roundRect">
            <a:avLst>
              <a:gd name="adj" fmla="val 1785"/>
            </a:avLst>
          </a:prstGeom>
          <a:solidFill>
            <a:srgbClr val="E3F1F0"/>
          </a:solidFill>
          <a:ln w="9525">
            <a:solidFill>
              <a:srgbClr val="D5DEE6"/>
            </a:solidFill>
            <a:prstDash val="solid"/>
          </a:ln>
        </p:spPr>
      </p:sp>
      <p:sp>
        <p:nvSpPr>
          <p:cNvPr id="7" name="Text 5"/>
          <p:cNvSpPr txBox="1"/>
          <p:nvPr/>
        </p:nvSpPr>
        <p:spPr>
          <a:xfrm>
            <a:off x="7772400" y="1691640"/>
            <a:ext cx="3642055" cy="4297680"/>
          </a:xfrm>
          <a:prstGeom prst="rect">
            <a:avLst/>
          </a:prstGeom>
          <a:noFill/>
          <a:ln/>
        </p:spPr>
        <p:txBody>
          <a:bodyPr wrap="square" lIns="0" tIns="0" rIns="0" bIns="0" rtlCol="0" anchor="t"/>
          <a:lstStyle/>
          <a:p>
            <a:pPr indent="0" marL="0">
              <a:buNone/>
            </a:pPr>
            <a:r>
              <a:rPr lang="en-US" sz="1800" b="1" dirty="0">
                <a:solidFill>
                  <a:srgbClr val="2E7D7A"/>
                </a:solidFill>
                <a:latin typeface="Arial" pitchFamily="34" charset="0"/>
                <a:ea typeface="Arial" pitchFamily="34" charset="-122"/>
                <a:cs typeface="Arial" pitchFamily="34" charset="-120"/>
              </a:rPr>
              <a:t>In our case</a:t>
            </a:r>
            <a:endParaRPr lang="en-US" sz="1800" dirty="0"/>
          </a:p>
          <a:p>
            <a:pPr indent="0" marL="0">
              <a:buNone/>
            </a:pPr>
            <a:r>
              <a:rPr lang="en-US" sz="1800" b="1" dirty="0">
                <a:solidFill>
                  <a:srgbClr val="1C2833"/>
                </a:solidFill>
                <a:latin typeface="Arial" pitchFamily="34" charset="0"/>
                <a:ea typeface="Arial" pitchFamily="34" charset="-122"/>
                <a:cs typeface="Arial" pitchFamily="34" charset="-120"/>
              </a:rPr>
              <a:t>From the outside: </a:t>
            </a:r>
            <a:pPr indent="0" marL="0">
              <a:buNone/>
            </a:pPr>
            <a:r>
              <a:rPr lang="en-US" sz="1800" dirty="0">
                <a:solidFill>
                  <a:srgbClr val="1C2833"/>
                </a:solidFill>
                <a:latin typeface="Arial" pitchFamily="34" charset="0"/>
                <a:ea typeface="Arial" pitchFamily="34" charset="-122"/>
                <a:cs typeface="Arial" pitchFamily="34" charset="-120"/>
              </a:rPr>
              <a:t>satisfaction rose by 1,280 basis points.</a:t>
            </a:r>
            <a:endParaRPr lang="en-US" sz="18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1800" dirty="0"/>
          </a:p>
          <a:p>
            <a:pPr indent="0" marL="0">
              <a:buNone/>
            </a:pPr>
            <a:r>
              <a:rPr lang="en-US" sz="1800" b="1" dirty="0">
                <a:solidFill>
                  <a:srgbClr val="1C2833"/>
                </a:solidFill>
                <a:latin typeface="Arial" pitchFamily="34" charset="0"/>
                <a:ea typeface="Arial" pitchFamily="34" charset="-122"/>
                <a:cs typeface="Arial" pitchFamily="34" charset="-120"/>
              </a:rPr>
              <a:t>From the inside (Verstehen): </a:t>
            </a:r>
            <a:pPr indent="0" marL="0">
              <a:buNone/>
            </a:pPr>
            <a:r>
              <a:rPr lang="en-US" sz="1800" dirty="0">
                <a:solidFill>
                  <a:srgbClr val="1C2833"/>
                </a:solidFill>
                <a:latin typeface="Arial" pitchFamily="34" charset="0"/>
                <a:ea typeface="Arial" pitchFamily="34" charset="-122"/>
                <a:cs typeface="Arial" pitchFamily="34" charset="-120"/>
              </a:rPr>
              <a:t>an adviser might explain that the AI now takes the easy calls, so every call she handles is an angry one.</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35</a:t>
            </a:fld>
            <a:endParaRPr 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Where the Seven Aliens come from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Lincoln, Lynham and Guba (2018) and beyond</a:t>
            </a:r>
            <a:endParaRPr lang="en-US" sz="1800" dirty="0"/>
          </a:p>
        </p:txBody>
      </p:sp>
      <p:sp>
        <p:nvSpPr>
          <p:cNvPr id="4" name="Shape 2"/>
          <p:cNvSpPr/>
          <p:nvPr/>
        </p:nvSpPr>
        <p:spPr>
          <a:xfrm>
            <a:off x="548640" y="1645920"/>
            <a:ext cx="3515258" cy="4526280"/>
          </a:xfrm>
          <a:prstGeom prst="roundRect">
            <a:avLst>
              <a:gd name="adj" fmla="val 2081"/>
            </a:avLst>
          </a:prstGeom>
          <a:solidFill>
            <a:srgbClr val="EEF3F8"/>
          </a:solidFill>
          <a:ln w="9525">
            <a:solidFill>
              <a:srgbClr val="D5DEE6"/>
            </a:solidFill>
            <a:prstDash val="solid"/>
          </a:ln>
        </p:spPr>
      </p:sp>
      <p:sp>
        <p:nvSpPr>
          <p:cNvPr id="5" name="Text 3"/>
          <p:cNvSpPr txBox="1"/>
          <p:nvPr/>
        </p:nvSpPr>
        <p:spPr>
          <a:xfrm>
            <a:off x="777240" y="1783080"/>
            <a:ext cx="3058058" cy="425196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From the chapter</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Aliens A, B and F take their columns directly from Lincoln, Lynham and Guba (2018).</a:t>
            </a:r>
            <a:endParaRPr lang="en-US" sz="1800" dirty="0"/>
          </a:p>
        </p:txBody>
      </p:sp>
      <p:sp>
        <p:nvSpPr>
          <p:cNvPr id="6" name="Shape 4"/>
          <p:cNvSpPr/>
          <p:nvPr/>
        </p:nvSpPr>
        <p:spPr>
          <a:xfrm>
            <a:off x="4338218" y="1645920"/>
            <a:ext cx="3515258" cy="4526280"/>
          </a:xfrm>
          <a:prstGeom prst="roundRect">
            <a:avLst>
              <a:gd name="adj" fmla="val 2081"/>
            </a:avLst>
          </a:prstGeom>
          <a:solidFill>
            <a:srgbClr val="EEF3F8"/>
          </a:solidFill>
          <a:ln w="9525">
            <a:solidFill>
              <a:srgbClr val="D5DEE6"/>
            </a:solidFill>
            <a:prstDash val="solid"/>
          </a:ln>
        </p:spPr>
      </p:sp>
      <p:sp>
        <p:nvSpPr>
          <p:cNvPr id="7" name="Text 5"/>
          <p:cNvSpPr txBox="1"/>
          <p:nvPr/>
        </p:nvSpPr>
        <p:spPr>
          <a:xfrm>
            <a:off x="4566818" y="1783080"/>
            <a:ext cx="3058058" cy="425196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One column becomes three</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The chapter has one constructivist column. The Seven Aliens split it into C interpretivism, D constructivism and E social constructionism.</a:t>
            </a:r>
            <a:endParaRPr lang="en-US" sz="1800" dirty="0"/>
          </a:p>
        </p:txBody>
      </p:sp>
      <p:sp>
        <p:nvSpPr>
          <p:cNvPr id="8" name="Shape 6"/>
          <p:cNvSpPr/>
          <p:nvPr/>
        </p:nvSpPr>
        <p:spPr>
          <a:xfrm>
            <a:off x="8127797" y="1645920"/>
            <a:ext cx="3515258" cy="4526280"/>
          </a:xfrm>
          <a:prstGeom prst="roundRect">
            <a:avLst>
              <a:gd name="adj" fmla="val 2081"/>
            </a:avLst>
          </a:prstGeom>
          <a:solidFill>
            <a:srgbClr val="EEF3F8"/>
          </a:solidFill>
          <a:ln w="9525">
            <a:solidFill>
              <a:srgbClr val="D5DEE6"/>
            </a:solidFill>
            <a:prstDash val="solid"/>
          </a:ln>
        </p:spPr>
      </p:sp>
      <p:sp>
        <p:nvSpPr>
          <p:cNvPr id="9" name="Text 7"/>
          <p:cNvSpPr txBox="1"/>
          <p:nvPr/>
        </p:nvSpPr>
        <p:spPr>
          <a:xfrm>
            <a:off x="8356397" y="1783080"/>
            <a:ext cx="3058058" cy="425196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Built from elsewhere</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Alien G draws on Dewey (1938), Johnson and Onwuegbuzie (2004) and Morgan (2007). Critical realism (Bhaskar) and the participatory paradigm (Heron and Reason, 1997) sit outside the Seven Aliens.</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36</a:t>
            </a:fld>
            <a:endParaRPr 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7">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2E7D7A"/>
          </a:solidFill>
          <a:ln w="12700">
            <a:solidFill>
              <a:srgbClr val="2E7D7A"/>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Class activity 2 | 10 minutes | small groups</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Which alien is speaking?</a:t>
            </a:r>
            <a:endParaRPr lang="en-US" sz="2800" dirty="0"/>
          </a:p>
        </p:txBody>
      </p:sp>
      <p:sp>
        <p:nvSpPr>
          <p:cNvPr id="5" name="Text 3"/>
          <p:cNvSpPr txBox="1"/>
          <p:nvPr/>
        </p:nvSpPr>
        <p:spPr>
          <a:xfrm>
            <a:off x="548640" y="1325880"/>
            <a:ext cx="11094415" cy="594360"/>
          </a:xfrm>
          <a:prstGeom prst="rect">
            <a:avLst/>
          </a:prstGeom>
          <a:noFill/>
          <a:ln/>
        </p:spPr>
        <p:txBody>
          <a:bodyPr wrap="square" lIns="0" tIns="0" rIns="0" bIns="0" rtlCol="0" anchor="t"/>
          <a:lstStyle/>
          <a:p>
            <a:pPr indent="0" marL="0">
              <a:buNone/>
            </a:pPr>
            <a:r>
              <a:rPr lang="en-US" sz="1700" dirty="0">
                <a:solidFill>
                  <a:srgbClr val="1C2833"/>
                </a:solidFill>
                <a:latin typeface="Arial" pitchFamily="34" charset="0"/>
                <a:ea typeface="Arial" pitchFamily="34" charset="-122"/>
                <a:cs typeface="Arial" pitchFamily="34" charset="-120"/>
              </a:rPr>
              <a:t>Seven researchers talk about the AI agents case. Match each one to Alien A, B, C, D, E, F or G and say which words gave it away.</a:t>
            </a:r>
            <a:endParaRPr lang="en-US" sz="1700" dirty="0"/>
          </a:p>
        </p:txBody>
      </p:sp>
      <p:sp>
        <p:nvSpPr>
          <p:cNvPr id="6" name="Shape 4"/>
          <p:cNvSpPr/>
          <p:nvPr/>
        </p:nvSpPr>
        <p:spPr>
          <a:xfrm>
            <a:off x="548640" y="2011680"/>
            <a:ext cx="5432908" cy="832104"/>
          </a:xfrm>
          <a:prstGeom prst="roundRect">
            <a:avLst>
              <a:gd name="adj" fmla="val 8791"/>
            </a:avLst>
          </a:prstGeom>
          <a:solidFill>
            <a:srgbClr val="FFFFFF"/>
          </a:solidFill>
          <a:ln w="9525">
            <a:solidFill>
              <a:srgbClr val="D5DEE6"/>
            </a:solidFill>
            <a:prstDash val="solid"/>
          </a:ln>
        </p:spPr>
      </p:sp>
      <p:sp>
        <p:nvSpPr>
          <p:cNvPr id="7" name="Text 5"/>
          <p:cNvSpPr txBox="1"/>
          <p:nvPr/>
        </p:nvSpPr>
        <p:spPr>
          <a:xfrm>
            <a:off x="685800" y="2221992"/>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a</a:t>
            </a:r>
            <a:endParaRPr lang="en-US" sz="1600" dirty="0"/>
          </a:p>
        </p:txBody>
      </p:sp>
      <p:sp>
        <p:nvSpPr>
          <p:cNvPr id="8" name="Text 6"/>
          <p:cNvSpPr txBox="1"/>
          <p:nvPr/>
        </p:nvSpPr>
        <p:spPr>
          <a:xfrm>
            <a:off x="1234440" y="2011680"/>
            <a:ext cx="4609948"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I will follow one adviser, Priya, for a year and let her tell her own story of the change.</a:t>
            </a:r>
            <a:endParaRPr lang="en-US" sz="1600" dirty="0"/>
          </a:p>
        </p:txBody>
      </p:sp>
      <p:sp>
        <p:nvSpPr>
          <p:cNvPr id="9" name="Shape 7"/>
          <p:cNvSpPr/>
          <p:nvPr/>
        </p:nvSpPr>
        <p:spPr>
          <a:xfrm>
            <a:off x="6210148" y="2011680"/>
            <a:ext cx="5432908" cy="832104"/>
          </a:xfrm>
          <a:prstGeom prst="roundRect">
            <a:avLst>
              <a:gd name="adj" fmla="val 8791"/>
            </a:avLst>
          </a:prstGeom>
          <a:solidFill>
            <a:srgbClr val="FFFFFF"/>
          </a:solidFill>
          <a:ln w="9525">
            <a:solidFill>
              <a:srgbClr val="D5DEE6"/>
            </a:solidFill>
            <a:prstDash val="solid"/>
          </a:ln>
        </p:spPr>
      </p:sp>
      <p:sp>
        <p:nvSpPr>
          <p:cNvPr id="10" name="Text 8"/>
          <p:cNvSpPr txBox="1"/>
          <p:nvPr/>
        </p:nvSpPr>
        <p:spPr>
          <a:xfrm>
            <a:off x="6347308" y="2221992"/>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b</a:t>
            </a:r>
            <a:endParaRPr lang="en-US" sz="1600" dirty="0"/>
          </a:p>
        </p:txBody>
      </p:sp>
      <p:sp>
        <p:nvSpPr>
          <p:cNvPr id="11" name="Text 9"/>
          <p:cNvSpPr txBox="1"/>
          <p:nvPr/>
        </p:nvSpPr>
        <p:spPr>
          <a:xfrm>
            <a:off x="6895948" y="2011680"/>
            <a:ext cx="4609948"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Satisfaction rose. I want to see whether that holds when I check call records against interviews.</a:t>
            </a:r>
            <a:endParaRPr lang="en-US" sz="1600" dirty="0"/>
          </a:p>
        </p:txBody>
      </p:sp>
      <p:sp>
        <p:nvSpPr>
          <p:cNvPr id="12" name="Shape 10"/>
          <p:cNvSpPr/>
          <p:nvPr/>
        </p:nvSpPr>
        <p:spPr>
          <a:xfrm>
            <a:off x="548640" y="2953512"/>
            <a:ext cx="5432908" cy="832104"/>
          </a:xfrm>
          <a:prstGeom prst="roundRect">
            <a:avLst>
              <a:gd name="adj" fmla="val 8791"/>
            </a:avLst>
          </a:prstGeom>
          <a:solidFill>
            <a:srgbClr val="FFFFFF"/>
          </a:solidFill>
          <a:ln w="9525">
            <a:solidFill>
              <a:srgbClr val="D5DEE6"/>
            </a:solidFill>
            <a:prstDash val="solid"/>
          </a:ln>
        </p:spPr>
      </p:sp>
      <p:sp>
        <p:nvSpPr>
          <p:cNvPr id="13" name="Text 11"/>
          <p:cNvSpPr txBox="1"/>
          <p:nvPr/>
        </p:nvSpPr>
        <p:spPr>
          <a:xfrm>
            <a:off x="685800" y="3163824"/>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c</a:t>
            </a:r>
            <a:endParaRPr lang="en-US" sz="1600" dirty="0"/>
          </a:p>
        </p:txBody>
      </p:sp>
      <p:sp>
        <p:nvSpPr>
          <p:cNvPr id="14" name="Text 12"/>
          <p:cNvSpPr txBox="1"/>
          <p:nvPr/>
        </p:nvSpPr>
        <p:spPr>
          <a:xfrm>
            <a:off x="1234440" y="2953512"/>
            <a:ext cx="4609948"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I want to understand what the AI agent means to the advisers on this contact centre floor.</a:t>
            </a:r>
            <a:endParaRPr lang="en-US" sz="1600" dirty="0"/>
          </a:p>
        </p:txBody>
      </p:sp>
      <p:sp>
        <p:nvSpPr>
          <p:cNvPr id="15" name="Shape 13"/>
          <p:cNvSpPr/>
          <p:nvPr/>
        </p:nvSpPr>
        <p:spPr>
          <a:xfrm>
            <a:off x="6210148" y="2953512"/>
            <a:ext cx="5432908" cy="832104"/>
          </a:xfrm>
          <a:prstGeom prst="roundRect">
            <a:avLst>
              <a:gd name="adj" fmla="val 8791"/>
            </a:avLst>
          </a:prstGeom>
          <a:solidFill>
            <a:srgbClr val="FFFFFF"/>
          </a:solidFill>
          <a:ln w="9525">
            <a:solidFill>
              <a:srgbClr val="D5DEE6"/>
            </a:solidFill>
            <a:prstDash val="solid"/>
          </a:ln>
        </p:spPr>
      </p:sp>
      <p:sp>
        <p:nvSpPr>
          <p:cNvPr id="16" name="Text 14"/>
          <p:cNvSpPr txBox="1"/>
          <p:nvPr/>
        </p:nvSpPr>
        <p:spPr>
          <a:xfrm>
            <a:off x="6347308" y="3163824"/>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d</a:t>
            </a:r>
            <a:endParaRPr lang="en-US" sz="1600" dirty="0"/>
          </a:p>
        </p:txBody>
      </p:sp>
      <p:sp>
        <p:nvSpPr>
          <p:cNvPr id="17" name="Text 15"/>
          <p:cNvSpPr txBox="1"/>
          <p:nvPr/>
        </p:nvSpPr>
        <p:spPr>
          <a:xfrm>
            <a:off x="6895948" y="2953512"/>
            <a:ext cx="4609948"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Whose interests do these job cuts serve? I will work with the advisers who lost out.</a:t>
            </a:r>
            <a:endParaRPr lang="en-US" sz="1600" dirty="0"/>
          </a:p>
        </p:txBody>
      </p:sp>
      <p:sp>
        <p:nvSpPr>
          <p:cNvPr id="18" name="Shape 16"/>
          <p:cNvSpPr/>
          <p:nvPr/>
        </p:nvSpPr>
        <p:spPr>
          <a:xfrm>
            <a:off x="548640" y="3895344"/>
            <a:ext cx="5432908" cy="832104"/>
          </a:xfrm>
          <a:prstGeom prst="roundRect">
            <a:avLst>
              <a:gd name="adj" fmla="val 8791"/>
            </a:avLst>
          </a:prstGeom>
          <a:solidFill>
            <a:srgbClr val="FFFFFF"/>
          </a:solidFill>
          <a:ln w="9525">
            <a:solidFill>
              <a:srgbClr val="D5DEE6"/>
            </a:solidFill>
            <a:prstDash val="solid"/>
          </a:ln>
        </p:spPr>
      </p:sp>
      <p:sp>
        <p:nvSpPr>
          <p:cNvPr id="19" name="Text 17"/>
          <p:cNvSpPr txBox="1"/>
          <p:nvPr/>
        </p:nvSpPr>
        <p:spPr>
          <a:xfrm>
            <a:off x="685800" y="4105656"/>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e</a:t>
            </a:r>
            <a:endParaRPr lang="en-US" sz="1600" dirty="0"/>
          </a:p>
        </p:txBody>
      </p:sp>
      <p:sp>
        <p:nvSpPr>
          <p:cNvPr id="20" name="Text 18"/>
          <p:cNvSpPr txBox="1"/>
          <p:nvPr/>
        </p:nvSpPr>
        <p:spPr>
          <a:xfrm>
            <a:off x="1234440" y="3895344"/>
            <a:ext cx="4609948"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Let us pilot a hybrid service and judge it by whether it works better for everyone.</a:t>
            </a:r>
            <a:endParaRPr lang="en-US" sz="1600" dirty="0"/>
          </a:p>
        </p:txBody>
      </p:sp>
      <p:sp>
        <p:nvSpPr>
          <p:cNvPr id="21" name="Shape 19"/>
          <p:cNvSpPr/>
          <p:nvPr/>
        </p:nvSpPr>
        <p:spPr>
          <a:xfrm>
            <a:off x="6210148" y="3895344"/>
            <a:ext cx="5432908" cy="832104"/>
          </a:xfrm>
          <a:prstGeom prst="roundRect">
            <a:avLst>
              <a:gd name="adj" fmla="val 8791"/>
            </a:avLst>
          </a:prstGeom>
          <a:solidFill>
            <a:srgbClr val="FFFFFF"/>
          </a:solidFill>
          <a:ln w="9525">
            <a:solidFill>
              <a:srgbClr val="D5DEE6"/>
            </a:solidFill>
            <a:prstDash val="solid"/>
          </a:ln>
        </p:spPr>
      </p:sp>
      <p:sp>
        <p:nvSpPr>
          <p:cNvPr id="22" name="Text 20"/>
          <p:cNvSpPr txBox="1"/>
          <p:nvPr/>
        </p:nvSpPr>
        <p:spPr>
          <a:xfrm>
            <a:off x="6347308" y="4105656"/>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f</a:t>
            </a:r>
            <a:endParaRPr lang="en-US" sz="1600" dirty="0"/>
          </a:p>
        </p:txBody>
      </p:sp>
      <p:sp>
        <p:nvSpPr>
          <p:cNvPr id="23" name="Text 21"/>
          <p:cNvSpPr txBox="1"/>
          <p:nvPr/>
        </p:nvSpPr>
        <p:spPr>
          <a:xfrm>
            <a:off x="6895948" y="3895344"/>
            <a:ext cx="4609948"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I will route 200,000 queries at random and test which factors predict satisfaction.</a:t>
            </a:r>
            <a:endParaRPr lang="en-US" sz="1600" dirty="0"/>
          </a:p>
        </p:txBody>
      </p:sp>
      <p:sp>
        <p:nvSpPr>
          <p:cNvPr id="24" name="Shape 22"/>
          <p:cNvSpPr/>
          <p:nvPr/>
        </p:nvSpPr>
        <p:spPr>
          <a:xfrm>
            <a:off x="548640" y="4837176"/>
            <a:ext cx="5432908" cy="832104"/>
          </a:xfrm>
          <a:prstGeom prst="roundRect">
            <a:avLst>
              <a:gd name="adj" fmla="val 8791"/>
            </a:avLst>
          </a:prstGeom>
          <a:solidFill>
            <a:srgbClr val="FFFFFF"/>
          </a:solidFill>
          <a:ln w="9525">
            <a:solidFill>
              <a:srgbClr val="D5DEE6"/>
            </a:solidFill>
            <a:prstDash val="solid"/>
          </a:ln>
        </p:spPr>
      </p:sp>
      <p:sp>
        <p:nvSpPr>
          <p:cNvPr id="25" name="Text 23"/>
          <p:cNvSpPr txBox="1"/>
          <p:nvPr/>
        </p:nvSpPr>
        <p:spPr>
          <a:xfrm>
            <a:off x="685800" y="5047488"/>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g</a:t>
            </a:r>
            <a:endParaRPr lang="en-US" sz="1600" dirty="0"/>
          </a:p>
        </p:txBody>
      </p:sp>
      <p:sp>
        <p:nvSpPr>
          <p:cNvPr id="26" name="Text 24"/>
          <p:cNvSpPr txBox="1"/>
          <p:nvPr/>
        </p:nvSpPr>
        <p:spPr>
          <a:xfrm>
            <a:off x="1234440" y="4837176"/>
            <a:ext cx="4609948"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Managers keep talking about efficiency and rote work. That language makes the cuts seem natural.</a:t>
            </a:r>
            <a:endParaRPr lang="en-US" sz="1600" dirty="0"/>
          </a:p>
        </p:txBody>
      </p:sp>
      <p:sp>
        <p:nvSpPr>
          <p:cNvPr id="27" name="Text 25"/>
          <p:cNvSpPr txBox="1"/>
          <p:nvPr/>
        </p:nvSpPr>
        <p:spPr>
          <a:xfrm>
            <a:off x="548640" y="5806440"/>
            <a:ext cx="11094415" cy="41148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Workbook link: </a:t>
            </a:r>
            <a:pPr indent="0" marL="0">
              <a:buNone/>
            </a:pPr>
            <a:r>
              <a:rPr lang="en-US" sz="1500" dirty="0">
                <a:solidFill>
                  <a:srgbClr val="1C2833"/>
                </a:solidFill>
                <a:latin typeface="Arial" pitchFamily="34" charset="0"/>
                <a:ea typeface="Arial" pitchFamily="34" charset="-122"/>
                <a:cs typeface="Arial" pitchFamily="34" charset="-120"/>
              </a:rPr>
              <a:t>Table 9 sets out the question each alien asks.</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37</a:t>
            </a:fld>
            <a:endParaRPr 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8">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1C2833"/>
          </a:solidFill>
          <a:ln w="12700">
            <a:solidFill>
              <a:srgbClr val="1C2833"/>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Answers | Class activity 2</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Which alien is speaking?</a:t>
            </a:r>
            <a:endParaRPr lang="en-US" sz="2800" dirty="0"/>
          </a:p>
        </p:txBody>
      </p:sp>
      <p:sp>
        <p:nvSpPr>
          <p:cNvPr id="5" name="Shape 3"/>
          <p:cNvSpPr/>
          <p:nvPr/>
        </p:nvSpPr>
        <p:spPr>
          <a:xfrm>
            <a:off x="548640" y="1463040"/>
            <a:ext cx="11094415" cy="594360"/>
          </a:xfrm>
          <a:prstGeom prst="roundRect">
            <a:avLst>
              <a:gd name="adj" fmla="val 12308"/>
            </a:avLst>
          </a:prstGeom>
          <a:solidFill>
            <a:srgbClr val="FFFFFF"/>
          </a:solidFill>
          <a:ln w="9525">
            <a:solidFill>
              <a:srgbClr val="D5DEE6"/>
            </a:solidFill>
            <a:prstDash val="solid"/>
          </a:ln>
        </p:spPr>
      </p:sp>
      <p:sp>
        <p:nvSpPr>
          <p:cNvPr id="6" name="Text 4"/>
          <p:cNvSpPr txBox="1"/>
          <p:nvPr/>
        </p:nvSpPr>
        <p:spPr>
          <a:xfrm>
            <a:off x="777240" y="1463040"/>
            <a:ext cx="10637215" cy="59436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a  Alien D:  </a:t>
            </a:r>
            <a:pPr indent="0" marL="0">
              <a:buNone/>
            </a:pPr>
            <a:r>
              <a:rPr lang="en-US" sz="1500" dirty="0">
                <a:solidFill>
                  <a:srgbClr val="1C2833"/>
                </a:solidFill>
                <a:latin typeface="Arial" pitchFamily="34" charset="0"/>
                <a:ea typeface="Arial" pitchFamily="34" charset="-122"/>
                <a:cs typeface="Arial" pitchFamily="34" charset="-120"/>
              </a:rPr>
              <a:t>one person, her own story, followed over time.</a:t>
            </a:r>
            <a:endParaRPr lang="en-US" sz="1500" dirty="0"/>
          </a:p>
        </p:txBody>
      </p:sp>
      <p:sp>
        <p:nvSpPr>
          <p:cNvPr id="7" name="Shape 5"/>
          <p:cNvSpPr/>
          <p:nvPr/>
        </p:nvSpPr>
        <p:spPr>
          <a:xfrm>
            <a:off x="548640" y="2148840"/>
            <a:ext cx="11094415" cy="594360"/>
          </a:xfrm>
          <a:prstGeom prst="roundRect">
            <a:avLst>
              <a:gd name="adj" fmla="val 12308"/>
            </a:avLst>
          </a:prstGeom>
          <a:solidFill>
            <a:srgbClr val="FFFFFF"/>
          </a:solidFill>
          <a:ln w="9525">
            <a:solidFill>
              <a:srgbClr val="D5DEE6"/>
            </a:solidFill>
            <a:prstDash val="solid"/>
          </a:ln>
        </p:spPr>
      </p:sp>
      <p:sp>
        <p:nvSpPr>
          <p:cNvPr id="8" name="Text 6"/>
          <p:cNvSpPr txBox="1"/>
          <p:nvPr/>
        </p:nvSpPr>
        <p:spPr>
          <a:xfrm>
            <a:off x="777240" y="2148840"/>
            <a:ext cx="10637215" cy="59436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b  Alien B:  </a:t>
            </a:r>
            <a:pPr indent="0" marL="0">
              <a:buNone/>
            </a:pPr>
            <a:r>
              <a:rPr lang="en-US" sz="1500" dirty="0">
                <a:solidFill>
                  <a:srgbClr val="1C2833"/>
                </a:solidFill>
                <a:latin typeface="Arial" pitchFamily="34" charset="0"/>
                <a:ea typeface="Arial" pitchFamily="34" charset="-122"/>
                <a:cs typeface="Arial" pitchFamily="34" charset="-120"/>
              </a:rPr>
              <a:t>checking one source against another.</a:t>
            </a:r>
            <a:endParaRPr lang="en-US" sz="1500" dirty="0"/>
          </a:p>
        </p:txBody>
      </p:sp>
      <p:sp>
        <p:nvSpPr>
          <p:cNvPr id="9" name="Shape 7"/>
          <p:cNvSpPr/>
          <p:nvPr/>
        </p:nvSpPr>
        <p:spPr>
          <a:xfrm>
            <a:off x="548640" y="2834640"/>
            <a:ext cx="11094415" cy="594360"/>
          </a:xfrm>
          <a:prstGeom prst="roundRect">
            <a:avLst>
              <a:gd name="adj" fmla="val 12308"/>
            </a:avLst>
          </a:prstGeom>
          <a:solidFill>
            <a:srgbClr val="FFFFFF"/>
          </a:solidFill>
          <a:ln w="9525">
            <a:solidFill>
              <a:srgbClr val="D5DEE6"/>
            </a:solidFill>
            <a:prstDash val="solid"/>
          </a:ln>
        </p:spPr>
      </p:sp>
      <p:sp>
        <p:nvSpPr>
          <p:cNvPr id="10" name="Text 8"/>
          <p:cNvSpPr txBox="1"/>
          <p:nvPr/>
        </p:nvSpPr>
        <p:spPr>
          <a:xfrm>
            <a:off x="777240" y="2834640"/>
            <a:ext cx="10637215" cy="59436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c  Alien C:  </a:t>
            </a:r>
            <a:pPr indent="0" marL="0">
              <a:buNone/>
            </a:pPr>
            <a:r>
              <a:rPr lang="en-US" sz="1500" dirty="0">
                <a:solidFill>
                  <a:srgbClr val="1C2833"/>
                </a:solidFill>
                <a:latin typeface="Arial" pitchFamily="34" charset="0"/>
                <a:ea typeface="Arial" pitchFamily="34" charset="-122"/>
                <a:cs typeface="Arial" pitchFamily="34" charset="-120"/>
              </a:rPr>
              <a:t>meaning in context, on this contact centre floor.</a:t>
            </a:r>
            <a:endParaRPr lang="en-US" sz="1500" dirty="0"/>
          </a:p>
        </p:txBody>
      </p:sp>
      <p:sp>
        <p:nvSpPr>
          <p:cNvPr id="11" name="Shape 9"/>
          <p:cNvSpPr/>
          <p:nvPr/>
        </p:nvSpPr>
        <p:spPr>
          <a:xfrm>
            <a:off x="548640" y="3520440"/>
            <a:ext cx="11094415" cy="594360"/>
          </a:xfrm>
          <a:prstGeom prst="roundRect">
            <a:avLst>
              <a:gd name="adj" fmla="val 12308"/>
            </a:avLst>
          </a:prstGeom>
          <a:solidFill>
            <a:srgbClr val="FFFFFF"/>
          </a:solidFill>
          <a:ln w="9525">
            <a:solidFill>
              <a:srgbClr val="D5DEE6"/>
            </a:solidFill>
            <a:prstDash val="solid"/>
          </a:ln>
        </p:spPr>
      </p:sp>
      <p:sp>
        <p:nvSpPr>
          <p:cNvPr id="12" name="Text 10"/>
          <p:cNvSpPr txBox="1"/>
          <p:nvPr/>
        </p:nvSpPr>
        <p:spPr>
          <a:xfrm>
            <a:off x="777240" y="3520440"/>
            <a:ext cx="10637215" cy="59436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d  Alien F:  </a:t>
            </a:r>
            <a:pPr indent="0" marL="0">
              <a:buNone/>
            </a:pPr>
            <a:r>
              <a:rPr lang="en-US" sz="1500" dirty="0">
                <a:solidFill>
                  <a:srgbClr val="1C2833"/>
                </a:solidFill>
                <a:latin typeface="Arial" pitchFamily="34" charset="0"/>
                <a:ea typeface="Arial" pitchFamily="34" charset="-122"/>
                <a:cs typeface="Arial" pitchFamily="34" charset="-120"/>
              </a:rPr>
              <a:t>whose interests, and working with those harmed.</a:t>
            </a:r>
            <a:endParaRPr lang="en-US" sz="1500" dirty="0"/>
          </a:p>
        </p:txBody>
      </p:sp>
      <p:sp>
        <p:nvSpPr>
          <p:cNvPr id="13" name="Shape 11"/>
          <p:cNvSpPr/>
          <p:nvPr/>
        </p:nvSpPr>
        <p:spPr>
          <a:xfrm>
            <a:off x="548640" y="4206240"/>
            <a:ext cx="11094415" cy="594360"/>
          </a:xfrm>
          <a:prstGeom prst="roundRect">
            <a:avLst>
              <a:gd name="adj" fmla="val 12308"/>
            </a:avLst>
          </a:prstGeom>
          <a:solidFill>
            <a:srgbClr val="FFFFFF"/>
          </a:solidFill>
          <a:ln w="9525">
            <a:solidFill>
              <a:srgbClr val="D5DEE6"/>
            </a:solidFill>
            <a:prstDash val="solid"/>
          </a:ln>
        </p:spPr>
      </p:sp>
      <p:sp>
        <p:nvSpPr>
          <p:cNvPr id="14" name="Text 12"/>
          <p:cNvSpPr txBox="1"/>
          <p:nvPr/>
        </p:nvSpPr>
        <p:spPr>
          <a:xfrm>
            <a:off x="777240" y="4206240"/>
            <a:ext cx="10637215" cy="59436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e  Alien G:  </a:t>
            </a:r>
            <a:pPr indent="0" marL="0">
              <a:buNone/>
            </a:pPr>
            <a:r>
              <a:rPr lang="en-US" sz="1500" dirty="0">
                <a:solidFill>
                  <a:srgbClr val="1C2833"/>
                </a:solidFill>
                <a:latin typeface="Arial" pitchFamily="34" charset="0"/>
                <a:ea typeface="Arial" pitchFamily="34" charset="-122"/>
                <a:cs typeface="Arial" pitchFamily="34" charset="-120"/>
              </a:rPr>
              <a:t>judged by whether it works.</a:t>
            </a:r>
            <a:endParaRPr lang="en-US" sz="1500" dirty="0"/>
          </a:p>
        </p:txBody>
      </p:sp>
      <p:sp>
        <p:nvSpPr>
          <p:cNvPr id="15" name="Shape 13"/>
          <p:cNvSpPr/>
          <p:nvPr/>
        </p:nvSpPr>
        <p:spPr>
          <a:xfrm>
            <a:off x="548640" y="4892040"/>
            <a:ext cx="11094415" cy="594360"/>
          </a:xfrm>
          <a:prstGeom prst="roundRect">
            <a:avLst>
              <a:gd name="adj" fmla="val 12308"/>
            </a:avLst>
          </a:prstGeom>
          <a:solidFill>
            <a:srgbClr val="FFFFFF"/>
          </a:solidFill>
          <a:ln w="9525">
            <a:solidFill>
              <a:srgbClr val="D5DEE6"/>
            </a:solidFill>
            <a:prstDash val="solid"/>
          </a:ln>
        </p:spPr>
      </p:sp>
      <p:sp>
        <p:nvSpPr>
          <p:cNvPr id="16" name="Text 14"/>
          <p:cNvSpPr txBox="1"/>
          <p:nvPr/>
        </p:nvSpPr>
        <p:spPr>
          <a:xfrm>
            <a:off x="777240" y="4892040"/>
            <a:ext cx="10637215" cy="59436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f  Alien A:  </a:t>
            </a:r>
            <a:pPr indent="0" marL="0">
              <a:buNone/>
            </a:pPr>
            <a:r>
              <a:rPr lang="en-US" sz="1500" dirty="0">
                <a:solidFill>
                  <a:srgbClr val="1C2833"/>
                </a:solidFill>
                <a:latin typeface="Arial" pitchFamily="34" charset="0"/>
                <a:ea typeface="Arial" pitchFamily="34" charset="-122"/>
                <a:cs typeface="Arial" pitchFamily="34" charset="-120"/>
              </a:rPr>
              <a:t>random routing, testing and prediction.</a:t>
            </a:r>
            <a:endParaRPr lang="en-US" sz="1500" dirty="0"/>
          </a:p>
        </p:txBody>
      </p:sp>
      <p:sp>
        <p:nvSpPr>
          <p:cNvPr id="17" name="Shape 15"/>
          <p:cNvSpPr/>
          <p:nvPr/>
        </p:nvSpPr>
        <p:spPr>
          <a:xfrm>
            <a:off x="548640" y="5577840"/>
            <a:ext cx="11094415" cy="594360"/>
          </a:xfrm>
          <a:prstGeom prst="roundRect">
            <a:avLst>
              <a:gd name="adj" fmla="val 12308"/>
            </a:avLst>
          </a:prstGeom>
          <a:solidFill>
            <a:srgbClr val="FFFFFF"/>
          </a:solidFill>
          <a:ln w="9525">
            <a:solidFill>
              <a:srgbClr val="D5DEE6"/>
            </a:solidFill>
            <a:prstDash val="solid"/>
          </a:ln>
        </p:spPr>
      </p:sp>
      <p:sp>
        <p:nvSpPr>
          <p:cNvPr id="18" name="Text 16"/>
          <p:cNvSpPr txBox="1"/>
          <p:nvPr/>
        </p:nvSpPr>
        <p:spPr>
          <a:xfrm>
            <a:off x="777240" y="5577840"/>
            <a:ext cx="10637215" cy="59436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g  Alien E:  </a:t>
            </a:r>
            <a:pPr indent="0" marL="0">
              <a:buNone/>
            </a:pPr>
            <a:r>
              <a:rPr lang="en-US" sz="1500" dirty="0">
                <a:solidFill>
                  <a:srgbClr val="1C2833"/>
                </a:solidFill>
                <a:latin typeface="Arial" pitchFamily="34" charset="0"/>
                <a:ea typeface="Arial" pitchFamily="34" charset="-122"/>
                <a:cs typeface="Arial" pitchFamily="34" charset="-120"/>
              </a:rPr>
              <a:t>language that makes the cuts seem natural.</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38</a:t>
            </a:fld>
            <a:endParaRPr 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9">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Ontology: what is reality?</a:t>
            </a:r>
            <a:endParaRPr lang="en-US" sz="3000" dirty="0"/>
          </a:p>
        </p:txBody>
      </p:sp>
      <p:sp>
        <p:nvSpPr>
          <p:cNvPr id="3" name="Shape 1"/>
          <p:cNvSpPr/>
          <p:nvPr/>
        </p:nvSpPr>
        <p:spPr>
          <a:xfrm>
            <a:off x="548640" y="1188720"/>
            <a:ext cx="5394960" cy="3246120"/>
          </a:xfrm>
          <a:prstGeom prst="roundRect">
            <a:avLst>
              <a:gd name="adj" fmla="val 2254"/>
            </a:avLst>
          </a:prstGeom>
          <a:solidFill>
            <a:srgbClr val="EEF3F8"/>
          </a:solidFill>
          <a:ln w="9525">
            <a:solidFill>
              <a:srgbClr val="D5DEE6"/>
            </a:solidFill>
            <a:prstDash val="solid"/>
          </a:ln>
        </p:spPr>
      </p:sp>
      <p:sp>
        <p:nvSpPr>
          <p:cNvPr id="4" name="Text 2"/>
          <p:cNvSpPr txBox="1"/>
          <p:nvPr/>
        </p:nvSpPr>
        <p:spPr>
          <a:xfrm>
            <a:off x="822960" y="1298448"/>
            <a:ext cx="4846320" cy="3044952"/>
          </a:xfrm>
          <a:prstGeom prst="rect">
            <a:avLst/>
          </a:prstGeom>
          <a:noFill/>
          <a:ln/>
        </p:spPr>
        <p:txBody>
          <a:bodyPr wrap="square" lIns="0" tIns="0" rIns="0" bIns="0" rtlCol="0" anchor="t"/>
          <a:lstStyle/>
          <a:p>
            <a:pPr indent="0" marL="0">
              <a:spcAft>
                <a:spcPts val="600"/>
              </a:spcAft>
              <a:buNone/>
            </a:pPr>
            <a:r>
              <a:rPr lang="en-US" sz="1700" b="1" dirty="0">
                <a:solidFill>
                  <a:srgbClr val="2E7D7A"/>
                </a:solidFill>
                <a:latin typeface="Arial" pitchFamily="34" charset="0"/>
                <a:ea typeface="Arial" pitchFamily="34" charset="-122"/>
                <a:cs typeface="Arial" pitchFamily="34" charset="-120"/>
              </a:rPr>
              <a:t>What it means</a:t>
            </a:r>
            <a:endParaRPr lang="en-US" sz="1700" dirty="0"/>
          </a:p>
          <a:p>
            <a:pPr indent="0" marL="0">
              <a:spcAft>
                <a:spcPts val="600"/>
              </a:spcAft>
              <a:buNone/>
            </a:pPr>
            <a:r>
              <a:rPr lang="en-US" sz="1700" dirty="0">
                <a:solidFill>
                  <a:srgbClr val="1C2833"/>
                </a:solidFill>
                <a:latin typeface="Arial" pitchFamily="34" charset="0"/>
                <a:ea typeface="Arial" pitchFamily="34" charset="-122"/>
                <a:cs typeface="Arial" pitchFamily="34" charset="-120"/>
              </a:rPr>
              <a:t>Ontology asks what exists in the world you are studying. Is reality one fixed thing out there, waiting to be discovered, or does it depend on the people experiencing it? The answers run along a line from realism (one reality, independent of us) to relativism (many realities, made by people). Bryman (2016) calls the two ends objectivism and constructionism.</a:t>
            </a:r>
            <a:endParaRPr lang="en-US" sz="1700" dirty="0"/>
          </a:p>
        </p:txBody>
      </p:sp>
      <p:sp>
        <p:nvSpPr>
          <p:cNvPr id="5" name="Shape 3"/>
          <p:cNvSpPr/>
          <p:nvPr/>
        </p:nvSpPr>
        <p:spPr>
          <a:xfrm>
            <a:off x="6245352" y="1188720"/>
            <a:ext cx="5394960" cy="3246120"/>
          </a:xfrm>
          <a:prstGeom prst="roundRect">
            <a:avLst>
              <a:gd name="adj" fmla="val 2254"/>
            </a:avLst>
          </a:prstGeom>
          <a:solidFill>
            <a:srgbClr val="EEF3F8"/>
          </a:solidFill>
          <a:ln w="9525">
            <a:solidFill>
              <a:srgbClr val="D5DEE6"/>
            </a:solidFill>
            <a:prstDash val="solid"/>
          </a:ln>
        </p:spPr>
      </p:sp>
      <p:sp>
        <p:nvSpPr>
          <p:cNvPr id="6" name="Text 4"/>
          <p:cNvSpPr txBox="1"/>
          <p:nvPr/>
        </p:nvSpPr>
        <p:spPr>
          <a:xfrm>
            <a:off x="6519672" y="1298448"/>
            <a:ext cx="4846320" cy="3044952"/>
          </a:xfrm>
          <a:prstGeom prst="rect">
            <a:avLst/>
          </a:prstGeom>
          <a:noFill/>
          <a:ln/>
        </p:spPr>
        <p:txBody>
          <a:bodyPr wrap="square" lIns="0" tIns="0" rIns="0" bIns="0" rtlCol="0" anchor="t"/>
          <a:lstStyle/>
          <a:p>
            <a:pPr indent="0" marL="0">
              <a:spcAft>
                <a:spcPts val="600"/>
              </a:spcAft>
              <a:buNone/>
            </a:pPr>
            <a:r>
              <a:rPr lang="en-US" sz="1700" b="1" dirty="0">
                <a:solidFill>
                  <a:srgbClr val="2E7D7A"/>
                </a:solidFill>
                <a:latin typeface="Arial" pitchFamily="34" charset="0"/>
                <a:ea typeface="Arial" pitchFamily="34" charset="-122"/>
                <a:cs typeface="Arial" pitchFamily="34" charset="-120"/>
              </a:rPr>
              <a:t>Why it matters for your research</a:t>
            </a:r>
            <a:endParaRPr lang="en-US" sz="1700" dirty="0"/>
          </a:p>
          <a:p>
            <a:pPr indent="0" marL="0">
              <a:spcAft>
                <a:spcPts val="600"/>
              </a:spcAft>
              <a:buNone/>
            </a:pPr>
            <a:r>
              <a:rPr lang="en-US" sz="1700" dirty="0">
                <a:solidFill>
                  <a:srgbClr val="1C2833"/>
                </a:solidFill>
                <a:latin typeface="Arial" pitchFamily="34" charset="0"/>
                <a:ea typeface="Arial" pitchFamily="34" charset="-122"/>
                <a:cs typeface="Arial" pitchFamily="34" charset="-120"/>
              </a:rPr>
              <a:t>Ontology comes first because everything else follows from it. Once you have decided what reality is, you have already limited how you can know it, what role your values can play and which methods make sense.</a:t>
            </a:r>
            <a:endParaRPr lang="en-US" sz="1700" dirty="0"/>
          </a:p>
        </p:txBody>
      </p:sp>
      <p:sp>
        <p:nvSpPr>
          <p:cNvPr id="7" name="Shape 5"/>
          <p:cNvSpPr/>
          <p:nvPr/>
        </p:nvSpPr>
        <p:spPr>
          <a:xfrm>
            <a:off x="548640" y="4617720"/>
            <a:ext cx="11094415" cy="1554480"/>
          </a:xfrm>
          <a:prstGeom prst="roundRect">
            <a:avLst>
              <a:gd name="adj" fmla="val 4706"/>
            </a:avLst>
          </a:prstGeom>
          <a:solidFill>
            <a:srgbClr val="E3F1F0"/>
          </a:solidFill>
          <a:ln w="9525">
            <a:solidFill>
              <a:srgbClr val="D5DEE6"/>
            </a:solidFill>
            <a:prstDash val="solid"/>
          </a:ln>
        </p:spPr>
      </p:sp>
      <p:sp>
        <p:nvSpPr>
          <p:cNvPr id="8" name="Text 6"/>
          <p:cNvSpPr txBox="1"/>
          <p:nvPr/>
        </p:nvSpPr>
        <p:spPr>
          <a:xfrm>
            <a:off x="822960" y="4681728"/>
            <a:ext cx="10545775" cy="1426464"/>
          </a:xfrm>
          <a:prstGeom prst="rect">
            <a:avLst/>
          </a:prstGeom>
          <a:noFill/>
          <a:ln/>
        </p:spPr>
        <p:txBody>
          <a:bodyPr wrap="square" lIns="0" tIns="0" rIns="0" bIns="0" rtlCol="0" anchor="ctr"/>
          <a:lstStyle/>
          <a:p>
            <a:pPr indent="0" marL="0">
              <a:spcAft>
                <a:spcPts val="400"/>
              </a:spcAft>
              <a:buNone/>
            </a:pPr>
            <a:r>
              <a:rPr lang="en-US" sz="1700" b="1" dirty="0">
                <a:solidFill>
                  <a:srgbClr val="2E7D7A"/>
                </a:solidFill>
                <a:latin typeface="Arial" pitchFamily="34" charset="0"/>
                <a:ea typeface="Arial" pitchFamily="34" charset="-122"/>
                <a:cs typeface="Arial" pitchFamily="34" charset="-120"/>
              </a:rPr>
              <a:t>In our case: AI agents in customer service</a:t>
            </a:r>
            <a:endParaRPr lang="en-US" sz="1700" dirty="0"/>
          </a:p>
          <a:p>
            <a:pPr indent="0" marL="0">
              <a:spcAft>
                <a:spcPts val="400"/>
              </a:spcAft>
              <a:buNone/>
            </a:pPr>
            <a:r>
              <a:rPr lang="en-US" sz="1700" dirty="0">
                <a:solidFill>
                  <a:srgbClr val="1C2833"/>
                </a:solidFill>
                <a:latin typeface="Arial" pitchFamily="34" charset="0"/>
                <a:ea typeface="Arial" pitchFamily="34" charset="-122"/>
                <a:cs typeface="Arial" pitchFamily="34" charset="-120"/>
              </a:rPr>
              <a:t>Is customer satisfaction with AI agents a fact that exists whatever anyone thinks (realism)? Or is it the meaning customers and advisers give to their experience (relativism)? Your answer decides what kind of study you can do.</a:t>
            </a:r>
            <a:endParaRPr lang="en-US" sz="17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39</a:t>
            </a:fld>
            <a:endParaRPr 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40">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Where the aliens sit on ontology</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The line from realism to relativism (Lincoln, Lynham and Guba, 2018, p. 217)</a:t>
            </a:r>
            <a:endParaRPr lang="en-US" sz="1800" dirty="0"/>
          </a:p>
        </p:txBody>
      </p:sp>
      <p:sp>
        <p:nvSpPr>
          <p:cNvPr id="4" name="Shape 2"/>
          <p:cNvSpPr/>
          <p:nvPr/>
        </p:nvSpPr>
        <p:spPr>
          <a:xfrm>
            <a:off x="914400" y="3977640"/>
            <a:ext cx="10362895" cy="0"/>
          </a:xfrm>
          <a:prstGeom prst="line">
            <a:avLst/>
          </a:prstGeom>
          <a:noFill/>
          <a:ln w="31750">
            <a:solidFill>
              <a:srgbClr val="1C2833"/>
            </a:solidFill>
            <a:prstDash val="solid"/>
            <a:headEnd type="triangle"/>
            <a:tailEnd type="triangle"/>
          </a:ln>
        </p:spPr>
      </p:sp>
      <p:sp>
        <p:nvSpPr>
          <p:cNvPr id="5" name="Text 3"/>
          <p:cNvSpPr txBox="1"/>
          <p:nvPr/>
        </p:nvSpPr>
        <p:spPr>
          <a:xfrm>
            <a:off x="548640" y="4114800"/>
            <a:ext cx="5303520" cy="411480"/>
          </a:xfrm>
          <a:prstGeom prst="rect">
            <a:avLst/>
          </a:prstGeom>
          <a:noFill/>
          <a:ln/>
        </p:spPr>
        <p:txBody>
          <a:bodyPr wrap="square" lIns="0" tIns="0" rIns="0" bIns="0" rtlCol="0" anchor="ctr"/>
          <a:lstStyle/>
          <a:p>
            <a:pPr indent="0" marL="0">
              <a:buNone/>
            </a:pPr>
            <a:r>
              <a:rPr lang="en-US" sz="1600" b="1" dirty="0">
                <a:solidFill>
                  <a:srgbClr val="1C2833"/>
                </a:solidFill>
                <a:latin typeface="Arial" pitchFamily="34" charset="0"/>
                <a:ea typeface="Arial" pitchFamily="34" charset="-122"/>
                <a:cs typeface="Arial" pitchFamily="34" charset="-120"/>
              </a:rPr>
              <a:t>Realism: one reality, independent of us</a:t>
            </a:r>
            <a:endParaRPr lang="en-US" sz="1600" dirty="0"/>
          </a:p>
        </p:txBody>
      </p:sp>
      <p:sp>
        <p:nvSpPr>
          <p:cNvPr id="6" name="Text 4"/>
          <p:cNvSpPr txBox="1"/>
          <p:nvPr/>
        </p:nvSpPr>
        <p:spPr>
          <a:xfrm>
            <a:off x="6339535" y="4114800"/>
            <a:ext cx="5303520" cy="411480"/>
          </a:xfrm>
          <a:prstGeom prst="rect">
            <a:avLst/>
          </a:prstGeom>
          <a:noFill/>
          <a:ln/>
        </p:spPr>
        <p:txBody>
          <a:bodyPr wrap="square" lIns="0" tIns="0" rIns="0" bIns="0" rtlCol="0" anchor="ctr"/>
          <a:lstStyle/>
          <a:p>
            <a:pPr algn="r" indent="0" marL="0">
              <a:buNone/>
            </a:pPr>
            <a:r>
              <a:rPr lang="en-US" sz="1600" b="1" dirty="0">
                <a:solidFill>
                  <a:srgbClr val="1C2833"/>
                </a:solidFill>
                <a:latin typeface="Arial" pitchFamily="34" charset="0"/>
                <a:ea typeface="Arial" pitchFamily="34" charset="-122"/>
                <a:cs typeface="Arial" pitchFamily="34" charset="-120"/>
              </a:rPr>
              <a:t>Relativism: many realities, made by people</a:t>
            </a:r>
            <a:endParaRPr lang="en-US" sz="1600" dirty="0"/>
          </a:p>
        </p:txBody>
      </p:sp>
      <p:pic>
        <p:nvPicPr>
          <p:cNvPr id="7" name="Image 0" descr="/tmp/p7/img/big_A.png">    </p:cNvPr>
          <p:cNvPicPr>
            <a:picLocks noChangeAspect="1"/>
          </p:cNvPicPr>
          <p:nvPr/>
        </p:nvPicPr>
        <p:blipFill>
          <a:blip r:embed="rId1"/>
          <a:stretch>
            <a:fillRect/>
          </a:stretch>
        </p:blipFill>
        <p:spPr>
          <a:xfrm>
            <a:off x="1054596" y="2103120"/>
            <a:ext cx="548640" cy="768096"/>
          </a:xfrm>
          <a:prstGeom prst="rect">
            <a:avLst/>
          </a:prstGeom>
        </p:spPr>
      </p:pic>
      <p:sp>
        <p:nvSpPr>
          <p:cNvPr id="8" name="Text 5"/>
          <p:cNvSpPr txBox="1"/>
          <p:nvPr/>
        </p:nvSpPr>
        <p:spPr>
          <a:xfrm>
            <a:off x="323076"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A</a:t>
            </a:r>
            <a:endParaRPr lang="en-US" sz="1400" dirty="0"/>
          </a:p>
        </p:txBody>
      </p:sp>
      <p:sp>
        <p:nvSpPr>
          <p:cNvPr id="9" name="Text 6"/>
          <p:cNvSpPr txBox="1"/>
          <p:nvPr/>
        </p:nvSpPr>
        <p:spPr>
          <a:xfrm>
            <a:off x="323076"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naive realism</a:t>
            </a:r>
            <a:endParaRPr lang="en-US" sz="1400" dirty="0"/>
          </a:p>
        </p:txBody>
      </p:sp>
      <p:sp>
        <p:nvSpPr>
          <p:cNvPr id="10" name="Shape 7"/>
          <p:cNvSpPr/>
          <p:nvPr/>
        </p:nvSpPr>
        <p:spPr>
          <a:xfrm>
            <a:off x="1328916" y="3749040"/>
            <a:ext cx="0" cy="228600"/>
          </a:xfrm>
          <a:prstGeom prst="line">
            <a:avLst/>
          </a:prstGeom>
          <a:noFill/>
          <a:ln w="15875">
            <a:solidFill>
              <a:srgbClr val="1C2833"/>
            </a:solidFill>
            <a:prstDash val="solid"/>
          </a:ln>
        </p:spPr>
      </p:sp>
      <p:pic>
        <p:nvPicPr>
          <p:cNvPr id="11" name="Image 1" descr="/tmp/p7/img/big_B.png">    </p:cNvPr>
          <p:cNvPicPr>
            <a:picLocks noChangeAspect="1"/>
          </p:cNvPicPr>
          <p:nvPr/>
        </p:nvPicPr>
        <p:blipFill>
          <a:blip r:embed="rId2"/>
          <a:stretch>
            <a:fillRect/>
          </a:stretch>
        </p:blipFill>
        <p:spPr>
          <a:xfrm>
            <a:off x="2712659" y="2103120"/>
            <a:ext cx="548640" cy="768096"/>
          </a:xfrm>
          <a:prstGeom prst="rect">
            <a:avLst/>
          </a:prstGeom>
        </p:spPr>
      </p:pic>
      <p:sp>
        <p:nvSpPr>
          <p:cNvPr id="12" name="Text 8"/>
          <p:cNvSpPr txBox="1"/>
          <p:nvPr/>
        </p:nvSpPr>
        <p:spPr>
          <a:xfrm>
            <a:off x="1981139"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B</a:t>
            </a:r>
            <a:endParaRPr lang="en-US" sz="1400" dirty="0"/>
          </a:p>
        </p:txBody>
      </p:sp>
      <p:sp>
        <p:nvSpPr>
          <p:cNvPr id="13" name="Text 9"/>
          <p:cNvSpPr txBox="1"/>
          <p:nvPr/>
        </p:nvSpPr>
        <p:spPr>
          <a:xfrm>
            <a:off x="1981139"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critical realism</a:t>
            </a:r>
            <a:endParaRPr lang="en-US" sz="1400" dirty="0"/>
          </a:p>
        </p:txBody>
      </p:sp>
      <p:sp>
        <p:nvSpPr>
          <p:cNvPr id="14" name="Shape 10"/>
          <p:cNvSpPr/>
          <p:nvPr/>
        </p:nvSpPr>
        <p:spPr>
          <a:xfrm>
            <a:off x="2986979" y="3749040"/>
            <a:ext cx="0" cy="228600"/>
          </a:xfrm>
          <a:prstGeom prst="line">
            <a:avLst/>
          </a:prstGeom>
          <a:noFill/>
          <a:ln w="15875">
            <a:solidFill>
              <a:srgbClr val="1C2833"/>
            </a:solidFill>
            <a:prstDash val="solid"/>
          </a:ln>
        </p:spPr>
      </p:sp>
      <p:pic>
        <p:nvPicPr>
          <p:cNvPr id="15" name="Image 2" descr="/tmp/p7/img/big_F.png">    </p:cNvPr>
          <p:cNvPicPr>
            <a:picLocks noChangeAspect="1"/>
          </p:cNvPicPr>
          <p:nvPr/>
        </p:nvPicPr>
        <p:blipFill>
          <a:blip r:embed="rId3"/>
          <a:stretch>
            <a:fillRect/>
          </a:stretch>
        </p:blipFill>
        <p:spPr>
          <a:xfrm>
            <a:off x="4577980" y="2103120"/>
            <a:ext cx="548640" cy="768096"/>
          </a:xfrm>
          <a:prstGeom prst="rect">
            <a:avLst/>
          </a:prstGeom>
        </p:spPr>
      </p:pic>
      <p:sp>
        <p:nvSpPr>
          <p:cNvPr id="16" name="Text 11"/>
          <p:cNvSpPr txBox="1"/>
          <p:nvPr/>
        </p:nvSpPr>
        <p:spPr>
          <a:xfrm>
            <a:off x="3846460"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F</a:t>
            </a:r>
            <a:endParaRPr lang="en-US" sz="1400" dirty="0"/>
          </a:p>
        </p:txBody>
      </p:sp>
      <p:sp>
        <p:nvSpPr>
          <p:cNvPr id="17" name="Text 12"/>
          <p:cNvSpPr txBox="1"/>
          <p:nvPr/>
        </p:nvSpPr>
        <p:spPr>
          <a:xfrm>
            <a:off x="3846460"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historical realism</a:t>
            </a:r>
            <a:endParaRPr lang="en-US" sz="1400" dirty="0"/>
          </a:p>
        </p:txBody>
      </p:sp>
      <p:sp>
        <p:nvSpPr>
          <p:cNvPr id="18" name="Shape 13"/>
          <p:cNvSpPr/>
          <p:nvPr/>
        </p:nvSpPr>
        <p:spPr>
          <a:xfrm>
            <a:off x="4852300" y="3749040"/>
            <a:ext cx="0" cy="228600"/>
          </a:xfrm>
          <a:prstGeom prst="line">
            <a:avLst/>
          </a:prstGeom>
          <a:noFill/>
          <a:ln w="15875">
            <a:solidFill>
              <a:srgbClr val="1C2833"/>
            </a:solidFill>
            <a:prstDash val="solid"/>
          </a:ln>
        </p:spPr>
      </p:sp>
      <p:pic>
        <p:nvPicPr>
          <p:cNvPr id="19" name="Image 3" descr="/tmp/p7/img/big_C.png">    </p:cNvPr>
          <p:cNvPicPr>
            <a:picLocks noChangeAspect="1"/>
          </p:cNvPicPr>
          <p:nvPr/>
        </p:nvPicPr>
        <p:blipFill>
          <a:blip r:embed="rId4"/>
          <a:stretch>
            <a:fillRect/>
          </a:stretch>
        </p:blipFill>
        <p:spPr>
          <a:xfrm>
            <a:off x="8515862" y="2103120"/>
            <a:ext cx="548640" cy="768096"/>
          </a:xfrm>
          <a:prstGeom prst="rect">
            <a:avLst/>
          </a:prstGeom>
        </p:spPr>
      </p:pic>
      <p:pic>
        <p:nvPicPr>
          <p:cNvPr id="20" name="Image 4" descr="/tmp/p7/img/big_D.png">    </p:cNvPr>
          <p:cNvPicPr>
            <a:picLocks noChangeAspect="1"/>
          </p:cNvPicPr>
          <p:nvPr/>
        </p:nvPicPr>
        <p:blipFill>
          <a:blip r:embed="rId5"/>
          <a:stretch>
            <a:fillRect/>
          </a:stretch>
        </p:blipFill>
        <p:spPr>
          <a:xfrm>
            <a:off x="9137654" y="2103120"/>
            <a:ext cx="548640" cy="768096"/>
          </a:xfrm>
          <a:prstGeom prst="rect">
            <a:avLst/>
          </a:prstGeom>
        </p:spPr>
      </p:pic>
      <p:pic>
        <p:nvPicPr>
          <p:cNvPr id="21" name="Image 5" descr="/tmp/p7/img/big_E.png">    </p:cNvPr>
          <p:cNvPicPr>
            <a:picLocks noChangeAspect="1"/>
          </p:cNvPicPr>
          <p:nvPr/>
        </p:nvPicPr>
        <p:blipFill>
          <a:blip r:embed="rId6"/>
          <a:stretch>
            <a:fillRect/>
          </a:stretch>
        </p:blipFill>
        <p:spPr>
          <a:xfrm>
            <a:off x="9759446" y="2103120"/>
            <a:ext cx="548640" cy="768096"/>
          </a:xfrm>
          <a:prstGeom prst="rect">
            <a:avLst/>
          </a:prstGeom>
        </p:spPr>
      </p:pic>
      <p:sp>
        <p:nvSpPr>
          <p:cNvPr id="22" name="Text 14"/>
          <p:cNvSpPr txBox="1"/>
          <p:nvPr/>
        </p:nvSpPr>
        <p:spPr>
          <a:xfrm>
            <a:off x="8406134"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C, D, E</a:t>
            </a:r>
            <a:endParaRPr lang="en-US" sz="1400" dirty="0"/>
          </a:p>
        </p:txBody>
      </p:sp>
      <p:sp>
        <p:nvSpPr>
          <p:cNvPr id="23" name="Text 15"/>
          <p:cNvSpPr txBox="1"/>
          <p:nvPr/>
        </p:nvSpPr>
        <p:spPr>
          <a:xfrm>
            <a:off x="8406134"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relativism</a:t>
            </a:r>
            <a:endParaRPr lang="en-US" sz="1400" dirty="0"/>
          </a:p>
        </p:txBody>
      </p:sp>
      <p:sp>
        <p:nvSpPr>
          <p:cNvPr id="24" name="Shape 16"/>
          <p:cNvSpPr/>
          <p:nvPr/>
        </p:nvSpPr>
        <p:spPr>
          <a:xfrm>
            <a:off x="9411974" y="3749040"/>
            <a:ext cx="0" cy="228600"/>
          </a:xfrm>
          <a:prstGeom prst="line">
            <a:avLst/>
          </a:prstGeom>
          <a:noFill/>
          <a:ln w="15875">
            <a:solidFill>
              <a:srgbClr val="1C2833"/>
            </a:solidFill>
            <a:prstDash val="solid"/>
          </a:ln>
        </p:spPr>
      </p:sp>
      <p:sp>
        <p:nvSpPr>
          <p:cNvPr id="25" name="Shape 17"/>
          <p:cNvSpPr/>
          <p:nvPr/>
        </p:nvSpPr>
        <p:spPr>
          <a:xfrm>
            <a:off x="2286000" y="4754880"/>
            <a:ext cx="7619695" cy="0"/>
          </a:xfrm>
          <a:prstGeom prst="line">
            <a:avLst/>
          </a:prstGeom>
          <a:noFill/>
          <a:ln w="19050">
            <a:solidFill>
              <a:srgbClr val="1F6E6F"/>
            </a:solidFill>
            <a:prstDash val="dash"/>
          </a:ln>
        </p:spPr>
      </p:sp>
      <p:pic>
        <p:nvPicPr>
          <p:cNvPr id="26" name="Image 6" descr="/tmp/p7/img/big_G.png">    </p:cNvPr>
          <p:cNvPicPr>
            <a:picLocks noChangeAspect="1"/>
          </p:cNvPicPr>
          <p:nvPr/>
        </p:nvPicPr>
        <p:blipFill>
          <a:blip r:embed="rId7"/>
          <a:stretch>
            <a:fillRect/>
          </a:stretch>
        </p:blipFill>
        <p:spPr>
          <a:xfrm>
            <a:off x="5867248" y="4343400"/>
            <a:ext cx="329184" cy="457200"/>
          </a:xfrm>
          <a:prstGeom prst="rect">
            <a:avLst/>
          </a:prstGeom>
        </p:spPr>
      </p:pic>
      <p:sp>
        <p:nvSpPr>
          <p:cNvPr id="27" name="Text 18"/>
          <p:cNvSpPr txBox="1"/>
          <p:nvPr/>
        </p:nvSpPr>
        <p:spPr>
          <a:xfrm>
            <a:off x="1645920" y="4846320"/>
            <a:ext cx="8899855" cy="411480"/>
          </a:xfrm>
          <a:prstGeom prst="rect">
            <a:avLst/>
          </a:prstGeom>
          <a:noFill/>
          <a:ln/>
        </p:spPr>
        <p:txBody>
          <a:bodyPr wrap="square" lIns="0" tIns="0" rIns="0" bIns="0" rtlCol="0" anchor="ctr"/>
          <a:lstStyle/>
          <a:p>
            <a:pPr algn="ctr" indent="0" marL="0">
              <a:buNone/>
            </a:pPr>
            <a:r>
              <a:rPr lang="en-US" sz="1400" i="1" dirty="0">
                <a:solidFill>
                  <a:srgbClr val="1F6E6F"/>
                </a:solidFill>
                <a:latin typeface="Arial" pitchFamily="34" charset="0"/>
                <a:ea typeface="Arial" pitchFamily="34" charset="-122"/>
                <a:cs typeface="Arial" pitchFamily="34" charset="-120"/>
              </a:rPr>
              <a:t>G Pragmatism takes no fixed position and moves along the line as the question requires</a:t>
            </a:r>
            <a:endParaRPr lang="en-US" sz="1400" dirty="0"/>
          </a:p>
        </p:txBody>
      </p:sp>
      <p:sp>
        <p:nvSpPr>
          <p:cNvPr id="28" name="Shape 19"/>
          <p:cNvSpPr/>
          <p:nvPr/>
        </p:nvSpPr>
        <p:spPr>
          <a:xfrm>
            <a:off x="548640" y="5394960"/>
            <a:ext cx="11094415" cy="777240"/>
          </a:xfrm>
          <a:prstGeom prst="roundRect">
            <a:avLst>
              <a:gd name="adj" fmla="val 9412"/>
            </a:avLst>
          </a:prstGeom>
          <a:solidFill>
            <a:srgbClr val="E3F1F0"/>
          </a:solidFill>
          <a:ln w="9525">
            <a:solidFill>
              <a:srgbClr val="D5DEE6"/>
            </a:solidFill>
            <a:prstDash val="solid"/>
          </a:ln>
        </p:spPr>
      </p:sp>
      <p:sp>
        <p:nvSpPr>
          <p:cNvPr id="29" name="Text 20"/>
          <p:cNvSpPr txBox="1"/>
          <p:nvPr/>
        </p:nvSpPr>
        <p:spPr>
          <a:xfrm>
            <a:off x="777240" y="5394960"/>
            <a:ext cx="10637215" cy="777240"/>
          </a:xfrm>
          <a:prstGeom prst="rect">
            <a:avLst/>
          </a:prstGeom>
          <a:noFill/>
          <a:ln/>
        </p:spPr>
        <p:txBody>
          <a:bodyPr wrap="square" lIns="0" tIns="0" rIns="0" bIns="0" rtlCol="0" anchor="ctr"/>
          <a:lstStyle/>
          <a:p>
            <a:pPr indent="0" marL="0">
              <a:buNone/>
            </a:pPr>
            <a:r>
              <a:rPr lang="en-US" sz="1600" b="1" dirty="0">
                <a:solidFill>
                  <a:srgbClr val="2E7D7A"/>
                </a:solidFill>
                <a:latin typeface="Arial" pitchFamily="34" charset="0"/>
                <a:ea typeface="Arial" pitchFamily="34" charset="-122"/>
                <a:cs typeface="Arial" pitchFamily="34" charset="-120"/>
              </a:rPr>
              <a:t>In our case: </a:t>
            </a:r>
            <a:pPr indent="0" marL="0">
              <a:buNone/>
            </a:pPr>
            <a:r>
              <a:rPr lang="en-US" sz="1600" dirty="0">
                <a:solidFill>
                  <a:srgbClr val="1C2833"/>
                </a:solidFill>
                <a:latin typeface="Arial" pitchFamily="34" charset="0"/>
                <a:ea typeface="Arial" pitchFamily="34" charset="-122"/>
                <a:cs typeface="Arial" pitchFamily="34" charset="-120"/>
              </a:rPr>
              <a:t>moving from left to right, customer satisfaction stops being one measurable fact and becomes the meanings people give to the change.</a:t>
            </a:r>
            <a:endParaRPr lang="en-US" sz="16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40</a:t>
            </a:fld>
            <a:endParaRPr lang="en-US"/>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name="Slide 41">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How each alien answers: ontology (A to D)</a:t>
            </a:r>
            <a:endParaRPr lang="en-US" sz="3000" dirty="0"/>
          </a:p>
        </p:txBody>
      </p:sp>
      <p:sp>
        <p:nvSpPr>
          <p:cNvPr id="3" name="Text 1"/>
          <p:cNvSpPr txBox="1"/>
          <p:nvPr/>
        </p:nvSpPr>
        <p:spPr>
          <a:xfrm>
            <a:off x="640080" y="1097280"/>
            <a:ext cx="192024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Alien</a:t>
            </a:r>
            <a:endParaRPr lang="en-US" sz="1400" dirty="0"/>
          </a:p>
        </p:txBody>
      </p:sp>
      <p:sp>
        <p:nvSpPr>
          <p:cNvPr id="4" name="Text 2"/>
          <p:cNvSpPr txBox="1"/>
          <p:nvPr/>
        </p:nvSpPr>
        <p:spPr>
          <a:xfrm>
            <a:off x="2743200" y="1097280"/>
            <a:ext cx="1965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Position</a:t>
            </a:r>
            <a:endParaRPr lang="en-US" sz="1400" dirty="0"/>
          </a:p>
        </p:txBody>
      </p:sp>
      <p:sp>
        <p:nvSpPr>
          <p:cNvPr id="5" name="Text 3"/>
          <p:cNvSpPr txBox="1"/>
          <p:nvPr/>
        </p:nvSpPr>
        <p:spPr>
          <a:xfrm>
            <a:off x="4892040" y="1097280"/>
            <a:ext cx="3108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What it means</a:t>
            </a:r>
            <a:endParaRPr lang="en-US" sz="1400" dirty="0"/>
          </a:p>
        </p:txBody>
      </p:sp>
      <p:sp>
        <p:nvSpPr>
          <p:cNvPr id="6" name="Text 4"/>
          <p:cNvSpPr txBox="1"/>
          <p:nvPr/>
        </p:nvSpPr>
        <p:spPr>
          <a:xfrm>
            <a:off x="8183880" y="1097280"/>
            <a:ext cx="3364992"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In our case</a:t>
            </a:r>
            <a:endParaRPr lang="en-US" sz="1400" dirty="0"/>
          </a:p>
        </p:txBody>
      </p:sp>
      <p:sp>
        <p:nvSpPr>
          <p:cNvPr id="7" name="Shape 5"/>
          <p:cNvSpPr/>
          <p:nvPr/>
        </p:nvSpPr>
        <p:spPr>
          <a:xfrm>
            <a:off x="548640" y="1463040"/>
            <a:ext cx="11094415" cy="1120140"/>
          </a:xfrm>
          <a:prstGeom prst="roundRect">
            <a:avLst>
              <a:gd name="adj" fmla="val 6531"/>
            </a:avLst>
          </a:prstGeom>
          <a:solidFill>
            <a:srgbClr val="EEF3F8"/>
          </a:solidFill>
          <a:ln w="9525">
            <a:solidFill>
              <a:srgbClr val="D5DEE6"/>
            </a:solidFill>
            <a:prstDash val="solid"/>
          </a:ln>
        </p:spPr>
      </p:sp>
      <p:sp>
        <p:nvSpPr>
          <p:cNvPr id="8" name="Shape 6"/>
          <p:cNvSpPr/>
          <p:nvPr/>
        </p:nvSpPr>
        <p:spPr>
          <a:xfrm>
            <a:off x="8092440" y="1536192"/>
            <a:ext cx="3474720" cy="973836"/>
          </a:xfrm>
          <a:prstGeom prst="rect">
            <a:avLst/>
          </a:prstGeom>
          <a:solidFill>
            <a:srgbClr val="E3F1F0"/>
          </a:solidFill>
          <a:ln w="12700">
            <a:solidFill>
              <a:srgbClr val="E3F1F0"/>
            </a:solidFill>
            <a:prstDash val="solid"/>
          </a:ln>
        </p:spPr>
      </p:sp>
      <p:pic>
        <p:nvPicPr>
          <p:cNvPr id="9" name="Image 0" descr="/tmp/p7/img/big_A.png">    </p:cNvPr>
          <p:cNvPicPr>
            <a:picLocks noChangeAspect="1"/>
          </p:cNvPicPr>
          <p:nvPr/>
        </p:nvPicPr>
        <p:blipFill>
          <a:blip r:embed="rId1"/>
          <a:stretch>
            <a:fillRect/>
          </a:stretch>
        </p:blipFill>
        <p:spPr>
          <a:xfrm>
            <a:off x="640080" y="1725930"/>
            <a:ext cx="420624" cy="594360"/>
          </a:xfrm>
          <a:prstGeom prst="rect">
            <a:avLst/>
          </a:prstGeom>
        </p:spPr>
      </p:pic>
      <p:sp>
        <p:nvSpPr>
          <p:cNvPr id="10" name="Text 7"/>
          <p:cNvSpPr txBox="1"/>
          <p:nvPr/>
        </p:nvSpPr>
        <p:spPr>
          <a:xfrm>
            <a:off x="1143000" y="1463040"/>
            <a:ext cx="1463040" cy="1120140"/>
          </a:xfrm>
          <a:prstGeom prst="rect">
            <a:avLst/>
          </a:prstGeom>
          <a:noFill/>
          <a:ln/>
        </p:spPr>
        <p:txBody>
          <a:bodyPr wrap="square" lIns="0" tIns="0" rIns="0" bIns="0" rtlCol="0" anchor="ctr"/>
          <a:lstStyle/>
          <a:p>
            <a:pPr indent="0" marL="0">
              <a:buNone/>
            </a:pPr>
            <a:r>
              <a:rPr lang="en-US" sz="1400" b="1" dirty="0">
                <a:solidFill>
                  <a:srgbClr val="2E7D7D"/>
                </a:solidFill>
                <a:latin typeface="Arial" pitchFamily="34" charset="0"/>
                <a:ea typeface="Arial" pitchFamily="34" charset="-122"/>
                <a:cs typeface="Arial" pitchFamily="34" charset="-120"/>
              </a:rPr>
              <a:t>Alien A</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Positivism</a:t>
            </a:r>
            <a:endParaRPr lang="en-US" sz="1400" dirty="0"/>
          </a:p>
        </p:txBody>
      </p:sp>
      <p:sp>
        <p:nvSpPr>
          <p:cNvPr id="11" name="Text 8"/>
          <p:cNvSpPr txBox="1"/>
          <p:nvPr/>
        </p:nvSpPr>
        <p:spPr>
          <a:xfrm>
            <a:off x="2743200" y="1463040"/>
            <a:ext cx="2011680" cy="1120140"/>
          </a:xfrm>
          <a:prstGeom prst="rect">
            <a:avLst/>
          </a:prstGeom>
          <a:noFill/>
          <a:ln/>
        </p:spPr>
        <p:txBody>
          <a:bodyPr wrap="square" lIns="0" tIns="0" rIns="0" bIns="0" rtlCol="0" anchor="ctr"/>
          <a:lstStyle/>
          <a:p>
            <a:pPr indent="0" marL="0">
              <a:buNone/>
            </a:pPr>
            <a:r>
              <a:rPr lang="en-US" sz="1500" b="1" dirty="0">
                <a:solidFill>
                  <a:srgbClr val="2E7D7D"/>
                </a:solidFill>
                <a:latin typeface="Arial" pitchFamily="34" charset="0"/>
                <a:ea typeface="Arial" pitchFamily="34" charset="-122"/>
                <a:cs typeface="Arial" pitchFamily="34" charset="-120"/>
              </a:rPr>
              <a:t>Naive realism: one reality</a:t>
            </a:r>
            <a:endParaRPr lang="en-US" sz="1500" dirty="0"/>
          </a:p>
        </p:txBody>
      </p:sp>
      <p:sp>
        <p:nvSpPr>
          <p:cNvPr id="12" name="Text 9"/>
          <p:cNvSpPr txBox="1"/>
          <p:nvPr/>
        </p:nvSpPr>
        <p:spPr>
          <a:xfrm>
            <a:off x="4892040" y="146304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One real world exists independently of anyone studying it and can be known as it is.</a:t>
            </a:r>
            <a:endParaRPr lang="en-US" sz="1500" dirty="0"/>
          </a:p>
        </p:txBody>
      </p:sp>
      <p:sp>
        <p:nvSpPr>
          <p:cNvPr id="13" name="Text 10"/>
          <p:cNvSpPr txBox="1"/>
          <p:nvPr/>
        </p:nvSpPr>
        <p:spPr>
          <a:xfrm>
            <a:off x="8229600" y="146304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Customer satisfaction is a real, fixed thing. A good enough score tells us how satisfied customers really are.</a:t>
            </a:r>
            <a:endParaRPr lang="en-US" sz="1500" dirty="0"/>
          </a:p>
        </p:txBody>
      </p:sp>
      <p:sp>
        <p:nvSpPr>
          <p:cNvPr id="14" name="Shape 11"/>
          <p:cNvSpPr/>
          <p:nvPr/>
        </p:nvSpPr>
        <p:spPr>
          <a:xfrm>
            <a:off x="548640" y="2674620"/>
            <a:ext cx="11094415" cy="1120140"/>
          </a:xfrm>
          <a:prstGeom prst="roundRect">
            <a:avLst>
              <a:gd name="adj" fmla="val 6531"/>
            </a:avLst>
          </a:prstGeom>
          <a:solidFill>
            <a:srgbClr val="FFFFFF"/>
          </a:solidFill>
          <a:ln w="9525">
            <a:solidFill>
              <a:srgbClr val="D5DEE6"/>
            </a:solidFill>
            <a:prstDash val="solid"/>
          </a:ln>
        </p:spPr>
      </p:sp>
      <p:sp>
        <p:nvSpPr>
          <p:cNvPr id="15" name="Shape 12"/>
          <p:cNvSpPr/>
          <p:nvPr/>
        </p:nvSpPr>
        <p:spPr>
          <a:xfrm>
            <a:off x="8092440" y="2747772"/>
            <a:ext cx="3474720" cy="973836"/>
          </a:xfrm>
          <a:prstGeom prst="rect">
            <a:avLst/>
          </a:prstGeom>
          <a:solidFill>
            <a:srgbClr val="E3F1F0"/>
          </a:solidFill>
          <a:ln w="12700">
            <a:solidFill>
              <a:srgbClr val="E3F1F0"/>
            </a:solidFill>
            <a:prstDash val="solid"/>
          </a:ln>
        </p:spPr>
      </p:sp>
      <p:pic>
        <p:nvPicPr>
          <p:cNvPr id="16" name="Image 1" descr="/tmp/p7/img/big_B.png">    </p:cNvPr>
          <p:cNvPicPr>
            <a:picLocks noChangeAspect="1"/>
          </p:cNvPicPr>
          <p:nvPr/>
        </p:nvPicPr>
        <p:blipFill>
          <a:blip r:embed="rId2"/>
          <a:stretch>
            <a:fillRect/>
          </a:stretch>
        </p:blipFill>
        <p:spPr>
          <a:xfrm>
            <a:off x="640080" y="2937510"/>
            <a:ext cx="420624" cy="594360"/>
          </a:xfrm>
          <a:prstGeom prst="rect">
            <a:avLst/>
          </a:prstGeom>
        </p:spPr>
      </p:pic>
      <p:sp>
        <p:nvSpPr>
          <p:cNvPr id="17" name="Text 13"/>
          <p:cNvSpPr txBox="1"/>
          <p:nvPr/>
        </p:nvSpPr>
        <p:spPr>
          <a:xfrm>
            <a:off x="1143000" y="2674620"/>
            <a:ext cx="1463040" cy="1120140"/>
          </a:xfrm>
          <a:prstGeom prst="rect">
            <a:avLst/>
          </a:prstGeom>
          <a:noFill/>
          <a:ln/>
        </p:spPr>
        <p:txBody>
          <a:bodyPr wrap="square" lIns="0" tIns="0" rIns="0" bIns="0" rtlCol="0" anchor="ctr"/>
          <a:lstStyle/>
          <a:p>
            <a:pPr indent="0" marL="0">
              <a:buNone/>
            </a:pPr>
            <a:r>
              <a:rPr lang="en-US" sz="1400" b="1" dirty="0">
                <a:solidFill>
                  <a:srgbClr val="3F7F4A"/>
                </a:solidFill>
                <a:latin typeface="Arial" pitchFamily="34" charset="0"/>
                <a:ea typeface="Arial" pitchFamily="34" charset="-122"/>
                <a:cs typeface="Arial" pitchFamily="34" charset="-120"/>
              </a:rPr>
              <a:t>Alien B</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Post-positivism</a:t>
            </a:r>
            <a:endParaRPr lang="en-US" sz="1400" dirty="0"/>
          </a:p>
        </p:txBody>
      </p:sp>
      <p:sp>
        <p:nvSpPr>
          <p:cNvPr id="18" name="Text 14"/>
          <p:cNvSpPr txBox="1"/>
          <p:nvPr/>
        </p:nvSpPr>
        <p:spPr>
          <a:xfrm>
            <a:off x="2743200" y="2674620"/>
            <a:ext cx="2011680" cy="1120140"/>
          </a:xfrm>
          <a:prstGeom prst="rect">
            <a:avLst/>
          </a:prstGeom>
          <a:noFill/>
          <a:ln/>
        </p:spPr>
        <p:txBody>
          <a:bodyPr wrap="square" lIns="0" tIns="0" rIns="0" bIns="0" rtlCol="0" anchor="ctr"/>
          <a:lstStyle/>
          <a:p>
            <a:pPr indent="0" marL="0">
              <a:buNone/>
            </a:pPr>
            <a:r>
              <a:rPr lang="en-US" sz="1500" b="1" dirty="0">
                <a:solidFill>
                  <a:srgbClr val="3F7F4A"/>
                </a:solidFill>
                <a:latin typeface="Arial" pitchFamily="34" charset="0"/>
                <a:ea typeface="Arial" pitchFamily="34" charset="-122"/>
                <a:cs typeface="Arial" pitchFamily="34" charset="-120"/>
              </a:rPr>
              <a:t>Critical realism: one reality, imperfectly known</a:t>
            </a:r>
            <a:endParaRPr lang="en-US" sz="1500" dirty="0"/>
          </a:p>
        </p:txBody>
      </p:sp>
      <p:sp>
        <p:nvSpPr>
          <p:cNvPr id="19" name="Text 15"/>
          <p:cNvSpPr txBox="1"/>
          <p:nvPr/>
        </p:nvSpPr>
        <p:spPr>
          <a:xfrm>
            <a:off x="4892040" y="267462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A real world exists, but we only ever know it partly and with error. The next slide explains the term.</a:t>
            </a:r>
            <a:endParaRPr lang="en-US" sz="1500" dirty="0"/>
          </a:p>
        </p:txBody>
      </p:sp>
      <p:sp>
        <p:nvSpPr>
          <p:cNvPr id="20" name="Text 16"/>
          <p:cNvSpPr txBox="1"/>
          <p:nvPr/>
        </p:nvSpPr>
        <p:spPr>
          <a:xfrm>
            <a:off x="8229600" y="267462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Satisfaction is real, but any score only partly captures it. Verizon's reported rise may not be the whole story.</a:t>
            </a:r>
            <a:endParaRPr lang="en-US" sz="1500" dirty="0"/>
          </a:p>
        </p:txBody>
      </p:sp>
      <p:sp>
        <p:nvSpPr>
          <p:cNvPr id="21" name="Shape 17"/>
          <p:cNvSpPr/>
          <p:nvPr/>
        </p:nvSpPr>
        <p:spPr>
          <a:xfrm>
            <a:off x="548640" y="3886200"/>
            <a:ext cx="11094415" cy="1120140"/>
          </a:xfrm>
          <a:prstGeom prst="roundRect">
            <a:avLst>
              <a:gd name="adj" fmla="val 6531"/>
            </a:avLst>
          </a:prstGeom>
          <a:solidFill>
            <a:srgbClr val="EEF3F8"/>
          </a:solidFill>
          <a:ln w="9525">
            <a:solidFill>
              <a:srgbClr val="D5DEE6"/>
            </a:solidFill>
            <a:prstDash val="solid"/>
          </a:ln>
        </p:spPr>
      </p:sp>
      <p:sp>
        <p:nvSpPr>
          <p:cNvPr id="22" name="Shape 18"/>
          <p:cNvSpPr/>
          <p:nvPr/>
        </p:nvSpPr>
        <p:spPr>
          <a:xfrm>
            <a:off x="8092440" y="3959352"/>
            <a:ext cx="3474720" cy="973836"/>
          </a:xfrm>
          <a:prstGeom prst="rect">
            <a:avLst/>
          </a:prstGeom>
          <a:solidFill>
            <a:srgbClr val="E3F1F0"/>
          </a:solidFill>
          <a:ln w="12700">
            <a:solidFill>
              <a:srgbClr val="E3F1F0"/>
            </a:solidFill>
            <a:prstDash val="solid"/>
          </a:ln>
        </p:spPr>
      </p:sp>
      <p:pic>
        <p:nvPicPr>
          <p:cNvPr id="23" name="Image 2" descr="/tmp/p7/img/big_C.png">    </p:cNvPr>
          <p:cNvPicPr>
            <a:picLocks noChangeAspect="1"/>
          </p:cNvPicPr>
          <p:nvPr/>
        </p:nvPicPr>
        <p:blipFill>
          <a:blip r:embed="rId3"/>
          <a:stretch>
            <a:fillRect/>
          </a:stretch>
        </p:blipFill>
        <p:spPr>
          <a:xfrm>
            <a:off x="640080" y="4149090"/>
            <a:ext cx="420624" cy="594360"/>
          </a:xfrm>
          <a:prstGeom prst="rect">
            <a:avLst/>
          </a:prstGeom>
        </p:spPr>
      </p:pic>
      <p:sp>
        <p:nvSpPr>
          <p:cNvPr id="24" name="Text 19"/>
          <p:cNvSpPr txBox="1"/>
          <p:nvPr/>
        </p:nvSpPr>
        <p:spPr>
          <a:xfrm>
            <a:off x="1143000" y="3886200"/>
            <a:ext cx="1463040" cy="1120140"/>
          </a:xfrm>
          <a:prstGeom prst="rect">
            <a:avLst/>
          </a:prstGeom>
          <a:noFill/>
          <a:ln/>
        </p:spPr>
        <p:txBody>
          <a:bodyPr wrap="square" lIns="0" tIns="0" rIns="0" bIns="0" rtlCol="0" anchor="ctr"/>
          <a:lstStyle/>
          <a:p>
            <a:pPr indent="0" marL="0">
              <a:buNone/>
            </a:pPr>
            <a:r>
              <a:rPr lang="en-US" sz="1400" b="1" dirty="0">
                <a:solidFill>
                  <a:srgbClr val="A4553D"/>
                </a:solidFill>
                <a:latin typeface="Arial" pitchFamily="34" charset="0"/>
                <a:ea typeface="Arial" pitchFamily="34" charset="-122"/>
                <a:cs typeface="Arial" pitchFamily="34" charset="-120"/>
              </a:rPr>
              <a:t>Alien C</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Interpretivism</a:t>
            </a:r>
            <a:endParaRPr lang="en-US" sz="1400" dirty="0"/>
          </a:p>
        </p:txBody>
      </p:sp>
      <p:sp>
        <p:nvSpPr>
          <p:cNvPr id="25" name="Text 20"/>
          <p:cNvSpPr txBox="1"/>
          <p:nvPr/>
        </p:nvSpPr>
        <p:spPr>
          <a:xfrm>
            <a:off x="2743200" y="3886200"/>
            <a:ext cx="2011680" cy="1120140"/>
          </a:xfrm>
          <a:prstGeom prst="rect">
            <a:avLst/>
          </a:prstGeom>
          <a:noFill/>
          <a:ln/>
        </p:spPr>
        <p:txBody>
          <a:bodyPr wrap="square" lIns="0" tIns="0" rIns="0" bIns="0" rtlCol="0" anchor="ctr"/>
          <a:lstStyle/>
          <a:p>
            <a:pPr indent="0" marL="0">
              <a:buNone/>
            </a:pPr>
            <a:r>
              <a:rPr lang="en-US" sz="1500" b="1" dirty="0">
                <a:solidFill>
                  <a:srgbClr val="A4553D"/>
                </a:solidFill>
                <a:latin typeface="Arial" pitchFamily="34" charset="0"/>
                <a:ea typeface="Arial" pitchFamily="34" charset="-122"/>
                <a:cs typeface="Arial" pitchFamily="34" charset="-120"/>
              </a:rPr>
              <a:t>Relativism: many realities, as meanings in context</a:t>
            </a:r>
            <a:endParaRPr lang="en-US" sz="1500" dirty="0"/>
          </a:p>
        </p:txBody>
      </p:sp>
      <p:sp>
        <p:nvSpPr>
          <p:cNvPr id="26" name="Text 21"/>
          <p:cNvSpPr txBox="1"/>
          <p:nvPr/>
        </p:nvSpPr>
        <p:spPr>
          <a:xfrm>
            <a:off x="4892040" y="388620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Reality is the meaning people give to their experience in a particular setting.</a:t>
            </a:r>
            <a:endParaRPr lang="en-US" sz="1500" dirty="0"/>
          </a:p>
        </p:txBody>
      </p:sp>
      <p:sp>
        <p:nvSpPr>
          <p:cNvPr id="27" name="Text 22"/>
          <p:cNvSpPr txBox="1"/>
          <p:nvPr/>
        </p:nvSpPr>
        <p:spPr>
          <a:xfrm>
            <a:off x="8229600" y="388620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For one adviser the AI agent means relief from routine calls; for another it means a threat to their job. Both are real.</a:t>
            </a:r>
            <a:endParaRPr lang="en-US" sz="1500" dirty="0"/>
          </a:p>
        </p:txBody>
      </p:sp>
      <p:sp>
        <p:nvSpPr>
          <p:cNvPr id="28" name="Shape 23"/>
          <p:cNvSpPr/>
          <p:nvPr/>
        </p:nvSpPr>
        <p:spPr>
          <a:xfrm>
            <a:off x="548640" y="5097780"/>
            <a:ext cx="11094415" cy="1120140"/>
          </a:xfrm>
          <a:prstGeom prst="roundRect">
            <a:avLst>
              <a:gd name="adj" fmla="val 6531"/>
            </a:avLst>
          </a:prstGeom>
          <a:solidFill>
            <a:srgbClr val="FFFFFF"/>
          </a:solidFill>
          <a:ln w="9525">
            <a:solidFill>
              <a:srgbClr val="D5DEE6"/>
            </a:solidFill>
            <a:prstDash val="solid"/>
          </a:ln>
        </p:spPr>
      </p:sp>
      <p:sp>
        <p:nvSpPr>
          <p:cNvPr id="29" name="Shape 24"/>
          <p:cNvSpPr/>
          <p:nvPr/>
        </p:nvSpPr>
        <p:spPr>
          <a:xfrm>
            <a:off x="8092440" y="5170932"/>
            <a:ext cx="3474720" cy="973836"/>
          </a:xfrm>
          <a:prstGeom prst="rect">
            <a:avLst/>
          </a:prstGeom>
          <a:solidFill>
            <a:srgbClr val="E3F1F0"/>
          </a:solidFill>
          <a:ln w="12700">
            <a:solidFill>
              <a:srgbClr val="E3F1F0"/>
            </a:solidFill>
            <a:prstDash val="solid"/>
          </a:ln>
        </p:spPr>
      </p:sp>
      <p:pic>
        <p:nvPicPr>
          <p:cNvPr id="30" name="Image 3" descr="/tmp/p7/img/big_D.png">    </p:cNvPr>
          <p:cNvPicPr>
            <a:picLocks noChangeAspect="1"/>
          </p:cNvPicPr>
          <p:nvPr/>
        </p:nvPicPr>
        <p:blipFill>
          <a:blip r:embed="rId4"/>
          <a:stretch>
            <a:fillRect/>
          </a:stretch>
        </p:blipFill>
        <p:spPr>
          <a:xfrm>
            <a:off x="640080" y="5360670"/>
            <a:ext cx="420624" cy="594360"/>
          </a:xfrm>
          <a:prstGeom prst="rect">
            <a:avLst/>
          </a:prstGeom>
        </p:spPr>
      </p:pic>
      <p:sp>
        <p:nvSpPr>
          <p:cNvPr id="31" name="Text 25"/>
          <p:cNvSpPr txBox="1"/>
          <p:nvPr/>
        </p:nvSpPr>
        <p:spPr>
          <a:xfrm>
            <a:off x="1143000" y="5097780"/>
            <a:ext cx="1463040" cy="1120140"/>
          </a:xfrm>
          <a:prstGeom prst="rect">
            <a:avLst/>
          </a:prstGeom>
          <a:noFill/>
          <a:ln/>
        </p:spPr>
        <p:txBody>
          <a:bodyPr wrap="square" lIns="0" tIns="0" rIns="0" bIns="0" rtlCol="0" anchor="ctr"/>
          <a:lstStyle/>
          <a:p>
            <a:pPr indent="0" marL="0">
              <a:buNone/>
            </a:pPr>
            <a:r>
              <a:rPr lang="en-US" sz="1400" b="1" dirty="0">
                <a:solidFill>
                  <a:srgbClr val="6B4E94"/>
                </a:solidFill>
                <a:latin typeface="Arial" pitchFamily="34" charset="0"/>
                <a:ea typeface="Arial" pitchFamily="34" charset="-122"/>
                <a:cs typeface="Arial" pitchFamily="34" charset="-120"/>
              </a:rPr>
              <a:t>Alien D</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Constructivism</a:t>
            </a:r>
            <a:endParaRPr lang="en-US" sz="1400" dirty="0"/>
          </a:p>
        </p:txBody>
      </p:sp>
      <p:sp>
        <p:nvSpPr>
          <p:cNvPr id="32" name="Text 26"/>
          <p:cNvSpPr txBox="1"/>
          <p:nvPr/>
        </p:nvSpPr>
        <p:spPr>
          <a:xfrm>
            <a:off x="2743200" y="5097780"/>
            <a:ext cx="2011680" cy="1120140"/>
          </a:xfrm>
          <a:prstGeom prst="rect">
            <a:avLst/>
          </a:prstGeom>
          <a:noFill/>
          <a:ln/>
        </p:spPr>
        <p:txBody>
          <a:bodyPr wrap="square" lIns="0" tIns="0" rIns="0" bIns="0" rtlCol="0" anchor="ctr"/>
          <a:lstStyle/>
          <a:p>
            <a:pPr indent="0" marL="0">
              <a:buNone/>
            </a:pPr>
            <a:r>
              <a:rPr lang="en-US" sz="1500" b="1" dirty="0">
                <a:solidFill>
                  <a:srgbClr val="6B4E94"/>
                </a:solidFill>
                <a:latin typeface="Arial" pitchFamily="34" charset="0"/>
                <a:ea typeface="Arial" pitchFamily="34" charset="-122"/>
                <a:cs typeface="Arial" pitchFamily="34" charset="-120"/>
              </a:rPr>
              <a:t>Relativism: built by each individual</a:t>
            </a:r>
            <a:endParaRPr lang="en-US" sz="1500" dirty="0"/>
          </a:p>
        </p:txBody>
      </p:sp>
      <p:sp>
        <p:nvSpPr>
          <p:cNvPr id="33" name="Text 27"/>
          <p:cNvSpPr txBox="1"/>
          <p:nvPr/>
        </p:nvSpPr>
        <p:spPr>
          <a:xfrm>
            <a:off x="4892040" y="509778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Each person constructs their own version of reality from their own experience.</a:t>
            </a:r>
            <a:endParaRPr lang="en-US" sz="1500" dirty="0"/>
          </a:p>
        </p:txBody>
      </p:sp>
      <p:sp>
        <p:nvSpPr>
          <p:cNvPr id="34" name="Text 28"/>
          <p:cNvSpPr txBox="1"/>
          <p:nvPr/>
        </p:nvSpPr>
        <p:spPr>
          <a:xfrm>
            <a:off x="8229600" y="509778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Each adviser builds their own reality of the change from their own career, history and hopes.</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41</a:t>
            </a:fld>
            <a:endParaRPr 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name="Slide 42">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How each alien answers: ontology (E to G)</a:t>
            </a:r>
            <a:endParaRPr lang="en-US" sz="3000" dirty="0"/>
          </a:p>
        </p:txBody>
      </p:sp>
      <p:sp>
        <p:nvSpPr>
          <p:cNvPr id="3" name="Text 1"/>
          <p:cNvSpPr txBox="1"/>
          <p:nvPr/>
        </p:nvSpPr>
        <p:spPr>
          <a:xfrm>
            <a:off x="640080" y="1097280"/>
            <a:ext cx="192024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Alien</a:t>
            </a:r>
            <a:endParaRPr lang="en-US" sz="1400" dirty="0"/>
          </a:p>
        </p:txBody>
      </p:sp>
      <p:sp>
        <p:nvSpPr>
          <p:cNvPr id="4" name="Text 2"/>
          <p:cNvSpPr txBox="1"/>
          <p:nvPr/>
        </p:nvSpPr>
        <p:spPr>
          <a:xfrm>
            <a:off x="2743200" y="1097280"/>
            <a:ext cx="1965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Position</a:t>
            </a:r>
            <a:endParaRPr lang="en-US" sz="1400" dirty="0"/>
          </a:p>
        </p:txBody>
      </p:sp>
      <p:sp>
        <p:nvSpPr>
          <p:cNvPr id="5" name="Text 3"/>
          <p:cNvSpPr txBox="1"/>
          <p:nvPr/>
        </p:nvSpPr>
        <p:spPr>
          <a:xfrm>
            <a:off x="4892040" y="1097280"/>
            <a:ext cx="3108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What it means</a:t>
            </a:r>
            <a:endParaRPr lang="en-US" sz="1400" dirty="0"/>
          </a:p>
        </p:txBody>
      </p:sp>
      <p:sp>
        <p:nvSpPr>
          <p:cNvPr id="6" name="Text 4"/>
          <p:cNvSpPr txBox="1"/>
          <p:nvPr/>
        </p:nvSpPr>
        <p:spPr>
          <a:xfrm>
            <a:off x="8183880" y="1097280"/>
            <a:ext cx="3364992"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In our case</a:t>
            </a:r>
            <a:endParaRPr lang="en-US" sz="1400" dirty="0"/>
          </a:p>
        </p:txBody>
      </p:sp>
      <p:sp>
        <p:nvSpPr>
          <p:cNvPr id="7" name="Shape 5"/>
          <p:cNvSpPr/>
          <p:nvPr/>
        </p:nvSpPr>
        <p:spPr>
          <a:xfrm>
            <a:off x="548640" y="1463040"/>
            <a:ext cx="11094415" cy="1120140"/>
          </a:xfrm>
          <a:prstGeom prst="roundRect">
            <a:avLst>
              <a:gd name="adj" fmla="val 6531"/>
            </a:avLst>
          </a:prstGeom>
          <a:solidFill>
            <a:srgbClr val="EEF3F8"/>
          </a:solidFill>
          <a:ln w="9525">
            <a:solidFill>
              <a:srgbClr val="D5DEE6"/>
            </a:solidFill>
            <a:prstDash val="solid"/>
          </a:ln>
        </p:spPr>
      </p:sp>
      <p:sp>
        <p:nvSpPr>
          <p:cNvPr id="8" name="Shape 6"/>
          <p:cNvSpPr/>
          <p:nvPr/>
        </p:nvSpPr>
        <p:spPr>
          <a:xfrm>
            <a:off x="8092440" y="1536192"/>
            <a:ext cx="3474720" cy="973836"/>
          </a:xfrm>
          <a:prstGeom prst="rect">
            <a:avLst/>
          </a:prstGeom>
          <a:solidFill>
            <a:srgbClr val="E3F1F0"/>
          </a:solidFill>
          <a:ln w="12700">
            <a:solidFill>
              <a:srgbClr val="E3F1F0"/>
            </a:solidFill>
            <a:prstDash val="solid"/>
          </a:ln>
        </p:spPr>
      </p:sp>
      <p:pic>
        <p:nvPicPr>
          <p:cNvPr id="9" name="Image 0" descr="/tmp/p7/img/big_E.png">    </p:cNvPr>
          <p:cNvPicPr>
            <a:picLocks noChangeAspect="1"/>
          </p:cNvPicPr>
          <p:nvPr/>
        </p:nvPicPr>
        <p:blipFill>
          <a:blip r:embed="rId1"/>
          <a:stretch>
            <a:fillRect/>
          </a:stretch>
        </p:blipFill>
        <p:spPr>
          <a:xfrm>
            <a:off x="640080" y="1725930"/>
            <a:ext cx="420624" cy="594360"/>
          </a:xfrm>
          <a:prstGeom prst="rect">
            <a:avLst/>
          </a:prstGeom>
        </p:spPr>
      </p:pic>
      <p:sp>
        <p:nvSpPr>
          <p:cNvPr id="10" name="Text 7"/>
          <p:cNvSpPr txBox="1"/>
          <p:nvPr/>
        </p:nvSpPr>
        <p:spPr>
          <a:xfrm>
            <a:off x="1143000" y="1463040"/>
            <a:ext cx="1463040" cy="1120140"/>
          </a:xfrm>
          <a:prstGeom prst="rect">
            <a:avLst/>
          </a:prstGeom>
          <a:noFill/>
          <a:ln/>
        </p:spPr>
        <p:txBody>
          <a:bodyPr wrap="square" lIns="0" tIns="0" rIns="0" bIns="0" rtlCol="0" anchor="ctr"/>
          <a:lstStyle/>
          <a:p>
            <a:pPr indent="0" marL="0">
              <a:buNone/>
            </a:pPr>
            <a:r>
              <a:rPr lang="en-US" sz="1400" b="1" dirty="0">
                <a:solidFill>
                  <a:srgbClr val="8A4F9B"/>
                </a:solidFill>
                <a:latin typeface="Arial" pitchFamily="34" charset="0"/>
                <a:ea typeface="Arial" pitchFamily="34" charset="-122"/>
                <a:cs typeface="Arial" pitchFamily="34" charset="-120"/>
              </a:rPr>
              <a:t>Alien E</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Social constructionism</a:t>
            </a:r>
            <a:endParaRPr lang="en-US" sz="1400" dirty="0"/>
          </a:p>
        </p:txBody>
      </p:sp>
      <p:sp>
        <p:nvSpPr>
          <p:cNvPr id="11" name="Text 8"/>
          <p:cNvSpPr txBox="1"/>
          <p:nvPr/>
        </p:nvSpPr>
        <p:spPr>
          <a:xfrm>
            <a:off x="2743200" y="1463040"/>
            <a:ext cx="2011680" cy="1120140"/>
          </a:xfrm>
          <a:prstGeom prst="rect">
            <a:avLst/>
          </a:prstGeom>
          <a:noFill/>
          <a:ln/>
        </p:spPr>
        <p:txBody>
          <a:bodyPr wrap="square" lIns="0" tIns="0" rIns="0" bIns="0" rtlCol="0" anchor="ctr"/>
          <a:lstStyle/>
          <a:p>
            <a:pPr indent="0" marL="0">
              <a:buNone/>
            </a:pPr>
            <a:r>
              <a:rPr lang="en-US" sz="1500" b="1" dirty="0">
                <a:solidFill>
                  <a:srgbClr val="8A4F9B"/>
                </a:solidFill>
                <a:latin typeface="Arial" pitchFamily="34" charset="0"/>
                <a:ea typeface="Arial" pitchFamily="34" charset="-122"/>
                <a:cs typeface="Arial" pitchFamily="34" charset="-120"/>
              </a:rPr>
              <a:t>Relativism: built between people</a:t>
            </a:r>
            <a:endParaRPr lang="en-US" sz="1500" dirty="0"/>
          </a:p>
        </p:txBody>
      </p:sp>
      <p:sp>
        <p:nvSpPr>
          <p:cNvPr id="12" name="Text 9"/>
          <p:cNvSpPr txBox="1"/>
          <p:nvPr/>
        </p:nvSpPr>
        <p:spPr>
          <a:xfrm>
            <a:off x="4892040" y="146304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Reality is made between people through shared language and group interaction.</a:t>
            </a:r>
            <a:endParaRPr lang="en-US" sz="1500" dirty="0"/>
          </a:p>
        </p:txBody>
      </p:sp>
      <p:sp>
        <p:nvSpPr>
          <p:cNvPr id="13" name="Text 10"/>
          <p:cNvSpPr txBox="1"/>
          <p:nvPr/>
        </p:nvSpPr>
        <p:spPr>
          <a:xfrm>
            <a:off x="8229600" y="146304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Good customer service is whatever managers, staff and customers come to agree it is through the way they talk about it.</a:t>
            </a:r>
            <a:endParaRPr lang="en-US" sz="1500" dirty="0"/>
          </a:p>
        </p:txBody>
      </p:sp>
      <p:sp>
        <p:nvSpPr>
          <p:cNvPr id="14" name="Shape 11"/>
          <p:cNvSpPr/>
          <p:nvPr/>
        </p:nvSpPr>
        <p:spPr>
          <a:xfrm>
            <a:off x="548640" y="2674620"/>
            <a:ext cx="11094415" cy="1120140"/>
          </a:xfrm>
          <a:prstGeom prst="roundRect">
            <a:avLst>
              <a:gd name="adj" fmla="val 6531"/>
            </a:avLst>
          </a:prstGeom>
          <a:solidFill>
            <a:srgbClr val="FFFFFF"/>
          </a:solidFill>
          <a:ln w="9525">
            <a:solidFill>
              <a:srgbClr val="D5DEE6"/>
            </a:solidFill>
            <a:prstDash val="solid"/>
          </a:ln>
        </p:spPr>
      </p:sp>
      <p:sp>
        <p:nvSpPr>
          <p:cNvPr id="15" name="Shape 12"/>
          <p:cNvSpPr/>
          <p:nvPr/>
        </p:nvSpPr>
        <p:spPr>
          <a:xfrm>
            <a:off x="8092440" y="2747772"/>
            <a:ext cx="3474720" cy="973836"/>
          </a:xfrm>
          <a:prstGeom prst="rect">
            <a:avLst/>
          </a:prstGeom>
          <a:solidFill>
            <a:srgbClr val="E3F1F0"/>
          </a:solidFill>
          <a:ln w="12700">
            <a:solidFill>
              <a:srgbClr val="E3F1F0"/>
            </a:solidFill>
            <a:prstDash val="solid"/>
          </a:ln>
        </p:spPr>
      </p:sp>
      <p:pic>
        <p:nvPicPr>
          <p:cNvPr id="16" name="Image 1" descr="/tmp/p7/img/big_F.png">    </p:cNvPr>
          <p:cNvPicPr>
            <a:picLocks noChangeAspect="1"/>
          </p:cNvPicPr>
          <p:nvPr/>
        </p:nvPicPr>
        <p:blipFill>
          <a:blip r:embed="rId2"/>
          <a:stretch>
            <a:fillRect/>
          </a:stretch>
        </p:blipFill>
        <p:spPr>
          <a:xfrm>
            <a:off x="640080" y="2937510"/>
            <a:ext cx="420624" cy="594360"/>
          </a:xfrm>
          <a:prstGeom prst="rect">
            <a:avLst/>
          </a:prstGeom>
        </p:spPr>
      </p:pic>
      <p:sp>
        <p:nvSpPr>
          <p:cNvPr id="17" name="Text 13"/>
          <p:cNvSpPr txBox="1"/>
          <p:nvPr/>
        </p:nvSpPr>
        <p:spPr>
          <a:xfrm>
            <a:off x="1143000" y="2674620"/>
            <a:ext cx="1463040" cy="1120140"/>
          </a:xfrm>
          <a:prstGeom prst="rect">
            <a:avLst/>
          </a:prstGeom>
          <a:noFill/>
          <a:ln/>
        </p:spPr>
        <p:txBody>
          <a:bodyPr wrap="square" lIns="0" tIns="0" rIns="0" bIns="0" rtlCol="0" anchor="ctr"/>
          <a:lstStyle/>
          <a:p>
            <a:pPr indent="0" marL="0">
              <a:buNone/>
            </a:pPr>
            <a:r>
              <a:rPr lang="en-US" sz="1400" b="1" dirty="0">
                <a:solidFill>
                  <a:srgbClr val="A8622A"/>
                </a:solidFill>
                <a:latin typeface="Arial" pitchFamily="34" charset="0"/>
                <a:ea typeface="Arial" pitchFamily="34" charset="-122"/>
                <a:cs typeface="Arial" pitchFamily="34" charset="-120"/>
              </a:rPr>
              <a:t>Alien F</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Critical theory</a:t>
            </a:r>
            <a:endParaRPr lang="en-US" sz="1400" dirty="0"/>
          </a:p>
        </p:txBody>
      </p:sp>
      <p:sp>
        <p:nvSpPr>
          <p:cNvPr id="18" name="Text 14"/>
          <p:cNvSpPr txBox="1"/>
          <p:nvPr/>
        </p:nvSpPr>
        <p:spPr>
          <a:xfrm>
            <a:off x="2743200" y="2674620"/>
            <a:ext cx="2011680" cy="1120140"/>
          </a:xfrm>
          <a:prstGeom prst="rect">
            <a:avLst/>
          </a:prstGeom>
          <a:noFill/>
          <a:ln/>
        </p:spPr>
        <p:txBody>
          <a:bodyPr wrap="square" lIns="0" tIns="0" rIns="0" bIns="0" rtlCol="0" anchor="ctr"/>
          <a:lstStyle/>
          <a:p>
            <a:pPr indent="0" marL="0">
              <a:buNone/>
            </a:pPr>
            <a:r>
              <a:rPr lang="en-US" sz="1500" b="1" dirty="0">
                <a:solidFill>
                  <a:srgbClr val="A8622A"/>
                </a:solidFill>
                <a:latin typeface="Arial" pitchFamily="34" charset="0"/>
                <a:ea typeface="Arial" pitchFamily="34" charset="-122"/>
                <a:cs typeface="Arial" pitchFamily="34" charset="-120"/>
              </a:rPr>
              <a:t>Historical realism: shaped by power</a:t>
            </a:r>
            <a:endParaRPr lang="en-US" sz="1500" dirty="0"/>
          </a:p>
        </p:txBody>
      </p:sp>
      <p:sp>
        <p:nvSpPr>
          <p:cNvPr id="19" name="Text 15"/>
          <p:cNvSpPr txBox="1"/>
          <p:nvPr/>
        </p:nvSpPr>
        <p:spPr>
          <a:xfrm>
            <a:off x="4892040" y="267462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Structures of power built up over time, such as class, gender and race, are real in their effects but can be changed.</a:t>
            </a:r>
            <a:endParaRPr lang="en-US" sz="1500" dirty="0"/>
          </a:p>
        </p:txBody>
      </p:sp>
      <p:sp>
        <p:nvSpPr>
          <p:cNvPr id="20" name="Text 16"/>
          <p:cNvSpPr txBox="1"/>
          <p:nvPr/>
        </p:nvSpPr>
        <p:spPr>
          <a:xfrm>
            <a:off x="8229600" y="267462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The job cuts sit inside real structures of power: shareholders, managers and low-paid advisers do not stand on equal ground.</a:t>
            </a:r>
            <a:endParaRPr lang="en-US" sz="1500" dirty="0"/>
          </a:p>
        </p:txBody>
      </p:sp>
      <p:sp>
        <p:nvSpPr>
          <p:cNvPr id="21" name="Shape 17"/>
          <p:cNvSpPr/>
          <p:nvPr/>
        </p:nvSpPr>
        <p:spPr>
          <a:xfrm>
            <a:off x="548640" y="3886200"/>
            <a:ext cx="11094415" cy="1120140"/>
          </a:xfrm>
          <a:prstGeom prst="roundRect">
            <a:avLst>
              <a:gd name="adj" fmla="val 6531"/>
            </a:avLst>
          </a:prstGeom>
          <a:solidFill>
            <a:srgbClr val="EEF3F8"/>
          </a:solidFill>
          <a:ln w="9525">
            <a:solidFill>
              <a:srgbClr val="D5DEE6"/>
            </a:solidFill>
            <a:prstDash val="solid"/>
          </a:ln>
        </p:spPr>
      </p:sp>
      <p:sp>
        <p:nvSpPr>
          <p:cNvPr id="22" name="Shape 18"/>
          <p:cNvSpPr/>
          <p:nvPr/>
        </p:nvSpPr>
        <p:spPr>
          <a:xfrm>
            <a:off x="8092440" y="3959352"/>
            <a:ext cx="3474720" cy="973836"/>
          </a:xfrm>
          <a:prstGeom prst="rect">
            <a:avLst/>
          </a:prstGeom>
          <a:solidFill>
            <a:srgbClr val="E3F1F0"/>
          </a:solidFill>
          <a:ln w="12700">
            <a:solidFill>
              <a:srgbClr val="E3F1F0"/>
            </a:solidFill>
            <a:prstDash val="solid"/>
          </a:ln>
        </p:spPr>
      </p:sp>
      <p:pic>
        <p:nvPicPr>
          <p:cNvPr id="23" name="Image 2" descr="/tmp/p7/img/big_G.png">    </p:cNvPr>
          <p:cNvPicPr>
            <a:picLocks noChangeAspect="1"/>
          </p:cNvPicPr>
          <p:nvPr/>
        </p:nvPicPr>
        <p:blipFill>
          <a:blip r:embed="rId3"/>
          <a:stretch>
            <a:fillRect/>
          </a:stretch>
        </p:blipFill>
        <p:spPr>
          <a:xfrm>
            <a:off x="640080" y="4149090"/>
            <a:ext cx="420624" cy="594360"/>
          </a:xfrm>
          <a:prstGeom prst="rect">
            <a:avLst/>
          </a:prstGeom>
        </p:spPr>
      </p:pic>
      <p:sp>
        <p:nvSpPr>
          <p:cNvPr id="24" name="Text 19"/>
          <p:cNvSpPr txBox="1"/>
          <p:nvPr/>
        </p:nvSpPr>
        <p:spPr>
          <a:xfrm>
            <a:off x="1143000" y="3886200"/>
            <a:ext cx="1463040" cy="1120140"/>
          </a:xfrm>
          <a:prstGeom prst="rect">
            <a:avLst/>
          </a:prstGeom>
          <a:noFill/>
          <a:ln/>
        </p:spPr>
        <p:txBody>
          <a:bodyPr wrap="square" lIns="0" tIns="0" rIns="0" bIns="0" rtlCol="0" anchor="ctr"/>
          <a:lstStyle/>
          <a:p>
            <a:pPr indent="0" marL="0">
              <a:buNone/>
            </a:pPr>
            <a:r>
              <a:rPr lang="en-US" sz="1400" b="1" dirty="0">
                <a:solidFill>
                  <a:srgbClr val="1F6E6F"/>
                </a:solidFill>
                <a:latin typeface="Arial" pitchFamily="34" charset="0"/>
                <a:ea typeface="Arial" pitchFamily="34" charset="-122"/>
                <a:cs typeface="Arial" pitchFamily="34" charset="-120"/>
              </a:rPr>
              <a:t>Alien G</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Pragmatism</a:t>
            </a:r>
            <a:endParaRPr lang="en-US" sz="1400" dirty="0"/>
          </a:p>
        </p:txBody>
      </p:sp>
      <p:sp>
        <p:nvSpPr>
          <p:cNvPr id="25" name="Text 20"/>
          <p:cNvSpPr txBox="1"/>
          <p:nvPr/>
        </p:nvSpPr>
        <p:spPr>
          <a:xfrm>
            <a:off x="2743200" y="3886200"/>
            <a:ext cx="2011680" cy="1120140"/>
          </a:xfrm>
          <a:prstGeom prst="rect">
            <a:avLst/>
          </a:prstGeom>
          <a:noFill/>
          <a:ln/>
        </p:spPr>
        <p:txBody>
          <a:bodyPr wrap="square" lIns="0" tIns="0" rIns="0" bIns="0" rtlCol="0" anchor="ctr"/>
          <a:lstStyle/>
          <a:p>
            <a:pPr indent="0" marL="0">
              <a:buNone/>
            </a:pPr>
            <a:r>
              <a:rPr lang="en-US" sz="1500" b="1" dirty="0">
                <a:solidFill>
                  <a:srgbClr val="1F6E6F"/>
                </a:solidFill>
                <a:latin typeface="Arial" pitchFamily="34" charset="0"/>
                <a:ea typeface="Arial" pitchFamily="34" charset="-122"/>
                <a:cs typeface="Arial" pitchFamily="34" charset="-120"/>
              </a:rPr>
              <a:t>No fixed position</a:t>
            </a:r>
            <a:endParaRPr lang="en-US" sz="1500" dirty="0"/>
          </a:p>
        </p:txBody>
      </p:sp>
      <p:sp>
        <p:nvSpPr>
          <p:cNvPr id="26" name="Text 21"/>
          <p:cNvSpPr txBox="1"/>
          <p:nvPr/>
        </p:nvSpPr>
        <p:spPr>
          <a:xfrm>
            <a:off x="4892040" y="388620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Pragmatism sets the question of ultimate reality aside. What matters is what works in practice (Morgan, 2007).</a:t>
            </a:r>
            <a:endParaRPr lang="en-US" sz="1500" dirty="0"/>
          </a:p>
        </p:txBody>
      </p:sp>
      <p:sp>
        <p:nvSpPr>
          <p:cNvPr id="27" name="Text 22"/>
          <p:cNvSpPr txBox="1"/>
          <p:nvPr/>
        </p:nvSpPr>
        <p:spPr>
          <a:xfrm>
            <a:off x="8229600" y="388620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Whether satisfaction is real matters less than whether a new service actually solves customers' problems.</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42</a:t>
            </a:fld>
            <a:endParaRPr lang="en-US"/>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name="Slide 43">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 note on critical realism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One term, two different meanings</a:t>
            </a:r>
            <a:endParaRPr lang="en-US" sz="1800" dirty="0"/>
          </a:p>
        </p:txBody>
      </p:sp>
      <p:sp>
        <p:nvSpPr>
          <p:cNvPr id="4" name="Shape 2"/>
          <p:cNvSpPr/>
          <p:nvPr/>
        </p:nvSpPr>
        <p:spPr>
          <a:xfrm>
            <a:off x="548640" y="1645920"/>
            <a:ext cx="3515258" cy="4480560"/>
          </a:xfrm>
          <a:prstGeom prst="roundRect">
            <a:avLst>
              <a:gd name="adj" fmla="val 2081"/>
            </a:avLst>
          </a:prstGeom>
          <a:solidFill>
            <a:srgbClr val="EEF3F8"/>
          </a:solidFill>
          <a:ln w="9525">
            <a:solidFill>
              <a:srgbClr val="D5DEE6"/>
            </a:solidFill>
            <a:prstDash val="solid"/>
          </a:ln>
        </p:spPr>
      </p:sp>
      <p:sp>
        <p:nvSpPr>
          <p:cNvPr id="5" name="Text 3"/>
          <p:cNvSpPr txBox="1"/>
          <p:nvPr/>
        </p:nvSpPr>
        <p:spPr>
          <a:xfrm>
            <a:off x="777240" y="1783080"/>
            <a:ext cx="3058058" cy="4206240"/>
          </a:xfrm>
          <a:prstGeom prst="rect">
            <a:avLst/>
          </a:prstGeom>
          <a:noFill/>
          <a:ln/>
        </p:spPr>
        <p:txBody>
          <a:bodyPr wrap="square" lIns="0" tIns="0" rIns="0" bIns="0" rtlCol="0" anchor="t"/>
          <a:lstStyle/>
          <a:p>
            <a:pPr indent="0" marL="0">
              <a:spcAft>
                <a:spcPts val="800"/>
              </a:spcAft>
              <a:buNone/>
            </a:pPr>
            <a:r>
              <a:rPr lang="en-US" sz="1600" b="1" dirty="0">
                <a:solidFill>
                  <a:srgbClr val="2E7D7A"/>
                </a:solidFill>
                <a:latin typeface="Arial" pitchFamily="34" charset="0"/>
                <a:ea typeface="Arial" pitchFamily="34" charset="-122"/>
                <a:cs typeface="Arial" pitchFamily="34" charset="-120"/>
              </a:rPr>
              <a:t>In Lincoln, Lynham and Guba (2018)</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Critical realism is their label for Alien B's ontology: a real world exists, but we can only ever know it imperfectly and in terms of probability (p. 217).</a:t>
            </a:r>
            <a:endParaRPr lang="en-US" sz="1600" dirty="0"/>
          </a:p>
          <a:p>
            <a:pPr indent="0" marL="0">
              <a:spcAft>
                <a:spcPts val="800"/>
              </a:spcAft>
              <a:buNone/>
            </a:pPr>
            <a:r>
              <a:rPr lang="en-US" sz="600" dirty="0">
                <a:solidFill>
                  <a:srgbClr val="1C2833"/>
                </a:solidFill>
                <a:latin typeface="Arial" pitchFamily="34" charset="0"/>
                <a:ea typeface="Arial" pitchFamily="34" charset="-122"/>
                <a:cs typeface="Arial" pitchFamily="34" charset="-120"/>
              </a:rPr>
              <a:t> </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This is the meaning used in the Seven Aliens.</a:t>
            </a:r>
            <a:endParaRPr lang="en-US" sz="1600" dirty="0"/>
          </a:p>
        </p:txBody>
      </p:sp>
      <p:sp>
        <p:nvSpPr>
          <p:cNvPr id="6" name="Shape 4"/>
          <p:cNvSpPr/>
          <p:nvPr/>
        </p:nvSpPr>
        <p:spPr>
          <a:xfrm>
            <a:off x="4338218" y="1645920"/>
            <a:ext cx="3515258" cy="4480560"/>
          </a:xfrm>
          <a:prstGeom prst="roundRect">
            <a:avLst>
              <a:gd name="adj" fmla="val 2081"/>
            </a:avLst>
          </a:prstGeom>
          <a:solidFill>
            <a:srgbClr val="EEF3F8"/>
          </a:solidFill>
          <a:ln w="9525">
            <a:solidFill>
              <a:srgbClr val="D5DEE6"/>
            </a:solidFill>
            <a:prstDash val="solid"/>
          </a:ln>
        </p:spPr>
      </p:sp>
      <p:sp>
        <p:nvSpPr>
          <p:cNvPr id="7" name="Text 5"/>
          <p:cNvSpPr txBox="1"/>
          <p:nvPr/>
        </p:nvSpPr>
        <p:spPr>
          <a:xfrm>
            <a:off x="4566818" y="1783080"/>
            <a:ext cx="3058058" cy="4206240"/>
          </a:xfrm>
          <a:prstGeom prst="rect">
            <a:avLst/>
          </a:prstGeom>
          <a:noFill/>
          <a:ln/>
        </p:spPr>
        <p:txBody>
          <a:bodyPr wrap="square" lIns="0" tIns="0" rIns="0" bIns="0" rtlCol="0" anchor="t"/>
          <a:lstStyle/>
          <a:p>
            <a:pPr indent="0" marL="0">
              <a:spcAft>
                <a:spcPts val="800"/>
              </a:spcAft>
              <a:buNone/>
            </a:pPr>
            <a:r>
              <a:rPr lang="en-US" sz="1600" b="1" dirty="0">
                <a:solidFill>
                  <a:srgbClr val="2E7D7A"/>
                </a:solidFill>
                <a:latin typeface="Arial" pitchFamily="34" charset="0"/>
                <a:ea typeface="Arial" pitchFamily="34" charset="-122"/>
                <a:cs typeface="Arial" pitchFamily="34" charset="-120"/>
              </a:rPr>
              <a:t>In Roy Bhaskar's work</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Roy Bhaskar was a British philosopher of science. In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A realist theory of science</a:t>
            </a:r>
            <a:pPr indent="0" marL="0">
              <a:spcAft>
                <a:spcPts val="800"/>
              </a:spcAft>
              <a:buNone/>
            </a:pPr>
            <a:r>
              <a:rPr lang="en-US" sz="1600" dirty="0">
                <a:solidFill>
                  <a:srgbClr val="1C2833"/>
                </a:solidFill>
                <a:latin typeface="Arial" pitchFamily="34" charset="0"/>
                <a:ea typeface="Arial" pitchFamily="34" charset="-122"/>
                <a:cs typeface="Arial" pitchFamily="34" charset="-120"/>
              </a:rPr>
              <a:t> (Bhaskar, 1975) he argued that reality has three layers: the empirical (what we experience), the actual (events that happen) and the real (the deeper mechanisms that cause events, even when we cannot see them).</a:t>
            </a:r>
            <a:endParaRPr lang="en-US" sz="1600" dirty="0"/>
          </a:p>
          <a:p>
            <a:pPr indent="0" marL="0">
              <a:spcAft>
                <a:spcPts val="800"/>
              </a:spcAft>
              <a:buNone/>
            </a:pPr>
            <a:r>
              <a:rPr lang="en-US" sz="600" dirty="0">
                <a:solidFill>
                  <a:srgbClr val="1C2833"/>
                </a:solidFill>
                <a:latin typeface="Arial" pitchFamily="34" charset="0"/>
                <a:ea typeface="Arial" pitchFamily="34" charset="-122"/>
                <a:cs typeface="Arial" pitchFamily="34" charset="-120"/>
              </a:rPr>
              <a:t> </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This is a full philosophy in its own right and is widely used in management research.</a:t>
            </a:r>
            <a:endParaRPr lang="en-US" sz="1600" dirty="0"/>
          </a:p>
        </p:txBody>
      </p:sp>
      <p:sp>
        <p:nvSpPr>
          <p:cNvPr id="8" name="Shape 6"/>
          <p:cNvSpPr/>
          <p:nvPr/>
        </p:nvSpPr>
        <p:spPr>
          <a:xfrm>
            <a:off x="8127797" y="1645920"/>
            <a:ext cx="3515258" cy="4480560"/>
          </a:xfrm>
          <a:prstGeom prst="roundRect">
            <a:avLst>
              <a:gd name="adj" fmla="val 2081"/>
            </a:avLst>
          </a:prstGeom>
          <a:solidFill>
            <a:srgbClr val="E3F1F0"/>
          </a:solidFill>
          <a:ln w="9525">
            <a:solidFill>
              <a:srgbClr val="D5DEE6"/>
            </a:solidFill>
            <a:prstDash val="solid"/>
          </a:ln>
        </p:spPr>
      </p:sp>
      <p:sp>
        <p:nvSpPr>
          <p:cNvPr id="9" name="Text 7"/>
          <p:cNvSpPr txBox="1"/>
          <p:nvPr/>
        </p:nvSpPr>
        <p:spPr>
          <a:xfrm>
            <a:off x="8356397" y="1783080"/>
            <a:ext cx="3058058" cy="4206240"/>
          </a:xfrm>
          <a:prstGeom prst="rect">
            <a:avLst/>
          </a:prstGeom>
          <a:noFill/>
          <a:ln/>
        </p:spPr>
        <p:txBody>
          <a:bodyPr wrap="square" lIns="0" tIns="0" rIns="0" bIns="0" rtlCol="0" anchor="t"/>
          <a:lstStyle/>
          <a:p>
            <a:pPr indent="0" marL="0">
              <a:spcAft>
                <a:spcPts val="800"/>
              </a:spcAft>
              <a:buNone/>
            </a:pPr>
            <a:r>
              <a:rPr lang="en-US" sz="1600" b="1" dirty="0">
                <a:solidFill>
                  <a:srgbClr val="2E7D7A"/>
                </a:solidFill>
                <a:latin typeface="Arial" pitchFamily="34" charset="0"/>
                <a:ea typeface="Arial" pitchFamily="34" charset="-122"/>
                <a:cs typeface="Arial" pitchFamily="34" charset="-120"/>
              </a:rPr>
              <a:t>Why it sits outside the seven</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Bhaskar's critical realism has its own large literature. If you choose it, you engage with that literature directly rather than treating it as Alien B.</a:t>
            </a:r>
            <a:endParaRPr lang="en-US" sz="1600" dirty="0"/>
          </a:p>
          <a:p>
            <a:pPr indent="0" marL="0">
              <a:spcAft>
                <a:spcPts val="800"/>
              </a:spcAft>
              <a:buNone/>
            </a:pPr>
            <a:r>
              <a:rPr lang="en-US" sz="600" dirty="0">
                <a:solidFill>
                  <a:srgbClr val="1C2833"/>
                </a:solidFill>
                <a:latin typeface="Arial" pitchFamily="34" charset="0"/>
                <a:ea typeface="Arial" pitchFamily="34" charset="-122"/>
                <a:cs typeface="Arial" pitchFamily="34" charset="-120"/>
              </a:rPr>
              <a:t> </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In our case, a study in Bhaskar's tradition would look for the hidden mechanisms, such as cost pressures and shareholder expectations, that produce decisions like Verizon's.</a:t>
            </a:r>
            <a:endParaRPr lang="en-US" sz="16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43</a:t>
            </a:fld>
            <a:endParaRPr lang="en-US"/>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name="Slide 44">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2E7D7A"/>
          </a:solidFill>
          <a:ln w="12700">
            <a:solidFill>
              <a:srgbClr val="2E7D7A"/>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Class activity 3 | 5 minutes | on your own, then pairs</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Place your own topic on the line</a:t>
            </a:r>
            <a:endParaRPr lang="en-US" sz="2800" dirty="0"/>
          </a:p>
        </p:txBody>
      </p:sp>
      <p:sp>
        <p:nvSpPr>
          <p:cNvPr id="5" name="Text 3"/>
          <p:cNvSpPr txBox="1"/>
          <p:nvPr/>
        </p:nvSpPr>
        <p:spPr>
          <a:xfrm>
            <a:off x="548640" y="1325880"/>
            <a:ext cx="11094415" cy="594360"/>
          </a:xfrm>
          <a:prstGeom prst="rect">
            <a:avLst/>
          </a:prstGeom>
          <a:noFill/>
          <a:ln/>
        </p:spPr>
        <p:txBody>
          <a:bodyPr wrap="square" lIns="0" tIns="0" rIns="0" bIns="0" rtlCol="0" anchor="t"/>
          <a:lstStyle/>
          <a:p>
            <a:pPr indent="0" marL="0">
              <a:buNone/>
            </a:pPr>
            <a:r>
              <a:rPr lang="en-US" sz="1700" dirty="0">
                <a:solidFill>
                  <a:srgbClr val="1C2833"/>
                </a:solidFill>
                <a:latin typeface="Arial" pitchFamily="34" charset="0"/>
                <a:ea typeface="Arial" pitchFamily="34" charset="-122"/>
                <a:cs typeface="Arial" pitchFamily="34" charset="-120"/>
              </a:rPr>
              <a:t>Bring the ontology line to your own research.</a:t>
            </a:r>
            <a:endParaRPr lang="en-US" sz="1700" dirty="0"/>
          </a:p>
        </p:txBody>
      </p:sp>
      <p:sp>
        <p:nvSpPr>
          <p:cNvPr id="6" name="Shape 4"/>
          <p:cNvSpPr/>
          <p:nvPr/>
        </p:nvSpPr>
        <p:spPr>
          <a:xfrm>
            <a:off x="548640" y="2011680"/>
            <a:ext cx="11094415" cy="832104"/>
          </a:xfrm>
          <a:prstGeom prst="roundRect">
            <a:avLst>
              <a:gd name="adj" fmla="val 8791"/>
            </a:avLst>
          </a:prstGeom>
          <a:solidFill>
            <a:srgbClr val="FFFFFF"/>
          </a:solidFill>
          <a:ln w="9525">
            <a:solidFill>
              <a:srgbClr val="D5DEE6"/>
            </a:solidFill>
            <a:prstDash val="solid"/>
          </a:ln>
        </p:spPr>
      </p:sp>
      <p:sp>
        <p:nvSpPr>
          <p:cNvPr id="7" name="Text 5"/>
          <p:cNvSpPr txBox="1"/>
          <p:nvPr/>
        </p:nvSpPr>
        <p:spPr>
          <a:xfrm>
            <a:off x="685800" y="2221992"/>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a</a:t>
            </a:r>
            <a:endParaRPr lang="en-US" sz="1600" dirty="0"/>
          </a:p>
        </p:txBody>
      </p:sp>
      <p:sp>
        <p:nvSpPr>
          <p:cNvPr id="8" name="Text 6"/>
          <p:cNvSpPr txBox="1"/>
          <p:nvPr/>
        </p:nvSpPr>
        <p:spPr>
          <a:xfrm>
            <a:off x="1234440" y="2011680"/>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Write your research topic in one sentence.</a:t>
            </a:r>
            <a:endParaRPr lang="en-US" sz="1600" dirty="0"/>
          </a:p>
        </p:txBody>
      </p:sp>
      <p:sp>
        <p:nvSpPr>
          <p:cNvPr id="9" name="Shape 7"/>
          <p:cNvSpPr/>
          <p:nvPr/>
        </p:nvSpPr>
        <p:spPr>
          <a:xfrm>
            <a:off x="548640" y="2953512"/>
            <a:ext cx="11094415" cy="832104"/>
          </a:xfrm>
          <a:prstGeom prst="roundRect">
            <a:avLst>
              <a:gd name="adj" fmla="val 8791"/>
            </a:avLst>
          </a:prstGeom>
          <a:solidFill>
            <a:srgbClr val="FFFFFF"/>
          </a:solidFill>
          <a:ln w="9525">
            <a:solidFill>
              <a:srgbClr val="D5DEE6"/>
            </a:solidFill>
            <a:prstDash val="solid"/>
          </a:ln>
        </p:spPr>
      </p:sp>
      <p:sp>
        <p:nvSpPr>
          <p:cNvPr id="10" name="Text 8"/>
          <p:cNvSpPr txBox="1"/>
          <p:nvPr/>
        </p:nvSpPr>
        <p:spPr>
          <a:xfrm>
            <a:off x="685800" y="3163824"/>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b</a:t>
            </a:r>
            <a:endParaRPr lang="en-US" sz="1600" dirty="0"/>
          </a:p>
        </p:txBody>
      </p:sp>
      <p:sp>
        <p:nvSpPr>
          <p:cNvPr id="11" name="Text 9"/>
          <p:cNvSpPr txBox="1"/>
          <p:nvPr/>
        </p:nvSpPr>
        <p:spPr>
          <a:xfrm>
            <a:off x="1234440" y="2953512"/>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Mark where your topic sits on the line from realism to relativism.</a:t>
            </a:r>
            <a:endParaRPr lang="en-US" sz="1600" dirty="0"/>
          </a:p>
        </p:txBody>
      </p:sp>
      <p:sp>
        <p:nvSpPr>
          <p:cNvPr id="12" name="Shape 10"/>
          <p:cNvSpPr/>
          <p:nvPr/>
        </p:nvSpPr>
        <p:spPr>
          <a:xfrm>
            <a:off x="548640" y="3895344"/>
            <a:ext cx="11094415" cy="832104"/>
          </a:xfrm>
          <a:prstGeom prst="roundRect">
            <a:avLst>
              <a:gd name="adj" fmla="val 8791"/>
            </a:avLst>
          </a:prstGeom>
          <a:solidFill>
            <a:srgbClr val="FFFFFF"/>
          </a:solidFill>
          <a:ln w="9525">
            <a:solidFill>
              <a:srgbClr val="D5DEE6"/>
            </a:solidFill>
            <a:prstDash val="solid"/>
          </a:ln>
        </p:spPr>
      </p:sp>
      <p:sp>
        <p:nvSpPr>
          <p:cNvPr id="13" name="Text 11"/>
          <p:cNvSpPr txBox="1"/>
          <p:nvPr/>
        </p:nvSpPr>
        <p:spPr>
          <a:xfrm>
            <a:off x="685800" y="4105656"/>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c</a:t>
            </a:r>
            <a:endParaRPr lang="en-US" sz="1600" dirty="0"/>
          </a:p>
        </p:txBody>
      </p:sp>
      <p:sp>
        <p:nvSpPr>
          <p:cNvPr id="14" name="Text 12"/>
          <p:cNvSpPr txBox="1"/>
          <p:nvPr/>
        </p:nvSpPr>
        <p:spPr>
          <a:xfrm>
            <a:off x="1234440" y="3895344"/>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Explain to your partner, in one sentence, why it sits there.</a:t>
            </a:r>
            <a:endParaRPr lang="en-US" sz="1600" dirty="0"/>
          </a:p>
        </p:txBody>
      </p:sp>
      <p:sp>
        <p:nvSpPr>
          <p:cNvPr id="15" name="Shape 13"/>
          <p:cNvSpPr/>
          <p:nvPr/>
        </p:nvSpPr>
        <p:spPr>
          <a:xfrm>
            <a:off x="548640" y="4837176"/>
            <a:ext cx="11094415" cy="832104"/>
          </a:xfrm>
          <a:prstGeom prst="roundRect">
            <a:avLst>
              <a:gd name="adj" fmla="val 8791"/>
            </a:avLst>
          </a:prstGeom>
          <a:solidFill>
            <a:srgbClr val="FFFFFF"/>
          </a:solidFill>
          <a:ln w="9525">
            <a:solidFill>
              <a:srgbClr val="D5DEE6"/>
            </a:solidFill>
            <a:prstDash val="solid"/>
          </a:ln>
        </p:spPr>
      </p:sp>
      <p:sp>
        <p:nvSpPr>
          <p:cNvPr id="16" name="Text 14"/>
          <p:cNvSpPr txBox="1"/>
          <p:nvPr/>
        </p:nvSpPr>
        <p:spPr>
          <a:xfrm>
            <a:off x="685800" y="5047488"/>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d</a:t>
            </a:r>
            <a:endParaRPr lang="en-US" sz="1600" dirty="0"/>
          </a:p>
        </p:txBody>
      </p:sp>
      <p:sp>
        <p:nvSpPr>
          <p:cNvPr id="17" name="Text 15"/>
          <p:cNvSpPr txBox="1"/>
          <p:nvPr/>
        </p:nvSpPr>
        <p:spPr>
          <a:xfrm>
            <a:off x="1234440" y="4837176"/>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Your LCDB7007 assignment uses Alien C. What changes if you treat your topic as meanings in context?</a:t>
            </a:r>
            <a:endParaRPr lang="en-US" sz="1600" dirty="0"/>
          </a:p>
        </p:txBody>
      </p:sp>
      <p:sp>
        <p:nvSpPr>
          <p:cNvPr id="18" name="Text 16"/>
          <p:cNvSpPr txBox="1"/>
          <p:nvPr/>
        </p:nvSpPr>
        <p:spPr>
          <a:xfrm>
            <a:off x="548640" y="5806440"/>
            <a:ext cx="11094415" cy="41148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Workbook link: </a:t>
            </a:r>
            <a:pPr indent="0" marL="0">
              <a:buNone/>
            </a:pPr>
            <a:r>
              <a:rPr lang="en-US" sz="1500" dirty="0">
                <a:solidFill>
                  <a:srgbClr val="1C2833"/>
                </a:solidFill>
                <a:latin typeface="Arial" pitchFamily="34" charset="0"/>
                <a:ea typeface="Arial" pitchFamily="34" charset="-122"/>
                <a:cs typeface="Arial" pitchFamily="34" charset="-120"/>
              </a:rPr>
              <a:t>Step 1 and Activity 1; Figure 2 shows the ontological line.</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44</a:t>
            </a:fld>
            <a:endParaRPr lang="en-US"/>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name="Slide 45">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1C2833"/>
          </a:solidFill>
          <a:ln w="12700">
            <a:solidFill>
              <a:srgbClr val="1C2833"/>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Answers | Class activity 3</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Place your own topic on the line</a:t>
            </a:r>
            <a:endParaRPr lang="en-US" sz="2800" dirty="0"/>
          </a:p>
        </p:txBody>
      </p:sp>
      <p:sp>
        <p:nvSpPr>
          <p:cNvPr id="5" name="Shape 3"/>
          <p:cNvSpPr/>
          <p:nvPr/>
        </p:nvSpPr>
        <p:spPr>
          <a:xfrm>
            <a:off x="548640" y="1463040"/>
            <a:ext cx="11094415" cy="1097280"/>
          </a:xfrm>
          <a:prstGeom prst="roundRect">
            <a:avLst>
              <a:gd name="adj" fmla="val 6667"/>
            </a:avLst>
          </a:prstGeom>
          <a:solidFill>
            <a:srgbClr val="FFFFFF"/>
          </a:solidFill>
          <a:ln w="9525">
            <a:solidFill>
              <a:srgbClr val="D5DEE6"/>
            </a:solidFill>
            <a:prstDash val="solid"/>
          </a:ln>
        </p:spPr>
      </p:sp>
      <p:sp>
        <p:nvSpPr>
          <p:cNvPr id="6" name="Text 4"/>
          <p:cNvSpPr txBox="1"/>
          <p:nvPr/>
        </p:nvSpPr>
        <p:spPr>
          <a:xfrm>
            <a:off x="777240" y="146304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No single right answer.  </a:t>
            </a:r>
            <a:pPr indent="0" marL="0">
              <a:buNone/>
            </a:pPr>
            <a:r>
              <a:rPr lang="en-US" sz="1700" dirty="0">
                <a:solidFill>
                  <a:srgbClr val="1C2833"/>
                </a:solidFill>
                <a:latin typeface="Arial" pitchFamily="34" charset="0"/>
                <a:ea typeface="Arial" pitchFamily="34" charset="-122"/>
                <a:cs typeface="Arial" pitchFamily="34" charset="-120"/>
              </a:rPr>
              <a:t>A good answer names a clear position on the line and gives a reason linked to what you believe exists.</a:t>
            </a:r>
            <a:endParaRPr lang="en-US" sz="1700" dirty="0"/>
          </a:p>
        </p:txBody>
      </p:sp>
      <p:sp>
        <p:nvSpPr>
          <p:cNvPr id="7" name="Shape 5"/>
          <p:cNvSpPr/>
          <p:nvPr/>
        </p:nvSpPr>
        <p:spPr>
          <a:xfrm>
            <a:off x="548640" y="2651760"/>
            <a:ext cx="11094415" cy="1097280"/>
          </a:xfrm>
          <a:prstGeom prst="roundRect">
            <a:avLst>
              <a:gd name="adj" fmla="val 6667"/>
            </a:avLst>
          </a:prstGeom>
          <a:solidFill>
            <a:srgbClr val="FFFFFF"/>
          </a:solidFill>
          <a:ln w="9525">
            <a:solidFill>
              <a:srgbClr val="D5DEE6"/>
            </a:solidFill>
            <a:prstDash val="solid"/>
          </a:ln>
        </p:spPr>
      </p:sp>
      <p:sp>
        <p:nvSpPr>
          <p:cNvPr id="8" name="Text 6"/>
          <p:cNvSpPr txBox="1"/>
          <p:nvPr/>
        </p:nvSpPr>
        <p:spPr>
          <a:xfrm>
            <a:off x="777240" y="265176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For Alien C:  </a:t>
            </a:r>
            <a:pPr indent="0" marL="0">
              <a:buNone/>
            </a:pPr>
            <a:r>
              <a:rPr lang="en-US" sz="1700" dirty="0">
                <a:solidFill>
                  <a:srgbClr val="1C2833"/>
                </a:solidFill>
                <a:latin typeface="Arial" pitchFamily="34" charset="0"/>
                <a:ea typeface="Arial" pitchFamily="34" charset="-122"/>
                <a:cs typeface="Arial" pitchFamily="34" charset="-120"/>
              </a:rPr>
              <a:t>rewrite the topic as meanings in context. For example, from the effect of hybrid working on productivity to what hybrid working means to staff in one firm.</a:t>
            </a:r>
            <a:endParaRPr lang="en-US" sz="1700" dirty="0"/>
          </a:p>
        </p:txBody>
      </p:sp>
      <p:sp>
        <p:nvSpPr>
          <p:cNvPr id="9" name="Shape 7"/>
          <p:cNvSpPr/>
          <p:nvPr/>
        </p:nvSpPr>
        <p:spPr>
          <a:xfrm>
            <a:off x="548640" y="3840480"/>
            <a:ext cx="11094415" cy="1097280"/>
          </a:xfrm>
          <a:prstGeom prst="roundRect">
            <a:avLst>
              <a:gd name="adj" fmla="val 6667"/>
            </a:avLst>
          </a:prstGeom>
          <a:solidFill>
            <a:srgbClr val="FFFFFF"/>
          </a:solidFill>
          <a:ln w="9525">
            <a:solidFill>
              <a:srgbClr val="D5DEE6"/>
            </a:solidFill>
            <a:prstDash val="solid"/>
          </a:ln>
        </p:spPr>
      </p:sp>
      <p:sp>
        <p:nvSpPr>
          <p:cNvPr id="10" name="Text 8"/>
          <p:cNvSpPr txBox="1"/>
          <p:nvPr/>
        </p:nvSpPr>
        <p:spPr>
          <a:xfrm>
            <a:off x="777240" y="384048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Watch for:  </a:t>
            </a:r>
            <a:pPr indent="0" marL="0">
              <a:buNone/>
            </a:pPr>
            <a:r>
              <a:rPr lang="en-US" sz="1700" dirty="0">
                <a:solidFill>
                  <a:srgbClr val="1C2833"/>
                </a:solidFill>
                <a:latin typeface="Arial" pitchFamily="34" charset="0"/>
                <a:ea typeface="Arial" pitchFamily="34" charset="-122"/>
                <a:cs typeface="Arial" pitchFamily="34" charset="-120"/>
              </a:rPr>
              <a:t>a topic placed at the relativist end but then described in terms of measuring how much or how often.</a:t>
            </a:r>
            <a:endParaRPr lang="en-US" sz="17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45</a:t>
            </a:fld>
            <a:endParaRPr lang="en-US"/>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name="Slide 46">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Epistemology: how do we know?</a:t>
            </a:r>
            <a:endParaRPr lang="en-US" sz="3000" dirty="0"/>
          </a:p>
        </p:txBody>
      </p:sp>
      <p:sp>
        <p:nvSpPr>
          <p:cNvPr id="3" name="Shape 1"/>
          <p:cNvSpPr/>
          <p:nvPr/>
        </p:nvSpPr>
        <p:spPr>
          <a:xfrm>
            <a:off x="548640" y="1188720"/>
            <a:ext cx="5394960" cy="3246120"/>
          </a:xfrm>
          <a:prstGeom prst="roundRect">
            <a:avLst>
              <a:gd name="adj" fmla="val 2254"/>
            </a:avLst>
          </a:prstGeom>
          <a:solidFill>
            <a:srgbClr val="EEF3F8"/>
          </a:solidFill>
          <a:ln w="9525">
            <a:solidFill>
              <a:srgbClr val="D5DEE6"/>
            </a:solidFill>
            <a:prstDash val="solid"/>
          </a:ln>
        </p:spPr>
      </p:sp>
      <p:sp>
        <p:nvSpPr>
          <p:cNvPr id="4" name="Text 2"/>
          <p:cNvSpPr txBox="1"/>
          <p:nvPr/>
        </p:nvSpPr>
        <p:spPr>
          <a:xfrm>
            <a:off x="822960" y="1298448"/>
            <a:ext cx="4846320" cy="3044952"/>
          </a:xfrm>
          <a:prstGeom prst="rect">
            <a:avLst/>
          </a:prstGeom>
          <a:noFill/>
          <a:ln/>
        </p:spPr>
        <p:txBody>
          <a:bodyPr wrap="square" lIns="0" tIns="0" rIns="0" bIns="0" rtlCol="0" anchor="t"/>
          <a:lstStyle/>
          <a:p>
            <a:pPr indent="0" marL="0">
              <a:spcAft>
                <a:spcPts val="600"/>
              </a:spcAft>
              <a:buNone/>
            </a:pPr>
            <a:r>
              <a:rPr lang="en-US" sz="1700" b="1" dirty="0">
                <a:solidFill>
                  <a:srgbClr val="2E7D7A"/>
                </a:solidFill>
                <a:latin typeface="Arial" pitchFamily="34" charset="0"/>
                <a:ea typeface="Arial" pitchFamily="34" charset="-122"/>
                <a:cs typeface="Arial" pitchFamily="34" charset="-120"/>
              </a:rPr>
              <a:t>What it means</a:t>
            </a:r>
            <a:endParaRPr lang="en-US" sz="1700" dirty="0"/>
          </a:p>
          <a:p>
            <a:pPr indent="0" marL="0">
              <a:spcAft>
                <a:spcPts val="600"/>
              </a:spcAft>
              <a:buNone/>
            </a:pPr>
            <a:r>
              <a:rPr lang="en-US" sz="1700" dirty="0">
                <a:solidFill>
                  <a:srgbClr val="1C2833"/>
                </a:solidFill>
                <a:latin typeface="Arial" pitchFamily="34" charset="0"/>
                <a:ea typeface="Arial" pitchFamily="34" charset="-122"/>
                <a:cs typeface="Arial" pitchFamily="34" charset="-120"/>
              </a:rPr>
              <a:t>Epistemology asks how we can come to know reality and what the relationship is between the researcher and what is researched. It follows directly from ontology: what you believe reality is decides how you can know it. If reality is one fixed fact, you can stand back and measure it. If reality is the meanings people make, you have to get close to those people and understand them.</a:t>
            </a:r>
            <a:endParaRPr lang="en-US" sz="1700" dirty="0"/>
          </a:p>
        </p:txBody>
      </p:sp>
      <p:sp>
        <p:nvSpPr>
          <p:cNvPr id="5" name="Shape 3"/>
          <p:cNvSpPr/>
          <p:nvPr/>
        </p:nvSpPr>
        <p:spPr>
          <a:xfrm>
            <a:off x="6245352" y="1188720"/>
            <a:ext cx="5394960" cy="3246120"/>
          </a:xfrm>
          <a:prstGeom prst="roundRect">
            <a:avLst>
              <a:gd name="adj" fmla="val 2254"/>
            </a:avLst>
          </a:prstGeom>
          <a:solidFill>
            <a:srgbClr val="EEF3F8"/>
          </a:solidFill>
          <a:ln w="9525">
            <a:solidFill>
              <a:srgbClr val="D5DEE6"/>
            </a:solidFill>
            <a:prstDash val="solid"/>
          </a:ln>
        </p:spPr>
      </p:sp>
      <p:sp>
        <p:nvSpPr>
          <p:cNvPr id="6" name="Text 4"/>
          <p:cNvSpPr txBox="1"/>
          <p:nvPr/>
        </p:nvSpPr>
        <p:spPr>
          <a:xfrm>
            <a:off x="6519672" y="1298448"/>
            <a:ext cx="4846320" cy="3044952"/>
          </a:xfrm>
          <a:prstGeom prst="rect">
            <a:avLst/>
          </a:prstGeom>
          <a:noFill/>
          <a:ln/>
        </p:spPr>
        <p:txBody>
          <a:bodyPr wrap="square" lIns="0" tIns="0" rIns="0" bIns="0" rtlCol="0" anchor="t"/>
          <a:lstStyle/>
          <a:p>
            <a:pPr indent="0" marL="0">
              <a:spcAft>
                <a:spcPts val="600"/>
              </a:spcAft>
              <a:buNone/>
            </a:pPr>
            <a:r>
              <a:rPr lang="en-US" sz="1700" b="1" dirty="0">
                <a:solidFill>
                  <a:srgbClr val="2E7D7A"/>
                </a:solidFill>
                <a:latin typeface="Arial" pitchFamily="34" charset="0"/>
                <a:ea typeface="Arial" pitchFamily="34" charset="-122"/>
                <a:cs typeface="Arial" pitchFamily="34" charset="-120"/>
              </a:rPr>
              <a:t>Why it matters for your research</a:t>
            </a:r>
            <a:endParaRPr lang="en-US" sz="1700" dirty="0"/>
          </a:p>
          <a:p>
            <a:pPr indent="0" marL="0">
              <a:spcAft>
                <a:spcPts val="600"/>
              </a:spcAft>
              <a:buNone/>
            </a:pPr>
            <a:r>
              <a:rPr lang="en-US" sz="1700" dirty="0">
                <a:solidFill>
                  <a:srgbClr val="1C2833"/>
                </a:solidFill>
                <a:latin typeface="Arial" pitchFamily="34" charset="0"/>
                <a:ea typeface="Arial" pitchFamily="34" charset="-122"/>
                <a:cs typeface="Arial" pitchFamily="34" charset="-120"/>
              </a:rPr>
              <a:t>Your epistemology decides how close you get to participants, whether you aim for objectivity or work openly with subjectivity and what counts as evidence in your thesis.</a:t>
            </a:r>
            <a:endParaRPr lang="en-US" sz="1700" dirty="0"/>
          </a:p>
        </p:txBody>
      </p:sp>
      <p:sp>
        <p:nvSpPr>
          <p:cNvPr id="7" name="Shape 5"/>
          <p:cNvSpPr/>
          <p:nvPr/>
        </p:nvSpPr>
        <p:spPr>
          <a:xfrm>
            <a:off x="548640" y="4617720"/>
            <a:ext cx="11094415" cy="1554480"/>
          </a:xfrm>
          <a:prstGeom prst="roundRect">
            <a:avLst>
              <a:gd name="adj" fmla="val 4706"/>
            </a:avLst>
          </a:prstGeom>
          <a:solidFill>
            <a:srgbClr val="E3F1F0"/>
          </a:solidFill>
          <a:ln w="9525">
            <a:solidFill>
              <a:srgbClr val="D5DEE6"/>
            </a:solidFill>
            <a:prstDash val="solid"/>
          </a:ln>
        </p:spPr>
      </p:sp>
      <p:sp>
        <p:nvSpPr>
          <p:cNvPr id="8" name="Text 6"/>
          <p:cNvSpPr txBox="1"/>
          <p:nvPr/>
        </p:nvSpPr>
        <p:spPr>
          <a:xfrm>
            <a:off x="822960" y="4681728"/>
            <a:ext cx="10545775" cy="1426464"/>
          </a:xfrm>
          <a:prstGeom prst="rect">
            <a:avLst/>
          </a:prstGeom>
          <a:noFill/>
          <a:ln/>
        </p:spPr>
        <p:txBody>
          <a:bodyPr wrap="square" lIns="0" tIns="0" rIns="0" bIns="0" rtlCol="0" anchor="ctr"/>
          <a:lstStyle/>
          <a:p>
            <a:pPr indent="0" marL="0">
              <a:spcAft>
                <a:spcPts val="400"/>
              </a:spcAft>
              <a:buNone/>
            </a:pPr>
            <a:r>
              <a:rPr lang="en-US" sz="1700" b="1" dirty="0">
                <a:solidFill>
                  <a:srgbClr val="2E7D7A"/>
                </a:solidFill>
                <a:latin typeface="Arial" pitchFamily="34" charset="0"/>
                <a:ea typeface="Arial" pitchFamily="34" charset="-122"/>
                <a:cs typeface="Arial" pitchFamily="34" charset="-120"/>
              </a:rPr>
              <a:t>In our case: AI agents in customer service</a:t>
            </a:r>
            <a:endParaRPr lang="en-US" sz="1700" dirty="0"/>
          </a:p>
          <a:p>
            <a:pPr indent="0" marL="0">
              <a:spcAft>
                <a:spcPts val="400"/>
              </a:spcAft>
              <a:buNone/>
            </a:pPr>
            <a:r>
              <a:rPr lang="en-US" sz="1700" dirty="0">
                <a:solidFill>
                  <a:srgbClr val="1C2833"/>
                </a:solidFill>
                <a:latin typeface="Arial" pitchFamily="34" charset="0"/>
                <a:ea typeface="Arial" pitchFamily="34" charset="-122"/>
                <a:cs typeface="Arial" pitchFamily="34" charset="-120"/>
              </a:rPr>
              <a:t>If satisfaction is a fact (Alien A), a score from 200,000 customers can tell you about it. If the change is what advisers make of it (Alien C), no score can: you need to talk with advisers and understand what it means to them.</a:t>
            </a:r>
            <a:endParaRPr lang="en-US" sz="17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46</a:t>
            </a:fld>
            <a:endParaRPr lang="en-US"/>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name="Slide 47">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Where the aliens sit on epistemology</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How close the researcher gets to what is researched</a:t>
            </a:r>
            <a:endParaRPr lang="en-US" sz="1800" dirty="0"/>
          </a:p>
        </p:txBody>
      </p:sp>
      <p:sp>
        <p:nvSpPr>
          <p:cNvPr id="4" name="Shape 2"/>
          <p:cNvSpPr/>
          <p:nvPr/>
        </p:nvSpPr>
        <p:spPr>
          <a:xfrm>
            <a:off x="914400" y="3977640"/>
            <a:ext cx="10362895" cy="0"/>
          </a:xfrm>
          <a:prstGeom prst="line">
            <a:avLst/>
          </a:prstGeom>
          <a:noFill/>
          <a:ln w="31750">
            <a:solidFill>
              <a:srgbClr val="1C2833"/>
            </a:solidFill>
            <a:prstDash val="solid"/>
            <a:headEnd type="triangle"/>
            <a:tailEnd type="triangle"/>
          </a:ln>
        </p:spPr>
      </p:sp>
      <p:sp>
        <p:nvSpPr>
          <p:cNvPr id="5" name="Text 3"/>
          <p:cNvSpPr txBox="1"/>
          <p:nvPr/>
        </p:nvSpPr>
        <p:spPr>
          <a:xfrm>
            <a:off x="548640" y="4114800"/>
            <a:ext cx="5303520" cy="411480"/>
          </a:xfrm>
          <a:prstGeom prst="rect">
            <a:avLst/>
          </a:prstGeom>
          <a:noFill/>
          <a:ln/>
        </p:spPr>
        <p:txBody>
          <a:bodyPr wrap="square" lIns="0" tIns="0" rIns="0" bIns="0" rtlCol="0" anchor="ctr"/>
          <a:lstStyle/>
          <a:p>
            <a:pPr indent="0" marL="0">
              <a:buNone/>
            </a:pPr>
            <a:r>
              <a:rPr lang="en-US" sz="1600" b="1" dirty="0">
                <a:solidFill>
                  <a:srgbClr val="1C2833"/>
                </a:solidFill>
                <a:latin typeface="Arial" pitchFamily="34" charset="0"/>
                <a:ea typeface="Arial" pitchFamily="34" charset="-122"/>
                <a:cs typeface="Arial" pitchFamily="34" charset="-120"/>
              </a:rPr>
              <a:t>Researcher stands apart (objectivist)</a:t>
            </a:r>
            <a:endParaRPr lang="en-US" sz="1600" dirty="0"/>
          </a:p>
        </p:txBody>
      </p:sp>
      <p:sp>
        <p:nvSpPr>
          <p:cNvPr id="6" name="Text 4"/>
          <p:cNvSpPr txBox="1"/>
          <p:nvPr/>
        </p:nvSpPr>
        <p:spPr>
          <a:xfrm>
            <a:off x="6339535" y="4114800"/>
            <a:ext cx="5303520" cy="411480"/>
          </a:xfrm>
          <a:prstGeom prst="rect">
            <a:avLst/>
          </a:prstGeom>
          <a:noFill/>
          <a:ln/>
        </p:spPr>
        <p:txBody>
          <a:bodyPr wrap="square" lIns="0" tIns="0" rIns="0" bIns="0" rtlCol="0" anchor="ctr"/>
          <a:lstStyle/>
          <a:p>
            <a:pPr algn="r" indent="0" marL="0">
              <a:buNone/>
            </a:pPr>
            <a:r>
              <a:rPr lang="en-US" sz="1600" b="1" dirty="0">
                <a:solidFill>
                  <a:srgbClr val="1C2833"/>
                </a:solidFill>
                <a:latin typeface="Arial" pitchFamily="34" charset="0"/>
                <a:ea typeface="Arial" pitchFamily="34" charset="-122"/>
                <a:cs typeface="Arial" pitchFamily="34" charset="-120"/>
              </a:rPr>
              <a:t>Researcher close and involved (subjectivist)</a:t>
            </a:r>
            <a:endParaRPr lang="en-US" sz="1600" dirty="0"/>
          </a:p>
        </p:txBody>
      </p:sp>
      <p:pic>
        <p:nvPicPr>
          <p:cNvPr id="7" name="Image 0" descr="/tmp/p7/img/big_A.png">    </p:cNvPr>
          <p:cNvPicPr>
            <a:picLocks noChangeAspect="1"/>
          </p:cNvPicPr>
          <p:nvPr/>
        </p:nvPicPr>
        <p:blipFill>
          <a:blip r:embed="rId1"/>
          <a:stretch>
            <a:fillRect/>
          </a:stretch>
        </p:blipFill>
        <p:spPr>
          <a:xfrm>
            <a:off x="1054596" y="2103120"/>
            <a:ext cx="548640" cy="768096"/>
          </a:xfrm>
          <a:prstGeom prst="rect">
            <a:avLst/>
          </a:prstGeom>
        </p:spPr>
      </p:pic>
      <p:sp>
        <p:nvSpPr>
          <p:cNvPr id="8" name="Text 5"/>
          <p:cNvSpPr txBox="1"/>
          <p:nvPr/>
        </p:nvSpPr>
        <p:spPr>
          <a:xfrm>
            <a:off x="323076"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A</a:t>
            </a:r>
            <a:endParaRPr lang="en-US" sz="1400" dirty="0"/>
          </a:p>
        </p:txBody>
      </p:sp>
      <p:sp>
        <p:nvSpPr>
          <p:cNvPr id="9" name="Text 6"/>
          <p:cNvSpPr txBox="1"/>
          <p:nvPr/>
        </p:nvSpPr>
        <p:spPr>
          <a:xfrm>
            <a:off x="323076"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findings true</a:t>
            </a:r>
            <a:endParaRPr lang="en-US" sz="1400" dirty="0"/>
          </a:p>
        </p:txBody>
      </p:sp>
      <p:sp>
        <p:nvSpPr>
          <p:cNvPr id="10" name="Shape 7"/>
          <p:cNvSpPr/>
          <p:nvPr/>
        </p:nvSpPr>
        <p:spPr>
          <a:xfrm>
            <a:off x="1328916" y="3749040"/>
            <a:ext cx="0" cy="228600"/>
          </a:xfrm>
          <a:prstGeom prst="line">
            <a:avLst/>
          </a:prstGeom>
          <a:noFill/>
          <a:ln w="15875">
            <a:solidFill>
              <a:srgbClr val="1C2833"/>
            </a:solidFill>
            <a:prstDash val="solid"/>
          </a:ln>
        </p:spPr>
      </p:sp>
      <p:pic>
        <p:nvPicPr>
          <p:cNvPr id="11" name="Image 1" descr="/tmp/p7/img/big_B.png">    </p:cNvPr>
          <p:cNvPicPr>
            <a:picLocks noChangeAspect="1"/>
          </p:cNvPicPr>
          <p:nvPr/>
        </p:nvPicPr>
        <p:blipFill>
          <a:blip r:embed="rId2"/>
          <a:stretch>
            <a:fillRect/>
          </a:stretch>
        </p:blipFill>
        <p:spPr>
          <a:xfrm>
            <a:off x="2712659" y="2103120"/>
            <a:ext cx="548640" cy="768096"/>
          </a:xfrm>
          <a:prstGeom prst="rect">
            <a:avLst/>
          </a:prstGeom>
        </p:spPr>
      </p:pic>
      <p:sp>
        <p:nvSpPr>
          <p:cNvPr id="12" name="Text 8"/>
          <p:cNvSpPr txBox="1"/>
          <p:nvPr/>
        </p:nvSpPr>
        <p:spPr>
          <a:xfrm>
            <a:off x="1981139"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B</a:t>
            </a:r>
            <a:endParaRPr lang="en-US" sz="1400" dirty="0"/>
          </a:p>
        </p:txBody>
      </p:sp>
      <p:sp>
        <p:nvSpPr>
          <p:cNvPr id="13" name="Text 9"/>
          <p:cNvSpPr txBox="1"/>
          <p:nvPr/>
        </p:nvSpPr>
        <p:spPr>
          <a:xfrm>
            <a:off x="1981139"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findings probably true</a:t>
            </a:r>
            <a:endParaRPr lang="en-US" sz="1400" dirty="0"/>
          </a:p>
        </p:txBody>
      </p:sp>
      <p:sp>
        <p:nvSpPr>
          <p:cNvPr id="14" name="Shape 10"/>
          <p:cNvSpPr/>
          <p:nvPr/>
        </p:nvSpPr>
        <p:spPr>
          <a:xfrm>
            <a:off x="2986979" y="3749040"/>
            <a:ext cx="0" cy="228600"/>
          </a:xfrm>
          <a:prstGeom prst="line">
            <a:avLst/>
          </a:prstGeom>
          <a:noFill/>
          <a:ln w="15875">
            <a:solidFill>
              <a:srgbClr val="1C2833"/>
            </a:solidFill>
            <a:prstDash val="solid"/>
          </a:ln>
        </p:spPr>
      </p:sp>
      <p:pic>
        <p:nvPicPr>
          <p:cNvPr id="15" name="Image 2" descr="/tmp/p7/img/big_C.png">    </p:cNvPr>
          <p:cNvPicPr>
            <a:picLocks noChangeAspect="1"/>
          </p:cNvPicPr>
          <p:nvPr/>
        </p:nvPicPr>
        <p:blipFill>
          <a:blip r:embed="rId3"/>
          <a:stretch>
            <a:fillRect/>
          </a:stretch>
        </p:blipFill>
        <p:spPr>
          <a:xfrm>
            <a:off x="6857799" y="2103120"/>
            <a:ext cx="548640" cy="768096"/>
          </a:xfrm>
          <a:prstGeom prst="rect">
            <a:avLst/>
          </a:prstGeom>
        </p:spPr>
      </p:pic>
      <p:pic>
        <p:nvPicPr>
          <p:cNvPr id="16" name="Image 3" descr="/tmp/p7/img/big_D.png">    </p:cNvPr>
          <p:cNvPicPr>
            <a:picLocks noChangeAspect="1"/>
          </p:cNvPicPr>
          <p:nvPr/>
        </p:nvPicPr>
        <p:blipFill>
          <a:blip r:embed="rId4"/>
          <a:stretch>
            <a:fillRect/>
          </a:stretch>
        </p:blipFill>
        <p:spPr>
          <a:xfrm>
            <a:off x="7479591" y="2103120"/>
            <a:ext cx="548640" cy="768096"/>
          </a:xfrm>
          <a:prstGeom prst="rect">
            <a:avLst/>
          </a:prstGeom>
        </p:spPr>
      </p:pic>
      <p:pic>
        <p:nvPicPr>
          <p:cNvPr id="17" name="Image 4" descr="/tmp/p7/img/big_E.png">    </p:cNvPr>
          <p:cNvPicPr>
            <a:picLocks noChangeAspect="1"/>
          </p:cNvPicPr>
          <p:nvPr/>
        </p:nvPicPr>
        <p:blipFill>
          <a:blip r:embed="rId5"/>
          <a:stretch>
            <a:fillRect/>
          </a:stretch>
        </p:blipFill>
        <p:spPr>
          <a:xfrm>
            <a:off x="8101383" y="2103120"/>
            <a:ext cx="548640" cy="768096"/>
          </a:xfrm>
          <a:prstGeom prst="rect">
            <a:avLst/>
          </a:prstGeom>
        </p:spPr>
      </p:pic>
      <p:sp>
        <p:nvSpPr>
          <p:cNvPr id="18" name="Text 11"/>
          <p:cNvSpPr txBox="1"/>
          <p:nvPr/>
        </p:nvSpPr>
        <p:spPr>
          <a:xfrm>
            <a:off x="6748071"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C, D, E</a:t>
            </a:r>
            <a:endParaRPr lang="en-US" sz="1400" dirty="0"/>
          </a:p>
        </p:txBody>
      </p:sp>
      <p:sp>
        <p:nvSpPr>
          <p:cNvPr id="19" name="Text 12"/>
          <p:cNvSpPr txBox="1"/>
          <p:nvPr/>
        </p:nvSpPr>
        <p:spPr>
          <a:xfrm>
            <a:off x="6748071"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findings created with participants</a:t>
            </a:r>
            <a:endParaRPr lang="en-US" sz="1400" dirty="0"/>
          </a:p>
        </p:txBody>
      </p:sp>
      <p:sp>
        <p:nvSpPr>
          <p:cNvPr id="20" name="Shape 13"/>
          <p:cNvSpPr/>
          <p:nvPr/>
        </p:nvSpPr>
        <p:spPr>
          <a:xfrm>
            <a:off x="7753911" y="3749040"/>
            <a:ext cx="0" cy="228600"/>
          </a:xfrm>
          <a:prstGeom prst="line">
            <a:avLst/>
          </a:prstGeom>
          <a:noFill/>
          <a:ln w="15875">
            <a:solidFill>
              <a:srgbClr val="1C2833"/>
            </a:solidFill>
            <a:prstDash val="solid"/>
          </a:ln>
        </p:spPr>
      </p:sp>
      <p:pic>
        <p:nvPicPr>
          <p:cNvPr id="21" name="Image 5" descr="/tmp/p7/img/big_F.png">    </p:cNvPr>
          <p:cNvPicPr>
            <a:picLocks noChangeAspect="1"/>
          </p:cNvPicPr>
          <p:nvPr/>
        </p:nvPicPr>
        <p:blipFill>
          <a:blip r:embed="rId6"/>
          <a:stretch>
            <a:fillRect/>
          </a:stretch>
        </p:blipFill>
        <p:spPr>
          <a:xfrm>
            <a:off x="10381201" y="2103120"/>
            <a:ext cx="548640" cy="768096"/>
          </a:xfrm>
          <a:prstGeom prst="rect">
            <a:avLst/>
          </a:prstGeom>
        </p:spPr>
      </p:pic>
      <p:sp>
        <p:nvSpPr>
          <p:cNvPr id="22" name="Text 14"/>
          <p:cNvSpPr txBox="1"/>
          <p:nvPr/>
        </p:nvSpPr>
        <p:spPr>
          <a:xfrm>
            <a:off x="9649681"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F</a:t>
            </a:r>
            <a:endParaRPr lang="en-US" sz="1400" dirty="0"/>
          </a:p>
        </p:txBody>
      </p:sp>
      <p:sp>
        <p:nvSpPr>
          <p:cNvPr id="23" name="Text 15"/>
          <p:cNvSpPr txBox="1"/>
          <p:nvPr/>
        </p:nvSpPr>
        <p:spPr>
          <a:xfrm>
            <a:off x="9649681"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findings shaped by values</a:t>
            </a:r>
            <a:endParaRPr lang="en-US" sz="1400" dirty="0"/>
          </a:p>
        </p:txBody>
      </p:sp>
      <p:sp>
        <p:nvSpPr>
          <p:cNvPr id="24" name="Shape 16"/>
          <p:cNvSpPr/>
          <p:nvPr/>
        </p:nvSpPr>
        <p:spPr>
          <a:xfrm>
            <a:off x="10655521" y="3749040"/>
            <a:ext cx="0" cy="228600"/>
          </a:xfrm>
          <a:prstGeom prst="line">
            <a:avLst/>
          </a:prstGeom>
          <a:noFill/>
          <a:ln w="15875">
            <a:solidFill>
              <a:srgbClr val="1C2833"/>
            </a:solidFill>
            <a:prstDash val="solid"/>
          </a:ln>
        </p:spPr>
      </p:sp>
      <p:sp>
        <p:nvSpPr>
          <p:cNvPr id="25" name="Shape 17"/>
          <p:cNvSpPr/>
          <p:nvPr/>
        </p:nvSpPr>
        <p:spPr>
          <a:xfrm>
            <a:off x="2286000" y="4754880"/>
            <a:ext cx="7619695" cy="0"/>
          </a:xfrm>
          <a:prstGeom prst="line">
            <a:avLst/>
          </a:prstGeom>
          <a:noFill/>
          <a:ln w="19050">
            <a:solidFill>
              <a:srgbClr val="1F6E6F"/>
            </a:solidFill>
            <a:prstDash val="dash"/>
          </a:ln>
        </p:spPr>
      </p:sp>
      <p:pic>
        <p:nvPicPr>
          <p:cNvPr id="26" name="Image 6" descr="/tmp/p7/img/big_G.png">    </p:cNvPr>
          <p:cNvPicPr>
            <a:picLocks noChangeAspect="1"/>
          </p:cNvPicPr>
          <p:nvPr/>
        </p:nvPicPr>
        <p:blipFill>
          <a:blip r:embed="rId7"/>
          <a:stretch>
            <a:fillRect/>
          </a:stretch>
        </p:blipFill>
        <p:spPr>
          <a:xfrm>
            <a:off x="5867248" y="4343400"/>
            <a:ext cx="329184" cy="457200"/>
          </a:xfrm>
          <a:prstGeom prst="rect">
            <a:avLst/>
          </a:prstGeom>
        </p:spPr>
      </p:pic>
      <p:sp>
        <p:nvSpPr>
          <p:cNvPr id="27" name="Text 18"/>
          <p:cNvSpPr txBox="1"/>
          <p:nvPr/>
        </p:nvSpPr>
        <p:spPr>
          <a:xfrm>
            <a:off x="1645920" y="4846320"/>
            <a:ext cx="8899855" cy="411480"/>
          </a:xfrm>
          <a:prstGeom prst="rect">
            <a:avLst/>
          </a:prstGeom>
          <a:noFill/>
          <a:ln/>
        </p:spPr>
        <p:txBody>
          <a:bodyPr wrap="square" lIns="0" tIns="0" rIns="0" bIns="0" rtlCol="0" anchor="ctr"/>
          <a:lstStyle/>
          <a:p>
            <a:pPr algn="ctr" indent="0" marL="0">
              <a:buNone/>
            </a:pPr>
            <a:r>
              <a:rPr lang="en-US" sz="1400" i="1" dirty="0">
                <a:solidFill>
                  <a:srgbClr val="1F6E6F"/>
                </a:solidFill>
                <a:latin typeface="Arial" pitchFamily="34" charset="0"/>
                <a:ea typeface="Arial" pitchFamily="34" charset="-122"/>
                <a:cs typeface="Arial" pitchFamily="34" charset="-120"/>
              </a:rPr>
              <a:t>G Pragmatism uses whichever stance helps answer the question</a:t>
            </a:r>
            <a:endParaRPr lang="en-US" sz="1400" dirty="0"/>
          </a:p>
        </p:txBody>
      </p:sp>
      <p:sp>
        <p:nvSpPr>
          <p:cNvPr id="28" name="Shape 19"/>
          <p:cNvSpPr/>
          <p:nvPr/>
        </p:nvSpPr>
        <p:spPr>
          <a:xfrm>
            <a:off x="548640" y="5394960"/>
            <a:ext cx="11094415" cy="777240"/>
          </a:xfrm>
          <a:prstGeom prst="roundRect">
            <a:avLst>
              <a:gd name="adj" fmla="val 9412"/>
            </a:avLst>
          </a:prstGeom>
          <a:solidFill>
            <a:srgbClr val="E3F1F0"/>
          </a:solidFill>
          <a:ln w="9525">
            <a:solidFill>
              <a:srgbClr val="D5DEE6"/>
            </a:solidFill>
            <a:prstDash val="solid"/>
          </a:ln>
        </p:spPr>
      </p:sp>
      <p:sp>
        <p:nvSpPr>
          <p:cNvPr id="29" name="Text 20"/>
          <p:cNvSpPr txBox="1"/>
          <p:nvPr/>
        </p:nvSpPr>
        <p:spPr>
          <a:xfrm>
            <a:off x="777240" y="5394960"/>
            <a:ext cx="10637215" cy="777240"/>
          </a:xfrm>
          <a:prstGeom prst="rect">
            <a:avLst/>
          </a:prstGeom>
          <a:noFill/>
          <a:ln/>
        </p:spPr>
        <p:txBody>
          <a:bodyPr wrap="square" lIns="0" tIns="0" rIns="0" bIns="0" rtlCol="0" anchor="ctr"/>
          <a:lstStyle/>
          <a:p>
            <a:pPr indent="0" marL="0">
              <a:buNone/>
            </a:pPr>
            <a:r>
              <a:rPr lang="en-US" sz="1600" b="1" dirty="0">
                <a:solidFill>
                  <a:srgbClr val="2E7D7A"/>
                </a:solidFill>
                <a:latin typeface="Arial" pitchFamily="34" charset="0"/>
                <a:ea typeface="Arial" pitchFamily="34" charset="-122"/>
                <a:cs typeface="Arial" pitchFamily="34" charset="-120"/>
              </a:rPr>
              <a:t>In our case: </a:t>
            </a:r>
            <a:pPr indent="0" marL="0">
              <a:buNone/>
            </a:pPr>
            <a:r>
              <a:rPr lang="en-US" sz="1600" dirty="0">
                <a:solidFill>
                  <a:srgbClr val="1C2833"/>
                </a:solidFill>
                <a:latin typeface="Arial" pitchFamily="34" charset="0"/>
                <a:ea typeface="Arial" pitchFamily="34" charset="-122"/>
                <a:cs typeface="Arial" pitchFamily="34" charset="-120"/>
              </a:rPr>
              <a:t>on the left the researcher reads survey scores from a distance; on the right they sit with advisers and build an understanding together.</a:t>
            </a:r>
            <a:endParaRPr lang="en-US" sz="16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47</a:t>
            </a:fld>
            <a:endParaRPr lang="en-US"/>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name="Slide 48">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How each alien answers: epistemology (A to D)</a:t>
            </a:r>
            <a:endParaRPr lang="en-US" sz="3000" dirty="0"/>
          </a:p>
        </p:txBody>
      </p:sp>
      <p:sp>
        <p:nvSpPr>
          <p:cNvPr id="3" name="Text 1"/>
          <p:cNvSpPr txBox="1"/>
          <p:nvPr/>
        </p:nvSpPr>
        <p:spPr>
          <a:xfrm>
            <a:off x="640080" y="1097280"/>
            <a:ext cx="192024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Alien</a:t>
            </a:r>
            <a:endParaRPr lang="en-US" sz="1400" dirty="0"/>
          </a:p>
        </p:txBody>
      </p:sp>
      <p:sp>
        <p:nvSpPr>
          <p:cNvPr id="4" name="Text 2"/>
          <p:cNvSpPr txBox="1"/>
          <p:nvPr/>
        </p:nvSpPr>
        <p:spPr>
          <a:xfrm>
            <a:off x="2743200" y="1097280"/>
            <a:ext cx="1965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Position</a:t>
            </a:r>
            <a:endParaRPr lang="en-US" sz="1400" dirty="0"/>
          </a:p>
        </p:txBody>
      </p:sp>
      <p:sp>
        <p:nvSpPr>
          <p:cNvPr id="5" name="Text 3"/>
          <p:cNvSpPr txBox="1"/>
          <p:nvPr/>
        </p:nvSpPr>
        <p:spPr>
          <a:xfrm>
            <a:off x="4892040" y="1097280"/>
            <a:ext cx="3108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What it means</a:t>
            </a:r>
            <a:endParaRPr lang="en-US" sz="1400" dirty="0"/>
          </a:p>
        </p:txBody>
      </p:sp>
      <p:sp>
        <p:nvSpPr>
          <p:cNvPr id="6" name="Text 4"/>
          <p:cNvSpPr txBox="1"/>
          <p:nvPr/>
        </p:nvSpPr>
        <p:spPr>
          <a:xfrm>
            <a:off x="8183880" y="1097280"/>
            <a:ext cx="3364992"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In our case</a:t>
            </a:r>
            <a:endParaRPr lang="en-US" sz="1400" dirty="0"/>
          </a:p>
        </p:txBody>
      </p:sp>
      <p:sp>
        <p:nvSpPr>
          <p:cNvPr id="7" name="Shape 5"/>
          <p:cNvSpPr/>
          <p:nvPr/>
        </p:nvSpPr>
        <p:spPr>
          <a:xfrm>
            <a:off x="548640" y="1463040"/>
            <a:ext cx="11094415" cy="1120140"/>
          </a:xfrm>
          <a:prstGeom prst="roundRect">
            <a:avLst>
              <a:gd name="adj" fmla="val 6531"/>
            </a:avLst>
          </a:prstGeom>
          <a:solidFill>
            <a:srgbClr val="EEF3F8"/>
          </a:solidFill>
          <a:ln w="9525">
            <a:solidFill>
              <a:srgbClr val="D5DEE6"/>
            </a:solidFill>
            <a:prstDash val="solid"/>
          </a:ln>
        </p:spPr>
      </p:sp>
      <p:sp>
        <p:nvSpPr>
          <p:cNvPr id="8" name="Shape 6"/>
          <p:cNvSpPr/>
          <p:nvPr/>
        </p:nvSpPr>
        <p:spPr>
          <a:xfrm>
            <a:off x="8092440" y="1536192"/>
            <a:ext cx="3474720" cy="973836"/>
          </a:xfrm>
          <a:prstGeom prst="rect">
            <a:avLst/>
          </a:prstGeom>
          <a:solidFill>
            <a:srgbClr val="E3F1F0"/>
          </a:solidFill>
          <a:ln w="12700">
            <a:solidFill>
              <a:srgbClr val="E3F1F0"/>
            </a:solidFill>
            <a:prstDash val="solid"/>
          </a:ln>
        </p:spPr>
      </p:sp>
      <p:pic>
        <p:nvPicPr>
          <p:cNvPr id="9" name="Image 0" descr="/tmp/p7/img/big_A.png">    </p:cNvPr>
          <p:cNvPicPr>
            <a:picLocks noChangeAspect="1"/>
          </p:cNvPicPr>
          <p:nvPr/>
        </p:nvPicPr>
        <p:blipFill>
          <a:blip r:embed="rId1"/>
          <a:stretch>
            <a:fillRect/>
          </a:stretch>
        </p:blipFill>
        <p:spPr>
          <a:xfrm>
            <a:off x="640080" y="1725930"/>
            <a:ext cx="420624" cy="594360"/>
          </a:xfrm>
          <a:prstGeom prst="rect">
            <a:avLst/>
          </a:prstGeom>
        </p:spPr>
      </p:pic>
      <p:sp>
        <p:nvSpPr>
          <p:cNvPr id="10" name="Text 7"/>
          <p:cNvSpPr txBox="1"/>
          <p:nvPr/>
        </p:nvSpPr>
        <p:spPr>
          <a:xfrm>
            <a:off x="1143000" y="1463040"/>
            <a:ext cx="1463040" cy="1120140"/>
          </a:xfrm>
          <a:prstGeom prst="rect">
            <a:avLst/>
          </a:prstGeom>
          <a:noFill/>
          <a:ln/>
        </p:spPr>
        <p:txBody>
          <a:bodyPr wrap="square" lIns="0" tIns="0" rIns="0" bIns="0" rtlCol="0" anchor="ctr"/>
          <a:lstStyle/>
          <a:p>
            <a:pPr indent="0" marL="0">
              <a:buNone/>
            </a:pPr>
            <a:r>
              <a:rPr lang="en-US" sz="1400" b="1" dirty="0">
                <a:solidFill>
                  <a:srgbClr val="2E7D7D"/>
                </a:solidFill>
                <a:latin typeface="Arial" pitchFamily="34" charset="0"/>
                <a:ea typeface="Arial" pitchFamily="34" charset="-122"/>
                <a:cs typeface="Arial" pitchFamily="34" charset="-120"/>
              </a:rPr>
              <a:t>Alien A</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Positivism</a:t>
            </a:r>
            <a:endParaRPr lang="en-US" sz="1400" dirty="0"/>
          </a:p>
        </p:txBody>
      </p:sp>
      <p:sp>
        <p:nvSpPr>
          <p:cNvPr id="11" name="Text 8"/>
          <p:cNvSpPr txBox="1"/>
          <p:nvPr/>
        </p:nvSpPr>
        <p:spPr>
          <a:xfrm>
            <a:off x="2743200" y="1463040"/>
            <a:ext cx="2011680" cy="1120140"/>
          </a:xfrm>
          <a:prstGeom prst="rect">
            <a:avLst/>
          </a:prstGeom>
          <a:noFill/>
          <a:ln/>
        </p:spPr>
        <p:txBody>
          <a:bodyPr wrap="square" lIns="0" tIns="0" rIns="0" bIns="0" rtlCol="0" anchor="ctr"/>
          <a:lstStyle/>
          <a:p>
            <a:pPr indent="0" marL="0">
              <a:buNone/>
            </a:pPr>
            <a:r>
              <a:rPr lang="en-US" sz="1500" b="1" dirty="0">
                <a:solidFill>
                  <a:srgbClr val="2E7D7D"/>
                </a:solidFill>
                <a:latin typeface="Arial" pitchFamily="34" charset="0"/>
                <a:ea typeface="Arial" pitchFamily="34" charset="-122"/>
                <a:cs typeface="Arial" pitchFamily="34" charset="-120"/>
              </a:rPr>
              <a:t>Knowledge found at a distance</a:t>
            </a:r>
            <a:endParaRPr lang="en-US" sz="1500" dirty="0"/>
          </a:p>
        </p:txBody>
      </p:sp>
      <p:sp>
        <p:nvSpPr>
          <p:cNvPr id="12" name="Text 9"/>
          <p:cNvSpPr txBox="1"/>
          <p:nvPr/>
        </p:nvSpPr>
        <p:spPr>
          <a:xfrm>
            <a:off x="4892040" y="146304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Because reality is one fixed fact, the researcher stays separate, tests hypotheses and removes their own influence.</a:t>
            </a:r>
            <a:endParaRPr lang="en-US" sz="1500" dirty="0"/>
          </a:p>
        </p:txBody>
      </p:sp>
      <p:sp>
        <p:nvSpPr>
          <p:cNvPr id="13" name="Text 10"/>
          <p:cNvSpPr txBox="1"/>
          <p:nvPr/>
        </p:nvSpPr>
        <p:spPr>
          <a:xfrm>
            <a:off x="8229600" y="146304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Measure satisfaction with a short survey after every call and test whether AI or human handling predicts the score.</a:t>
            </a:r>
            <a:endParaRPr lang="en-US" sz="1500" dirty="0"/>
          </a:p>
        </p:txBody>
      </p:sp>
      <p:sp>
        <p:nvSpPr>
          <p:cNvPr id="14" name="Shape 11"/>
          <p:cNvSpPr/>
          <p:nvPr/>
        </p:nvSpPr>
        <p:spPr>
          <a:xfrm>
            <a:off x="548640" y="2674620"/>
            <a:ext cx="11094415" cy="1120140"/>
          </a:xfrm>
          <a:prstGeom prst="roundRect">
            <a:avLst>
              <a:gd name="adj" fmla="val 6531"/>
            </a:avLst>
          </a:prstGeom>
          <a:solidFill>
            <a:srgbClr val="FFFFFF"/>
          </a:solidFill>
          <a:ln w="9525">
            <a:solidFill>
              <a:srgbClr val="D5DEE6"/>
            </a:solidFill>
            <a:prstDash val="solid"/>
          </a:ln>
        </p:spPr>
      </p:sp>
      <p:sp>
        <p:nvSpPr>
          <p:cNvPr id="15" name="Shape 12"/>
          <p:cNvSpPr/>
          <p:nvPr/>
        </p:nvSpPr>
        <p:spPr>
          <a:xfrm>
            <a:off x="8092440" y="2747772"/>
            <a:ext cx="3474720" cy="973836"/>
          </a:xfrm>
          <a:prstGeom prst="rect">
            <a:avLst/>
          </a:prstGeom>
          <a:solidFill>
            <a:srgbClr val="E3F1F0"/>
          </a:solidFill>
          <a:ln w="12700">
            <a:solidFill>
              <a:srgbClr val="E3F1F0"/>
            </a:solidFill>
            <a:prstDash val="solid"/>
          </a:ln>
        </p:spPr>
      </p:sp>
      <p:pic>
        <p:nvPicPr>
          <p:cNvPr id="16" name="Image 1" descr="/tmp/p7/img/big_B.png">    </p:cNvPr>
          <p:cNvPicPr>
            <a:picLocks noChangeAspect="1"/>
          </p:cNvPicPr>
          <p:nvPr/>
        </p:nvPicPr>
        <p:blipFill>
          <a:blip r:embed="rId2"/>
          <a:stretch>
            <a:fillRect/>
          </a:stretch>
        </p:blipFill>
        <p:spPr>
          <a:xfrm>
            <a:off x="640080" y="2937510"/>
            <a:ext cx="420624" cy="594360"/>
          </a:xfrm>
          <a:prstGeom prst="rect">
            <a:avLst/>
          </a:prstGeom>
        </p:spPr>
      </p:pic>
      <p:sp>
        <p:nvSpPr>
          <p:cNvPr id="17" name="Text 13"/>
          <p:cNvSpPr txBox="1"/>
          <p:nvPr/>
        </p:nvSpPr>
        <p:spPr>
          <a:xfrm>
            <a:off x="1143000" y="2674620"/>
            <a:ext cx="1463040" cy="1120140"/>
          </a:xfrm>
          <a:prstGeom prst="rect">
            <a:avLst/>
          </a:prstGeom>
          <a:noFill/>
          <a:ln/>
        </p:spPr>
        <p:txBody>
          <a:bodyPr wrap="square" lIns="0" tIns="0" rIns="0" bIns="0" rtlCol="0" anchor="ctr"/>
          <a:lstStyle/>
          <a:p>
            <a:pPr indent="0" marL="0">
              <a:buNone/>
            </a:pPr>
            <a:r>
              <a:rPr lang="en-US" sz="1400" b="1" dirty="0">
                <a:solidFill>
                  <a:srgbClr val="3F7F4A"/>
                </a:solidFill>
                <a:latin typeface="Arial" pitchFamily="34" charset="0"/>
                <a:ea typeface="Arial" pitchFamily="34" charset="-122"/>
                <a:cs typeface="Arial" pitchFamily="34" charset="-120"/>
              </a:rPr>
              <a:t>Alien B</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Post-positivism</a:t>
            </a:r>
            <a:endParaRPr lang="en-US" sz="1400" dirty="0"/>
          </a:p>
        </p:txBody>
      </p:sp>
      <p:sp>
        <p:nvSpPr>
          <p:cNvPr id="18" name="Text 14"/>
          <p:cNvSpPr txBox="1"/>
          <p:nvPr/>
        </p:nvSpPr>
        <p:spPr>
          <a:xfrm>
            <a:off x="2743200" y="2674620"/>
            <a:ext cx="2011680" cy="1120140"/>
          </a:xfrm>
          <a:prstGeom prst="rect">
            <a:avLst/>
          </a:prstGeom>
          <a:noFill/>
          <a:ln/>
        </p:spPr>
        <p:txBody>
          <a:bodyPr wrap="square" lIns="0" tIns="0" rIns="0" bIns="0" rtlCol="0" anchor="ctr"/>
          <a:lstStyle/>
          <a:p>
            <a:pPr indent="0" marL="0">
              <a:buNone/>
            </a:pPr>
            <a:r>
              <a:rPr lang="en-US" sz="1500" b="1" dirty="0">
                <a:solidFill>
                  <a:srgbClr val="3F7F4A"/>
                </a:solidFill>
                <a:latin typeface="Arial" pitchFamily="34" charset="0"/>
                <a:ea typeface="Arial" pitchFamily="34" charset="-122"/>
                <a:cs typeface="Arial" pitchFamily="34" charset="-120"/>
              </a:rPr>
              <a:t>Knowledge from several imperfect sources</a:t>
            </a:r>
            <a:endParaRPr lang="en-US" sz="1500" dirty="0"/>
          </a:p>
        </p:txBody>
      </p:sp>
      <p:sp>
        <p:nvSpPr>
          <p:cNvPr id="19" name="Text 15"/>
          <p:cNvSpPr txBox="1"/>
          <p:nvPr/>
        </p:nvSpPr>
        <p:spPr>
          <a:xfrm>
            <a:off x="4892040" y="267462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Because every measure is imperfect, findings are cross-checked across different sources (triangulation).</a:t>
            </a:r>
            <a:endParaRPr lang="en-US" sz="1500" dirty="0"/>
          </a:p>
        </p:txBody>
      </p:sp>
      <p:sp>
        <p:nvSpPr>
          <p:cNvPr id="20" name="Text 16"/>
          <p:cNvSpPr txBox="1"/>
          <p:nvPr/>
        </p:nvSpPr>
        <p:spPr>
          <a:xfrm>
            <a:off x="8229600" y="267462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Compare call records, a customer survey and adviser interviews, and look closely where they disagree.</a:t>
            </a:r>
            <a:endParaRPr lang="en-US" sz="1500" dirty="0"/>
          </a:p>
        </p:txBody>
      </p:sp>
      <p:sp>
        <p:nvSpPr>
          <p:cNvPr id="21" name="Shape 17"/>
          <p:cNvSpPr/>
          <p:nvPr/>
        </p:nvSpPr>
        <p:spPr>
          <a:xfrm>
            <a:off x="548640" y="3886200"/>
            <a:ext cx="11094415" cy="1120140"/>
          </a:xfrm>
          <a:prstGeom prst="roundRect">
            <a:avLst>
              <a:gd name="adj" fmla="val 6531"/>
            </a:avLst>
          </a:prstGeom>
          <a:solidFill>
            <a:srgbClr val="EEF3F8"/>
          </a:solidFill>
          <a:ln w="9525">
            <a:solidFill>
              <a:srgbClr val="D5DEE6"/>
            </a:solidFill>
            <a:prstDash val="solid"/>
          </a:ln>
        </p:spPr>
      </p:sp>
      <p:sp>
        <p:nvSpPr>
          <p:cNvPr id="22" name="Shape 18"/>
          <p:cNvSpPr/>
          <p:nvPr/>
        </p:nvSpPr>
        <p:spPr>
          <a:xfrm>
            <a:off x="8092440" y="3959352"/>
            <a:ext cx="3474720" cy="973836"/>
          </a:xfrm>
          <a:prstGeom prst="rect">
            <a:avLst/>
          </a:prstGeom>
          <a:solidFill>
            <a:srgbClr val="E3F1F0"/>
          </a:solidFill>
          <a:ln w="12700">
            <a:solidFill>
              <a:srgbClr val="E3F1F0"/>
            </a:solidFill>
            <a:prstDash val="solid"/>
          </a:ln>
        </p:spPr>
      </p:sp>
      <p:pic>
        <p:nvPicPr>
          <p:cNvPr id="23" name="Image 2" descr="/tmp/p7/img/big_C.png">    </p:cNvPr>
          <p:cNvPicPr>
            <a:picLocks noChangeAspect="1"/>
          </p:cNvPicPr>
          <p:nvPr/>
        </p:nvPicPr>
        <p:blipFill>
          <a:blip r:embed="rId3"/>
          <a:stretch>
            <a:fillRect/>
          </a:stretch>
        </p:blipFill>
        <p:spPr>
          <a:xfrm>
            <a:off x="640080" y="4149090"/>
            <a:ext cx="420624" cy="594360"/>
          </a:xfrm>
          <a:prstGeom prst="rect">
            <a:avLst/>
          </a:prstGeom>
        </p:spPr>
      </p:pic>
      <p:sp>
        <p:nvSpPr>
          <p:cNvPr id="24" name="Text 19"/>
          <p:cNvSpPr txBox="1"/>
          <p:nvPr/>
        </p:nvSpPr>
        <p:spPr>
          <a:xfrm>
            <a:off x="1143000" y="3886200"/>
            <a:ext cx="1463040" cy="1120140"/>
          </a:xfrm>
          <a:prstGeom prst="rect">
            <a:avLst/>
          </a:prstGeom>
          <a:noFill/>
          <a:ln/>
        </p:spPr>
        <p:txBody>
          <a:bodyPr wrap="square" lIns="0" tIns="0" rIns="0" bIns="0" rtlCol="0" anchor="ctr"/>
          <a:lstStyle/>
          <a:p>
            <a:pPr indent="0" marL="0">
              <a:buNone/>
            </a:pPr>
            <a:r>
              <a:rPr lang="en-US" sz="1400" b="1" dirty="0">
                <a:solidFill>
                  <a:srgbClr val="A4553D"/>
                </a:solidFill>
                <a:latin typeface="Arial" pitchFamily="34" charset="0"/>
                <a:ea typeface="Arial" pitchFamily="34" charset="-122"/>
                <a:cs typeface="Arial" pitchFamily="34" charset="-120"/>
              </a:rPr>
              <a:t>Alien C</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Interpretivism</a:t>
            </a:r>
            <a:endParaRPr lang="en-US" sz="1400" dirty="0"/>
          </a:p>
        </p:txBody>
      </p:sp>
      <p:sp>
        <p:nvSpPr>
          <p:cNvPr id="25" name="Text 20"/>
          <p:cNvSpPr txBox="1"/>
          <p:nvPr/>
        </p:nvSpPr>
        <p:spPr>
          <a:xfrm>
            <a:off x="2743200" y="3886200"/>
            <a:ext cx="2011680" cy="1120140"/>
          </a:xfrm>
          <a:prstGeom prst="rect">
            <a:avLst/>
          </a:prstGeom>
          <a:noFill/>
          <a:ln/>
        </p:spPr>
        <p:txBody>
          <a:bodyPr wrap="square" lIns="0" tIns="0" rIns="0" bIns="0" rtlCol="0" anchor="ctr"/>
          <a:lstStyle/>
          <a:p>
            <a:pPr indent="0" marL="0">
              <a:buNone/>
            </a:pPr>
            <a:r>
              <a:rPr lang="en-US" sz="1500" b="1" dirty="0">
                <a:solidFill>
                  <a:srgbClr val="A4553D"/>
                </a:solidFill>
                <a:latin typeface="Arial" pitchFamily="34" charset="0"/>
                <a:ea typeface="Arial" pitchFamily="34" charset="-122"/>
                <a:cs typeface="Arial" pitchFamily="34" charset="-120"/>
              </a:rPr>
              <a:t>Knowledge through understanding from the inside</a:t>
            </a:r>
            <a:endParaRPr lang="en-US" sz="1500" dirty="0"/>
          </a:p>
        </p:txBody>
      </p:sp>
      <p:sp>
        <p:nvSpPr>
          <p:cNvPr id="26" name="Text 21"/>
          <p:cNvSpPr txBox="1"/>
          <p:nvPr/>
        </p:nvSpPr>
        <p:spPr>
          <a:xfrm>
            <a:off x="4892040" y="388620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Because reality is the meaning people give, the researcher understands it from the participants' point of view (Verstehen).</a:t>
            </a:r>
            <a:endParaRPr lang="en-US" sz="1500" dirty="0"/>
          </a:p>
        </p:txBody>
      </p:sp>
      <p:sp>
        <p:nvSpPr>
          <p:cNvPr id="27" name="Text 22"/>
          <p:cNvSpPr txBox="1"/>
          <p:nvPr/>
        </p:nvSpPr>
        <p:spPr>
          <a:xfrm>
            <a:off x="8229600" y="388620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Spend time with advisers and understand what working alongside AI agents means to them in their own contact centre.</a:t>
            </a:r>
            <a:endParaRPr lang="en-US" sz="1500" dirty="0"/>
          </a:p>
        </p:txBody>
      </p:sp>
      <p:sp>
        <p:nvSpPr>
          <p:cNvPr id="28" name="Shape 23"/>
          <p:cNvSpPr/>
          <p:nvPr/>
        </p:nvSpPr>
        <p:spPr>
          <a:xfrm>
            <a:off x="548640" y="5097780"/>
            <a:ext cx="11094415" cy="1120140"/>
          </a:xfrm>
          <a:prstGeom prst="roundRect">
            <a:avLst>
              <a:gd name="adj" fmla="val 6531"/>
            </a:avLst>
          </a:prstGeom>
          <a:solidFill>
            <a:srgbClr val="FFFFFF"/>
          </a:solidFill>
          <a:ln w="9525">
            <a:solidFill>
              <a:srgbClr val="D5DEE6"/>
            </a:solidFill>
            <a:prstDash val="solid"/>
          </a:ln>
        </p:spPr>
      </p:sp>
      <p:sp>
        <p:nvSpPr>
          <p:cNvPr id="29" name="Shape 24"/>
          <p:cNvSpPr/>
          <p:nvPr/>
        </p:nvSpPr>
        <p:spPr>
          <a:xfrm>
            <a:off x="8092440" y="5170932"/>
            <a:ext cx="3474720" cy="973836"/>
          </a:xfrm>
          <a:prstGeom prst="rect">
            <a:avLst/>
          </a:prstGeom>
          <a:solidFill>
            <a:srgbClr val="E3F1F0"/>
          </a:solidFill>
          <a:ln w="12700">
            <a:solidFill>
              <a:srgbClr val="E3F1F0"/>
            </a:solidFill>
            <a:prstDash val="solid"/>
          </a:ln>
        </p:spPr>
      </p:sp>
      <p:pic>
        <p:nvPicPr>
          <p:cNvPr id="30" name="Image 3" descr="/tmp/p7/img/big_D.png">    </p:cNvPr>
          <p:cNvPicPr>
            <a:picLocks noChangeAspect="1"/>
          </p:cNvPicPr>
          <p:nvPr/>
        </p:nvPicPr>
        <p:blipFill>
          <a:blip r:embed="rId4"/>
          <a:stretch>
            <a:fillRect/>
          </a:stretch>
        </p:blipFill>
        <p:spPr>
          <a:xfrm>
            <a:off x="640080" y="5360670"/>
            <a:ext cx="420624" cy="594360"/>
          </a:xfrm>
          <a:prstGeom prst="rect">
            <a:avLst/>
          </a:prstGeom>
        </p:spPr>
      </p:pic>
      <p:sp>
        <p:nvSpPr>
          <p:cNvPr id="31" name="Text 25"/>
          <p:cNvSpPr txBox="1"/>
          <p:nvPr/>
        </p:nvSpPr>
        <p:spPr>
          <a:xfrm>
            <a:off x="1143000" y="5097780"/>
            <a:ext cx="1463040" cy="1120140"/>
          </a:xfrm>
          <a:prstGeom prst="rect">
            <a:avLst/>
          </a:prstGeom>
          <a:noFill/>
          <a:ln/>
        </p:spPr>
        <p:txBody>
          <a:bodyPr wrap="square" lIns="0" tIns="0" rIns="0" bIns="0" rtlCol="0" anchor="ctr"/>
          <a:lstStyle/>
          <a:p>
            <a:pPr indent="0" marL="0">
              <a:buNone/>
            </a:pPr>
            <a:r>
              <a:rPr lang="en-US" sz="1400" b="1" dirty="0">
                <a:solidFill>
                  <a:srgbClr val="6B4E94"/>
                </a:solidFill>
                <a:latin typeface="Arial" pitchFamily="34" charset="0"/>
                <a:ea typeface="Arial" pitchFamily="34" charset="-122"/>
                <a:cs typeface="Arial" pitchFamily="34" charset="-120"/>
              </a:rPr>
              <a:t>Alien D</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Constructivism</a:t>
            </a:r>
            <a:endParaRPr lang="en-US" sz="1400" dirty="0"/>
          </a:p>
        </p:txBody>
      </p:sp>
      <p:sp>
        <p:nvSpPr>
          <p:cNvPr id="32" name="Text 26"/>
          <p:cNvSpPr txBox="1"/>
          <p:nvPr/>
        </p:nvSpPr>
        <p:spPr>
          <a:xfrm>
            <a:off x="2743200" y="5097780"/>
            <a:ext cx="2011680" cy="1120140"/>
          </a:xfrm>
          <a:prstGeom prst="rect">
            <a:avLst/>
          </a:prstGeom>
          <a:noFill/>
          <a:ln/>
        </p:spPr>
        <p:txBody>
          <a:bodyPr wrap="square" lIns="0" tIns="0" rIns="0" bIns="0" rtlCol="0" anchor="ctr"/>
          <a:lstStyle/>
          <a:p>
            <a:pPr indent="0" marL="0">
              <a:buNone/>
            </a:pPr>
            <a:r>
              <a:rPr lang="en-US" sz="1500" b="1" dirty="0">
                <a:solidFill>
                  <a:srgbClr val="6B4E94"/>
                </a:solidFill>
                <a:latin typeface="Arial" pitchFamily="34" charset="0"/>
                <a:ea typeface="Arial" pitchFamily="34" charset="-122"/>
                <a:cs typeface="Arial" pitchFamily="34" charset="-120"/>
              </a:rPr>
              <a:t>Knowledge created with each individual</a:t>
            </a:r>
            <a:endParaRPr lang="en-US" sz="1500" dirty="0"/>
          </a:p>
        </p:txBody>
      </p:sp>
      <p:sp>
        <p:nvSpPr>
          <p:cNvPr id="33" name="Text 27"/>
          <p:cNvSpPr txBox="1"/>
          <p:nvPr/>
        </p:nvSpPr>
        <p:spPr>
          <a:xfrm>
            <a:off x="4892040" y="509778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Because each person builds their own reality, researcher and participant build an understanding of that person's world together.</a:t>
            </a:r>
            <a:endParaRPr lang="en-US" sz="1500" dirty="0"/>
          </a:p>
        </p:txBody>
      </p:sp>
      <p:sp>
        <p:nvSpPr>
          <p:cNvPr id="34" name="Text 28"/>
          <p:cNvSpPr txBox="1"/>
          <p:nvPr/>
        </p:nvSpPr>
        <p:spPr>
          <a:xfrm>
            <a:off x="8229600" y="509778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Hold repeated conversations with each adviser so that their own account of the change can unfold over time.</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48</a:t>
            </a:fld>
            <a:endParaRPr lang="en-US"/>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name="Slide 49">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How each alien answers: epistemology (E to G)</a:t>
            </a:r>
            <a:endParaRPr lang="en-US" sz="3000" dirty="0"/>
          </a:p>
        </p:txBody>
      </p:sp>
      <p:sp>
        <p:nvSpPr>
          <p:cNvPr id="3" name="Text 1"/>
          <p:cNvSpPr txBox="1"/>
          <p:nvPr/>
        </p:nvSpPr>
        <p:spPr>
          <a:xfrm>
            <a:off x="640080" y="1097280"/>
            <a:ext cx="192024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Alien</a:t>
            </a:r>
            <a:endParaRPr lang="en-US" sz="1400" dirty="0"/>
          </a:p>
        </p:txBody>
      </p:sp>
      <p:sp>
        <p:nvSpPr>
          <p:cNvPr id="4" name="Text 2"/>
          <p:cNvSpPr txBox="1"/>
          <p:nvPr/>
        </p:nvSpPr>
        <p:spPr>
          <a:xfrm>
            <a:off x="2743200" y="1097280"/>
            <a:ext cx="1965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Position</a:t>
            </a:r>
            <a:endParaRPr lang="en-US" sz="1400" dirty="0"/>
          </a:p>
        </p:txBody>
      </p:sp>
      <p:sp>
        <p:nvSpPr>
          <p:cNvPr id="5" name="Text 3"/>
          <p:cNvSpPr txBox="1"/>
          <p:nvPr/>
        </p:nvSpPr>
        <p:spPr>
          <a:xfrm>
            <a:off x="4892040" y="1097280"/>
            <a:ext cx="3108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What it means</a:t>
            </a:r>
            <a:endParaRPr lang="en-US" sz="1400" dirty="0"/>
          </a:p>
        </p:txBody>
      </p:sp>
      <p:sp>
        <p:nvSpPr>
          <p:cNvPr id="6" name="Text 4"/>
          <p:cNvSpPr txBox="1"/>
          <p:nvPr/>
        </p:nvSpPr>
        <p:spPr>
          <a:xfrm>
            <a:off x="8183880" y="1097280"/>
            <a:ext cx="3364992"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In our case</a:t>
            </a:r>
            <a:endParaRPr lang="en-US" sz="1400" dirty="0"/>
          </a:p>
        </p:txBody>
      </p:sp>
      <p:sp>
        <p:nvSpPr>
          <p:cNvPr id="7" name="Shape 5"/>
          <p:cNvSpPr/>
          <p:nvPr/>
        </p:nvSpPr>
        <p:spPr>
          <a:xfrm>
            <a:off x="548640" y="1463040"/>
            <a:ext cx="11094415" cy="1120140"/>
          </a:xfrm>
          <a:prstGeom prst="roundRect">
            <a:avLst>
              <a:gd name="adj" fmla="val 6531"/>
            </a:avLst>
          </a:prstGeom>
          <a:solidFill>
            <a:srgbClr val="EEF3F8"/>
          </a:solidFill>
          <a:ln w="9525">
            <a:solidFill>
              <a:srgbClr val="D5DEE6"/>
            </a:solidFill>
            <a:prstDash val="solid"/>
          </a:ln>
        </p:spPr>
      </p:sp>
      <p:sp>
        <p:nvSpPr>
          <p:cNvPr id="8" name="Shape 6"/>
          <p:cNvSpPr/>
          <p:nvPr/>
        </p:nvSpPr>
        <p:spPr>
          <a:xfrm>
            <a:off x="8092440" y="1536192"/>
            <a:ext cx="3474720" cy="973836"/>
          </a:xfrm>
          <a:prstGeom prst="rect">
            <a:avLst/>
          </a:prstGeom>
          <a:solidFill>
            <a:srgbClr val="E3F1F0"/>
          </a:solidFill>
          <a:ln w="12700">
            <a:solidFill>
              <a:srgbClr val="E3F1F0"/>
            </a:solidFill>
            <a:prstDash val="solid"/>
          </a:ln>
        </p:spPr>
      </p:sp>
      <p:pic>
        <p:nvPicPr>
          <p:cNvPr id="9" name="Image 0" descr="/tmp/p7/img/big_E.png">    </p:cNvPr>
          <p:cNvPicPr>
            <a:picLocks noChangeAspect="1"/>
          </p:cNvPicPr>
          <p:nvPr/>
        </p:nvPicPr>
        <p:blipFill>
          <a:blip r:embed="rId1"/>
          <a:stretch>
            <a:fillRect/>
          </a:stretch>
        </p:blipFill>
        <p:spPr>
          <a:xfrm>
            <a:off x="640080" y="1725930"/>
            <a:ext cx="420624" cy="594360"/>
          </a:xfrm>
          <a:prstGeom prst="rect">
            <a:avLst/>
          </a:prstGeom>
        </p:spPr>
      </p:pic>
      <p:sp>
        <p:nvSpPr>
          <p:cNvPr id="10" name="Text 7"/>
          <p:cNvSpPr txBox="1"/>
          <p:nvPr/>
        </p:nvSpPr>
        <p:spPr>
          <a:xfrm>
            <a:off x="1143000" y="1463040"/>
            <a:ext cx="1463040" cy="1120140"/>
          </a:xfrm>
          <a:prstGeom prst="rect">
            <a:avLst/>
          </a:prstGeom>
          <a:noFill/>
          <a:ln/>
        </p:spPr>
        <p:txBody>
          <a:bodyPr wrap="square" lIns="0" tIns="0" rIns="0" bIns="0" rtlCol="0" anchor="ctr"/>
          <a:lstStyle/>
          <a:p>
            <a:pPr indent="0" marL="0">
              <a:buNone/>
            </a:pPr>
            <a:r>
              <a:rPr lang="en-US" sz="1400" b="1" dirty="0">
                <a:solidFill>
                  <a:srgbClr val="8A4F9B"/>
                </a:solidFill>
                <a:latin typeface="Arial" pitchFamily="34" charset="0"/>
                <a:ea typeface="Arial" pitchFamily="34" charset="-122"/>
                <a:cs typeface="Arial" pitchFamily="34" charset="-120"/>
              </a:rPr>
              <a:t>Alien E</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Social constructionism</a:t>
            </a:r>
            <a:endParaRPr lang="en-US" sz="1400" dirty="0"/>
          </a:p>
        </p:txBody>
      </p:sp>
      <p:sp>
        <p:nvSpPr>
          <p:cNvPr id="11" name="Text 8"/>
          <p:cNvSpPr txBox="1"/>
          <p:nvPr/>
        </p:nvSpPr>
        <p:spPr>
          <a:xfrm>
            <a:off x="2743200" y="1463040"/>
            <a:ext cx="2011680" cy="1120140"/>
          </a:xfrm>
          <a:prstGeom prst="rect">
            <a:avLst/>
          </a:prstGeom>
          <a:noFill/>
          <a:ln/>
        </p:spPr>
        <p:txBody>
          <a:bodyPr wrap="square" lIns="0" tIns="0" rIns="0" bIns="0" rtlCol="0" anchor="ctr"/>
          <a:lstStyle/>
          <a:p>
            <a:pPr indent="0" marL="0">
              <a:buNone/>
            </a:pPr>
            <a:r>
              <a:rPr lang="en-US" sz="1500" b="1" dirty="0">
                <a:solidFill>
                  <a:srgbClr val="8A4F9B"/>
                </a:solidFill>
                <a:latin typeface="Arial" pitchFamily="34" charset="0"/>
                <a:ea typeface="Arial" pitchFamily="34" charset="-122"/>
                <a:cs typeface="Arial" pitchFamily="34" charset="-120"/>
              </a:rPr>
              <a:t>Knowledge made through social processes</a:t>
            </a:r>
            <a:endParaRPr lang="en-US" sz="1500" dirty="0"/>
          </a:p>
        </p:txBody>
      </p:sp>
      <p:sp>
        <p:nvSpPr>
          <p:cNvPr id="12" name="Text 9"/>
          <p:cNvSpPr txBox="1"/>
          <p:nvPr/>
        </p:nvSpPr>
        <p:spPr>
          <a:xfrm>
            <a:off x="4892040" y="146304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Because reality is agreed between people, the researcher studies the language and interaction through which it is agreed.</a:t>
            </a:r>
            <a:endParaRPr lang="en-US" sz="1500" dirty="0"/>
          </a:p>
        </p:txBody>
      </p:sp>
      <p:sp>
        <p:nvSpPr>
          <p:cNvPr id="13" name="Text 10"/>
          <p:cNvSpPr txBox="1"/>
          <p:nvPr/>
        </p:nvSpPr>
        <p:spPr>
          <a:xfrm>
            <a:off x="8229600" y="146304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Study the talk: the chief executive's statements, internal memos, team meetings and customer forums.</a:t>
            </a:r>
            <a:endParaRPr lang="en-US" sz="1500" dirty="0"/>
          </a:p>
        </p:txBody>
      </p:sp>
      <p:sp>
        <p:nvSpPr>
          <p:cNvPr id="14" name="Shape 11"/>
          <p:cNvSpPr/>
          <p:nvPr/>
        </p:nvSpPr>
        <p:spPr>
          <a:xfrm>
            <a:off x="548640" y="2674620"/>
            <a:ext cx="11094415" cy="1120140"/>
          </a:xfrm>
          <a:prstGeom prst="roundRect">
            <a:avLst>
              <a:gd name="adj" fmla="val 6531"/>
            </a:avLst>
          </a:prstGeom>
          <a:solidFill>
            <a:srgbClr val="FFFFFF"/>
          </a:solidFill>
          <a:ln w="9525">
            <a:solidFill>
              <a:srgbClr val="D5DEE6"/>
            </a:solidFill>
            <a:prstDash val="solid"/>
          </a:ln>
        </p:spPr>
      </p:sp>
      <p:sp>
        <p:nvSpPr>
          <p:cNvPr id="15" name="Shape 12"/>
          <p:cNvSpPr/>
          <p:nvPr/>
        </p:nvSpPr>
        <p:spPr>
          <a:xfrm>
            <a:off x="8092440" y="2747772"/>
            <a:ext cx="3474720" cy="973836"/>
          </a:xfrm>
          <a:prstGeom prst="rect">
            <a:avLst/>
          </a:prstGeom>
          <a:solidFill>
            <a:srgbClr val="E3F1F0"/>
          </a:solidFill>
          <a:ln w="12700">
            <a:solidFill>
              <a:srgbClr val="E3F1F0"/>
            </a:solidFill>
            <a:prstDash val="solid"/>
          </a:ln>
        </p:spPr>
      </p:sp>
      <p:pic>
        <p:nvPicPr>
          <p:cNvPr id="16" name="Image 1" descr="/tmp/p7/img/big_F.png">    </p:cNvPr>
          <p:cNvPicPr>
            <a:picLocks noChangeAspect="1"/>
          </p:cNvPicPr>
          <p:nvPr/>
        </p:nvPicPr>
        <p:blipFill>
          <a:blip r:embed="rId2"/>
          <a:stretch>
            <a:fillRect/>
          </a:stretch>
        </p:blipFill>
        <p:spPr>
          <a:xfrm>
            <a:off x="640080" y="2937510"/>
            <a:ext cx="420624" cy="594360"/>
          </a:xfrm>
          <a:prstGeom prst="rect">
            <a:avLst/>
          </a:prstGeom>
        </p:spPr>
      </p:pic>
      <p:sp>
        <p:nvSpPr>
          <p:cNvPr id="17" name="Text 13"/>
          <p:cNvSpPr txBox="1"/>
          <p:nvPr/>
        </p:nvSpPr>
        <p:spPr>
          <a:xfrm>
            <a:off x="1143000" y="2674620"/>
            <a:ext cx="1463040" cy="1120140"/>
          </a:xfrm>
          <a:prstGeom prst="rect">
            <a:avLst/>
          </a:prstGeom>
          <a:noFill/>
          <a:ln/>
        </p:spPr>
        <p:txBody>
          <a:bodyPr wrap="square" lIns="0" tIns="0" rIns="0" bIns="0" rtlCol="0" anchor="ctr"/>
          <a:lstStyle/>
          <a:p>
            <a:pPr indent="0" marL="0">
              <a:buNone/>
            </a:pPr>
            <a:r>
              <a:rPr lang="en-US" sz="1400" b="1" dirty="0">
                <a:solidFill>
                  <a:srgbClr val="A8622A"/>
                </a:solidFill>
                <a:latin typeface="Arial" pitchFamily="34" charset="0"/>
                <a:ea typeface="Arial" pitchFamily="34" charset="-122"/>
                <a:cs typeface="Arial" pitchFamily="34" charset="-120"/>
              </a:rPr>
              <a:t>Alien F</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Critical theory</a:t>
            </a:r>
            <a:endParaRPr lang="en-US" sz="1400" dirty="0"/>
          </a:p>
        </p:txBody>
      </p:sp>
      <p:sp>
        <p:nvSpPr>
          <p:cNvPr id="18" name="Text 14"/>
          <p:cNvSpPr txBox="1"/>
          <p:nvPr/>
        </p:nvSpPr>
        <p:spPr>
          <a:xfrm>
            <a:off x="2743200" y="2674620"/>
            <a:ext cx="2011680" cy="1120140"/>
          </a:xfrm>
          <a:prstGeom prst="rect">
            <a:avLst/>
          </a:prstGeom>
          <a:noFill/>
          <a:ln/>
        </p:spPr>
        <p:txBody>
          <a:bodyPr wrap="square" lIns="0" tIns="0" rIns="0" bIns="0" rtlCol="0" anchor="ctr"/>
          <a:lstStyle/>
          <a:p>
            <a:pPr indent="0" marL="0">
              <a:buNone/>
            </a:pPr>
            <a:r>
              <a:rPr lang="en-US" sz="1500" b="1" dirty="0">
                <a:solidFill>
                  <a:srgbClr val="A8622A"/>
                </a:solidFill>
                <a:latin typeface="Arial" pitchFamily="34" charset="0"/>
                <a:ea typeface="Arial" pitchFamily="34" charset="-122"/>
                <a:cs typeface="Arial" pitchFamily="34" charset="-120"/>
              </a:rPr>
              <a:t>Knowledge shaped by power</a:t>
            </a:r>
            <a:endParaRPr lang="en-US" sz="1500" dirty="0"/>
          </a:p>
        </p:txBody>
      </p:sp>
      <p:sp>
        <p:nvSpPr>
          <p:cNvPr id="19" name="Text 15"/>
          <p:cNvSpPr txBox="1"/>
          <p:nvPr/>
        </p:nvSpPr>
        <p:spPr>
          <a:xfrm>
            <a:off x="4892040" y="267462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Because power shapes what counts as true, the researcher asks whose knowledge counts and who benefits from it.</a:t>
            </a:r>
            <a:endParaRPr lang="en-US" sz="1500" dirty="0"/>
          </a:p>
        </p:txBody>
      </p:sp>
      <p:sp>
        <p:nvSpPr>
          <p:cNvPr id="20" name="Text 16"/>
          <p:cNvSpPr txBox="1"/>
          <p:nvPr/>
        </p:nvSpPr>
        <p:spPr>
          <a:xfrm>
            <a:off x="8229600" y="267462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Ask whose voice is missing from the satisfaction figures: displaced staff and customers who cannot use the new system.</a:t>
            </a:r>
            <a:endParaRPr lang="en-US" sz="1500" dirty="0"/>
          </a:p>
        </p:txBody>
      </p:sp>
      <p:sp>
        <p:nvSpPr>
          <p:cNvPr id="21" name="Shape 17"/>
          <p:cNvSpPr/>
          <p:nvPr/>
        </p:nvSpPr>
        <p:spPr>
          <a:xfrm>
            <a:off x="548640" y="3886200"/>
            <a:ext cx="11094415" cy="1120140"/>
          </a:xfrm>
          <a:prstGeom prst="roundRect">
            <a:avLst>
              <a:gd name="adj" fmla="val 6531"/>
            </a:avLst>
          </a:prstGeom>
          <a:solidFill>
            <a:srgbClr val="EEF3F8"/>
          </a:solidFill>
          <a:ln w="9525">
            <a:solidFill>
              <a:srgbClr val="D5DEE6"/>
            </a:solidFill>
            <a:prstDash val="solid"/>
          </a:ln>
        </p:spPr>
      </p:sp>
      <p:sp>
        <p:nvSpPr>
          <p:cNvPr id="22" name="Shape 18"/>
          <p:cNvSpPr/>
          <p:nvPr/>
        </p:nvSpPr>
        <p:spPr>
          <a:xfrm>
            <a:off x="8092440" y="3959352"/>
            <a:ext cx="3474720" cy="973836"/>
          </a:xfrm>
          <a:prstGeom prst="rect">
            <a:avLst/>
          </a:prstGeom>
          <a:solidFill>
            <a:srgbClr val="E3F1F0"/>
          </a:solidFill>
          <a:ln w="12700">
            <a:solidFill>
              <a:srgbClr val="E3F1F0"/>
            </a:solidFill>
            <a:prstDash val="solid"/>
          </a:ln>
        </p:spPr>
      </p:sp>
      <p:pic>
        <p:nvPicPr>
          <p:cNvPr id="23" name="Image 2" descr="/tmp/p7/img/big_G.png">    </p:cNvPr>
          <p:cNvPicPr>
            <a:picLocks noChangeAspect="1"/>
          </p:cNvPicPr>
          <p:nvPr/>
        </p:nvPicPr>
        <p:blipFill>
          <a:blip r:embed="rId3"/>
          <a:stretch>
            <a:fillRect/>
          </a:stretch>
        </p:blipFill>
        <p:spPr>
          <a:xfrm>
            <a:off x="640080" y="4149090"/>
            <a:ext cx="420624" cy="594360"/>
          </a:xfrm>
          <a:prstGeom prst="rect">
            <a:avLst/>
          </a:prstGeom>
        </p:spPr>
      </p:pic>
      <p:sp>
        <p:nvSpPr>
          <p:cNvPr id="24" name="Text 19"/>
          <p:cNvSpPr txBox="1"/>
          <p:nvPr/>
        </p:nvSpPr>
        <p:spPr>
          <a:xfrm>
            <a:off x="1143000" y="3886200"/>
            <a:ext cx="1463040" cy="1120140"/>
          </a:xfrm>
          <a:prstGeom prst="rect">
            <a:avLst/>
          </a:prstGeom>
          <a:noFill/>
          <a:ln/>
        </p:spPr>
        <p:txBody>
          <a:bodyPr wrap="square" lIns="0" tIns="0" rIns="0" bIns="0" rtlCol="0" anchor="ctr"/>
          <a:lstStyle/>
          <a:p>
            <a:pPr indent="0" marL="0">
              <a:buNone/>
            </a:pPr>
            <a:r>
              <a:rPr lang="en-US" sz="1400" b="1" dirty="0">
                <a:solidFill>
                  <a:srgbClr val="1F6E6F"/>
                </a:solidFill>
                <a:latin typeface="Arial" pitchFamily="34" charset="0"/>
                <a:ea typeface="Arial" pitchFamily="34" charset="-122"/>
                <a:cs typeface="Arial" pitchFamily="34" charset="-120"/>
              </a:rPr>
              <a:t>Alien G</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Pragmatism</a:t>
            </a:r>
            <a:endParaRPr lang="en-US" sz="1400" dirty="0"/>
          </a:p>
        </p:txBody>
      </p:sp>
      <p:sp>
        <p:nvSpPr>
          <p:cNvPr id="25" name="Text 20"/>
          <p:cNvSpPr txBox="1"/>
          <p:nvPr/>
        </p:nvSpPr>
        <p:spPr>
          <a:xfrm>
            <a:off x="2743200" y="3886200"/>
            <a:ext cx="2011680" cy="1120140"/>
          </a:xfrm>
          <a:prstGeom prst="rect">
            <a:avLst/>
          </a:prstGeom>
          <a:noFill/>
          <a:ln/>
        </p:spPr>
        <p:txBody>
          <a:bodyPr wrap="square" lIns="0" tIns="0" rIns="0" bIns="0" rtlCol="0" anchor="ctr"/>
          <a:lstStyle/>
          <a:p>
            <a:pPr indent="0" marL="0">
              <a:buNone/>
            </a:pPr>
            <a:r>
              <a:rPr lang="en-US" sz="1500" b="1" dirty="0">
                <a:solidFill>
                  <a:srgbClr val="1F6E6F"/>
                </a:solidFill>
                <a:latin typeface="Arial" pitchFamily="34" charset="0"/>
                <a:ea typeface="Arial" pitchFamily="34" charset="-122"/>
                <a:cs typeface="Arial" pitchFamily="34" charset="-120"/>
              </a:rPr>
              <a:t>Knowledge judged by what works</a:t>
            </a:r>
            <a:endParaRPr lang="en-US" sz="1500" dirty="0"/>
          </a:p>
        </p:txBody>
      </p:sp>
      <p:sp>
        <p:nvSpPr>
          <p:cNvPr id="26" name="Text 21"/>
          <p:cNvSpPr txBox="1"/>
          <p:nvPr/>
        </p:nvSpPr>
        <p:spPr>
          <a:xfrm>
            <a:off x="4892040" y="388620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Because what matters is what works, any way of knowing is acceptable if it helps answer the question.</a:t>
            </a:r>
            <a:endParaRPr lang="en-US" sz="1500" dirty="0"/>
          </a:p>
        </p:txBody>
      </p:sp>
      <p:sp>
        <p:nvSpPr>
          <p:cNvPr id="27" name="Text 22"/>
          <p:cNvSpPr txBox="1"/>
          <p:nvPr/>
        </p:nvSpPr>
        <p:spPr>
          <a:xfrm>
            <a:off x="8229600" y="388620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Try a change, watch what happens and use whatever evidence shows whether it worked.</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49</a:t>
            </a:fld>
            <a:endParaRPr lang="en-US"/>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name="Slide 50">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2E7D7A"/>
          </a:solidFill>
          <a:ln w="12700">
            <a:solidFill>
              <a:srgbClr val="2E7D7A"/>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Class activity 4 | 5 minutes | pairs</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Inside or outside?</a:t>
            </a:r>
            <a:endParaRPr lang="en-US" sz="2800" dirty="0"/>
          </a:p>
        </p:txBody>
      </p:sp>
      <p:sp>
        <p:nvSpPr>
          <p:cNvPr id="5" name="Text 3"/>
          <p:cNvSpPr txBox="1"/>
          <p:nvPr/>
        </p:nvSpPr>
        <p:spPr>
          <a:xfrm>
            <a:off x="548640" y="1325880"/>
            <a:ext cx="11094415" cy="594360"/>
          </a:xfrm>
          <a:prstGeom prst="rect">
            <a:avLst/>
          </a:prstGeom>
          <a:noFill/>
          <a:ln/>
        </p:spPr>
        <p:txBody>
          <a:bodyPr wrap="square" lIns="0" tIns="0" rIns="0" bIns="0" rtlCol="0" anchor="t"/>
          <a:lstStyle/>
          <a:p>
            <a:pPr indent="0" marL="0">
              <a:buNone/>
            </a:pPr>
            <a:r>
              <a:rPr lang="en-US" sz="1700" dirty="0">
                <a:solidFill>
                  <a:srgbClr val="1C2833"/>
                </a:solidFill>
                <a:latin typeface="Arial" pitchFamily="34" charset="0"/>
                <a:ea typeface="Arial" pitchFamily="34" charset="-122"/>
                <a:cs typeface="Arial" pitchFamily="34" charset="-120"/>
              </a:rPr>
              <a:t>Look at two pieces of evidence about the case. The second is an illustration of the kind of thing an adviser might say.</a:t>
            </a:r>
            <a:endParaRPr lang="en-US" sz="1700" dirty="0"/>
          </a:p>
        </p:txBody>
      </p:sp>
      <p:sp>
        <p:nvSpPr>
          <p:cNvPr id="6" name="Shape 4"/>
          <p:cNvSpPr/>
          <p:nvPr/>
        </p:nvSpPr>
        <p:spPr>
          <a:xfrm>
            <a:off x="548640" y="2011680"/>
            <a:ext cx="11094415" cy="832104"/>
          </a:xfrm>
          <a:prstGeom prst="roundRect">
            <a:avLst>
              <a:gd name="adj" fmla="val 8791"/>
            </a:avLst>
          </a:prstGeom>
          <a:solidFill>
            <a:srgbClr val="FFFFFF"/>
          </a:solidFill>
          <a:ln w="9525">
            <a:solidFill>
              <a:srgbClr val="D5DEE6"/>
            </a:solidFill>
            <a:prstDash val="solid"/>
          </a:ln>
        </p:spPr>
      </p:sp>
      <p:sp>
        <p:nvSpPr>
          <p:cNvPr id="7" name="Text 5"/>
          <p:cNvSpPr txBox="1"/>
          <p:nvPr/>
        </p:nvSpPr>
        <p:spPr>
          <a:xfrm>
            <a:off x="685800" y="2221992"/>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a</a:t>
            </a:r>
            <a:endParaRPr lang="en-US" sz="1600" dirty="0"/>
          </a:p>
        </p:txBody>
      </p:sp>
      <p:sp>
        <p:nvSpPr>
          <p:cNvPr id="8" name="Text 6"/>
          <p:cNvSpPr txBox="1"/>
          <p:nvPr/>
        </p:nvSpPr>
        <p:spPr>
          <a:xfrm>
            <a:off x="1234440" y="2011680"/>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Evidence 1: customer satisfaction rose by 1,280 basis points during Verizon's pilot.</a:t>
            </a:r>
            <a:endParaRPr lang="en-US" sz="1600" dirty="0"/>
          </a:p>
        </p:txBody>
      </p:sp>
      <p:sp>
        <p:nvSpPr>
          <p:cNvPr id="9" name="Shape 7"/>
          <p:cNvSpPr/>
          <p:nvPr/>
        </p:nvSpPr>
        <p:spPr>
          <a:xfrm>
            <a:off x="548640" y="2953512"/>
            <a:ext cx="11094415" cy="832104"/>
          </a:xfrm>
          <a:prstGeom prst="roundRect">
            <a:avLst>
              <a:gd name="adj" fmla="val 8791"/>
            </a:avLst>
          </a:prstGeom>
          <a:solidFill>
            <a:srgbClr val="FFFFFF"/>
          </a:solidFill>
          <a:ln w="9525">
            <a:solidFill>
              <a:srgbClr val="D5DEE6"/>
            </a:solidFill>
            <a:prstDash val="solid"/>
          </a:ln>
        </p:spPr>
      </p:sp>
      <p:sp>
        <p:nvSpPr>
          <p:cNvPr id="10" name="Text 8"/>
          <p:cNvSpPr txBox="1"/>
          <p:nvPr/>
        </p:nvSpPr>
        <p:spPr>
          <a:xfrm>
            <a:off x="685800" y="3163824"/>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b</a:t>
            </a:r>
            <a:endParaRPr lang="en-US" sz="1600" dirty="0"/>
          </a:p>
        </p:txBody>
      </p:sp>
      <p:sp>
        <p:nvSpPr>
          <p:cNvPr id="11" name="Text 9"/>
          <p:cNvSpPr txBox="1"/>
          <p:nvPr/>
        </p:nvSpPr>
        <p:spPr>
          <a:xfrm>
            <a:off x="1234440" y="2953512"/>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Evidence 2: ‘Since the AI came in, I only get the angry callers. I go home wiped out.’</a:t>
            </a:r>
            <a:endParaRPr lang="en-US" sz="1600" dirty="0"/>
          </a:p>
        </p:txBody>
      </p:sp>
      <p:sp>
        <p:nvSpPr>
          <p:cNvPr id="12" name="Shape 10"/>
          <p:cNvSpPr/>
          <p:nvPr/>
        </p:nvSpPr>
        <p:spPr>
          <a:xfrm>
            <a:off x="548640" y="3895344"/>
            <a:ext cx="11094415" cy="832104"/>
          </a:xfrm>
          <a:prstGeom prst="roundRect">
            <a:avLst>
              <a:gd name="adj" fmla="val 8791"/>
            </a:avLst>
          </a:prstGeom>
          <a:solidFill>
            <a:srgbClr val="FFFFFF"/>
          </a:solidFill>
          <a:ln w="9525">
            <a:solidFill>
              <a:srgbClr val="D5DEE6"/>
            </a:solidFill>
            <a:prstDash val="solid"/>
          </a:ln>
        </p:spPr>
      </p:sp>
      <p:sp>
        <p:nvSpPr>
          <p:cNvPr id="13" name="Text 11"/>
          <p:cNvSpPr txBox="1"/>
          <p:nvPr/>
        </p:nvSpPr>
        <p:spPr>
          <a:xfrm>
            <a:off x="685800" y="4105656"/>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c</a:t>
            </a:r>
            <a:endParaRPr lang="en-US" sz="1600" dirty="0"/>
          </a:p>
        </p:txBody>
      </p:sp>
      <p:sp>
        <p:nvSpPr>
          <p:cNvPr id="14" name="Text 12"/>
          <p:cNvSpPr txBox="1"/>
          <p:nvPr/>
        </p:nvSpPr>
        <p:spPr>
          <a:xfrm>
            <a:off x="1234440" y="3895344"/>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Which alien would trust each piece of evidence most, and why?</a:t>
            </a:r>
            <a:endParaRPr lang="en-US" sz="1600" dirty="0"/>
          </a:p>
        </p:txBody>
      </p:sp>
      <p:sp>
        <p:nvSpPr>
          <p:cNvPr id="15" name="Shape 13"/>
          <p:cNvSpPr/>
          <p:nvPr/>
        </p:nvSpPr>
        <p:spPr>
          <a:xfrm>
            <a:off x="548640" y="4837176"/>
            <a:ext cx="11094415" cy="832104"/>
          </a:xfrm>
          <a:prstGeom prst="roundRect">
            <a:avLst>
              <a:gd name="adj" fmla="val 8791"/>
            </a:avLst>
          </a:prstGeom>
          <a:solidFill>
            <a:srgbClr val="FFFFFF"/>
          </a:solidFill>
          <a:ln w="9525">
            <a:solidFill>
              <a:srgbClr val="D5DEE6"/>
            </a:solidFill>
            <a:prstDash val="solid"/>
          </a:ln>
        </p:spPr>
      </p:sp>
      <p:sp>
        <p:nvSpPr>
          <p:cNvPr id="16" name="Text 14"/>
          <p:cNvSpPr txBox="1"/>
          <p:nvPr/>
        </p:nvSpPr>
        <p:spPr>
          <a:xfrm>
            <a:off x="685800" y="5047488"/>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d</a:t>
            </a:r>
            <a:endParaRPr lang="en-US" sz="1600" dirty="0"/>
          </a:p>
        </p:txBody>
      </p:sp>
      <p:sp>
        <p:nvSpPr>
          <p:cNvPr id="17" name="Text 15"/>
          <p:cNvSpPr txBox="1"/>
          <p:nvPr/>
        </p:nvSpPr>
        <p:spPr>
          <a:xfrm>
            <a:off x="1234440" y="4837176"/>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What can each piece tell you that the other cannot?</a:t>
            </a:r>
            <a:endParaRPr lang="en-US" sz="1600" dirty="0"/>
          </a:p>
        </p:txBody>
      </p:sp>
      <p:sp>
        <p:nvSpPr>
          <p:cNvPr id="18" name="Text 16"/>
          <p:cNvSpPr txBox="1"/>
          <p:nvPr/>
        </p:nvSpPr>
        <p:spPr>
          <a:xfrm>
            <a:off x="548640" y="5806440"/>
            <a:ext cx="11094415" cy="41148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Workbook link: </a:t>
            </a:r>
            <a:pPr indent="0" marL="0">
              <a:buNone/>
            </a:pPr>
            <a:r>
              <a:rPr lang="en-US" sz="1500" dirty="0">
                <a:solidFill>
                  <a:srgbClr val="1C2833"/>
                </a:solidFill>
                <a:latin typeface="Arial" pitchFamily="34" charset="0"/>
                <a:ea typeface="Arial" pitchFamily="34" charset="-122"/>
                <a:cs typeface="Arial" pitchFamily="34" charset="-120"/>
              </a:rPr>
              <a:t>Step 3 and Table 4: research questions that ask how and what.</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50</a:t>
            </a:fld>
            <a:endParaRPr lang="en-US"/>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name="Slide 51">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1C2833"/>
          </a:solidFill>
          <a:ln w="12700">
            <a:solidFill>
              <a:srgbClr val="1C2833"/>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Answers | Class activity 4</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Inside or outside?</a:t>
            </a:r>
            <a:endParaRPr lang="en-US" sz="2800" dirty="0"/>
          </a:p>
        </p:txBody>
      </p:sp>
      <p:sp>
        <p:nvSpPr>
          <p:cNvPr id="5" name="Shape 3"/>
          <p:cNvSpPr/>
          <p:nvPr/>
        </p:nvSpPr>
        <p:spPr>
          <a:xfrm>
            <a:off x="548640" y="1463040"/>
            <a:ext cx="11094415" cy="1097280"/>
          </a:xfrm>
          <a:prstGeom prst="roundRect">
            <a:avLst>
              <a:gd name="adj" fmla="val 6667"/>
            </a:avLst>
          </a:prstGeom>
          <a:solidFill>
            <a:srgbClr val="FFFFFF"/>
          </a:solidFill>
          <a:ln w="9525">
            <a:solidFill>
              <a:srgbClr val="D5DEE6"/>
            </a:solidFill>
            <a:prstDash val="solid"/>
          </a:ln>
        </p:spPr>
      </p:sp>
      <p:sp>
        <p:nvSpPr>
          <p:cNvPr id="6" name="Text 4"/>
          <p:cNvSpPr txBox="1"/>
          <p:nvPr/>
        </p:nvSpPr>
        <p:spPr>
          <a:xfrm>
            <a:off x="777240" y="146304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Evidence 1:  </a:t>
            </a:r>
            <a:pPr indent="0" marL="0">
              <a:buNone/>
            </a:pPr>
            <a:r>
              <a:rPr lang="en-US" sz="1700" dirty="0">
                <a:solidFill>
                  <a:srgbClr val="1C2833"/>
                </a:solidFill>
                <a:latin typeface="Arial" pitchFamily="34" charset="0"/>
                <a:ea typeface="Arial" pitchFamily="34" charset="-122"/>
                <a:cs typeface="Arial" pitchFamily="34" charset="-120"/>
              </a:rPr>
              <a:t>suits Aliens A and B. It is measured from the outside and comparable across many cases, but it says nothing about meaning.</a:t>
            </a:r>
            <a:endParaRPr lang="en-US" sz="1700" dirty="0"/>
          </a:p>
        </p:txBody>
      </p:sp>
      <p:sp>
        <p:nvSpPr>
          <p:cNvPr id="7" name="Shape 5"/>
          <p:cNvSpPr/>
          <p:nvPr/>
        </p:nvSpPr>
        <p:spPr>
          <a:xfrm>
            <a:off x="548640" y="2651760"/>
            <a:ext cx="11094415" cy="1097280"/>
          </a:xfrm>
          <a:prstGeom prst="roundRect">
            <a:avLst>
              <a:gd name="adj" fmla="val 6667"/>
            </a:avLst>
          </a:prstGeom>
          <a:solidFill>
            <a:srgbClr val="FFFFFF"/>
          </a:solidFill>
          <a:ln w="9525">
            <a:solidFill>
              <a:srgbClr val="D5DEE6"/>
            </a:solidFill>
            <a:prstDash val="solid"/>
          </a:ln>
        </p:spPr>
      </p:sp>
      <p:sp>
        <p:nvSpPr>
          <p:cNvPr id="8" name="Text 6"/>
          <p:cNvSpPr txBox="1"/>
          <p:nvPr/>
        </p:nvSpPr>
        <p:spPr>
          <a:xfrm>
            <a:off x="777240" y="265176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Evidence 2:  </a:t>
            </a:r>
            <a:pPr indent="0" marL="0">
              <a:buNone/>
            </a:pPr>
            <a:r>
              <a:rPr lang="en-US" sz="1700" dirty="0">
                <a:solidFill>
                  <a:srgbClr val="1C2833"/>
                </a:solidFill>
                <a:latin typeface="Arial" pitchFamily="34" charset="0"/>
                <a:ea typeface="Arial" pitchFamily="34" charset="-122"/>
                <a:cs typeface="Arial" pitchFamily="34" charset="-120"/>
              </a:rPr>
              <a:t>suits Aliens C, D or E. It gives meaning from the inside but cannot be generalised.</a:t>
            </a:r>
            <a:endParaRPr lang="en-US" sz="1700" dirty="0"/>
          </a:p>
        </p:txBody>
      </p:sp>
      <p:sp>
        <p:nvSpPr>
          <p:cNvPr id="9" name="Shape 7"/>
          <p:cNvSpPr/>
          <p:nvPr/>
        </p:nvSpPr>
        <p:spPr>
          <a:xfrm>
            <a:off x="548640" y="3840480"/>
            <a:ext cx="11094415" cy="1097280"/>
          </a:xfrm>
          <a:prstGeom prst="roundRect">
            <a:avLst>
              <a:gd name="adj" fmla="val 6667"/>
            </a:avLst>
          </a:prstGeom>
          <a:solidFill>
            <a:srgbClr val="FFFFFF"/>
          </a:solidFill>
          <a:ln w="9525">
            <a:solidFill>
              <a:srgbClr val="D5DEE6"/>
            </a:solidFill>
            <a:prstDash val="solid"/>
          </a:ln>
        </p:spPr>
      </p:sp>
      <p:sp>
        <p:nvSpPr>
          <p:cNvPr id="10" name="Text 8"/>
          <p:cNvSpPr txBox="1"/>
          <p:nvPr/>
        </p:nvSpPr>
        <p:spPr>
          <a:xfrm>
            <a:off x="777240" y="384048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Alien C would:  </a:t>
            </a:r>
            <a:pPr indent="0" marL="0">
              <a:buNone/>
            </a:pPr>
            <a:r>
              <a:rPr lang="en-US" sz="1700" dirty="0">
                <a:solidFill>
                  <a:srgbClr val="1C2833"/>
                </a:solidFill>
                <a:latin typeface="Arial" pitchFamily="34" charset="0"/>
                <a:ea typeface="Arial" pitchFamily="34" charset="-122"/>
                <a:cs typeface="Arial" pitchFamily="34" charset="-120"/>
              </a:rPr>
              <a:t>interpret it in the context of the contact centre, moving between this account and others.</a:t>
            </a:r>
            <a:endParaRPr lang="en-US" sz="1700" dirty="0"/>
          </a:p>
        </p:txBody>
      </p:sp>
      <p:sp>
        <p:nvSpPr>
          <p:cNvPr id="11" name="Shape 9"/>
          <p:cNvSpPr/>
          <p:nvPr/>
        </p:nvSpPr>
        <p:spPr>
          <a:xfrm>
            <a:off x="548640" y="5029200"/>
            <a:ext cx="11094415" cy="1097280"/>
          </a:xfrm>
          <a:prstGeom prst="roundRect">
            <a:avLst>
              <a:gd name="adj" fmla="val 6667"/>
            </a:avLst>
          </a:prstGeom>
          <a:solidFill>
            <a:srgbClr val="FFFFFF"/>
          </a:solidFill>
          <a:ln w="9525">
            <a:solidFill>
              <a:srgbClr val="D5DEE6"/>
            </a:solidFill>
            <a:prstDash val="solid"/>
          </a:ln>
        </p:spPr>
      </p:sp>
      <p:sp>
        <p:nvSpPr>
          <p:cNvPr id="12" name="Text 10"/>
          <p:cNvSpPr txBox="1"/>
          <p:nvPr/>
        </p:nvSpPr>
        <p:spPr>
          <a:xfrm>
            <a:off x="777240" y="502920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The point:  </a:t>
            </a:r>
            <a:pPr indent="0" marL="0">
              <a:buNone/>
            </a:pPr>
            <a:r>
              <a:rPr lang="en-US" sz="1700" dirty="0">
                <a:solidFill>
                  <a:srgbClr val="1C2833"/>
                </a:solidFill>
                <a:latin typeface="Arial" pitchFamily="34" charset="0"/>
                <a:ea typeface="Arial" pitchFamily="34" charset="-122"/>
                <a:cs typeface="Arial" pitchFamily="34" charset="-120"/>
              </a:rPr>
              <a:t>your paradigm decides what counts as evidence.</a:t>
            </a:r>
            <a:endParaRPr lang="en-US" sz="17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51</a:t>
            </a:fld>
            <a:endParaRPr lang="en-US"/>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name="Slide 52">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Axiology: what role do values play?</a:t>
            </a:r>
            <a:endParaRPr lang="en-US" sz="3000" dirty="0"/>
          </a:p>
        </p:txBody>
      </p:sp>
      <p:sp>
        <p:nvSpPr>
          <p:cNvPr id="3" name="Shape 1"/>
          <p:cNvSpPr/>
          <p:nvPr/>
        </p:nvSpPr>
        <p:spPr>
          <a:xfrm>
            <a:off x="548640" y="1188720"/>
            <a:ext cx="5394960" cy="3246120"/>
          </a:xfrm>
          <a:prstGeom prst="roundRect">
            <a:avLst>
              <a:gd name="adj" fmla="val 2254"/>
            </a:avLst>
          </a:prstGeom>
          <a:solidFill>
            <a:srgbClr val="EEF3F8"/>
          </a:solidFill>
          <a:ln w="9525">
            <a:solidFill>
              <a:srgbClr val="D5DEE6"/>
            </a:solidFill>
            <a:prstDash val="solid"/>
          </a:ln>
        </p:spPr>
      </p:sp>
      <p:sp>
        <p:nvSpPr>
          <p:cNvPr id="4" name="Text 2"/>
          <p:cNvSpPr txBox="1"/>
          <p:nvPr/>
        </p:nvSpPr>
        <p:spPr>
          <a:xfrm>
            <a:off x="822960" y="1298448"/>
            <a:ext cx="4846320" cy="3044952"/>
          </a:xfrm>
          <a:prstGeom prst="rect">
            <a:avLst/>
          </a:prstGeom>
          <a:noFill/>
          <a:ln/>
        </p:spPr>
        <p:txBody>
          <a:bodyPr wrap="square" lIns="0" tIns="0" rIns="0" bIns="0" rtlCol="0" anchor="t"/>
          <a:lstStyle/>
          <a:p>
            <a:pPr indent="0" marL="0">
              <a:spcAft>
                <a:spcPts val="600"/>
              </a:spcAft>
              <a:buNone/>
            </a:pPr>
            <a:r>
              <a:rPr lang="en-US" sz="1700" b="1" dirty="0">
                <a:solidFill>
                  <a:srgbClr val="2E7D7A"/>
                </a:solidFill>
                <a:latin typeface="Arial" pitchFamily="34" charset="0"/>
                <a:ea typeface="Arial" pitchFamily="34" charset="-122"/>
                <a:cs typeface="Arial" pitchFamily="34" charset="-120"/>
              </a:rPr>
              <a:t>What it means</a:t>
            </a:r>
            <a:endParaRPr lang="en-US" sz="1700" dirty="0"/>
          </a:p>
          <a:p>
            <a:pPr indent="0" marL="0">
              <a:spcAft>
                <a:spcPts val="600"/>
              </a:spcAft>
              <a:buNone/>
            </a:pPr>
            <a:r>
              <a:rPr lang="en-US" sz="1700" dirty="0">
                <a:solidFill>
                  <a:srgbClr val="1C2833"/>
                </a:solidFill>
                <a:latin typeface="Arial" pitchFamily="34" charset="0"/>
                <a:ea typeface="Arial" pitchFamily="34" charset="-122"/>
                <a:cs typeface="Arial" pitchFamily="34" charset="-120"/>
              </a:rPr>
              <a:t>Axiology asks two connected questions. First, what role do your own values play: can research be value-free, or do your values shape it? Second, what values does the research itself carry: what is it for, whose interests does it serve and what should happen as a result? The two connect, because your values shape which questions you think are worth asking.</a:t>
            </a:r>
            <a:endParaRPr lang="en-US" sz="1700" dirty="0"/>
          </a:p>
        </p:txBody>
      </p:sp>
      <p:sp>
        <p:nvSpPr>
          <p:cNvPr id="5" name="Shape 3"/>
          <p:cNvSpPr/>
          <p:nvPr/>
        </p:nvSpPr>
        <p:spPr>
          <a:xfrm>
            <a:off x="6245352" y="1188720"/>
            <a:ext cx="5394960" cy="3246120"/>
          </a:xfrm>
          <a:prstGeom prst="roundRect">
            <a:avLst>
              <a:gd name="adj" fmla="val 2254"/>
            </a:avLst>
          </a:prstGeom>
          <a:solidFill>
            <a:srgbClr val="EEF3F8"/>
          </a:solidFill>
          <a:ln w="9525">
            <a:solidFill>
              <a:srgbClr val="D5DEE6"/>
            </a:solidFill>
            <a:prstDash val="solid"/>
          </a:ln>
        </p:spPr>
      </p:sp>
      <p:sp>
        <p:nvSpPr>
          <p:cNvPr id="6" name="Text 4"/>
          <p:cNvSpPr txBox="1"/>
          <p:nvPr/>
        </p:nvSpPr>
        <p:spPr>
          <a:xfrm>
            <a:off x="6519672" y="1298448"/>
            <a:ext cx="4846320" cy="3044952"/>
          </a:xfrm>
          <a:prstGeom prst="rect">
            <a:avLst/>
          </a:prstGeom>
          <a:noFill/>
          <a:ln/>
        </p:spPr>
        <p:txBody>
          <a:bodyPr wrap="square" lIns="0" tIns="0" rIns="0" bIns="0" rtlCol="0" anchor="t"/>
          <a:lstStyle/>
          <a:p>
            <a:pPr indent="0" marL="0">
              <a:spcAft>
                <a:spcPts val="600"/>
              </a:spcAft>
              <a:buNone/>
            </a:pPr>
            <a:r>
              <a:rPr lang="en-US" sz="1700" b="1" dirty="0">
                <a:solidFill>
                  <a:srgbClr val="2E7D7A"/>
                </a:solidFill>
                <a:latin typeface="Arial" pitchFamily="34" charset="0"/>
                <a:ea typeface="Arial" pitchFamily="34" charset="-122"/>
                <a:cs typeface="Arial" pitchFamily="34" charset="-120"/>
              </a:rPr>
              <a:t>Why it matters for your research</a:t>
            </a:r>
            <a:endParaRPr lang="en-US" sz="1700" dirty="0"/>
          </a:p>
          <a:p>
            <a:pPr indent="0" marL="0">
              <a:spcAft>
                <a:spcPts val="600"/>
              </a:spcAft>
              <a:buNone/>
            </a:pPr>
            <a:r>
              <a:rPr lang="en-US" sz="1700" dirty="0">
                <a:solidFill>
                  <a:srgbClr val="1C2833"/>
                </a:solidFill>
                <a:latin typeface="Arial" pitchFamily="34" charset="0"/>
                <a:ea typeface="Arial" pitchFamily="34" charset="-122"/>
                <a:cs typeface="Arial" pitchFamily="34" charset="-120"/>
              </a:rPr>
              <a:t>Your axiology decides how open you must be about your own position, whether you need a positionality statement, whether your research takes a side and what contribution it claims. For a DBA, that contribution includes practice, not only theory.</a:t>
            </a:r>
            <a:endParaRPr lang="en-US" sz="1700" dirty="0"/>
          </a:p>
        </p:txBody>
      </p:sp>
      <p:sp>
        <p:nvSpPr>
          <p:cNvPr id="7" name="Shape 5"/>
          <p:cNvSpPr/>
          <p:nvPr/>
        </p:nvSpPr>
        <p:spPr>
          <a:xfrm>
            <a:off x="548640" y="4617720"/>
            <a:ext cx="11094415" cy="1554480"/>
          </a:xfrm>
          <a:prstGeom prst="roundRect">
            <a:avLst>
              <a:gd name="adj" fmla="val 4706"/>
            </a:avLst>
          </a:prstGeom>
          <a:solidFill>
            <a:srgbClr val="E3F1F0"/>
          </a:solidFill>
          <a:ln w="9525">
            <a:solidFill>
              <a:srgbClr val="D5DEE6"/>
            </a:solidFill>
            <a:prstDash val="solid"/>
          </a:ln>
        </p:spPr>
      </p:sp>
      <p:sp>
        <p:nvSpPr>
          <p:cNvPr id="8" name="Text 6"/>
          <p:cNvSpPr txBox="1"/>
          <p:nvPr/>
        </p:nvSpPr>
        <p:spPr>
          <a:xfrm>
            <a:off x="822960" y="4681728"/>
            <a:ext cx="10545775" cy="1426464"/>
          </a:xfrm>
          <a:prstGeom prst="rect">
            <a:avLst/>
          </a:prstGeom>
          <a:noFill/>
          <a:ln/>
        </p:spPr>
        <p:txBody>
          <a:bodyPr wrap="square" lIns="0" tIns="0" rIns="0" bIns="0" rtlCol="0" anchor="ctr"/>
          <a:lstStyle/>
          <a:p>
            <a:pPr indent="0" marL="0">
              <a:spcAft>
                <a:spcPts val="400"/>
              </a:spcAft>
              <a:buNone/>
            </a:pPr>
            <a:r>
              <a:rPr lang="en-US" sz="1700" b="1" dirty="0">
                <a:solidFill>
                  <a:srgbClr val="2E7D7A"/>
                </a:solidFill>
                <a:latin typeface="Arial" pitchFamily="34" charset="0"/>
                <a:ea typeface="Arial" pitchFamily="34" charset="-122"/>
                <a:cs typeface="Arial" pitchFamily="34" charset="-120"/>
              </a:rPr>
              <a:t>In our case: AI agents in customer service</a:t>
            </a:r>
            <a:endParaRPr lang="en-US" sz="1700" dirty="0"/>
          </a:p>
          <a:p>
            <a:pPr indent="0" marL="0">
              <a:spcAft>
                <a:spcPts val="400"/>
              </a:spcAft>
              <a:buNone/>
            </a:pPr>
            <a:r>
              <a:rPr lang="en-US" sz="1700" dirty="0">
                <a:solidFill>
                  <a:srgbClr val="1C2833"/>
                </a:solidFill>
                <a:latin typeface="Arial" pitchFamily="34" charset="0"/>
                <a:ea typeface="Arial" pitchFamily="34" charset="-122"/>
                <a:cs typeface="Arial" pitchFamily="34" charset="-120"/>
              </a:rPr>
              <a:t>Is the researcher neutral about the job cuts, or sympathetic to the advisers? And does the research itself carry a value question: should companies that replace staff with AI take responsibility for the costs that fall on displaced advisers and excluded customers?</a:t>
            </a:r>
            <a:endParaRPr lang="en-US" sz="17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52</a:t>
            </a:fld>
            <a:endParaRPr lang="en-US"/>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name="Slide 53">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Where the aliens sit on axiology</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How far values are kept out of, or built into, the research</a:t>
            </a:r>
            <a:endParaRPr lang="en-US" sz="1800" dirty="0"/>
          </a:p>
        </p:txBody>
      </p:sp>
      <p:sp>
        <p:nvSpPr>
          <p:cNvPr id="4" name="Shape 2"/>
          <p:cNvSpPr/>
          <p:nvPr/>
        </p:nvSpPr>
        <p:spPr>
          <a:xfrm>
            <a:off x="914400" y="3977640"/>
            <a:ext cx="10362895" cy="0"/>
          </a:xfrm>
          <a:prstGeom prst="line">
            <a:avLst/>
          </a:prstGeom>
          <a:noFill/>
          <a:ln w="31750">
            <a:solidFill>
              <a:srgbClr val="1C2833"/>
            </a:solidFill>
            <a:prstDash val="solid"/>
            <a:headEnd type="triangle"/>
            <a:tailEnd type="triangle"/>
          </a:ln>
        </p:spPr>
      </p:sp>
      <p:sp>
        <p:nvSpPr>
          <p:cNvPr id="5" name="Text 3"/>
          <p:cNvSpPr txBox="1"/>
          <p:nvPr/>
        </p:nvSpPr>
        <p:spPr>
          <a:xfrm>
            <a:off x="548640" y="4114800"/>
            <a:ext cx="5303520" cy="411480"/>
          </a:xfrm>
          <a:prstGeom prst="rect">
            <a:avLst/>
          </a:prstGeom>
          <a:noFill/>
          <a:ln/>
        </p:spPr>
        <p:txBody>
          <a:bodyPr wrap="square" lIns="0" tIns="0" rIns="0" bIns="0" rtlCol="0" anchor="ctr"/>
          <a:lstStyle/>
          <a:p>
            <a:pPr indent="0" marL="0">
              <a:buNone/>
            </a:pPr>
            <a:r>
              <a:rPr lang="en-US" sz="1600" b="1" dirty="0">
                <a:solidFill>
                  <a:srgbClr val="1C2833"/>
                </a:solidFill>
                <a:latin typeface="Arial" pitchFamily="34" charset="0"/>
                <a:ea typeface="Arial" pitchFamily="34" charset="-122"/>
                <a:cs typeface="Arial" pitchFamily="34" charset="-120"/>
              </a:rPr>
              <a:t>Values kept out</a:t>
            </a:r>
            <a:endParaRPr lang="en-US" sz="1600" dirty="0"/>
          </a:p>
        </p:txBody>
      </p:sp>
      <p:sp>
        <p:nvSpPr>
          <p:cNvPr id="6" name="Text 4"/>
          <p:cNvSpPr txBox="1"/>
          <p:nvPr/>
        </p:nvSpPr>
        <p:spPr>
          <a:xfrm>
            <a:off x="6339535" y="4114800"/>
            <a:ext cx="5303520" cy="411480"/>
          </a:xfrm>
          <a:prstGeom prst="rect">
            <a:avLst/>
          </a:prstGeom>
          <a:noFill/>
          <a:ln/>
        </p:spPr>
        <p:txBody>
          <a:bodyPr wrap="square" lIns="0" tIns="0" rIns="0" bIns="0" rtlCol="0" anchor="ctr"/>
          <a:lstStyle/>
          <a:p>
            <a:pPr algn="r" indent="0" marL="0">
              <a:buNone/>
            </a:pPr>
            <a:r>
              <a:rPr lang="en-US" sz="1600" b="1" dirty="0">
                <a:solidFill>
                  <a:srgbClr val="1C2833"/>
                </a:solidFill>
                <a:latin typeface="Arial" pitchFamily="34" charset="0"/>
                <a:ea typeface="Arial" pitchFamily="34" charset="-122"/>
                <a:cs typeface="Arial" pitchFamily="34" charset="-120"/>
              </a:rPr>
              <a:t>Values openly committed</a:t>
            </a:r>
            <a:endParaRPr lang="en-US" sz="1600" dirty="0"/>
          </a:p>
        </p:txBody>
      </p:sp>
      <p:pic>
        <p:nvPicPr>
          <p:cNvPr id="7" name="Image 0" descr="/tmp/p7/img/big_A.png">    </p:cNvPr>
          <p:cNvPicPr>
            <a:picLocks noChangeAspect="1"/>
          </p:cNvPicPr>
          <p:nvPr/>
        </p:nvPicPr>
        <p:blipFill>
          <a:blip r:embed="rId1"/>
          <a:stretch>
            <a:fillRect/>
          </a:stretch>
        </p:blipFill>
        <p:spPr>
          <a:xfrm>
            <a:off x="1054596" y="2103120"/>
            <a:ext cx="548640" cy="768096"/>
          </a:xfrm>
          <a:prstGeom prst="rect">
            <a:avLst/>
          </a:prstGeom>
        </p:spPr>
      </p:pic>
      <p:sp>
        <p:nvSpPr>
          <p:cNvPr id="8" name="Text 5"/>
          <p:cNvSpPr txBox="1"/>
          <p:nvPr/>
        </p:nvSpPr>
        <p:spPr>
          <a:xfrm>
            <a:off x="323076"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A</a:t>
            </a:r>
            <a:endParaRPr lang="en-US" sz="1400" dirty="0"/>
          </a:p>
        </p:txBody>
      </p:sp>
      <p:sp>
        <p:nvSpPr>
          <p:cNvPr id="9" name="Text 6"/>
          <p:cNvSpPr txBox="1"/>
          <p:nvPr/>
        </p:nvSpPr>
        <p:spPr>
          <a:xfrm>
            <a:off x="323076"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excluded</a:t>
            </a:r>
            <a:endParaRPr lang="en-US" sz="1400" dirty="0"/>
          </a:p>
        </p:txBody>
      </p:sp>
      <p:sp>
        <p:nvSpPr>
          <p:cNvPr id="10" name="Shape 7"/>
          <p:cNvSpPr/>
          <p:nvPr/>
        </p:nvSpPr>
        <p:spPr>
          <a:xfrm>
            <a:off x="1328916" y="3749040"/>
            <a:ext cx="0" cy="228600"/>
          </a:xfrm>
          <a:prstGeom prst="line">
            <a:avLst/>
          </a:prstGeom>
          <a:noFill/>
          <a:ln w="15875">
            <a:solidFill>
              <a:srgbClr val="1C2833"/>
            </a:solidFill>
            <a:prstDash val="solid"/>
          </a:ln>
        </p:spPr>
      </p:sp>
      <p:pic>
        <p:nvPicPr>
          <p:cNvPr id="11" name="Image 1" descr="/tmp/p7/img/big_B.png">    </p:cNvPr>
          <p:cNvPicPr>
            <a:picLocks noChangeAspect="1"/>
          </p:cNvPicPr>
          <p:nvPr/>
        </p:nvPicPr>
        <p:blipFill>
          <a:blip r:embed="rId2"/>
          <a:stretch>
            <a:fillRect/>
          </a:stretch>
        </p:blipFill>
        <p:spPr>
          <a:xfrm>
            <a:off x="2712659" y="2103120"/>
            <a:ext cx="548640" cy="768096"/>
          </a:xfrm>
          <a:prstGeom prst="rect">
            <a:avLst/>
          </a:prstGeom>
        </p:spPr>
      </p:pic>
      <p:sp>
        <p:nvSpPr>
          <p:cNvPr id="12" name="Text 8"/>
          <p:cNvSpPr txBox="1"/>
          <p:nvPr/>
        </p:nvSpPr>
        <p:spPr>
          <a:xfrm>
            <a:off x="1981139"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B</a:t>
            </a:r>
            <a:endParaRPr lang="en-US" sz="1400" dirty="0"/>
          </a:p>
        </p:txBody>
      </p:sp>
      <p:sp>
        <p:nvSpPr>
          <p:cNvPr id="13" name="Text 9"/>
          <p:cNvSpPr txBox="1"/>
          <p:nvPr/>
        </p:nvSpPr>
        <p:spPr>
          <a:xfrm>
            <a:off x="1981139"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controlled</a:t>
            </a:r>
            <a:endParaRPr lang="en-US" sz="1400" dirty="0"/>
          </a:p>
        </p:txBody>
      </p:sp>
      <p:sp>
        <p:nvSpPr>
          <p:cNvPr id="14" name="Shape 10"/>
          <p:cNvSpPr/>
          <p:nvPr/>
        </p:nvSpPr>
        <p:spPr>
          <a:xfrm>
            <a:off x="2986979" y="3749040"/>
            <a:ext cx="0" cy="228600"/>
          </a:xfrm>
          <a:prstGeom prst="line">
            <a:avLst/>
          </a:prstGeom>
          <a:noFill/>
          <a:ln w="15875">
            <a:solidFill>
              <a:srgbClr val="1C2833"/>
            </a:solidFill>
            <a:prstDash val="solid"/>
          </a:ln>
        </p:spPr>
      </p:sp>
      <p:pic>
        <p:nvPicPr>
          <p:cNvPr id="15" name="Image 2" descr="/tmp/p7/img/big_C.png">    </p:cNvPr>
          <p:cNvPicPr>
            <a:picLocks noChangeAspect="1"/>
          </p:cNvPicPr>
          <p:nvPr/>
        </p:nvPicPr>
        <p:blipFill>
          <a:blip r:embed="rId3"/>
          <a:stretch>
            <a:fillRect/>
          </a:stretch>
        </p:blipFill>
        <p:spPr>
          <a:xfrm>
            <a:off x="5717880" y="2103120"/>
            <a:ext cx="548640" cy="768096"/>
          </a:xfrm>
          <a:prstGeom prst="rect">
            <a:avLst/>
          </a:prstGeom>
        </p:spPr>
      </p:pic>
      <p:pic>
        <p:nvPicPr>
          <p:cNvPr id="16" name="Image 3" descr="/tmp/p7/img/big_D.png">    </p:cNvPr>
          <p:cNvPicPr>
            <a:picLocks noChangeAspect="1"/>
          </p:cNvPicPr>
          <p:nvPr/>
        </p:nvPicPr>
        <p:blipFill>
          <a:blip r:embed="rId4"/>
          <a:stretch>
            <a:fillRect/>
          </a:stretch>
        </p:blipFill>
        <p:spPr>
          <a:xfrm>
            <a:off x="6339672" y="2103120"/>
            <a:ext cx="548640" cy="768096"/>
          </a:xfrm>
          <a:prstGeom prst="rect">
            <a:avLst/>
          </a:prstGeom>
        </p:spPr>
      </p:pic>
      <p:pic>
        <p:nvPicPr>
          <p:cNvPr id="17" name="Image 4" descr="/tmp/p7/img/big_E.png">    </p:cNvPr>
          <p:cNvPicPr>
            <a:picLocks noChangeAspect="1"/>
          </p:cNvPicPr>
          <p:nvPr/>
        </p:nvPicPr>
        <p:blipFill>
          <a:blip r:embed="rId5"/>
          <a:stretch>
            <a:fillRect/>
          </a:stretch>
        </p:blipFill>
        <p:spPr>
          <a:xfrm>
            <a:off x="6961464" y="2103120"/>
            <a:ext cx="548640" cy="768096"/>
          </a:xfrm>
          <a:prstGeom prst="rect">
            <a:avLst/>
          </a:prstGeom>
        </p:spPr>
      </p:pic>
      <p:sp>
        <p:nvSpPr>
          <p:cNvPr id="18" name="Text 11"/>
          <p:cNvSpPr txBox="1"/>
          <p:nvPr/>
        </p:nvSpPr>
        <p:spPr>
          <a:xfrm>
            <a:off x="5608152"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C, D, E</a:t>
            </a:r>
            <a:endParaRPr lang="en-US" sz="1400" dirty="0"/>
          </a:p>
        </p:txBody>
      </p:sp>
      <p:sp>
        <p:nvSpPr>
          <p:cNvPr id="19" name="Text 12"/>
          <p:cNvSpPr txBox="1"/>
          <p:nvPr/>
        </p:nvSpPr>
        <p:spPr>
          <a:xfrm>
            <a:off x="5608152"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acknowledged through reflexivity</a:t>
            </a:r>
            <a:endParaRPr lang="en-US" sz="1400" dirty="0"/>
          </a:p>
        </p:txBody>
      </p:sp>
      <p:sp>
        <p:nvSpPr>
          <p:cNvPr id="20" name="Shape 13"/>
          <p:cNvSpPr/>
          <p:nvPr/>
        </p:nvSpPr>
        <p:spPr>
          <a:xfrm>
            <a:off x="6613992" y="3749040"/>
            <a:ext cx="0" cy="228600"/>
          </a:xfrm>
          <a:prstGeom prst="line">
            <a:avLst/>
          </a:prstGeom>
          <a:noFill/>
          <a:ln w="15875">
            <a:solidFill>
              <a:srgbClr val="1C2833"/>
            </a:solidFill>
            <a:prstDash val="solid"/>
          </a:ln>
        </p:spPr>
      </p:sp>
      <p:pic>
        <p:nvPicPr>
          <p:cNvPr id="21" name="Image 5" descr="/tmp/p7/img/big_F.png">    </p:cNvPr>
          <p:cNvPicPr>
            <a:picLocks noChangeAspect="1"/>
          </p:cNvPicPr>
          <p:nvPr/>
        </p:nvPicPr>
        <p:blipFill>
          <a:blip r:embed="rId6"/>
          <a:stretch>
            <a:fillRect/>
          </a:stretch>
        </p:blipFill>
        <p:spPr>
          <a:xfrm>
            <a:off x="10381201" y="2103120"/>
            <a:ext cx="548640" cy="768096"/>
          </a:xfrm>
          <a:prstGeom prst="rect">
            <a:avLst/>
          </a:prstGeom>
        </p:spPr>
      </p:pic>
      <p:sp>
        <p:nvSpPr>
          <p:cNvPr id="22" name="Text 14"/>
          <p:cNvSpPr txBox="1"/>
          <p:nvPr/>
        </p:nvSpPr>
        <p:spPr>
          <a:xfrm>
            <a:off x="9649681"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F</a:t>
            </a:r>
            <a:endParaRPr lang="en-US" sz="1400" dirty="0"/>
          </a:p>
        </p:txBody>
      </p:sp>
      <p:sp>
        <p:nvSpPr>
          <p:cNvPr id="23" name="Text 15"/>
          <p:cNvSpPr txBox="1"/>
          <p:nvPr/>
        </p:nvSpPr>
        <p:spPr>
          <a:xfrm>
            <a:off x="9649681"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committed to justice</a:t>
            </a:r>
            <a:endParaRPr lang="en-US" sz="1400" dirty="0"/>
          </a:p>
        </p:txBody>
      </p:sp>
      <p:sp>
        <p:nvSpPr>
          <p:cNvPr id="24" name="Shape 16"/>
          <p:cNvSpPr/>
          <p:nvPr/>
        </p:nvSpPr>
        <p:spPr>
          <a:xfrm>
            <a:off x="10655521" y="3749040"/>
            <a:ext cx="0" cy="228600"/>
          </a:xfrm>
          <a:prstGeom prst="line">
            <a:avLst/>
          </a:prstGeom>
          <a:noFill/>
          <a:ln w="15875">
            <a:solidFill>
              <a:srgbClr val="1C2833"/>
            </a:solidFill>
            <a:prstDash val="solid"/>
          </a:ln>
        </p:spPr>
      </p:sp>
      <p:sp>
        <p:nvSpPr>
          <p:cNvPr id="25" name="Shape 17"/>
          <p:cNvSpPr/>
          <p:nvPr/>
        </p:nvSpPr>
        <p:spPr>
          <a:xfrm>
            <a:off x="2286000" y="4754880"/>
            <a:ext cx="7619695" cy="0"/>
          </a:xfrm>
          <a:prstGeom prst="line">
            <a:avLst/>
          </a:prstGeom>
          <a:noFill/>
          <a:ln w="19050">
            <a:solidFill>
              <a:srgbClr val="1F6E6F"/>
            </a:solidFill>
            <a:prstDash val="dash"/>
          </a:ln>
        </p:spPr>
      </p:sp>
      <p:pic>
        <p:nvPicPr>
          <p:cNvPr id="26" name="Image 6" descr="/tmp/p7/img/big_G.png">    </p:cNvPr>
          <p:cNvPicPr>
            <a:picLocks noChangeAspect="1"/>
          </p:cNvPicPr>
          <p:nvPr/>
        </p:nvPicPr>
        <p:blipFill>
          <a:blip r:embed="rId7"/>
          <a:stretch>
            <a:fillRect/>
          </a:stretch>
        </p:blipFill>
        <p:spPr>
          <a:xfrm>
            <a:off x="5867248" y="4343400"/>
            <a:ext cx="329184" cy="457200"/>
          </a:xfrm>
          <a:prstGeom prst="rect">
            <a:avLst/>
          </a:prstGeom>
        </p:spPr>
      </p:pic>
      <p:sp>
        <p:nvSpPr>
          <p:cNvPr id="27" name="Text 18"/>
          <p:cNvSpPr txBox="1"/>
          <p:nvPr/>
        </p:nvSpPr>
        <p:spPr>
          <a:xfrm>
            <a:off x="1645920" y="4846320"/>
            <a:ext cx="8899855" cy="411480"/>
          </a:xfrm>
          <a:prstGeom prst="rect">
            <a:avLst/>
          </a:prstGeom>
          <a:noFill/>
          <a:ln/>
        </p:spPr>
        <p:txBody>
          <a:bodyPr wrap="square" lIns="0" tIns="0" rIns="0" bIns="0" rtlCol="0" anchor="ctr"/>
          <a:lstStyle/>
          <a:p>
            <a:pPr algn="ctr" indent="0" marL="0">
              <a:buNone/>
            </a:pPr>
            <a:r>
              <a:rPr lang="en-US" sz="1400" i="1" dirty="0">
                <a:solidFill>
                  <a:srgbClr val="1F6E6F"/>
                </a:solidFill>
                <a:latin typeface="Arial" pitchFamily="34" charset="0"/>
                <a:ea typeface="Arial" pitchFamily="34" charset="-122"/>
                <a:cs typeface="Arial" pitchFamily="34" charset="-120"/>
              </a:rPr>
              <a:t>G Pragmatism judges values by their consequences in the situation</a:t>
            </a:r>
            <a:endParaRPr lang="en-US" sz="1400" dirty="0"/>
          </a:p>
        </p:txBody>
      </p:sp>
      <p:sp>
        <p:nvSpPr>
          <p:cNvPr id="28" name="Shape 19"/>
          <p:cNvSpPr/>
          <p:nvPr/>
        </p:nvSpPr>
        <p:spPr>
          <a:xfrm>
            <a:off x="548640" y="5394960"/>
            <a:ext cx="11094415" cy="777240"/>
          </a:xfrm>
          <a:prstGeom prst="roundRect">
            <a:avLst>
              <a:gd name="adj" fmla="val 9412"/>
            </a:avLst>
          </a:prstGeom>
          <a:solidFill>
            <a:srgbClr val="E3F1F0"/>
          </a:solidFill>
          <a:ln w="9525">
            <a:solidFill>
              <a:srgbClr val="D5DEE6"/>
            </a:solidFill>
            <a:prstDash val="solid"/>
          </a:ln>
        </p:spPr>
      </p:sp>
      <p:sp>
        <p:nvSpPr>
          <p:cNvPr id="29" name="Text 20"/>
          <p:cNvSpPr txBox="1"/>
          <p:nvPr/>
        </p:nvSpPr>
        <p:spPr>
          <a:xfrm>
            <a:off x="777240" y="5394960"/>
            <a:ext cx="10637215" cy="777240"/>
          </a:xfrm>
          <a:prstGeom prst="rect">
            <a:avLst/>
          </a:prstGeom>
          <a:noFill/>
          <a:ln/>
        </p:spPr>
        <p:txBody>
          <a:bodyPr wrap="square" lIns="0" tIns="0" rIns="0" bIns="0" rtlCol="0" anchor="ctr"/>
          <a:lstStyle/>
          <a:p>
            <a:pPr indent="0" marL="0">
              <a:buNone/>
            </a:pPr>
            <a:r>
              <a:rPr lang="en-US" sz="1600" b="1" dirty="0">
                <a:solidFill>
                  <a:srgbClr val="2E7D7A"/>
                </a:solidFill>
                <a:latin typeface="Arial" pitchFamily="34" charset="0"/>
                <a:ea typeface="Arial" pitchFamily="34" charset="-122"/>
                <a:cs typeface="Arial" pitchFamily="34" charset="-120"/>
              </a:rPr>
              <a:t>In our case: </a:t>
            </a:r>
            <a:pPr indent="0" marL="0">
              <a:buNone/>
            </a:pPr>
            <a:r>
              <a:rPr lang="en-US" sz="1600" dirty="0">
                <a:solidFill>
                  <a:srgbClr val="1C2833"/>
                </a:solidFill>
                <a:latin typeface="Arial" pitchFamily="34" charset="0"/>
                <a:ea typeface="Arial" pitchFamily="34" charset="-122"/>
                <a:cs typeface="Arial" pitchFamily="34" charset="-120"/>
              </a:rPr>
              <a:t>on the left the researcher has no view on job losses; on the right they openly side with the advisers who lose out.</a:t>
            </a:r>
            <a:endParaRPr lang="en-US" sz="16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53</a:t>
            </a:fld>
            <a:endParaRPr lang="en-US"/>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name="Slide 54">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Where axiology comes from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Heron and Reason (1997) and the fourth question</a:t>
            </a:r>
            <a:endParaRPr lang="en-US" sz="1800" dirty="0"/>
          </a:p>
        </p:txBody>
      </p:sp>
      <p:sp>
        <p:nvSpPr>
          <p:cNvPr id="4" name="Shape 2"/>
          <p:cNvSpPr/>
          <p:nvPr/>
        </p:nvSpPr>
        <p:spPr>
          <a:xfrm>
            <a:off x="548640" y="1645920"/>
            <a:ext cx="3515258" cy="4480560"/>
          </a:xfrm>
          <a:prstGeom prst="roundRect">
            <a:avLst>
              <a:gd name="adj" fmla="val 2081"/>
            </a:avLst>
          </a:prstGeom>
          <a:solidFill>
            <a:srgbClr val="EEF3F8"/>
          </a:solidFill>
          <a:ln w="9525">
            <a:solidFill>
              <a:srgbClr val="D5DEE6"/>
            </a:solidFill>
            <a:prstDash val="solid"/>
          </a:ln>
        </p:spPr>
      </p:sp>
      <p:sp>
        <p:nvSpPr>
          <p:cNvPr id="5" name="Text 3"/>
          <p:cNvSpPr txBox="1"/>
          <p:nvPr/>
        </p:nvSpPr>
        <p:spPr>
          <a:xfrm>
            <a:off x="777240" y="1783080"/>
            <a:ext cx="3058058" cy="4206240"/>
          </a:xfrm>
          <a:prstGeom prst="rect">
            <a:avLst/>
          </a:prstGeom>
          <a:noFill/>
          <a:ln/>
        </p:spPr>
        <p:txBody>
          <a:bodyPr wrap="square" lIns="0" tIns="0" rIns="0" bIns="0" rtlCol="0" anchor="t"/>
          <a:lstStyle/>
          <a:p>
            <a:pPr indent="0" marL="0">
              <a:spcAft>
                <a:spcPts val="800"/>
              </a:spcAft>
              <a:buNone/>
            </a:pPr>
            <a:r>
              <a:rPr lang="en-US" sz="1600" b="1" dirty="0">
                <a:solidFill>
                  <a:srgbClr val="2E7D7A"/>
                </a:solidFill>
                <a:latin typeface="Arial" pitchFamily="34" charset="0"/>
                <a:ea typeface="Arial" pitchFamily="34" charset="-122"/>
                <a:cs typeface="Arial" pitchFamily="34" charset="-120"/>
              </a:rPr>
              <a:t>What Heron and Reason were doing</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John Heron and Peter Reason were developing co-operative inquiry: research done with people rather than on them, in which everyone involved acts as both researcher and participant.</a:t>
            </a:r>
            <a:endParaRPr lang="en-US" sz="1600" dirty="0"/>
          </a:p>
          <a:p>
            <a:pPr indent="0" marL="0">
              <a:spcAft>
                <a:spcPts val="800"/>
              </a:spcAft>
              <a:buNone/>
            </a:pPr>
            <a:r>
              <a:rPr lang="en-US" sz="600" dirty="0">
                <a:solidFill>
                  <a:srgbClr val="1C2833"/>
                </a:solidFill>
                <a:latin typeface="Arial" pitchFamily="34" charset="0"/>
                <a:ea typeface="Arial" pitchFamily="34" charset="-122"/>
                <a:cs typeface="Arial" pitchFamily="34" charset="-120"/>
              </a:rPr>
              <a:t> </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In 1997 they set this out as a participatory paradigm (Heron and Reason, 1997).</a:t>
            </a:r>
            <a:endParaRPr lang="en-US" sz="1600" dirty="0"/>
          </a:p>
        </p:txBody>
      </p:sp>
      <p:sp>
        <p:nvSpPr>
          <p:cNvPr id="6" name="Shape 4"/>
          <p:cNvSpPr/>
          <p:nvPr/>
        </p:nvSpPr>
        <p:spPr>
          <a:xfrm>
            <a:off x="4338218" y="1645920"/>
            <a:ext cx="3515258" cy="4480560"/>
          </a:xfrm>
          <a:prstGeom prst="roundRect">
            <a:avLst>
              <a:gd name="adj" fmla="val 2081"/>
            </a:avLst>
          </a:prstGeom>
          <a:solidFill>
            <a:srgbClr val="EEF3F8"/>
          </a:solidFill>
          <a:ln w="9525">
            <a:solidFill>
              <a:srgbClr val="D5DEE6"/>
            </a:solidFill>
            <a:prstDash val="solid"/>
          </a:ln>
        </p:spPr>
      </p:sp>
      <p:sp>
        <p:nvSpPr>
          <p:cNvPr id="7" name="Text 5"/>
          <p:cNvSpPr txBox="1"/>
          <p:nvPr/>
        </p:nvSpPr>
        <p:spPr>
          <a:xfrm>
            <a:off x="4566818" y="1783080"/>
            <a:ext cx="3058058" cy="4206240"/>
          </a:xfrm>
          <a:prstGeom prst="rect">
            <a:avLst/>
          </a:prstGeom>
          <a:noFill/>
          <a:ln/>
        </p:spPr>
        <p:txBody>
          <a:bodyPr wrap="square" lIns="0" tIns="0" rIns="0" bIns="0" rtlCol="0" anchor="t"/>
          <a:lstStyle/>
          <a:p>
            <a:pPr indent="0" marL="0">
              <a:spcAft>
                <a:spcPts val="800"/>
              </a:spcAft>
              <a:buNone/>
            </a:pPr>
            <a:r>
              <a:rPr lang="en-US" sz="1600" b="1" dirty="0">
                <a:solidFill>
                  <a:srgbClr val="2E7D7A"/>
                </a:solidFill>
                <a:latin typeface="Arial" pitchFamily="34" charset="0"/>
                <a:ea typeface="Arial" pitchFamily="34" charset="-122"/>
                <a:cs typeface="Arial" pitchFamily="34" charset="-120"/>
              </a:rPr>
              <a:t>What they argued</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Guba and Lincoln (1994) defined a paradigm by three questions: ontology, epistemology and methodology.</a:t>
            </a:r>
            <a:endParaRPr lang="en-US" sz="1600" dirty="0"/>
          </a:p>
          <a:p>
            <a:pPr indent="0" marL="0">
              <a:spcAft>
                <a:spcPts val="800"/>
              </a:spcAft>
              <a:buNone/>
            </a:pPr>
            <a:r>
              <a:rPr lang="en-US" sz="600" dirty="0">
                <a:solidFill>
                  <a:srgbClr val="1C2833"/>
                </a:solidFill>
                <a:latin typeface="Arial" pitchFamily="34" charset="0"/>
                <a:ea typeface="Arial" pitchFamily="34" charset="-122"/>
                <a:cs typeface="Arial" pitchFamily="34" charset="-120"/>
              </a:rPr>
              <a:t> </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Heron and Reason argued that these miss a question that comes before method: what is worth knowing, and for whom? For them research should serve human flourishing, so values had to be a question in their own right.</a:t>
            </a:r>
            <a:endParaRPr lang="en-US" sz="1600" dirty="0"/>
          </a:p>
        </p:txBody>
      </p:sp>
      <p:sp>
        <p:nvSpPr>
          <p:cNvPr id="8" name="Shape 6"/>
          <p:cNvSpPr/>
          <p:nvPr/>
        </p:nvSpPr>
        <p:spPr>
          <a:xfrm>
            <a:off x="8127797" y="1645920"/>
            <a:ext cx="3515258" cy="4480560"/>
          </a:xfrm>
          <a:prstGeom prst="roundRect">
            <a:avLst>
              <a:gd name="adj" fmla="val 2081"/>
            </a:avLst>
          </a:prstGeom>
          <a:solidFill>
            <a:srgbClr val="E3F1F0"/>
          </a:solidFill>
          <a:ln w="9525">
            <a:solidFill>
              <a:srgbClr val="D5DEE6"/>
            </a:solidFill>
            <a:prstDash val="solid"/>
          </a:ln>
        </p:spPr>
      </p:sp>
      <p:sp>
        <p:nvSpPr>
          <p:cNvPr id="9" name="Text 7"/>
          <p:cNvSpPr txBox="1"/>
          <p:nvPr/>
        </p:nvSpPr>
        <p:spPr>
          <a:xfrm>
            <a:off x="8356397" y="1783080"/>
            <a:ext cx="3058058" cy="4206240"/>
          </a:xfrm>
          <a:prstGeom prst="rect">
            <a:avLst/>
          </a:prstGeom>
          <a:noFill/>
          <a:ln/>
        </p:spPr>
        <p:txBody>
          <a:bodyPr wrap="square" lIns="0" tIns="0" rIns="0" bIns="0" rtlCol="0" anchor="t"/>
          <a:lstStyle/>
          <a:p>
            <a:pPr indent="0" marL="0">
              <a:spcAft>
                <a:spcPts val="800"/>
              </a:spcAft>
              <a:buNone/>
            </a:pPr>
            <a:r>
              <a:rPr lang="en-US" sz="1600" b="1" dirty="0">
                <a:solidFill>
                  <a:srgbClr val="2E7D7A"/>
                </a:solidFill>
                <a:latin typeface="Arial" pitchFamily="34" charset="0"/>
                <a:ea typeface="Arial" pitchFamily="34" charset="-122"/>
                <a:cs typeface="Arial" pitchFamily="34" charset="-120"/>
              </a:rPr>
              <a:t>Why it became one of the four</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Lincoln and Guba accepted the argument. They added the participatory paradigm and the question of axiology to their tables (Lincoln and Guba, 2000).</a:t>
            </a:r>
            <a:endParaRPr lang="en-US" sz="1600" dirty="0"/>
          </a:p>
          <a:p>
            <a:pPr indent="0" marL="0">
              <a:spcAft>
                <a:spcPts val="800"/>
              </a:spcAft>
              <a:buNone/>
            </a:pPr>
            <a:r>
              <a:rPr lang="en-US" sz="600" dirty="0">
                <a:solidFill>
                  <a:srgbClr val="1C2833"/>
                </a:solidFill>
                <a:latin typeface="Arial" pitchFamily="34" charset="0"/>
                <a:ea typeface="Arial" pitchFamily="34" charset="-122"/>
                <a:cs typeface="Arial" pitchFamily="34" charset="-120"/>
              </a:rPr>
              <a:t> </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They later said axiology belongs among the basic beliefs of every paradigm (Lincoln, Lynham and Guba, 2018, p. 229). That is why you answer four questions, not three.</a:t>
            </a:r>
            <a:endParaRPr lang="en-US" sz="16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54</a:t>
            </a:fld>
            <a:endParaRPr lang="en-US"/>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name="Slide 55">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How each alien answers: axiology (A to D)</a:t>
            </a:r>
            <a:endParaRPr lang="en-US" sz="3000" dirty="0"/>
          </a:p>
        </p:txBody>
      </p:sp>
      <p:sp>
        <p:nvSpPr>
          <p:cNvPr id="3" name="Text 1"/>
          <p:cNvSpPr txBox="1"/>
          <p:nvPr/>
        </p:nvSpPr>
        <p:spPr>
          <a:xfrm>
            <a:off x="640080" y="1097280"/>
            <a:ext cx="192024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Alien</a:t>
            </a:r>
            <a:endParaRPr lang="en-US" sz="1400" dirty="0"/>
          </a:p>
        </p:txBody>
      </p:sp>
      <p:sp>
        <p:nvSpPr>
          <p:cNvPr id="4" name="Text 2"/>
          <p:cNvSpPr txBox="1"/>
          <p:nvPr/>
        </p:nvSpPr>
        <p:spPr>
          <a:xfrm>
            <a:off x="2743200" y="1097280"/>
            <a:ext cx="1965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Position</a:t>
            </a:r>
            <a:endParaRPr lang="en-US" sz="1400" dirty="0"/>
          </a:p>
        </p:txBody>
      </p:sp>
      <p:sp>
        <p:nvSpPr>
          <p:cNvPr id="5" name="Text 3"/>
          <p:cNvSpPr txBox="1"/>
          <p:nvPr/>
        </p:nvSpPr>
        <p:spPr>
          <a:xfrm>
            <a:off x="4892040" y="1097280"/>
            <a:ext cx="3108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What it means</a:t>
            </a:r>
            <a:endParaRPr lang="en-US" sz="1400" dirty="0"/>
          </a:p>
        </p:txBody>
      </p:sp>
      <p:sp>
        <p:nvSpPr>
          <p:cNvPr id="6" name="Text 4"/>
          <p:cNvSpPr txBox="1"/>
          <p:nvPr/>
        </p:nvSpPr>
        <p:spPr>
          <a:xfrm>
            <a:off x="8183880" y="1097280"/>
            <a:ext cx="3364992"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In our case</a:t>
            </a:r>
            <a:endParaRPr lang="en-US" sz="1400" dirty="0"/>
          </a:p>
        </p:txBody>
      </p:sp>
      <p:sp>
        <p:nvSpPr>
          <p:cNvPr id="7" name="Shape 5"/>
          <p:cNvSpPr/>
          <p:nvPr/>
        </p:nvSpPr>
        <p:spPr>
          <a:xfrm>
            <a:off x="548640" y="1463040"/>
            <a:ext cx="11094415" cy="1120140"/>
          </a:xfrm>
          <a:prstGeom prst="roundRect">
            <a:avLst>
              <a:gd name="adj" fmla="val 6531"/>
            </a:avLst>
          </a:prstGeom>
          <a:solidFill>
            <a:srgbClr val="EEF3F8"/>
          </a:solidFill>
          <a:ln w="9525">
            <a:solidFill>
              <a:srgbClr val="D5DEE6"/>
            </a:solidFill>
            <a:prstDash val="solid"/>
          </a:ln>
        </p:spPr>
      </p:sp>
      <p:sp>
        <p:nvSpPr>
          <p:cNvPr id="8" name="Shape 6"/>
          <p:cNvSpPr/>
          <p:nvPr/>
        </p:nvSpPr>
        <p:spPr>
          <a:xfrm>
            <a:off x="8092440" y="1536192"/>
            <a:ext cx="3474720" cy="973836"/>
          </a:xfrm>
          <a:prstGeom prst="rect">
            <a:avLst/>
          </a:prstGeom>
          <a:solidFill>
            <a:srgbClr val="E3F1F0"/>
          </a:solidFill>
          <a:ln w="12700">
            <a:solidFill>
              <a:srgbClr val="E3F1F0"/>
            </a:solidFill>
            <a:prstDash val="solid"/>
          </a:ln>
        </p:spPr>
      </p:sp>
      <p:pic>
        <p:nvPicPr>
          <p:cNvPr id="9" name="Image 0" descr="/tmp/p7/img/big_A.png">    </p:cNvPr>
          <p:cNvPicPr>
            <a:picLocks noChangeAspect="1"/>
          </p:cNvPicPr>
          <p:nvPr/>
        </p:nvPicPr>
        <p:blipFill>
          <a:blip r:embed="rId1"/>
          <a:stretch>
            <a:fillRect/>
          </a:stretch>
        </p:blipFill>
        <p:spPr>
          <a:xfrm>
            <a:off x="640080" y="1725930"/>
            <a:ext cx="420624" cy="594360"/>
          </a:xfrm>
          <a:prstGeom prst="rect">
            <a:avLst/>
          </a:prstGeom>
        </p:spPr>
      </p:pic>
      <p:sp>
        <p:nvSpPr>
          <p:cNvPr id="10" name="Text 7"/>
          <p:cNvSpPr txBox="1"/>
          <p:nvPr/>
        </p:nvSpPr>
        <p:spPr>
          <a:xfrm>
            <a:off x="1143000" y="1463040"/>
            <a:ext cx="1463040" cy="1120140"/>
          </a:xfrm>
          <a:prstGeom prst="rect">
            <a:avLst/>
          </a:prstGeom>
          <a:noFill/>
          <a:ln/>
        </p:spPr>
        <p:txBody>
          <a:bodyPr wrap="square" lIns="0" tIns="0" rIns="0" bIns="0" rtlCol="0" anchor="ctr"/>
          <a:lstStyle/>
          <a:p>
            <a:pPr indent="0" marL="0">
              <a:buNone/>
            </a:pPr>
            <a:r>
              <a:rPr lang="en-US" sz="1400" b="1" dirty="0">
                <a:solidFill>
                  <a:srgbClr val="2E7D7D"/>
                </a:solidFill>
                <a:latin typeface="Arial" pitchFamily="34" charset="0"/>
                <a:ea typeface="Arial" pitchFamily="34" charset="-122"/>
                <a:cs typeface="Arial" pitchFamily="34" charset="-120"/>
              </a:rPr>
              <a:t>Alien A</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Positivism</a:t>
            </a:r>
            <a:endParaRPr lang="en-US" sz="1400" dirty="0"/>
          </a:p>
        </p:txBody>
      </p:sp>
      <p:sp>
        <p:nvSpPr>
          <p:cNvPr id="11" name="Text 8"/>
          <p:cNvSpPr txBox="1"/>
          <p:nvPr/>
        </p:nvSpPr>
        <p:spPr>
          <a:xfrm>
            <a:off x="2743200" y="1463040"/>
            <a:ext cx="2011680" cy="1120140"/>
          </a:xfrm>
          <a:prstGeom prst="rect">
            <a:avLst/>
          </a:prstGeom>
          <a:noFill/>
          <a:ln/>
        </p:spPr>
        <p:txBody>
          <a:bodyPr wrap="square" lIns="0" tIns="0" rIns="0" bIns="0" rtlCol="0" anchor="ctr"/>
          <a:lstStyle/>
          <a:p>
            <a:pPr indent="0" marL="0">
              <a:buNone/>
            </a:pPr>
            <a:r>
              <a:rPr lang="en-US" sz="1500" b="1" dirty="0">
                <a:solidFill>
                  <a:srgbClr val="2E7D7D"/>
                </a:solidFill>
                <a:latin typeface="Arial" pitchFamily="34" charset="0"/>
                <a:ea typeface="Arial" pitchFamily="34" charset="-122"/>
                <a:cs typeface="Arial" pitchFamily="34" charset="-120"/>
              </a:rPr>
              <a:t>Values excluded</a:t>
            </a:r>
            <a:endParaRPr lang="en-US" sz="1500" dirty="0"/>
          </a:p>
        </p:txBody>
      </p:sp>
      <p:sp>
        <p:nvSpPr>
          <p:cNvPr id="12" name="Text 9"/>
          <p:cNvSpPr txBox="1"/>
          <p:nvPr/>
        </p:nvSpPr>
        <p:spPr>
          <a:xfrm>
            <a:off x="4892040" y="146304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Facts and values are separate. The researcher must be neutral and keep their views out entirely.</a:t>
            </a:r>
            <a:endParaRPr lang="en-US" sz="1500" dirty="0"/>
          </a:p>
        </p:txBody>
      </p:sp>
      <p:sp>
        <p:nvSpPr>
          <p:cNvPr id="13" name="Text 10"/>
          <p:cNvSpPr txBox="1"/>
          <p:nvPr/>
        </p:nvSpPr>
        <p:spPr>
          <a:xfrm>
            <a:off x="8229600" y="146304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The researcher's view on job losses plays no part. Only the numbers count.</a:t>
            </a:r>
            <a:endParaRPr lang="en-US" sz="1500" dirty="0"/>
          </a:p>
        </p:txBody>
      </p:sp>
      <p:sp>
        <p:nvSpPr>
          <p:cNvPr id="14" name="Shape 11"/>
          <p:cNvSpPr/>
          <p:nvPr/>
        </p:nvSpPr>
        <p:spPr>
          <a:xfrm>
            <a:off x="548640" y="2674620"/>
            <a:ext cx="11094415" cy="1120140"/>
          </a:xfrm>
          <a:prstGeom prst="roundRect">
            <a:avLst>
              <a:gd name="adj" fmla="val 6531"/>
            </a:avLst>
          </a:prstGeom>
          <a:solidFill>
            <a:srgbClr val="FFFFFF"/>
          </a:solidFill>
          <a:ln w="9525">
            <a:solidFill>
              <a:srgbClr val="D5DEE6"/>
            </a:solidFill>
            <a:prstDash val="solid"/>
          </a:ln>
        </p:spPr>
      </p:sp>
      <p:sp>
        <p:nvSpPr>
          <p:cNvPr id="15" name="Shape 12"/>
          <p:cNvSpPr/>
          <p:nvPr/>
        </p:nvSpPr>
        <p:spPr>
          <a:xfrm>
            <a:off x="8092440" y="2747772"/>
            <a:ext cx="3474720" cy="973836"/>
          </a:xfrm>
          <a:prstGeom prst="rect">
            <a:avLst/>
          </a:prstGeom>
          <a:solidFill>
            <a:srgbClr val="E3F1F0"/>
          </a:solidFill>
          <a:ln w="12700">
            <a:solidFill>
              <a:srgbClr val="E3F1F0"/>
            </a:solidFill>
            <a:prstDash val="solid"/>
          </a:ln>
        </p:spPr>
      </p:sp>
      <p:pic>
        <p:nvPicPr>
          <p:cNvPr id="16" name="Image 1" descr="/tmp/p7/img/big_B.png">    </p:cNvPr>
          <p:cNvPicPr>
            <a:picLocks noChangeAspect="1"/>
          </p:cNvPicPr>
          <p:nvPr/>
        </p:nvPicPr>
        <p:blipFill>
          <a:blip r:embed="rId2"/>
          <a:stretch>
            <a:fillRect/>
          </a:stretch>
        </p:blipFill>
        <p:spPr>
          <a:xfrm>
            <a:off x="640080" y="2937510"/>
            <a:ext cx="420624" cy="594360"/>
          </a:xfrm>
          <a:prstGeom prst="rect">
            <a:avLst/>
          </a:prstGeom>
        </p:spPr>
      </p:pic>
      <p:sp>
        <p:nvSpPr>
          <p:cNvPr id="17" name="Text 13"/>
          <p:cNvSpPr txBox="1"/>
          <p:nvPr/>
        </p:nvSpPr>
        <p:spPr>
          <a:xfrm>
            <a:off x="1143000" y="2674620"/>
            <a:ext cx="1463040" cy="1120140"/>
          </a:xfrm>
          <a:prstGeom prst="rect">
            <a:avLst/>
          </a:prstGeom>
          <a:noFill/>
          <a:ln/>
        </p:spPr>
        <p:txBody>
          <a:bodyPr wrap="square" lIns="0" tIns="0" rIns="0" bIns="0" rtlCol="0" anchor="ctr"/>
          <a:lstStyle/>
          <a:p>
            <a:pPr indent="0" marL="0">
              <a:buNone/>
            </a:pPr>
            <a:r>
              <a:rPr lang="en-US" sz="1400" b="1" dirty="0">
                <a:solidFill>
                  <a:srgbClr val="3F7F4A"/>
                </a:solidFill>
                <a:latin typeface="Arial" pitchFamily="34" charset="0"/>
                <a:ea typeface="Arial" pitchFamily="34" charset="-122"/>
                <a:cs typeface="Arial" pitchFamily="34" charset="-120"/>
              </a:rPr>
              <a:t>Alien B</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Post-positivism</a:t>
            </a:r>
            <a:endParaRPr lang="en-US" sz="1400" dirty="0"/>
          </a:p>
        </p:txBody>
      </p:sp>
      <p:sp>
        <p:nvSpPr>
          <p:cNvPr id="18" name="Text 14"/>
          <p:cNvSpPr txBox="1"/>
          <p:nvPr/>
        </p:nvSpPr>
        <p:spPr>
          <a:xfrm>
            <a:off x="2743200" y="2674620"/>
            <a:ext cx="2011680" cy="1120140"/>
          </a:xfrm>
          <a:prstGeom prst="rect">
            <a:avLst/>
          </a:prstGeom>
          <a:noFill/>
          <a:ln/>
        </p:spPr>
        <p:txBody>
          <a:bodyPr wrap="square" lIns="0" tIns="0" rIns="0" bIns="0" rtlCol="0" anchor="ctr"/>
          <a:lstStyle/>
          <a:p>
            <a:pPr indent="0" marL="0">
              <a:buNone/>
            </a:pPr>
            <a:r>
              <a:rPr lang="en-US" sz="1500" b="1" dirty="0">
                <a:solidFill>
                  <a:srgbClr val="3F7F4A"/>
                </a:solidFill>
                <a:latin typeface="Arial" pitchFamily="34" charset="0"/>
                <a:ea typeface="Arial" pitchFamily="34" charset="-122"/>
                <a:cs typeface="Arial" pitchFamily="34" charset="-120"/>
              </a:rPr>
              <a:t>Values controlled</a:t>
            </a:r>
            <a:endParaRPr lang="en-US" sz="1500" dirty="0"/>
          </a:p>
        </p:txBody>
      </p:sp>
      <p:sp>
        <p:nvSpPr>
          <p:cNvPr id="19" name="Text 15"/>
          <p:cNvSpPr txBox="1"/>
          <p:nvPr/>
        </p:nvSpPr>
        <p:spPr>
          <a:xfrm>
            <a:off x="4892040" y="267462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The researcher accepts that bias exists and keeps it in check through peer review and several sources of data.</a:t>
            </a:r>
            <a:endParaRPr lang="en-US" sz="1500" dirty="0"/>
          </a:p>
        </p:txBody>
      </p:sp>
      <p:sp>
        <p:nvSpPr>
          <p:cNvPr id="20" name="Text 16"/>
          <p:cNvSpPr txBox="1"/>
          <p:nvPr/>
        </p:nvSpPr>
        <p:spPr>
          <a:xfrm>
            <a:off x="8229600" y="267462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The researcher admits they may favour the company or the staff and uses several data sources to limit this.</a:t>
            </a:r>
            <a:endParaRPr lang="en-US" sz="1500" dirty="0"/>
          </a:p>
        </p:txBody>
      </p:sp>
      <p:sp>
        <p:nvSpPr>
          <p:cNvPr id="21" name="Shape 17"/>
          <p:cNvSpPr/>
          <p:nvPr/>
        </p:nvSpPr>
        <p:spPr>
          <a:xfrm>
            <a:off x="548640" y="3886200"/>
            <a:ext cx="11094415" cy="1120140"/>
          </a:xfrm>
          <a:prstGeom prst="roundRect">
            <a:avLst>
              <a:gd name="adj" fmla="val 6531"/>
            </a:avLst>
          </a:prstGeom>
          <a:solidFill>
            <a:srgbClr val="EEF3F8"/>
          </a:solidFill>
          <a:ln w="9525">
            <a:solidFill>
              <a:srgbClr val="D5DEE6"/>
            </a:solidFill>
            <a:prstDash val="solid"/>
          </a:ln>
        </p:spPr>
      </p:sp>
      <p:sp>
        <p:nvSpPr>
          <p:cNvPr id="22" name="Shape 18"/>
          <p:cNvSpPr/>
          <p:nvPr/>
        </p:nvSpPr>
        <p:spPr>
          <a:xfrm>
            <a:off x="8092440" y="3959352"/>
            <a:ext cx="3474720" cy="973836"/>
          </a:xfrm>
          <a:prstGeom prst="rect">
            <a:avLst/>
          </a:prstGeom>
          <a:solidFill>
            <a:srgbClr val="E3F1F0"/>
          </a:solidFill>
          <a:ln w="12700">
            <a:solidFill>
              <a:srgbClr val="E3F1F0"/>
            </a:solidFill>
            <a:prstDash val="solid"/>
          </a:ln>
        </p:spPr>
      </p:sp>
      <p:pic>
        <p:nvPicPr>
          <p:cNvPr id="23" name="Image 2" descr="/tmp/p7/img/big_C.png">    </p:cNvPr>
          <p:cNvPicPr>
            <a:picLocks noChangeAspect="1"/>
          </p:cNvPicPr>
          <p:nvPr/>
        </p:nvPicPr>
        <p:blipFill>
          <a:blip r:embed="rId3"/>
          <a:stretch>
            <a:fillRect/>
          </a:stretch>
        </p:blipFill>
        <p:spPr>
          <a:xfrm>
            <a:off x="640080" y="4149090"/>
            <a:ext cx="420624" cy="594360"/>
          </a:xfrm>
          <a:prstGeom prst="rect">
            <a:avLst/>
          </a:prstGeom>
        </p:spPr>
      </p:pic>
      <p:sp>
        <p:nvSpPr>
          <p:cNvPr id="24" name="Text 19"/>
          <p:cNvSpPr txBox="1"/>
          <p:nvPr/>
        </p:nvSpPr>
        <p:spPr>
          <a:xfrm>
            <a:off x="1143000" y="3886200"/>
            <a:ext cx="1463040" cy="1120140"/>
          </a:xfrm>
          <a:prstGeom prst="rect">
            <a:avLst/>
          </a:prstGeom>
          <a:noFill/>
          <a:ln/>
        </p:spPr>
        <p:txBody>
          <a:bodyPr wrap="square" lIns="0" tIns="0" rIns="0" bIns="0" rtlCol="0" anchor="ctr"/>
          <a:lstStyle/>
          <a:p>
            <a:pPr indent="0" marL="0">
              <a:buNone/>
            </a:pPr>
            <a:r>
              <a:rPr lang="en-US" sz="1400" b="1" dirty="0">
                <a:solidFill>
                  <a:srgbClr val="A4553D"/>
                </a:solidFill>
                <a:latin typeface="Arial" pitchFamily="34" charset="0"/>
                <a:ea typeface="Arial" pitchFamily="34" charset="-122"/>
                <a:cs typeface="Arial" pitchFamily="34" charset="-120"/>
              </a:rPr>
              <a:t>Alien C</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Interpretivism</a:t>
            </a:r>
            <a:endParaRPr lang="en-US" sz="1400" dirty="0"/>
          </a:p>
        </p:txBody>
      </p:sp>
      <p:sp>
        <p:nvSpPr>
          <p:cNvPr id="25" name="Text 20"/>
          <p:cNvSpPr txBox="1"/>
          <p:nvPr/>
        </p:nvSpPr>
        <p:spPr>
          <a:xfrm>
            <a:off x="2743200" y="3886200"/>
            <a:ext cx="2011680" cy="1120140"/>
          </a:xfrm>
          <a:prstGeom prst="rect">
            <a:avLst/>
          </a:prstGeom>
          <a:noFill/>
          <a:ln/>
        </p:spPr>
        <p:txBody>
          <a:bodyPr wrap="square" lIns="0" tIns="0" rIns="0" bIns="0" rtlCol="0" anchor="ctr"/>
          <a:lstStyle/>
          <a:p>
            <a:pPr indent="0" marL="0">
              <a:buNone/>
            </a:pPr>
            <a:r>
              <a:rPr lang="en-US" sz="1500" b="1" dirty="0">
                <a:solidFill>
                  <a:srgbClr val="A4553D"/>
                </a:solidFill>
                <a:latin typeface="Arial" pitchFamily="34" charset="0"/>
                <a:ea typeface="Arial" pitchFamily="34" charset="-122"/>
                <a:cs typeface="Arial" pitchFamily="34" charset="-120"/>
              </a:rPr>
              <a:t>Values acknowledged through reflexivity</a:t>
            </a:r>
            <a:endParaRPr lang="en-US" sz="1500" dirty="0"/>
          </a:p>
        </p:txBody>
      </p:sp>
      <p:sp>
        <p:nvSpPr>
          <p:cNvPr id="26" name="Text 21"/>
          <p:cNvSpPr txBox="1"/>
          <p:nvPr/>
        </p:nvSpPr>
        <p:spPr>
          <a:xfrm>
            <a:off x="4892040" y="388620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The researcher's background shapes what they notice, so they state it and reflect on it throughout.</a:t>
            </a:r>
            <a:endParaRPr lang="en-US" sz="1500" dirty="0"/>
          </a:p>
        </p:txBody>
      </p:sp>
      <p:sp>
        <p:nvSpPr>
          <p:cNvPr id="27" name="Text 22"/>
          <p:cNvSpPr txBox="1"/>
          <p:nvPr/>
        </p:nvSpPr>
        <p:spPr>
          <a:xfrm>
            <a:off x="8229600" y="388620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A researcher who once worked in a call centre says so and reflects on how this shapes what they hear.</a:t>
            </a:r>
            <a:endParaRPr lang="en-US" sz="1500" dirty="0"/>
          </a:p>
        </p:txBody>
      </p:sp>
      <p:sp>
        <p:nvSpPr>
          <p:cNvPr id="28" name="Shape 23"/>
          <p:cNvSpPr/>
          <p:nvPr/>
        </p:nvSpPr>
        <p:spPr>
          <a:xfrm>
            <a:off x="548640" y="5097780"/>
            <a:ext cx="11094415" cy="1120140"/>
          </a:xfrm>
          <a:prstGeom prst="roundRect">
            <a:avLst>
              <a:gd name="adj" fmla="val 6531"/>
            </a:avLst>
          </a:prstGeom>
          <a:solidFill>
            <a:srgbClr val="FFFFFF"/>
          </a:solidFill>
          <a:ln w="9525">
            <a:solidFill>
              <a:srgbClr val="D5DEE6"/>
            </a:solidFill>
            <a:prstDash val="solid"/>
          </a:ln>
        </p:spPr>
      </p:sp>
      <p:sp>
        <p:nvSpPr>
          <p:cNvPr id="29" name="Shape 24"/>
          <p:cNvSpPr/>
          <p:nvPr/>
        </p:nvSpPr>
        <p:spPr>
          <a:xfrm>
            <a:off x="8092440" y="5170932"/>
            <a:ext cx="3474720" cy="973836"/>
          </a:xfrm>
          <a:prstGeom prst="rect">
            <a:avLst/>
          </a:prstGeom>
          <a:solidFill>
            <a:srgbClr val="E3F1F0"/>
          </a:solidFill>
          <a:ln w="12700">
            <a:solidFill>
              <a:srgbClr val="E3F1F0"/>
            </a:solidFill>
            <a:prstDash val="solid"/>
          </a:ln>
        </p:spPr>
      </p:sp>
      <p:pic>
        <p:nvPicPr>
          <p:cNvPr id="30" name="Image 3" descr="/tmp/p7/img/big_D.png">    </p:cNvPr>
          <p:cNvPicPr>
            <a:picLocks noChangeAspect="1"/>
          </p:cNvPicPr>
          <p:nvPr/>
        </p:nvPicPr>
        <p:blipFill>
          <a:blip r:embed="rId4"/>
          <a:stretch>
            <a:fillRect/>
          </a:stretch>
        </p:blipFill>
        <p:spPr>
          <a:xfrm>
            <a:off x="640080" y="5360670"/>
            <a:ext cx="420624" cy="594360"/>
          </a:xfrm>
          <a:prstGeom prst="rect">
            <a:avLst/>
          </a:prstGeom>
        </p:spPr>
      </p:pic>
      <p:sp>
        <p:nvSpPr>
          <p:cNvPr id="31" name="Text 25"/>
          <p:cNvSpPr txBox="1"/>
          <p:nvPr/>
        </p:nvSpPr>
        <p:spPr>
          <a:xfrm>
            <a:off x="1143000" y="5097780"/>
            <a:ext cx="1463040" cy="1120140"/>
          </a:xfrm>
          <a:prstGeom prst="rect">
            <a:avLst/>
          </a:prstGeom>
          <a:noFill/>
          <a:ln/>
        </p:spPr>
        <p:txBody>
          <a:bodyPr wrap="square" lIns="0" tIns="0" rIns="0" bIns="0" rtlCol="0" anchor="ctr"/>
          <a:lstStyle/>
          <a:p>
            <a:pPr indent="0" marL="0">
              <a:buNone/>
            </a:pPr>
            <a:r>
              <a:rPr lang="en-US" sz="1400" b="1" dirty="0">
                <a:solidFill>
                  <a:srgbClr val="6B4E94"/>
                </a:solidFill>
                <a:latin typeface="Arial" pitchFamily="34" charset="0"/>
                <a:ea typeface="Arial" pitchFamily="34" charset="-122"/>
                <a:cs typeface="Arial" pitchFamily="34" charset="-120"/>
              </a:rPr>
              <a:t>Alien D</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Constructivism</a:t>
            </a:r>
            <a:endParaRPr lang="en-US" sz="1400" dirty="0"/>
          </a:p>
        </p:txBody>
      </p:sp>
      <p:sp>
        <p:nvSpPr>
          <p:cNvPr id="32" name="Text 26"/>
          <p:cNvSpPr txBox="1"/>
          <p:nvPr/>
        </p:nvSpPr>
        <p:spPr>
          <a:xfrm>
            <a:off x="2743200" y="5097780"/>
            <a:ext cx="2011680" cy="1120140"/>
          </a:xfrm>
          <a:prstGeom prst="rect">
            <a:avLst/>
          </a:prstGeom>
          <a:noFill/>
          <a:ln/>
        </p:spPr>
        <p:txBody>
          <a:bodyPr wrap="square" lIns="0" tIns="0" rIns="0" bIns="0" rtlCol="0" anchor="ctr"/>
          <a:lstStyle/>
          <a:p>
            <a:pPr indent="0" marL="0">
              <a:buNone/>
            </a:pPr>
            <a:r>
              <a:rPr lang="en-US" sz="1500" b="1" dirty="0">
                <a:solidFill>
                  <a:srgbClr val="6B4E94"/>
                </a:solidFill>
                <a:latin typeface="Arial" pitchFamily="34" charset="0"/>
                <a:ea typeface="Arial" pitchFamily="34" charset="-122"/>
                <a:cs typeface="Arial" pitchFamily="34" charset="-120"/>
              </a:rPr>
              <a:t>The researcher's own story examined</a:t>
            </a:r>
            <a:endParaRPr lang="en-US" sz="1500" dirty="0"/>
          </a:p>
        </p:txBody>
      </p:sp>
      <p:sp>
        <p:nvSpPr>
          <p:cNvPr id="33" name="Text 27"/>
          <p:cNvSpPr txBox="1"/>
          <p:nvPr/>
        </p:nvSpPr>
        <p:spPr>
          <a:xfrm>
            <a:off x="4892040" y="509778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The researcher reflects on how their own history and identity shape the way they read each person's account.</a:t>
            </a:r>
            <a:endParaRPr lang="en-US" sz="1500" dirty="0"/>
          </a:p>
        </p:txBody>
      </p:sp>
      <p:sp>
        <p:nvSpPr>
          <p:cNvPr id="34" name="Text 28"/>
          <p:cNvSpPr txBox="1"/>
          <p:nvPr/>
        </p:nvSpPr>
        <p:spPr>
          <a:xfrm>
            <a:off x="8229600" y="509778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The researcher asks how their own experience of losing or changing a job colours their reading of each adviser's story.</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55</a:t>
            </a:fld>
            <a:endParaRPr lang="en-US"/>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name="Slide 56">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How each alien answers: axiology (E to G)</a:t>
            </a:r>
            <a:endParaRPr lang="en-US" sz="3000" dirty="0"/>
          </a:p>
        </p:txBody>
      </p:sp>
      <p:sp>
        <p:nvSpPr>
          <p:cNvPr id="3" name="Text 1"/>
          <p:cNvSpPr txBox="1"/>
          <p:nvPr/>
        </p:nvSpPr>
        <p:spPr>
          <a:xfrm>
            <a:off x="640080" y="1097280"/>
            <a:ext cx="192024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Alien</a:t>
            </a:r>
            <a:endParaRPr lang="en-US" sz="1400" dirty="0"/>
          </a:p>
        </p:txBody>
      </p:sp>
      <p:sp>
        <p:nvSpPr>
          <p:cNvPr id="4" name="Text 2"/>
          <p:cNvSpPr txBox="1"/>
          <p:nvPr/>
        </p:nvSpPr>
        <p:spPr>
          <a:xfrm>
            <a:off x="2743200" y="1097280"/>
            <a:ext cx="1965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Position</a:t>
            </a:r>
            <a:endParaRPr lang="en-US" sz="1400" dirty="0"/>
          </a:p>
        </p:txBody>
      </p:sp>
      <p:sp>
        <p:nvSpPr>
          <p:cNvPr id="5" name="Text 3"/>
          <p:cNvSpPr txBox="1"/>
          <p:nvPr/>
        </p:nvSpPr>
        <p:spPr>
          <a:xfrm>
            <a:off x="4892040" y="1097280"/>
            <a:ext cx="3108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What it means</a:t>
            </a:r>
            <a:endParaRPr lang="en-US" sz="1400" dirty="0"/>
          </a:p>
        </p:txBody>
      </p:sp>
      <p:sp>
        <p:nvSpPr>
          <p:cNvPr id="6" name="Text 4"/>
          <p:cNvSpPr txBox="1"/>
          <p:nvPr/>
        </p:nvSpPr>
        <p:spPr>
          <a:xfrm>
            <a:off x="8183880" y="1097280"/>
            <a:ext cx="3364992"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In our case</a:t>
            </a:r>
            <a:endParaRPr lang="en-US" sz="1400" dirty="0"/>
          </a:p>
        </p:txBody>
      </p:sp>
      <p:sp>
        <p:nvSpPr>
          <p:cNvPr id="7" name="Shape 5"/>
          <p:cNvSpPr/>
          <p:nvPr/>
        </p:nvSpPr>
        <p:spPr>
          <a:xfrm>
            <a:off x="548640" y="1463040"/>
            <a:ext cx="11094415" cy="1120140"/>
          </a:xfrm>
          <a:prstGeom prst="roundRect">
            <a:avLst>
              <a:gd name="adj" fmla="val 6531"/>
            </a:avLst>
          </a:prstGeom>
          <a:solidFill>
            <a:srgbClr val="EEF3F8"/>
          </a:solidFill>
          <a:ln w="9525">
            <a:solidFill>
              <a:srgbClr val="D5DEE6"/>
            </a:solidFill>
            <a:prstDash val="solid"/>
          </a:ln>
        </p:spPr>
      </p:sp>
      <p:sp>
        <p:nvSpPr>
          <p:cNvPr id="8" name="Shape 6"/>
          <p:cNvSpPr/>
          <p:nvPr/>
        </p:nvSpPr>
        <p:spPr>
          <a:xfrm>
            <a:off x="8092440" y="1536192"/>
            <a:ext cx="3474720" cy="973836"/>
          </a:xfrm>
          <a:prstGeom prst="rect">
            <a:avLst/>
          </a:prstGeom>
          <a:solidFill>
            <a:srgbClr val="E3F1F0"/>
          </a:solidFill>
          <a:ln w="12700">
            <a:solidFill>
              <a:srgbClr val="E3F1F0"/>
            </a:solidFill>
            <a:prstDash val="solid"/>
          </a:ln>
        </p:spPr>
      </p:sp>
      <p:pic>
        <p:nvPicPr>
          <p:cNvPr id="9" name="Image 0" descr="/tmp/p7/img/big_E.png">    </p:cNvPr>
          <p:cNvPicPr>
            <a:picLocks noChangeAspect="1"/>
          </p:cNvPicPr>
          <p:nvPr/>
        </p:nvPicPr>
        <p:blipFill>
          <a:blip r:embed="rId1"/>
          <a:stretch>
            <a:fillRect/>
          </a:stretch>
        </p:blipFill>
        <p:spPr>
          <a:xfrm>
            <a:off x="640080" y="1725930"/>
            <a:ext cx="420624" cy="594360"/>
          </a:xfrm>
          <a:prstGeom prst="rect">
            <a:avLst/>
          </a:prstGeom>
        </p:spPr>
      </p:pic>
      <p:sp>
        <p:nvSpPr>
          <p:cNvPr id="10" name="Text 7"/>
          <p:cNvSpPr txBox="1"/>
          <p:nvPr/>
        </p:nvSpPr>
        <p:spPr>
          <a:xfrm>
            <a:off x="1143000" y="1463040"/>
            <a:ext cx="1463040" cy="1120140"/>
          </a:xfrm>
          <a:prstGeom prst="rect">
            <a:avLst/>
          </a:prstGeom>
          <a:noFill/>
          <a:ln/>
        </p:spPr>
        <p:txBody>
          <a:bodyPr wrap="square" lIns="0" tIns="0" rIns="0" bIns="0" rtlCol="0" anchor="ctr"/>
          <a:lstStyle/>
          <a:p>
            <a:pPr indent="0" marL="0">
              <a:buNone/>
            </a:pPr>
            <a:r>
              <a:rPr lang="en-US" sz="1400" b="1" dirty="0">
                <a:solidFill>
                  <a:srgbClr val="8A4F9B"/>
                </a:solidFill>
                <a:latin typeface="Arial" pitchFamily="34" charset="0"/>
                <a:ea typeface="Arial" pitchFamily="34" charset="-122"/>
                <a:cs typeface="Arial" pitchFamily="34" charset="-120"/>
              </a:rPr>
              <a:t>Alien E</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Social constructionism</a:t>
            </a:r>
            <a:endParaRPr lang="en-US" sz="1400" dirty="0"/>
          </a:p>
        </p:txBody>
      </p:sp>
      <p:sp>
        <p:nvSpPr>
          <p:cNvPr id="11" name="Text 8"/>
          <p:cNvSpPr txBox="1"/>
          <p:nvPr/>
        </p:nvSpPr>
        <p:spPr>
          <a:xfrm>
            <a:off x="2743200" y="1463040"/>
            <a:ext cx="2011680" cy="1120140"/>
          </a:xfrm>
          <a:prstGeom prst="rect">
            <a:avLst/>
          </a:prstGeom>
          <a:noFill/>
          <a:ln/>
        </p:spPr>
        <p:txBody>
          <a:bodyPr wrap="square" lIns="0" tIns="0" rIns="0" bIns="0" rtlCol="0" anchor="ctr"/>
          <a:lstStyle/>
          <a:p>
            <a:pPr indent="0" marL="0">
              <a:buNone/>
            </a:pPr>
            <a:r>
              <a:rPr lang="en-US" sz="1500" b="1" dirty="0">
                <a:solidFill>
                  <a:srgbClr val="8A4F9B"/>
                </a:solidFill>
                <a:latin typeface="Arial" pitchFamily="34" charset="0"/>
                <a:ea typeface="Arial" pitchFamily="34" charset="-122"/>
                <a:cs typeface="Arial" pitchFamily="34" charset="-120"/>
              </a:rPr>
              <a:t>The researcher is part of the construction</a:t>
            </a:r>
            <a:endParaRPr lang="en-US" sz="1500" dirty="0"/>
          </a:p>
        </p:txBody>
      </p:sp>
      <p:sp>
        <p:nvSpPr>
          <p:cNvPr id="12" name="Text 9"/>
          <p:cNvSpPr txBox="1"/>
          <p:nvPr/>
        </p:nvSpPr>
        <p:spPr>
          <a:xfrm>
            <a:off x="4892040" y="146304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By researching, the researcher helps construct the reality they study and must examine that role.</a:t>
            </a:r>
            <a:endParaRPr lang="en-US" sz="1500" dirty="0"/>
          </a:p>
        </p:txBody>
      </p:sp>
      <p:sp>
        <p:nvSpPr>
          <p:cNvPr id="13" name="Text 10"/>
          <p:cNvSpPr txBox="1"/>
          <p:nvPr/>
        </p:nvSpPr>
        <p:spPr>
          <a:xfrm>
            <a:off x="8229600" y="146304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Using the company's words, such as efficiency, the researcher risks repeating the story they are meant to examine.</a:t>
            </a:r>
            <a:endParaRPr lang="en-US" sz="1500" dirty="0"/>
          </a:p>
        </p:txBody>
      </p:sp>
      <p:sp>
        <p:nvSpPr>
          <p:cNvPr id="14" name="Shape 11"/>
          <p:cNvSpPr/>
          <p:nvPr/>
        </p:nvSpPr>
        <p:spPr>
          <a:xfrm>
            <a:off x="548640" y="2674620"/>
            <a:ext cx="11094415" cy="1120140"/>
          </a:xfrm>
          <a:prstGeom prst="roundRect">
            <a:avLst>
              <a:gd name="adj" fmla="val 6531"/>
            </a:avLst>
          </a:prstGeom>
          <a:solidFill>
            <a:srgbClr val="FFFFFF"/>
          </a:solidFill>
          <a:ln w="9525">
            <a:solidFill>
              <a:srgbClr val="D5DEE6"/>
            </a:solidFill>
            <a:prstDash val="solid"/>
          </a:ln>
        </p:spPr>
      </p:sp>
      <p:sp>
        <p:nvSpPr>
          <p:cNvPr id="15" name="Shape 12"/>
          <p:cNvSpPr/>
          <p:nvPr/>
        </p:nvSpPr>
        <p:spPr>
          <a:xfrm>
            <a:off x="8092440" y="2747772"/>
            <a:ext cx="3474720" cy="973836"/>
          </a:xfrm>
          <a:prstGeom prst="rect">
            <a:avLst/>
          </a:prstGeom>
          <a:solidFill>
            <a:srgbClr val="E3F1F0"/>
          </a:solidFill>
          <a:ln w="12700">
            <a:solidFill>
              <a:srgbClr val="E3F1F0"/>
            </a:solidFill>
            <a:prstDash val="solid"/>
          </a:ln>
        </p:spPr>
      </p:sp>
      <p:pic>
        <p:nvPicPr>
          <p:cNvPr id="16" name="Image 1" descr="/tmp/p7/img/big_F.png">    </p:cNvPr>
          <p:cNvPicPr>
            <a:picLocks noChangeAspect="1"/>
          </p:cNvPicPr>
          <p:nvPr/>
        </p:nvPicPr>
        <p:blipFill>
          <a:blip r:embed="rId2"/>
          <a:stretch>
            <a:fillRect/>
          </a:stretch>
        </p:blipFill>
        <p:spPr>
          <a:xfrm>
            <a:off x="640080" y="2937510"/>
            <a:ext cx="420624" cy="594360"/>
          </a:xfrm>
          <a:prstGeom prst="rect">
            <a:avLst/>
          </a:prstGeom>
        </p:spPr>
      </p:pic>
      <p:sp>
        <p:nvSpPr>
          <p:cNvPr id="17" name="Text 13"/>
          <p:cNvSpPr txBox="1"/>
          <p:nvPr/>
        </p:nvSpPr>
        <p:spPr>
          <a:xfrm>
            <a:off x="1143000" y="2674620"/>
            <a:ext cx="1463040" cy="1120140"/>
          </a:xfrm>
          <a:prstGeom prst="rect">
            <a:avLst/>
          </a:prstGeom>
          <a:noFill/>
          <a:ln/>
        </p:spPr>
        <p:txBody>
          <a:bodyPr wrap="square" lIns="0" tIns="0" rIns="0" bIns="0" rtlCol="0" anchor="ctr"/>
          <a:lstStyle/>
          <a:p>
            <a:pPr indent="0" marL="0">
              <a:buNone/>
            </a:pPr>
            <a:r>
              <a:rPr lang="en-US" sz="1400" b="1" dirty="0">
                <a:solidFill>
                  <a:srgbClr val="A8622A"/>
                </a:solidFill>
                <a:latin typeface="Arial" pitchFamily="34" charset="0"/>
                <a:ea typeface="Arial" pitchFamily="34" charset="-122"/>
                <a:cs typeface="Arial" pitchFamily="34" charset="-120"/>
              </a:rPr>
              <a:t>Alien F</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Critical theory</a:t>
            </a:r>
            <a:endParaRPr lang="en-US" sz="1400" dirty="0"/>
          </a:p>
        </p:txBody>
      </p:sp>
      <p:sp>
        <p:nvSpPr>
          <p:cNvPr id="18" name="Text 14"/>
          <p:cNvSpPr txBox="1"/>
          <p:nvPr/>
        </p:nvSpPr>
        <p:spPr>
          <a:xfrm>
            <a:off x="2743200" y="2674620"/>
            <a:ext cx="2011680" cy="1120140"/>
          </a:xfrm>
          <a:prstGeom prst="rect">
            <a:avLst/>
          </a:prstGeom>
          <a:noFill/>
          <a:ln/>
        </p:spPr>
        <p:txBody>
          <a:bodyPr wrap="square" lIns="0" tIns="0" rIns="0" bIns="0" rtlCol="0" anchor="ctr"/>
          <a:lstStyle/>
          <a:p>
            <a:pPr indent="0" marL="0">
              <a:buNone/>
            </a:pPr>
            <a:r>
              <a:rPr lang="en-US" sz="1500" b="1" dirty="0">
                <a:solidFill>
                  <a:srgbClr val="A8622A"/>
                </a:solidFill>
                <a:latin typeface="Arial" pitchFamily="34" charset="0"/>
                <a:ea typeface="Arial" pitchFamily="34" charset="-122"/>
                <a:cs typeface="Arial" pitchFamily="34" charset="-120"/>
              </a:rPr>
              <a:t>Committed to justice</a:t>
            </a:r>
            <a:endParaRPr lang="en-US" sz="1500" dirty="0"/>
          </a:p>
        </p:txBody>
      </p:sp>
      <p:sp>
        <p:nvSpPr>
          <p:cNvPr id="19" name="Text 15"/>
          <p:cNvSpPr txBox="1"/>
          <p:nvPr/>
        </p:nvSpPr>
        <p:spPr>
          <a:xfrm>
            <a:off x="4892040" y="267462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Neutrality serves those with power, so the researcher openly takes the side of those who are harmed.</a:t>
            </a:r>
            <a:endParaRPr lang="en-US" sz="1500" dirty="0"/>
          </a:p>
        </p:txBody>
      </p:sp>
      <p:sp>
        <p:nvSpPr>
          <p:cNvPr id="20" name="Text 16"/>
          <p:cNvSpPr txBox="1"/>
          <p:nvPr/>
        </p:nvSpPr>
        <p:spPr>
          <a:xfrm>
            <a:off x="8229600" y="267462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The researcher sides openly with the advisers and customers who lose out and says so from the start.</a:t>
            </a:r>
            <a:endParaRPr lang="en-US" sz="1500" dirty="0"/>
          </a:p>
        </p:txBody>
      </p:sp>
      <p:sp>
        <p:nvSpPr>
          <p:cNvPr id="21" name="Shape 17"/>
          <p:cNvSpPr/>
          <p:nvPr/>
        </p:nvSpPr>
        <p:spPr>
          <a:xfrm>
            <a:off x="548640" y="3886200"/>
            <a:ext cx="11094415" cy="1120140"/>
          </a:xfrm>
          <a:prstGeom prst="roundRect">
            <a:avLst>
              <a:gd name="adj" fmla="val 6531"/>
            </a:avLst>
          </a:prstGeom>
          <a:solidFill>
            <a:srgbClr val="EEF3F8"/>
          </a:solidFill>
          <a:ln w="9525">
            <a:solidFill>
              <a:srgbClr val="D5DEE6"/>
            </a:solidFill>
            <a:prstDash val="solid"/>
          </a:ln>
        </p:spPr>
      </p:sp>
      <p:sp>
        <p:nvSpPr>
          <p:cNvPr id="22" name="Shape 18"/>
          <p:cNvSpPr/>
          <p:nvPr/>
        </p:nvSpPr>
        <p:spPr>
          <a:xfrm>
            <a:off x="8092440" y="3959352"/>
            <a:ext cx="3474720" cy="973836"/>
          </a:xfrm>
          <a:prstGeom prst="rect">
            <a:avLst/>
          </a:prstGeom>
          <a:solidFill>
            <a:srgbClr val="E3F1F0"/>
          </a:solidFill>
          <a:ln w="12700">
            <a:solidFill>
              <a:srgbClr val="E3F1F0"/>
            </a:solidFill>
            <a:prstDash val="solid"/>
          </a:ln>
        </p:spPr>
      </p:sp>
      <p:pic>
        <p:nvPicPr>
          <p:cNvPr id="23" name="Image 2" descr="/tmp/p7/img/big_G.png">    </p:cNvPr>
          <p:cNvPicPr>
            <a:picLocks noChangeAspect="1"/>
          </p:cNvPicPr>
          <p:nvPr/>
        </p:nvPicPr>
        <p:blipFill>
          <a:blip r:embed="rId3"/>
          <a:stretch>
            <a:fillRect/>
          </a:stretch>
        </p:blipFill>
        <p:spPr>
          <a:xfrm>
            <a:off x="640080" y="4149090"/>
            <a:ext cx="420624" cy="594360"/>
          </a:xfrm>
          <a:prstGeom prst="rect">
            <a:avLst/>
          </a:prstGeom>
        </p:spPr>
      </p:pic>
      <p:sp>
        <p:nvSpPr>
          <p:cNvPr id="24" name="Text 19"/>
          <p:cNvSpPr txBox="1"/>
          <p:nvPr/>
        </p:nvSpPr>
        <p:spPr>
          <a:xfrm>
            <a:off x="1143000" y="3886200"/>
            <a:ext cx="1463040" cy="1120140"/>
          </a:xfrm>
          <a:prstGeom prst="rect">
            <a:avLst/>
          </a:prstGeom>
          <a:noFill/>
          <a:ln/>
        </p:spPr>
        <p:txBody>
          <a:bodyPr wrap="square" lIns="0" tIns="0" rIns="0" bIns="0" rtlCol="0" anchor="ctr"/>
          <a:lstStyle/>
          <a:p>
            <a:pPr indent="0" marL="0">
              <a:buNone/>
            </a:pPr>
            <a:r>
              <a:rPr lang="en-US" sz="1400" b="1" dirty="0">
                <a:solidFill>
                  <a:srgbClr val="1F6E6F"/>
                </a:solidFill>
                <a:latin typeface="Arial" pitchFamily="34" charset="0"/>
                <a:ea typeface="Arial" pitchFamily="34" charset="-122"/>
                <a:cs typeface="Arial" pitchFamily="34" charset="-120"/>
              </a:rPr>
              <a:t>Alien G</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Pragmatism</a:t>
            </a:r>
            <a:endParaRPr lang="en-US" sz="1400" dirty="0"/>
          </a:p>
        </p:txBody>
      </p:sp>
      <p:sp>
        <p:nvSpPr>
          <p:cNvPr id="25" name="Text 20"/>
          <p:cNvSpPr txBox="1"/>
          <p:nvPr/>
        </p:nvSpPr>
        <p:spPr>
          <a:xfrm>
            <a:off x="2743200" y="3886200"/>
            <a:ext cx="2011680" cy="1120140"/>
          </a:xfrm>
          <a:prstGeom prst="rect">
            <a:avLst/>
          </a:prstGeom>
          <a:noFill/>
          <a:ln/>
        </p:spPr>
        <p:txBody>
          <a:bodyPr wrap="square" lIns="0" tIns="0" rIns="0" bIns="0" rtlCol="0" anchor="ctr"/>
          <a:lstStyle/>
          <a:p>
            <a:pPr indent="0" marL="0">
              <a:buNone/>
            </a:pPr>
            <a:r>
              <a:rPr lang="en-US" sz="1500" b="1" dirty="0">
                <a:solidFill>
                  <a:srgbClr val="1F6E6F"/>
                </a:solidFill>
                <a:latin typeface="Arial" pitchFamily="34" charset="0"/>
                <a:ea typeface="Arial" pitchFamily="34" charset="-122"/>
                <a:cs typeface="Arial" pitchFamily="34" charset="-120"/>
              </a:rPr>
              <a:t>Values judged by consequences</a:t>
            </a:r>
            <a:endParaRPr lang="en-US" sz="1500" dirty="0"/>
          </a:p>
        </p:txBody>
      </p:sp>
      <p:sp>
        <p:nvSpPr>
          <p:cNvPr id="26" name="Text 21"/>
          <p:cNvSpPr txBox="1"/>
          <p:nvPr/>
        </p:nvSpPr>
        <p:spPr>
          <a:xfrm>
            <a:off x="4892040" y="388620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Ethical choices are judged by what they lead to in this particular situation.</a:t>
            </a:r>
            <a:endParaRPr lang="en-US" sz="1500" dirty="0"/>
          </a:p>
        </p:txBody>
      </p:sp>
      <p:sp>
        <p:nvSpPr>
          <p:cNvPr id="27" name="Text 22"/>
          <p:cNvSpPr txBox="1"/>
          <p:nvPr/>
        </p:nvSpPr>
        <p:spPr>
          <a:xfrm>
            <a:off x="8229600" y="388620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The researcher asks whether the change makes life better for customers and staff, not only for the company.</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56</a:t>
            </a:fld>
            <a:endParaRPr lang="en-US"/>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name="Slide 57">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Axiology and the values of the research itself</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Not only your values: what the research stands for and whose interests it serves</a:t>
            </a:r>
            <a:endParaRPr lang="en-US" sz="1800" dirty="0"/>
          </a:p>
        </p:txBody>
      </p:sp>
      <p:sp>
        <p:nvSpPr>
          <p:cNvPr id="4" name="Text 2"/>
          <p:cNvSpPr txBox="1"/>
          <p:nvPr/>
        </p:nvSpPr>
        <p:spPr>
          <a:xfrm>
            <a:off x="548640" y="1417320"/>
            <a:ext cx="11094415" cy="1097280"/>
          </a:xfrm>
          <a:prstGeom prst="rect">
            <a:avLst/>
          </a:prstGeom>
          <a:noFill/>
          <a:ln/>
        </p:spPr>
        <p:txBody>
          <a:bodyPr wrap="square" lIns="0" tIns="0" rIns="0" bIns="0" rtlCol="0" anchor="t"/>
          <a:lstStyle/>
          <a:p>
            <a:pPr indent="0" marL="0">
              <a:buNone/>
            </a:pPr>
            <a:r>
              <a:rPr lang="en-US" sz="1600" b="1" dirty="0">
                <a:solidFill>
                  <a:srgbClr val="2E7D7A"/>
                </a:solidFill>
                <a:latin typeface="Arial" pitchFamily="34" charset="0"/>
                <a:ea typeface="Arial" pitchFamily="34" charset="-122"/>
                <a:cs typeface="Arial" pitchFamily="34" charset="-120"/>
              </a:rPr>
              <a:t>Some research carries values in its very question. </a:t>
            </a:r>
            <a:pPr indent="0" marL="0">
              <a:buNone/>
            </a:pPr>
            <a:r>
              <a:rPr lang="en-US" sz="1600" dirty="0">
                <a:solidFill>
                  <a:srgbClr val="1C2833"/>
                </a:solidFill>
                <a:latin typeface="Arial" pitchFamily="34" charset="0"/>
                <a:ea typeface="Arial" pitchFamily="34" charset="-122"/>
                <a:cs typeface="Arial" pitchFamily="34" charset="-120"/>
              </a:rPr>
              <a:t>Research on responsible gambling, for example, can ask whether casinos should take responsibility for the externalities they create: the costs of gambling harm that fall on families, health services and communities rather than on the casino. Heron and Reason's question, what is worth knowing and for whom, applies here. Each alien handles the values of research differently.</a:t>
            </a:r>
            <a:endParaRPr lang="en-US" sz="1600" dirty="0"/>
          </a:p>
        </p:txBody>
      </p:sp>
      <p:sp>
        <p:nvSpPr>
          <p:cNvPr id="5" name="Text 3"/>
          <p:cNvSpPr txBox="1"/>
          <p:nvPr/>
        </p:nvSpPr>
        <p:spPr>
          <a:xfrm>
            <a:off x="2926080" y="2542032"/>
            <a:ext cx="4114800" cy="27432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Research is valuable when it gives...</a:t>
            </a:r>
            <a:endParaRPr lang="en-US" sz="1400" dirty="0"/>
          </a:p>
        </p:txBody>
      </p:sp>
      <p:sp>
        <p:nvSpPr>
          <p:cNvPr id="6" name="Text 4"/>
          <p:cNvSpPr txBox="1"/>
          <p:nvPr/>
        </p:nvSpPr>
        <p:spPr>
          <a:xfrm>
            <a:off x="7315200" y="2542032"/>
            <a:ext cx="4114800" cy="27432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In our case</a:t>
            </a:r>
            <a:endParaRPr lang="en-US" sz="1400" dirty="0"/>
          </a:p>
        </p:txBody>
      </p:sp>
      <p:sp>
        <p:nvSpPr>
          <p:cNvPr id="7" name="Shape 5"/>
          <p:cNvSpPr/>
          <p:nvPr/>
        </p:nvSpPr>
        <p:spPr>
          <a:xfrm>
            <a:off x="548640" y="2834640"/>
            <a:ext cx="11094415" cy="444137"/>
          </a:xfrm>
          <a:prstGeom prst="roundRect">
            <a:avLst>
              <a:gd name="adj" fmla="val 16471"/>
            </a:avLst>
          </a:prstGeom>
          <a:solidFill>
            <a:srgbClr val="EEF3F8"/>
          </a:solidFill>
          <a:ln w="9525">
            <a:solidFill>
              <a:srgbClr val="D5DEE6"/>
            </a:solidFill>
            <a:prstDash val="solid"/>
          </a:ln>
        </p:spPr>
      </p:sp>
      <p:pic>
        <p:nvPicPr>
          <p:cNvPr id="8" name="Image 0" descr="/tmp/p7/img/big_A.png">    </p:cNvPr>
          <p:cNvPicPr>
            <a:picLocks noChangeAspect="1"/>
          </p:cNvPicPr>
          <p:nvPr/>
        </p:nvPicPr>
        <p:blipFill>
          <a:blip r:embed="rId1"/>
          <a:stretch>
            <a:fillRect/>
          </a:stretch>
        </p:blipFill>
        <p:spPr>
          <a:xfrm>
            <a:off x="640080" y="2862072"/>
            <a:ext cx="278052" cy="389273"/>
          </a:xfrm>
          <a:prstGeom prst="rect">
            <a:avLst/>
          </a:prstGeom>
        </p:spPr>
      </p:pic>
      <p:sp>
        <p:nvSpPr>
          <p:cNvPr id="9" name="Text 6"/>
          <p:cNvSpPr txBox="1"/>
          <p:nvPr/>
        </p:nvSpPr>
        <p:spPr>
          <a:xfrm>
            <a:off x="1051560" y="2834640"/>
            <a:ext cx="1828800" cy="444137"/>
          </a:xfrm>
          <a:prstGeom prst="rect">
            <a:avLst/>
          </a:prstGeom>
          <a:noFill/>
          <a:ln/>
        </p:spPr>
        <p:txBody>
          <a:bodyPr wrap="square" lIns="0" tIns="0" rIns="0" bIns="0" rtlCol="0" anchor="ctr"/>
          <a:lstStyle/>
          <a:p>
            <a:pPr indent="0" marL="0">
              <a:buNone/>
            </a:pPr>
            <a:r>
              <a:rPr lang="en-US" sz="1400" b="1" dirty="0">
                <a:solidFill>
                  <a:srgbClr val="2E7D7D"/>
                </a:solidFill>
                <a:latin typeface="Arial" pitchFamily="34" charset="0"/>
                <a:ea typeface="Arial" pitchFamily="34" charset="-122"/>
                <a:cs typeface="Arial" pitchFamily="34" charset="-120"/>
              </a:rPr>
              <a:t>A Positivism</a:t>
            </a:r>
            <a:endParaRPr lang="en-US" sz="1400" dirty="0"/>
          </a:p>
        </p:txBody>
      </p:sp>
      <p:sp>
        <p:nvSpPr>
          <p:cNvPr id="10" name="Text 7"/>
          <p:cNvSpPr txBox="1"/>
          <p:nvPr/>
        </p:nvSpPr>
        <p:spPr>
          <a:xfrm>
            <a:off x="2926080" y="2834640"/>
            <a:ext cx="4297680" cy="444137"/>
          </a:xfrm>
          <a:prstGeom prst="rect">
            <a:avLst/>
          </a:prstGeom>
          <a:noFill/>
          <a:ln/>
        </p:spPr>
        <p:txBody>
          <a:bodyPr wrap="square" lIns="0" tIns="0" rIns="0" bIns="0" rtlCol="0" anchor="ctr"/>
          <a:lstStyle/>
          <a:p>
            <a:pPr indent="0" marL="0">
              <a:buNone/>
            </a:pPr>
            <a:r>
              <a:rPr lang="en-US" sz="1400" dirty="0">
                <a:solidFill>
                  <a:srgbClr val="1C2833"/>
                </a:solidFill>
                <a:latin typeface="Arial" pitchFamily="34" charset="0"/>
                <a:ea typeface="Arial" pitchFamily="34" charset="-122"/>
                <a:cs typeface="Arial" pitchFamily="34" charset="-120"/>
              </a:rPr>
              <a:t>General laws that predict and control</a:t>
            </a:r>
            <a:endParaRPr lang="en-US" sz="1400" dirty="0"/>
          </a:p>
        </p:txBody>
      </p:sp>
      <p:sp>
        <p:nvSpPr>
          <p:cNvPr id="11" name="Text 8"/>
          <p:cNvSpPr txBox="1"/>
          <p:nvPr/>
        </p:nvSpPr>
        <p:spPr>
          <a:xfrm>
            <a:off x="7315200" y="2834640"/>
            <a:ext cx="4236415" cy="444137"/>
          </a:xfrm>
          <a:prstGeom prst="rect">
            <a:avLst/>
          </a:prstGeom>
          <a:noFill/>
          <a:ln/>
        </p:spPr>
        <p:txBody>
          <a:bodyPr wrap="square" lIns="0" tIns="0" rIns="0" bIns="0" rtlCol="0" anchor="ctr"/>
          <a:lstStyle/>
          <a:p>
            <a:pPr indent="0" marL="0">
              <a:buNone/>
            </a:pPr>
            <a:r>
              <a:rPr lang="en-US" sz="1400" i="1" dirty="0">
                <a:solidFill>
                  <a:srgbClr val="1C2833"/>
                </a:solidFill>
                <a:latin typeface="Arial" pitchFamily="34" charset="0"/>
                <a:ea typeface="Arial" pitchFamily="34" charset="-122"/>
                <a:cs typeface="Arial" pitchFamily="34" charset="-120"/>
              </a:rPr>
              <a:t>A model that predicts satisfaction in any contact centre</a:t>
            </a:r>
            <a:endParaRPr lang="en-US" sz="1400" dirty="0"/>
          </a:p>
        </p:txBody>
      </p:sp>
      <p:sp>
        <p:nvSpPr>
          <p:cNvPr id="12" name="Shape 9"/>
          <p:cNvSpPr/>
          <p:nvPr/>
        </p:nvSpPr>
        <p:spPr>
          <a:xfrm>
            <a:off x="548640" y="3324497"/>
            <a:ext cx="11094415" cy="444137"/>
          </a:xfrm>
          <a:prstGeom prst="roundRect">
            <a:avLst>
              <a:gd name="adj" fmla="val 16471"/>
            </a:avLst>
          </a:prstGeom>
          <a:solidFill>
            <a:srgbClr val="FFFFFF"/>
          </a:solidFill>
          <a:ln w="9525">
            <a:solidFill>
              <a:srgbClr val="D5DEE6"/>
            </a:solidFill>
            <a:prstDash val="solid"/>
          </a:ln>
        </p:spPr>
      </p:sp>
      <p:pic>
        <p:nvPicPr>
          <p:cNvPr id="13" name="Image 1" descr="/tmp/p7/img/big_B.png">    </p:cNvPr>
          <p:cNvPicPr>
            <a:picLocks noChangeAspect="1"/>
          </p:cNvPicPr>
          <p:nvPr/>
        </p:nvPicPr>
        <p:blipFill>
          <a:blip r:embed="rId2"/>
          <a:stretch>
            <a:fillRect/>
          </a:stretch>
        </p:blipFill>
        <p:spPr>
          <a:xfrm>
            <a:off x="640080" y="3351929"/>
            <a:ext cx="278052" cy="389273"/>
          </a:xfrm>
          <a:prstGeom prst="rect">
            <a:avLst/>
          </a:prstGeom>
        </p:spPr>
      </p:pic>
      <p:sp>
        <p:nvSpPr>
          <p:cNvPr id="14" name="Text 10"/>
          <p:cNvSpPr txBox="1"/>
          <p:nvPr/>
        </p:nvSpPr>
        <p:spPr>
          <a:xfrm>
            <a:off x="1051560" y="3324497"/>
            <a:ext cx="1828800" cy="444137"/>
          </a:xfrm>
          <a:prstGeom prst="rect">
            <a:avLst/>
          </a:prstGeom>
          <a:noFill/>
          <a:ln/>
        </p:spPr>
        <p:txBody>
          <a:bodyPr wrap="square" lIns="0" tIns="0" rIns="0" bIns="0" rtlCol="0" anchor="ctr"/>
          <a:lstStyle/>
          <a:p>
            <a:pPr indent="0" marL="0">
              <a:buNone/>
            </a:pPr>
            <a:r>
              <a:rPr lang="en-US" sz="1400" b="1" dirty="0">
                <a:solidFill>
                  <a:srgbClr val="3F7F4A"/>
                </a:solidFill>
                <a:latin typeface="Arial" pitchFamily="34" charset="0"/>
                <a:ea typeface="Arial" pitchFamily="34" charset="-122"/>
                <a:cs typeface="Arial" pitchFamily="34" charset="-120"/>
              </a:rPr>
              <a:t>B Post-positivism</a:t>
            </a:r>
            <a:endParaRPr lang="en-US" sz="1400" dirty="0"/>
          </a:p>
        </p:txBody>
      </p:sp>
      <p:sp>
        <p:nvSpPr>
          <p:cNvPr id="15" name="Text 11"/>
          <p:cNvSpPr txBox="1"/>
          <p:nvPr/>
        </p:nvSpPr>
        <p:spPr>
          <a:xfrm>
            <a:off x="2926080" y="3324497"/>
            <a:ext cx="4297680" cy="444137"/>
          </a:xfrm>
          <a:prstGeom prst="rect">
            <a:avLst/>
          </a:prstGeom>
          <a:noFill/>
          <a:ln/>
        </p:spPr>
        <p:txBody>
          <a:bodyPr wrap="square" lIns="0" tIns="0" rIns="0" bIns="0" rtlCol="0" anchor="ctr"/>
          <a:lstStyle/>
          <a:p>
            <a:pPr indent="0" marL="0">
              <a:buNone/>
            </a:pPr>
            <a:r>
              <a:rPr lang="en-US" sz="1400" dirty="0">
                <a:solidFill>
                  <a:srgbClr val="1C2833"/>
                </a:solidFill>
                <a:latin typeface="Arial" pitchFamily="34" charset="0"/>
                <a:ea typeface="Arial" pitchFamily="34" charset="-122"/>
                <a:cs typeface="Arial" pitchFamily="34" charset="-120"/>
              </a:rPr>
              <a:t>The most reliable knowledge available</a:t>
            </a:r>
            <a:endParaRPr lang="en-US" sz="1400" dirty="0"/>
          </a:p>
        </p:txBody>
      </p:sp>
      <p:sp>
        <p:nvSpPr>
          <p:cNvPr id="16" name="Text 12"/>
          <p:cNvSpPr txBox="1"/>
          <p:nvPr/>
        </p:nvSpPr>
        <p:spPr>
          <a:xfrm>
            <a:off x="7315200" y="3324497"/>
            <a:ext cx="4236415" cy="444137"/>
          </a:xfrm>
          <a:prstGeom prst="rect">
            <a:avLst/>
          </a:prstGeom>
          <a:noFill/>
          <a:ln/>
        </p:spPr>
        <p:txBody>
          <a:bodyPr wrap="square" lIns="0" tIns="0" rIns="0" bIns="0" rtlCol="0" anchor="ctr"/>
          <a:lstStyle/>
          <a:p>
            <a:pPr indent="0" marL="0">
              <a:buNone/>
            </a:pPr>
            <a:r>
              <a:rPr lang="en-US" sz="1400" i="1" dirty="0">
                <a:solidFill>
                  <a:srgbClr val="1C2833"/>
                </a:solidFill>
                <a:latin typeface="Arial" pitchFamily="34" charset="0"/>
                <a:ea typeface="Arial" pitchFamily="34" charset="-122"/>
                <a:cs typeface="Arial" pitchFamily="34" charset="-120"/>
              </a:rPr>
              <a:t>A well-tested answer on whether AI agents really raise satisfaction</a:t>
            </a:r>
            <a:endParaRPr lang="en-US" sz="1400" dirty="0"/>
          </a:p>
        </p:txBody>
      </p:sp>
      <p:sp>
        <p:nvSpPr>
          <p:cNvPr id="17" name="Shape 13"/>
          <p:cNvSpPr/>
          <p:nvPr/>
        </p:nvSpPr>
        <p:spPr>
          <a:xfrm>
            <a:off x="548640" y="3814354"/>
            <a:ext cx="11094415" cy="444137"/>
          </a:xfrm>
          <a:prstGeom prst="roundRect">
            <a:avLst>
              <a:gd name="adj" fmla="val 16471"/>
            </a:avLst>
          </a:prstGeom>
          <a:solidFill>
            <a:srgbClr val="EEF3F8"/>
          </a:solidFill>
          <a:ln w="9525">
            <a:solidFill>
              <a:srgbClr val="D5DEE6"/>
            </a:solidFill>
            <a:prstDash val="solid"/>
          </a:ln>
        </p:spPr>
      </p:sp>
      <p:pic>
        <p:nvPicPr>
          <p:cNvPr id="18" name="Image 2" descr="/tmp/p7/img/big_C.png">    </p:cNvPr>
          <p:cNvPicPr>
            <a:picLocks noChangeAspect="1"/>
          </p:cNvPicPr>
          <p:nvPr/>
        </p:nvPicPr>
        <p:blipFill>
          <a:blip r:embed="rId3"/>
          <a:stretch>
            <a:fillRect/>
          </a:stretch>
        </p:blipFill>
        <p:spPr>
          <a:xfrm>
            <a:off x="640080" y="3841786"/>
            <a:ext cx="278052" cy="389273"/>
          </a:xfrm>
          <a:prstGeom prst="rect">
            <a:avLst/>
          </a:prstGeom>
        </p:spPr>
      </p:pic>
      <p:sp>
        <p:nvSpPr>
          <p:cNvPr id="19" name="Text 14"/>
          <p:cNvSpPr txBox="1"/>
          <p:nvPr/>
        </p:nvSpPr>
        <p:spPr>
          <a:xfrm>
            <a:off x="1051560" y="3814354"/>
            <a:ext cx="1828800" cy="444137"/>
          </a:xfrm>
          <a:prstGeom prst="rect">
            <a:avLst/>
          </a:prstGeom>
          <a:noFill/>
          <a:ln/>
        </p:spPr>
        <p:txBody>
          <a:bodyPr wrap="square" lIns="0" tIns="0" rIns="0" bIns="0" rtlCol="0" anchor="ctr"/>
          <a:lstStyle/>
          <a:p>
            <a:pPr indent="0" marL="0">
              <a:buNone/>
            </a:pPr>
            <a:r>
              <a:rPr lang="en-US" sz="1400" b="1" dirty="0">
                <a:solidFill>
                  <a:srgbClr val="A4553D"/>
                </a:solidFill>
                <a:latin typeface="Arial" pitchFamily="34" charset="0"/>
                <a:ea typeface="Arial" pitchFamily="34" charset="-122"/>
                <a:cs typeface="Arial" pitchFamily="34" charset="-120"/>
              </a:rPr>
              <a:t>C Interpretivism</a:t>
            </a:r>
            <a:endParaRPr lang="en-US" sz="1400" dirty="0"/>
          </a:p>
        </p:txBody>
      </p:sp>
      <p:sp>
        <p:nvSpPr>
          <p:cNvPr id="20" name="Text 15"/>
          <p:cNvSpPr txBox="1"/>
          <p:nvPr/>
        </p:nvSpPr>
        <p:spPr>
          <a:xfrm>
            <a:off x="2926080" y="3814354"/>
            <a:ext cx="4297680" cy="444137"/>
          </a:xfrm>
          <a:prstGeom prst="rect">
            <a:avLst/>
          </a:prstGeom>
          <a:noFill/>
          <a:ln/>
        </p:spPr>
        <p:txBody>
          <a:bodyPr wrap="square" lIns="0" tIns="0" rIns="0" bIns="0" rtlCol="0" anchor="ctr"/>
          <a:lstStyle/>
          <a:p>
            <a:pPr indent="0" marL="0">
              <a:buNone/>
            </a:pPr>
            <a:r>
              <a:rPr lang="en-US" sz="1400" dirty="0">
                <a:solidFill>
                  <a:srgbClr val="1C2833"/>
                </a:solidFill>
                <a:latin typeface="Arial" pitchFamily="34" charset="0"/>
                <a:ea typeface="Arial" pitchFamily="34" charset="-122"/>
                <a:cs typeface="Arial" pitchFamily="34" charset="-120"/>
              </a:rPr>
              <a:t>Deeper understanding of meaning</a:t>
            </a:r>
            <a:endParaRPr lang="en-US" sz="1400" dirty="0"/>
          </a:p>
        </p:txBody>
      </p:sp>
      <p:sp>
        <p:nvSpPr>
          <p:cNvPr id="21" name="Text 16"/>
          <p:cNvSpPr txBox="1"/>
          <p:nvPr/>
        </p:nvSpPr>
        <p:spPr>
          <a:xfrm>
            <a:off x="7315200" y="3814354"/>
            <a:ext cx="4236415" cy="444137"/>
          </a:xfrm>
          <a:prstGeom prst="rect">
            <a:avLst/>
          </a:prstGeom>
          <a:noFill/>
          <a:ln/>
        </p:spPr>
        <p:txBody>
          <a:bodyPr wrap="square" lIns="0" tIns="0" rIns="0" bIns="0" rtlCol="0" anchor="ctr"/>
          <a:lstStyle/>
          <a:p>
            <a:pPr indent="0" marL="0">
              <a:buNone/>
            </a:pPr>
            <a:r>
              <a:rPr lang="en-US" sz="1400" i="1" dirty="0">
                <a:solidFill>
                  <a:srgbClr val="1C2833"/>
                </a:solidFill>
                <a:latin typeface="Arial" pitchFamily="34" charset="0"/>
                <a:ea typeface="Arial" pitchFamily="34" charset="-122"/>
                <a:cs typeface="Arial" pitchFamily="34" charset="-120"/>
              </a:rPr>
              <a:t>Managers understand how advisers experience the change</a:t>
            </a:r>
            <a:endParaRPr lang="en-US" sz="1400" dirty="0"/>
          </a:p>
        </p:txBody>
      </p:sp>
      <p:sp>
        <p:nvSpPr>
          <p:cNvPr id="22" name="Shape 17"/>
          <p:cNvSpPr/>
          <p:nvPr/>
        </p:nvSpPr>
        <p:spPr>
          <a:xfrm>
            <a:off x="548640" y="4304211"/>
            <a:ext cx="11094415" cy="444137"/>
          </a:xfrm>
          <a:prstGeom prst="roundRect">
            <a:avLst>
              <a:gd name="adj" fmla="val 16471"/>
            </a:avLst>
          </a:prstGeom>
          <a:solidFill>
            <a:srgbClr val="FFFFFF"/>
          </a:solidFill>
          <a:ln w="9525">
            <a:solidFill>
              <a:srgbClr val="D5DEE6"/>
            </a:solidFill>
            <a:prstDash val="solid"/>
          </a:ln>
        </p:spPr>
      </p:sp>
      <p:pic>
        <p:nvPicPr>
          <p:cNvPr id="23" name="Image 3" descr="/tmp/p7/img/big_D.png">    </p:cNvPr>
          <p:cNvPicPr>
            <a:picLocks noChangeAspect="1"/>
          </p:cNvPicPr>
          <p:nvPr/>
        </p:nvPicPr>
        <p:blipFill>
          <a:blip r:embed="rId4"/>
          <a:stretch>
            <a:fillRect/>
          </a:stretch>
        </p:blipFill>
        <p:spPr>
          <a:xfrm>
            <a:off x="640080" y="4331643"/>
            <a:ext cx="278052" cy="389273"/>
          </a:xfrm>
          <a:prstGeom prst="rect">
            <a:avLst/>
          </a:prstGeom>
        </p:spPr>
      </p:pic>
      <p:sp>
        <p:nvSpPr>
          <p:cNvPr id="24" name="Text 18"/>
          <p:cNvSpPr txBox="1"/>
          <p:nvPr/>
        </p:nvSpPr>
        <p:spPr>
          <a:xfrm>
            <a:off x="1051560" y="4304211"/>
            <a:ext cx="1828800" cy="444137"/>
          </a:xfrm>
          <a:prstGeom prst="rect">
            <a:avLst/>
          </a:prstGeom>
          <a:noFill/>
          <a:ln/>
        </p:spPr>
        <p:txBody>
          <a:bodyPr wrap="square" lIns="0" tIns="0" rIns="0" bIns="0" rtlCol="0" anchor="ctr"/>
          <a:lstStyle/>
          <a:p>
            <a:pPr indent="0" marL="0">
              <a:buNone/>
            </a:pPr>
            <a:r>
              <a:rPr lang="en-US" sz="1400" b="1" dirty="0">
                <a:solidFill>
                  <a:srgbClr val="6B4E94"/>
                </a:solidFill>
                <a:latin typeface="Arial" pitchFamily="34" charset="0"/>
                <a:ea typeface="Arial" pitchFamily="34" charset="-122"/>
                <a:cs typeface="Arial" pitchFamily="34" charset="-120"/>
              </a:rPr>
              <a:t>D Constructivism</a:t>
            </a:r>
            <a:endParaRPr lang="en-US" sz="1400" dirty="0"/>
          </a:p>
        </p:txBody>
      </p:sp>
      <p:sp>
        <p:nvSpPr>
          <p:cNvPr id="25" name="Text 19"/>
          <p:cNvSpPr txBox="1"/>
          <p:nvPr/>
        </p:nvSpPr>
        <p:spPr>
          <a:xfrm>
            <a:off x="2926080" y="4304211"/>
            <a:ext cx="4297680" cy="444137"/>
          </a:xfrm>
          <a:prstGeom prst="rect">
            <a:avLst/>
          </a:prstGeom>
          <a:noFill/>
          <a:ln/>
        </p:spPr>
        <p:txBody>
          <a:bodyPr wrap="square" lIns="0" tIns="0" rIns="0" bIns="0" rtlCol="0" anchor="ctr"/>
          <a:lstStyle/>
          <a:p>
            <a:pPr indent="0" marL="0">
              <a:buNone/>
            </a:pPr>
            <a:r>
              <a:rPr lang="en-US" sz="1400" dirty="0">
                <a:solidFill>
                  <a:srgbClr val="1C2833"/>
                </a:solidFill>
                <a:latin typeface="Arial" pitchFamily="34" charset="0"/>
                <a:ea typeface="Arial" pitchFamily="34" charset="-122"/>
                <a:cs typeface="Arial" pitchFamily="34" charset="-120"/>
              </a:rPr>
              <a:t>Each person's world understood on its own terms</a:t>
            </a:r>
            <a:endParaRPr lang="en-US" sz="1400" dirty="0"/>
          </a:p>
        </p:txBody>
      </p:sp>
      <p:sp>
        <p:nvSpPr>
          <p:cNvPr id="26" name="Text 20"/>
          <p:cNvSpPr txBox="1"/>
          <p:nvPr/>
        </p:nvSpPr>
        <p:spPr>
          <a:xfrm>
            <a:off x="7315200" y="4304211"/>
            <a:ext cx="4236415" cy="444137"/>
          </a:xfrm>
          <a:prstGeom prst="rect">
            <a:avLst/>
          </a:prstGeom>
          <a:noFill/>
          <a:ln/>
        </p:spPr>
        <p:txBody>
          <a:bodyPr wrap="square" lIns="0" tIns="0" rIns="0" bIns="0" rtlCol="0" anchor="ctr"/>
          <a:lstStyle/>
          <a:p>
            <a:pPr indent="0" marL="0">
              <a:buNone/>
            </a:pPr>
            <a:r>
              <a:rPr lang="en-US" sz="1400" i="1" dirty="0">
                <a:solidFill>
                  <a:srgbClr val="1C2833"/>
                </a:solidFill>
                <a:latin typeface="Arial" pitchFamily="34" charset="0"/>
                <a:ea typeface="Arial" pitchFamily="34" charset="-122"/>
                <a:cs typeface="Arial" pitchFamily="34" charset="-120"/>
              </a:rPr>
              <a:t>Rich accounts of careers reshaped by AI</a:t>
            </a:r>
            <a:endParaRPr lang="en-US" sz="1400" dirty="0"/>
          </a:p>
        </p:txBody>
      </p:sp>
      <p:sp>
        <p:nvSpPr>
          <p:cNvPr id="27" name="Shape 21"/>
          <p:cNvSpPr/>
          <p:nvPr/>
        </p:nvSpPr>
        <p:spPr>
          <a:xfrm>
            <a:off x="548640" y="4794069"/>
            <a:ext cx="11094415" cy="444137"/>
          </a:xfrm>
          <a:prstGeom prst="roundRect">
            <a:avLst>
              <a:gd name="adj" fmla="val 16471"/>
            </a:avLst>
          </a:prstGeom>
          <a:solidFill>
            <a:srgbClr val="EEF3F8"/>
          </a:solidFill>
          <a:ln w="9525">
            <a:solidFill>
              <a:srgbClr val="D5DEE6"/>
            </a:solidFill>
            <a:prstDash val="solid"/>
          </a:ln>
        </p:spPr>
      </p:sp>
      <p:pic>
        <p:nvPicPr>
          <p:cNvPr id="28" name="Image 4" descr="/tmp/p7/img/big_E.png">    </p:cNvPr>
          <p:cNvPicPr>
            <a:picLocks noChangeAspect="1"/>
          </p:cNvPicPr>
          <p:nvPr/>
        </p:nvPicPr>
        <p:blipFill>
          <a:blip r:embed="rId5"/>
          <a:stretch>
            <a:fillRect/>
          </a:stretch>
        </p:blipFill>
        <p:spPr>
          <a:xfrm>
            <a:off x="640080" y="4821501"/>
            <a:ext cx="278052" cy="389273"/>
          </a:xfrm>
          <a:prstGeom prst="rect">
            <a:avLst/>
          </a:prstGeom>
        </p:spPr>
      </p:pic>
      <p:sp>
        <p:nvSpPr>
          <p:cNvPr id="29" name="Text 22"/>
          <p:cNvSpPr txBox="1"/>
          <p:nvPr/>
        </p:nvSpPr>
        <p:spPr>
          <a:xfrm>
            <a:off x="1051560" y="4794069"/>
            <a:ext cx="1828800" cy="444137"/>
          </a:xfrm>
          <a:prstGeom prst="rect">
            <a:avLst/>
          </a:prstGeom>
          <a:noFill/>
          <a:ln/>
        </p:spPr>
        <p:txBody>
          <a:bodyPr wrap="square" lIns="0" tIns="0" rIns="0" bIns="0" rtlCol="0" anchor="ctr"/>
          <a:lstStyle/>
          <a:p>
            <a:pPr indent="0" marL="0">
              <a:buNone/>
            </a:pPr>
            <a:r>
              <a:rPr lang="en-US" sz="1400" b="1" dirty="0">
                <a:solidFill>
                  <a:srgbClr val="8A4F9B"/>
                </a:solidFill>
                <a:latin typeface="Arial" pitchFamily="34" charset="0"/>
                <a:ea typeface="Arial" pitchFamily="34" charset="-122"/>
                <a:cs typeface="Arial" pitchFamily="34" charset="-120"/>
              </a:rPr>
              <a:t>E Social constructionism</a:t>
            </a:r>
            <a:endParaRPr lang="en-US" sz="1400" dirty="0"/>
          </a:p>
        </p:txBody>
      </p:sp>
      <p:sp>
        <p:nvSpPr>
          <p:cNvPr id="30" name="Text 23"/>
          <p:cNvSpPr txBox="1"/>
          <p:nvPr/>
        </p:nvSpPr>
        <p:spPr>
          <a:xfrm>
            <a:off x="2926080" y="4794069"/>
            <a:ext cx="4297680" cy="444137"/>
          </a:xfrm>
          <a:prstGeom prst="rect">
            <a:avLst/>
          </a:prstGeom>
          <a:noFill/>
          <a:ln/>
        </p:spPr>
        <p:txBody>
          <a:bodyPr wrap="square" lIns="0" tIns="0" rIns="0" bIns="0" rtlCol="0" anchor="ctr"/>
          <a:lstStyle/>
          <a:p>
            <a:pPr indent="0" marL="0">
              <a:buNone/>
            </a:pPr>
            <a:r>
              <a:rPr lang="en-US" sz="1400" dirty="0">
                <a:solidFill>
                  <a:srgbClr val="1C2833"/>
                </a:solidFill>
                <a:latin typeface="Arial" pitchFamily="34" charset="0"/>
                <a:ea typeface="Arial" pitchFamily="34" charset="-122"/>
                <a:cs typeface="Arial" pitchFamily="34" charset="-120"/>
              </a:rPr>
              <a:t>Showing how realities are made, and could be made differently</a:t>
            </a:r>
            <a:endParaRPr lang="en-US" sz="1400" dirty="0"/>
          </a:p>
        </p:txBody>
      </p:sp>
      <p:sp>
        <p:nvSpPr>
          <p:cNvPr id="31" name="Text 24"/>
          <p:cNvSpPr txBox="1"/>
          <p:nvPr/>
        </p:nvSpPr>
        <p:spPr>
          <a:xfrm>
            <a:off x="7315200" y="4794069"/>
            <a:ext cx="4236415" cy="444137"/>
          </a:xfrm>
          <a:prstGeom prst="rect">
            <a:avLst/>
          </a:prstGeom>
          <a:noFill/>
          <a:ln/>
        </p:spPr>
        <p:txBody>
          <a:bodyPr wrap="square" lIns="0" tIns="0" rIns="0" bIns="0" rtlCol="0" anchor="ctr"/>
          <a:lstStyle/>
          <a:p>
            <a:pPr indent="0" marL="0">
              <a:buNone/>
            </a:pPr>
            <a:r>
              <a:rPr lang="en-US" sz="1400" i="1" dirty="0">
                <a:solidFill>
                  <a:srgbClr val="1C2833"/>
                </a:solidFill>
                <a:latin typeface="Arial" pitchFamily="34" charset="0"/>
                <a:ea typeface="Arial" pitchFamily="34" charset="-122"/>
                <a:cs typeface="Arial" pitchFamily="34" charset="-120"/>
              </a:rPr>
              <a:t>How talk of efficiency makes job cuts seem natural</a:t>
            </a:r>
            <a:endParaRPr lang="en-US" sz="1400" dirty="0"/>
          </a:p>
        </p:txBody>
      </p:sp>
      <p:sp>
        <p:nvSpPr>
          <p:cNvPr id="32" name="Shape 25"/>
          <p:cNvSpPr/>
          <p:nvPr/>
        </p:nvSpPr>
        <p:spPr>
          <a:xfrm>
            <a:off x="548640" y="5283926"/>
            <a:ext cx="11094415" cy="444137"/>
          </a:xfrm>
          <a:prstGeom prst="roundRect">
            <a:avLst>
              <a:gd name="adj" fmla="val 16471"/>
            </a:avLst>
          </a:prstGeom>
          <a:solidFill>
            <a:srgbClr val="FFFFFF"/>
          </a:solidFill>
          <a:ln w="9525">
            <a:solidFill>
              <a:srgbClr val="D5DEE6"/>
            </a:solidFill>
            <a:prstDash val="solid"/>
          </a:ln>
        </p:spPr>
      </p:sp>
      <p:pic>
        <p:nvPicPr>
          <p:cNvPr id="33" name="Image 5" descr="/tmp/p7/img/big_F.png">    </p:cNvPr>
          <p:cNvPicPr>
            <a:picLocks noChangeAspect="1"/>
          </p:cNvPicPr>
          <p:nvPr/>
        </p:nvPicPr>
        <p:blipFill>
          <a:blip r:embed="rId6"/>
          <a:stretch>
            <a:fillRect/>
          </a:stretch>
        </p:blipFill>
        <p:spPr>
          <a:xfrm>
            <a:off x="640080" y="5311358"/>
            <a:ext cx="278052" cy="389273"/>
          </a:xfrm>
          <a:prstGeom prst="rect">
            <a:avLst/>
          </a:prstGeom>
        </p:spPr>
      </p:pic>
      <p:sp>
        <p:nvSpPr>
          <p:cNvPr id="34" name="Text 26"/>
          <p:cNvSpPr txBox="1"/>
          <p:nvPr/>
        </p:nvSpPr>
        <p:spPr>
          <a:xfrm>
            <a:off x="1051560" y="5283926"/>
            <a:ext cx="1828800" cy="444137"/>
          </a:xfrm>
          <a:prstGeom prst="rect">
            <a:avLst/>
          </a:prstGeom>
          <a:noFill/>
          <a:ln/>
        </p:spPr>
        <p:txBody>
          <a:bodyPr wrap="square" lIns="0" tIns="0" rIns="0" bIns="0" rtlCol="0" anchor="ctr"/>
          <a:lstStyle/>
          <a:p>
            <a:pPr indent="0" marL="0">
              <a:buNone/>
            </a:pPr>
            <a:r>
              <a:rPr lang="en-US" sz="1400" b="1" dirty="0">
                <a:solidFill>
                  <a:srgbClr val="A8622A"/>
                </a:solidFill>
                <a:latin typeface="Arial" pitchFamily="34" charset="0"/>
                <a:ea typeface="Arial" pitchFamily="34" charset="-122"/>
                <a:cs typeface="Arial" pitchFamily="34" charset="-120"/>
              </a:rPr>
              <a:t>F Critical theory</a:t>
            </a:r>
            <a:endParaRPr lang="en-US" sz="1400" dirty="0"/>
          </a:p>
        </p:txBody>
      </p:sp>
      <p:sp>
        <p:nvSpPr>
          <p:cNvPr id="35" name="Text 27"/>
          <p:cNvSpPr txBox="1"/>
          <p:nvPr/>
        </p:nvSpPr>
        <p:spPr>
          <a:xfrm>
            <a:off x="2926080" y="5283926"/>
            <a:ext cx="4297680" cy="444137"/>
          </a:xfrm>
          <a:prstGeom prst="rect">
            <a:avLst/>
          </a:prstGeom>
          <a:noFill/>
          <a:ln/>
        </p:spPr>
        <p:txBody>
          <a:bodyPr wrap="square" lIns="0" tIns="0" rIns="0" bIns="0" rtlCol="0" anchor="ctr"/>
          <a:lstStyle/>
          <a:p>
            <a:pPr indent="0" marL="0">
              <a:buNone/>
            </a:pPr>
            <a:r>
              <a:rPr lang="en-US" sz="1400" dirty="0">
                <a:solidFill>
                  <a:srgbClr val="1C2833"/>
                </a:solidFill>
                <a:latin typeface="Arial" pitchFamily="34" charset="0"/>
                <a:ea typeface="Arial" pitchFamily="34" charset="-122"/>
                <a:cs typeface="Arial" pitchFamily="34" charset="-120"/>
              </a:rPr>
              <a:t>Less injustice and more power for those harmed</a:t>
            </a:r>
            <a:endParaRPr lang="en-US" sz="1400" dirty="0"/>
          </a:p>
        </p:txBody>
      </p:sp>
      <p:sp>
        <p:nvSpPr>
          <p:cNvPr id="36" name="Text 28"/>
          <p:cNvSpPr txBox="1"/>
          <p:nvPr/>
        </p:nvSpPr>
        <p:spPr>
          <a:xfrm>
            <a:off x="7315200" y="5283926"/>
            <a:ext cx="4236415" cy="444137"/>
          </a:xfrm>
          <a:prstGeom prst="rect">
            <a:avLst/>
          </a:prstGeom>
          <a:noFill/>
          <a:ln/>
        </p:spPr>
        <p:txBody>
          <a:bodyPr wrap="square" lIns="0" tIns="0" rIns="0" bIns="0" rtlCol="0" anchor="ctr"/>
          <a:lstStyle/>
          <a:p>
            <a:pPr indent="0" marL="0">
              <a:buNone/>
            </a:pPr>
            <a:r>
              <a:rPr lang="en-US" sz="1400" i="1" dirty="0">
                <a:solidFill>
                  <a:srgbClr val="1C2833"/>
                </a:solidFill>
                <a:latin typeface="Arial" pitchFamily="34" charset="0"/>
                <a:ea typeface="Arial" pitchFamily="34" charset="-122"/>
                <a:cs typeface="Arial" pitchFamily="34" charset="-120"/>
              </a:rPr>
              <a:t>Evidence that the company should bear the costs it shifts onto advisers and customers</a:t>
            </a:r>
            <a:endParaRPr lang="en-US" sz="1400" dirty="0"/>
          </a:p>
        </p:txBody>
      </p:sp>
      <p:sp>
        <p:nvSpPr>
          <p:cNvPr id="37" name="Shape 29"/>
          <p:cNvSpPr/>
          <p:nvPr/>
        </p:nvSpPr>
        <p:spPr>
          <a:xfrm>
            <a:off x="548640" y="5773783"/>
            <a:ext cx="11094415" cy="444137"/>
          </a:xfrm>
          <a:prstGeom prst="roundRect">
            <a:avLst>
              <a:gd name="adj" fmla="val 16471"/>
            </a:avLst>
          </a:prstGeom>
          <a:solidFill>
            <a:srgbClr val="EEF3F8"/>
          </a:solidFill>
          <a:ln w="9525">
            <a:solidFill>
              <a:srgbClr val="D5DEE6"/>
            </a:solidFill>
            <a:prstDash val="solid"/>
          </a:ln>
        </p:spPr>
      </p:sp>
      <p:pic>
        <p:nvPicPr>
          <p:cNvPr id="38" name="Image 6" descr="/tmp/p7/img/big_G.png">    </p:cNvPr>
          <p:cNvPicPr>
            <a:picLocks noChangeAspect="1"/>
          </p:cNvPicPr>
          <p:nvPr/>
        </p:nvPicPr>
        <p:blipFill>
          <a:blip r:embed="rId7"/>
          <a:stretch>
            <a:fillRect/>
          </a:stretch>
        </p:blipFill>
        <p:spPr>
          <a:xfrm>
            <a:off x="640080" y="5801215"/>
            <a:ext cx="278052" cy="389273"/>
          </a:xfrm>
          <a:prstGeom prst="rect">
            <a:avLst/>
          </a:prstGeom>
        </p:spPr>
      </p:pic>
      <p:sp>
        <p:nvSpPr>
          <p:cNvPr id="39" name="Text 30"/>
          <p:cNvSpPr txBox="1"/>
          <p:nvPr/>
        </p:nvSpPr>
        <p:spPr>
          <a:xfrm>
            <a:off x="1051560" y="5773783"/>
            <a:ext cx="1828800" cy="444137"/>
          </a:xfrm>
          <a:prstGeom prst="rect">
            <a:avLst/>
          </a:prstGeom>
          <a:noFill/>
          <a:ln/>
        </p:spPr>
        <p:txBody>
          <a:bodyPr wrap="square" lIns="0" tIns="0" rIns="0" bIns="0" rtlCol="0" anchor="ctr"/>
          <a:lstStyle/>
          <a:p>
            <a:pPr indent="0" marL="0">
              <a:buNone/>
            </a:pPr>
            <a:r>
              <a:rPr lang="en-US" sz="1400" b="1" dirty="0">
                <a:solidFill>
                  <a:srgbClr val="1F6E6F"/>
                </a:solidFill>
                <a:latin typeface="Arial" pitchFamily="34" charset="0"/>
                <a:ea typeface="Arial" pitchFamily="34" charset="-122"/>
                <a:cs typeface="Arial" pitchFamily="34" charset="-120"/>
              </a:rPr>
              <a:t>G Pragmatism</a:t>
            </a:r>
            <a:endParaRPr lang="en-US" sz="1400" dirty="0"/>
          </a:p>
        </p:txBody>
      </p:sp>
      <p:sp>
        <p:nvSpPr>
          <p:cNvPr id="40" name="Text 31"/>
          <p:cNvSpPr txBox="1"/>
          <p:nvPr/>
        </p:nvSpPr>
        <p:spPr>
          <a:xfrm>
            <a:off x="2926080" y="5773783"/>
            <a:ext cx="4297680" cy="444137"/>
          </a:xfrm>
          <a:prstGeom prst="rect">
            <a:avLst/>
          </a:prstGeom>
          <a:noFill/>
          <a:ln/>
        </p:spPr>
        <p:txBody>
          <a:bodyPr wrap="square" lIns="0" tIns="0" rIns="0" bIns="0" rtlCol="0" anchor="ctr"/>
          <a:lstStyle/>
          <a:p>
            <a:pPr indent="0" marL="0">
              <a:buNone/>
            </a:pPr>
            <a:r>
              <a:rPr lang="en-US" sz="1400" dirty="0">
                <a:solidFill>
                  <a:srgbClr val="1C2833"/>
                </a:solidFill>
                <a:latin typeface="Arial" pitchFamily="34" charset="0"/>
                <a:ea typeface="Arial" pitchFamily="34" charset="-122"/>
                <a:cs typeface="Arial" pitchFamily="34" charset="-120"/>
              </a:rPr>
              <a:t>A practical problem solved</a:t>
            </a:r>
            <a:endParaRPr lang="en-US" sz="1400" dirty="0"/>
          </a:p>
        </p:txBody>
      </p:sp>
      <p:sp>
        <p:nvSpPr>
          <p:cNvPr id="41" name="Text 32"/>
          <p:cNvSpPr txBox="1"/>
          <p:nvPr/>
        </p:nvSpPr>
        <p:spPr>
          <a:xfrm>
            <a:off x="7315200" y="5773783"/>
            <a:ext cx="4236415" cy="444137"/>
          </a:xfrm>
          <a:prstGeom prst="rect">
            <a:avLst/>
          </a:prstGeom>
          <a:noFill/>
          <a:ln/>
        </p:spPr>
        <p:txBody>
          <a:bodyPr wrap="square" lIns="0" tIns="0" rIns="0" bIns="0" rtlCol="0" anchor="ctr"/>
          <a:lstStyle/>
          <a:p>
            <a:pPr indent="0" marL="0">
              <a:buNone/>
            </a:pPr>
            <a:r>
              <a:rPr lang="en-US" sz="1400" i="1" dirty="0">
                <a:solidFill>
                  <a:srgbClr val="1C2833"/>
                </a:solidFill>
                <a:latin typeface="Arial" pitchFamily="34" charset="0"/>
                <a:ea typeface="Arial" pitchFamily="34" charset="-122"/>
                <a:cs typeface="Arial" pitchFamily="34" charset="-120"/>
              </a:rPr>
              <a:t>A hybrid service that works for customers and staff</a:t>
            </a:r>
            <a:endParaRPr lang="en-US" sz="14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57</a:t>
            </a:fld>
            <a:endParaRPr lang="en-US"/>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name="Slide 58">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2E7D7A"/>
          </a:solidFill>
          <a:ln w="12700">
            <a:solidFill>
              <a:srgbClr val="2E7D7A"/>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Class activity 5 | 10 minutes | on your own</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Your positionality in three sentences</a:t>
            </a:r>
            <a:endParaRPr lang="en-US" sz="2800" dirty="0"/>
          </a:p>
        </p:txBody>
      </p:sp>
      <p:sp>
        <p:nvSpPr>
          <p:cNvPr id="5" name="Text 3"/>
          <p:cNvSpPr txBox="1"/>
          <p:nvPr/>
        </p:nvSpPr>
        <p:spPr>
          <a:xfrm>
            <a:off x="548640" y="1325880"/>
            <a:ext cx="11094415" cy="594360"/>
          </a:xfrm>
          <a:prstGeom prst="rect">
            <a:avLst/>
          </a:prstGeom>
          <a:noFill/>
          <a:ln/>
        </p:spPr>
        <p:txBody>
          <a:bodyPr wrap="square" lIns="0" tIns="0" rIns="0" bIns="0" rtlCol="0" anchor="t"/>
          <a:lstStyle/>
          <a:p>
            <a:pPr indent="0" marL="0">
              <a:buNone/>
            </a:pPr>
            <a:r>
              <a:rPr lang="en-US" sz="1700" dirty="0">
                <a:solidFill>
                  <a:srgbClr val="1C2833"/>
                </a:solidFill>
                <a:latin typeface="Arial" pitchFamily="34" charset="0"/>
                <a:ea typeface="Arial" pitchFamily="34" charset="-122"/>
                <a:cs typeface="Arial" pitchFamily="34" charset="-120"/>
              </a:rPr>
              <a:t>Axiology asks about your values and about the value of the research itself. Write three sentences about your own topic.</a:t>
            </a:r>
            <a:endParaRPr lang="en-US" sz="1700" dirty="0"/>
          </a:p>
        </p:txBody>
      </p:sp>
      <p:sp>
        <p:nvSpPr>
          <p:cNvPr id="6" name="Shape 4"/>
          <p:cNvSpPr/>
          <p:nvPr/>
        </p:nvSpPr>
        <p:spPr>
          <a:xfrm>
            <a:off x="548640" y="2011680"/>
            <a:ext cx="11094415" cy="1005840"/>
          </a:xfrm>
          <a:prstGeom prst="roundRect">
            <a:avLst>
              <a:gd name="adj" fmla="val 7273"/>
            </a:avLst>
          </a:prstGeom>
          <a:solidFill>
            <a:srgbClr val="FFFFFF"/>
          </a:solidFill>
          <a:ln w="9525">
            <a:solidFill>
              <a:srgbClr val="D5DEE6"/>
            </a:solidFill>
            <a:prstDash val="solid"/>
          </a:ln>
        </p:spPr>
      </p:sp>
      <p:sp>
        <p:nvSpPr>
          <p:cNvPr id="7" name="Text 5"/>
          <p:cNvSpPr txBox="1"/>
          <p:nvPr/>
        </p:nvSpPr>
        <p:spPr>
          <a:xfrm>
            <a:off x="685800" y="2308860"/>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a</a:t>
            </a:r>
            <a:endParaRPr lang="en-US" sz="1600" dirty="0"/>
          </a:p>
        </p:txBody>
      </p:sp>
      <p:sp>
        <p:nvSpPr>
          <p:cNvPr id="8" name="Text 6"/>
          <p:cNvSpPr txBox="1"/>
          <p:nvPr/>
        </p:nvSpPr>
        <p:spPr>
          <a:xfrm>
            <a:off x="1234440" y="2011680"/>
            <a:ext cx="10271455" cy="1005840"/>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Who are you in relation to your topic? For example, insider, outsider, former employee, manager.</a:t>
            </a:r>
            <a:endParaRPr lang="en-US" sz="1600" dirty="0"/>
          </a:p>
        </p:txBody>
      </p:sp>
      <p:sp>
        <p:nvSpPr>
          <p:cNvPr id="9" name="Shape 7"/>
          <p:cNvSpPr/>
          <p:nvPr/>
        </p:nvSpPr>
        <p:spPr>
          <a:xfrm>
            <a:off x="548640" y="3127248"/>
            <a:ext cx="11094415" cy="1005840"/>
          </a:xfrm>
          <a:prstGeom prst="roundRect">
            <a:avLst>
              <a:gd name="adj" fmla="val 7273"/>
            </a:avLst>
          </a:prstGeom>
          <a:solidFill>
            <a:srgbClr val="FFFFFF"/>
          </a:solidFill>
          <a:ln w="9525">
            <a:solidFill>
              <a:srgbClr val="D5DEE6"/>
            </a:solidFill>
            <a:prstDash val="solid"/>
          </a:ln>
        </p:spPr>
      </p:sp>
      <p:sp>
        <p:nvSpPr>
          <p:cNvPr id="10" name="Text 8"/>
          <p:cNvSpPr txBox="1"/>
          <p:nvPr/>
        </p:nvSpPr>
        <p:spPr>
          <a:xfrm>
            <a:off x="685800" y="3424428"/>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b</a:t>
            </a:r>
            <a:endParaRPr lang="en-US" sz="1600" dirty="0"/>
          </a:p>
        </p:txBody>
      </p:sp>
      <p:sp>
        <p:nvSpPr>
          <p:cNvPr id="11" name="Text 9"/>
          <p:cNvSpPr txBox="1"/>
          <p:nvPr/>
        </p:nvSpPr>
        <p:spPr>
          <a:xfrm>
            <a:off x="1234440" y="3127248"/>
            <a:ext cx="10271455" cy="1005840"/>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How might that shape what you notice and how you interpret it?</a:t>
            </a:r>
            <a:endParaRPr lang="en-US" sz="1600" dirty="0"/>
          </a:p>
        </p:txBody>
      </p:sp>
      <p:sp>
        <p:nvSpPr>
          <p:cNvPr id="12" name="Shape 10"/>
          <p:cNvSpPr/>
          <p:nvPr/>
        </p:nvSpPr>
        <p:spPr>
          <a:xfrm>
            <a:off x="548640" y="4242816"/>
            <a:ext cx="11094415" cy="1005840"/>
          </a:xfrm>
          <a:prstGeom prst="roundRect">
            <a:avLst>
              <a:gd name="adj" fmla="val 7273"/>
            </a:avLst>
          </a:prstGeom>
          <a:solidFill>
            <a:srgbClr val="FFFFFF"/>
          </a:solidFill>
          <a:ln w="9525">
            <a:solidFill>
              <a:srgbClr val="D5DEE6"/>
            </a:solidFill>
            <a:prstDash val="solid"/>
          </a:ln>
        </p:spPr>
      </p:sp>
      <p:sp>
        <p:nvSpPr>
          <p:cNvPr id="13" name="Text 11"/>
          <p:cNvSpPr txBox="1"/>
          <p:nvPr/>
        </p:nvSpPr>
        <p:spPr>
          <a:xfrm>
            <a:off x="685800" y="4539996"/>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c</a:t>
            </a:r>
            <a:endParaRPr lang="en-US" sz="1600" dirty="0"/>
          </a:p>
        </p:txBody>
      </p:sp>
      <p:sp>
        <p:nvSpPr>
          <p:cNvPr id="14" name="Text 12"/>
          <p:cNvSpPr txBox="1"/>
          <p:nvPr/>
        </p:nvSpPr>
        <p:spPr>
          <a:xfrm>
            <a:off x="1234440" y="4242816"/>
            <a:ext cx="10271455" cy="1005840"/>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What value do you hope your research will have, and for whom?</a:t>
            </a:r>
            <a:endParaRPr lang="en-US" sz="1600" dirty="0"/>
          </a:p>
        </p:txBody>
      </p:sp>
      <p:sp>
        <p:nvSpPr>
          <p:cNvPr id="15" name="Text 13"/>
          <p:cNvSpPr txBox="1"/>
          <p:nvPr/>
        </p:nvSpPr>
        <p:spPr>
          <a:xfrm>
            <a:off x="548640" y="5806440"/>
            <a:ext cx="11094415" cy="41148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Workbook link: </a:t>
            </a:r>
            <a:pPr indent="0" marL="0">
              <a:buNone/>
            </a:pPr>
            <a:r>
              <a:rPr lang="en-US" sz="1500" dirty="0">
                <a:solidFill>
                  <a:srgbClr val="1C2833"/>
                </a:solidFill>
                <a:latin typeface="Arial" pitchFamily="34" charset="0"/>
                <a:ea typeface="Arial" pitchFamily="34" charset="-122"/>
                <a:cs typeface="Arial" pitchFamily="34" charset="-120"/>
              </a:rPr>
              <a:t>Table 12, row Axiology and your positionality.</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58</a:t>
            </a:fld>
            <a:endParaRPr lang="en-US"/>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name="Slide 59">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1C2833"/>
          </a:solidFill>
          <a:ln w="12700">
            <a:solidFill>
              <a:srgbClr val="1C2833"/>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Answers | Class activity 5</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Your positionality in three sentences</a:t>
            </a:r>
            <a:endParaRPr lang="en-US" sz="2800" dirty="0"/>
          </a:p>
        </p:txBody>
      </p:sp>
      <p:sp>
        <p:nvSpPr>
          <p:cNvPr id="5" name="Shape 3"/>
          <p:cNvSpPr/>
          <p:nvPr/>
        </p:nvSpPr>
        <p:spPr>
          <a:xfrm>
            <a:off x="548640" y="1463040"/>
            <a:ext cx="11094415" cy="1097280"/>
          </a:xfrm>
          <a:prstGeom prst="roundRect">
            <a:avLst>
              <a:gd name="adj" fmla="val 6667"/>
            </a:avLst>
          </a:prstGeom>
          <a:solidFill>
            <a:srgbClr val="FFFFFF"/>
          </a:solidFill>
          <a:ln w="9525">
            <a:solidFill>
              <a:srgbClr val="D5DEE6"/>
            </a:solidFill>
            <a:prstDash val="solid"/>
          </a:ln>
        </p:spPr>
      </p:sp>
      <p:sp>
        <p:nvSpPr>
          <p:cNvPr id="6" name="Text 4"/>
          <p:cNvSpPr txBox="1"/>
          <p:nvPr/>
        </p:nvSpPr>
        <p:spPr>
          <a:xfrm>
            <a:off x="777240" y="146304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Sentence 1:  </a:t>
            </a:r>
            <a:pPr indent="0" marL="0">
              <a:buNone/>
            </a:pPr>
            <a:r>
              <a:rPr lang="en-US" sz="1700" dirty="0">
                <a:solidFill>
                  <a:srgbClr val="1C2833"/>
                </a:solidFill>
                <a:latin typeface="Arial" pitchFamily="34" charset="0"/>
                <a:ea typeface="Arial" pitchFamily="34" charset="-122"/>
                <a:cs typeface="Arial" pitchFamily="34" charset="-120"/>
              </a:rPr>
              <a:t>names a concrete position, for example a former contact centre manager or an outsider to the sector.</a:t>
            </a:r>
            <a:endParaRPr lang="en-US" sz="1700" dirty="0"/>
          </a:p>
        </p:txBody>
      </p:sp>
      <p:sp>
        <p:nvSpPr>
          <p:cNvPr id="7" name="Shape 5"/>
          <p:cNvSpPr/>
          <p:nvPr/>
        </p:nvSpPr>
        <p:spPr>
          <a:xfrm>
            <a:off x="548640" y="2651760"/>
            <a:ext cx="11094415" cy="1097280"/>
          </a:xfrm>
          <a:prstGeom prst="roundRect">
            <a:avLst>
              <a:gd name="adj" fmla="val 6667"/>
            </a:avLst>
          </a:prstGeom>
          <a:solidFill>
            <a:srgbClr val="FFFFFF"/>
          </a:solidFill>
          <a:ln w="9525">
            <a:solidFill>
              <a:srgbClr val="D5DEE6"/>
            </a:solidFill>
            <a:prstDash val="solid"/>
          </a:ln>
        </p:spPr>
      </p:sp>
      <p:sp>
        <p:nvSpPr>
          <p:cNvPr id="8" name="Text 6"/>
          <p:cNvSpPr txBox="1"/>
          <p:nvPr/>
        </p:nvSpPr>
        <p:spPr>
          <a:xfrm>
            <a:off x="777240" y="265176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Sentence 2:  </a:t>
            </a:r>
            <a:pPr indent="0" marL="0">
              <a:buNone/>
            </a:pPr>
            <a:r>
              <a:rPr lang="en-US" sz="1700" dirty="0">
                <a:solidFill>
                  <a:srgbClr val="1C2833"/>
                </a:solidFill>
                <a:latin typeface="Arial" pitchFamily="34" charset="0"/>
                <a:ea typeface="Arial" pitchFamily="34" charset="-122"/>
                <a:cs typeface="Arial" pitchFamily="34" charset="-120"/>
              </a:rPr>
              <a:t>names a concrete effect, for example: I may sympathise with managers, so I must listen carefully to advisers.</a:t>
            </a:r>
            <a:endParaRPr lang="en-US" sz="1700" dirty="0"/>
          </a:p>
        </p:txBody>
      </p:sp>
      <p:sp>
        <p:nvSpPr>
          <p:cNvPr id="9" name="Shape 7"/>
          <p:cNvSpPr/>
          <p:nvPr/>
        </p:nvSpPr>
        <p:spPr>
          <a:xfrm>
            <a:off x="548640" y="3840480"/>
            <a:ext cx="11094415" cy="1097280"/>
          </a:xfrm>
          <a:prstGeom prst="roundRect">
            <a:avLst>
              <a:gd name="adj" fmla="val 6667"/>
            </a:avLst>
          </a:prstGeom>
          <a:solidFill>
            <a:srgbClr val="FFFFFF"/>
          </a:solidFill>
          <a:ln w="9525">
            <a:solidFill>
              <a:srgbClr val="D5DEE6"/>
            </a:solidFill>
            <a:prstDash val="solid"/>
          </a:ln>
        </p:spPr>
      </p:sp>
      <p:sp>
        <p:nvSpPr>
          <p:cNvPr id="10" name="Text 8"/>
          <p:cNvSpPr txBox="1"/>
          <p:nvPr/>
        </p:nvSpPr>
        <p:spPr>
          <a:xfrm>
            <a:off x="777240" y="384048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Sentence 3:  </a:t>
            </a:r>
            <a:pPr indent="0" marL="0">
              <a:buNone/>
            </a:pPr>
            <a:r>
              <a:rPr lang="en-US" sz="1700" dirty="0">
                <a:solidFill>
                  <a:srgbClr val="1C2833"/>
                </a:solidFill>
                <a:latin typeface="Arial" pitchFamily="34" charset="0"/>
                <a:ea typeface="Arial" pitchFamily="34" charset="-122"/>
                <a:cs typeface="Arial" pitchFamily="34" charset="-120"/>
              </a:rPr>
              <a:t>states the values the research carries and whom it should benefit.</a:t>
            </a:r>
            <a:endParaRPr lang="en-US" sz="1700" dirty="0"/>
          </a:p>
        </p:txBody>
      </p:sp>
      <p:sp>
        <p:nvSpPr>
          <p:cNvPr id="11" name="Shape 9"/>
          <p:cNvSpPr/>
          <p:nvPr/>
        </p:nvSpPr>
        <p:spPr>
          <a:xfrm>
            <a:off x="548640" y="5029200"/>
            <a:ext cx="11094415" cy="1097280"/>
          </a:xfrm>
          <a:prstGeom prst="roundRect">
            <a:avLst>
              <a:gd name="adj" fmla="val 6667"/>
            </a:avLst>
          </a:prstGeom>
          <a:solidFill>
            <a:srgbClr val="FFFFFF"/>
          </a:solidFill>
          <a:ln w="9525">
            <a:solidFill>
              <a:srgbClr val="D5DEE6"/>
            </a:solidFill>
            <a:prstDash val="solid"/>
          </a:ln>
        </p:spPr>
      </p:sp>
      <p:sp>
        <p:nvSpPr>
          <p:cNvPr id="12" name="Text 10"/>
          <p:cNvSpPr txBox="1"/>
          <p:nvPr/>
        </p:nvSpPr>
        <p:spPr>
          <a:xfrm>
            <a:off x="777240" y="502920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Avoid:  </a:t>
            </a:r>
            <a:pPr indent="0" marL="0">
              <a:buNone/>
            </a:pPr>
            <a:r>
              <a:rPr lang="en-US" sz="1700" dirty="0">
                <a:solidFill>
                  <a:srgbClr val="1C2833"/>
                </a:solidFill>
                <a:latin typeface="Arial" pitchFamily="34" charset="0"/>
                <a:ea typeface="Arial" pitchFamily="34" charset="-122"/>
                <a:cs typeface="Arial" pitchFamily="34" charset="-120"/>
              </a:rPr>
              <a:t>I will be unbiased. That is Alien A’s axiology, not Alien C’s.</a:t>
            </a:r>
            <a:endParaRPr lang="en-US" sz="17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59</a:t>
            </a:fld>
            <a:endParaRPr lang="en-US"/>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name="Slide 60">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Methodology: where does it fit?</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It is not something separate: it is where your first three answers become a plan</a:t>
            </a:r>
            <a:endParaRPr lang="en-US" sz="1800" dirty="0"/>
          </a:p>
        </p:txBody>
      </p:sp>
      <p:sp>
        <p:nvSpPr>
          <p:cNvPr id="4" name="Text 2"/>
          <p:cNvSpPr txBox="1"/>
          <p:nvPr/>
        </p:nvSpPr>
        <p:spPr>
          <a:xfrm>
            <a:off x="6812280" y="1463040"/>
            <a:ext cx="3657600" cy="274320"/>
          </a:xfrm>
          <a:prstGeom prst="rect">
            <a:avLst/>
          </a:prstGeom>
          <a:noFill/>
          <a:ln/>
        </p:spPr>
        <p:txBody>
          <a:bodyPr wrap="square" lIns="0" tIns="0" rIns="0" bIns="0" rtlCol="0" anchor="ctr"/>
          <a:lstStyle/>
          <a:p>
            <a:pPr indent="0" marL="0">
              <a:buNone/>
            </a:pPr>
            <a:r>
              <a:rPr lang="en-US" sz="1400" b="1" dirty="0">
                <a:solidFill>
                  <a:srgbClr val="A4553D"/>
                </a:solidFill>
                <a:latin typeface="Arial" pitchFamily="34" charset="0"/>
                <a:ea typeface="Arial" pitchFamily="34" charset="-122"/>
                <a:cs typeface="Arial" pitchFamily="34" charset="-120"/>
              </a:rPr>
              <a:t>Alien C example</a:t>
            </a:r>
            <a:endParaRPr lang="en-US" sz="1400" dirty="0"/>
          </a:p>
        </p:txBody>
      </p:sp>
      <p:sp>
        <p:nvSpPr>
          <p:cNvPr id="5" name="Shape 3"/>
          <p:cNvSpPr/>
          <p:nvPr/>
        </p:nvSpPr>
        <p:spPr>
          <a:xfrm>
            <a:off x="548640" y="1783080"/>
            <a:ext cx="5760720" cy="822960"/>
          </a:xfrm>
          <a:prstGeom prst="roundRect">
            <a:avLst>
              <a:gd name="adj" fmla="val 8889"/>
            </a:avLst>
          </a:prstGeom>
          <a:solidFill>
            <a:srgbClr val="EEF3F8"/>
          </a:solidFill>
          <a:ln w="9525">
            <a:solidFill>
              <a:srgbClr val="D5DEE6"/>
            </a:solidFill>
            <a:prstDash val="solid"/>
          </a:ln>
        </p:spPr>
      </p:sp>
      <p:sp>
        <p:nvSpPr>
          <p:cNvPr id="6" name="Text 4"/>
          <p:cNvSpPr txBox="1"/>
          <p:nvPr/>
        </p:nvSpPr>
        <p:spPr>
          <a:xfrm>
            <a:off x="777240" y="1783080"/>
            <a:ext cx="5303520" cy="82296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Your paradigm</a:t>
            </a:r>
            <a:endParaRPr lang="en-US" sz="1700" dirty="0"/>
          </a:p>
          <a:p>
            <a:pPr indent="0" marL="0">
              <a:buNone/>
            </a:pPr>
            <a:r>
              <a:rPr lang="en-US" sz="1700" dirty="0">
                <a:solidFill>
                  <a:srgbClr val="1C2833"/>
                </a:solidFill>
                <a:latin typeface="Arial" pitchFamily="34" charset="0"/>
                <a:ea typeface="Arial" pitchFamily="34" charset="-122"/>
                <a:cs typeface="Arial" pitchFamily="34" charset="-120"/>
              </a:rPr>
              <a:t>Ontology, epistemology, axiology</a:t>
            </a:r>
            <a:endParaRPr lang="en-US" sz="1700" dirty="0"/>
          </a:p>
        </p:txBody>
      </p:sp>
      <p:sp>
        <p:nvSpPr>
          <p:cNvPr id="7" name="Shape 5"/>
          <p:cNvSpPr/>
          <p:nvPr/>
        </p:nvSpPr>
        <p:spPr>
          <a:xfrm>
            <a:off x="6355080" y="2194560"/>
            <a:ext cx="365760" cy="0"/>
          </a:xfrm>
          <a:prstGeom prst="line">
            <a:avLst/>
          </a:prstGeom>
          <a:noFill/>
          <a:ln w="12700">
            <a:solidFill>
              <a:srgbClr val="607085"/>
            </a:solidFill>
            <a:prstDash val="dash"/>
          </a:ln>
        </p:spPr>
      </p:sp>
      <p:sp>
        <p:nvSpPr>
          <p:cNvPr id="8" name="Text 6"/>
          <p:cNvSpPr txBox="1"/>
          <p:nvPr/>
        </p:nvSpPr>
        <p:spPr>
          <a:xfrm>
            <a:off x="6812280" y="1783080"/>
            <a:ext cx="4830775" cy="822960"/>
          </a:xfrm>
          <a:prstGeom prst="rect">
            <a:avLst/>
          </a:prstGeom>
          <a:noFill/>
          <a:ln/>
        </p:spPr>
        <p:txBody>
          <a:bodyPr wrap="square" lIns="0" tIns="0" rIns="0" bIns="0" rtlCol="0" anchor="ctr"/>
          <a:lstStyle/>
          <a:p>
            <a:pPr indent="0" marL="0">
              <a:buNone/>
            </a:pPr>
            <a:r>
              <a:rPr lang="en-US" sz="1600" i="1" dirty="0">
                <a:solidFill>
                  <a:srgbClr val="1C2833"/>
                </a:solidFill>
                <a:latin typeface="Arial" pitchFamily="34" charset="0"/>
                <a:ea typeface="Arial" pitchFamily="34" charset="-122"/>
                <a:cs typeface="Arial" pitchFamily="34" charset="-120"/>
              </a:rPr>
              <a:t>Relativism; understanding from the inside; reflexivity</a:t>
            </a:r>
            <a:endParaRPr lang="en-US" sz="1600" dirty="0"/>
          </a:p>
        </p:txBody>
      </p:sp>
      <p:sp>
        <p:nvSpPr>
          <p:cNvPr id="9" name="Text 7"/>
          <p:cNvSpPr txBox="1"/>
          <p:nvPr/>
        </p:nvSpPr>
        <p:spPr>
          <a:xfrm>
            <a:off x="3154680" y="2560320"/>
            <a:ext cx="548640" cy="292608"/>
          </a:xfrm>
          <a:prstGeom prst="rect">
            <a:avLst/>
          </a:prstGeom>
          <a:noFill/>
          <a:ln/>
        </p:spPr>
        <p:txBody>
          <a:bodyPr wrap="square" lIns="0" tIns="0" rIns="0" bIns="0" rtlCol="0" anchor="ctr"/>
          <a:lstStyle/>
          <a:p>
            <a:pPr algn="ctr" indent="0" marL="0">
              <a:buNone/>
            </a:pPr>
            <a:r>
              <a:rPr lang="en-US" sz="1800" b="1" dirty="0">
                <a:solidFill>
                  <a:srgbClr val="2E7D7A"/>
                </a:solidFill>
                <a:latin typeface="Arial" pitchFamily="34" charset="0"/>
                <a:ea typeface="Arial" pitchFamily="34" charset="-122"/>
                <a:cs typeface="Arial" pitchFamily="34" charset="-120"/>
              </a:rPr>
              <a:t>↓</a:t>
            </a:r>
            <a:endParaRPr lang="en-US" sz="1800" dirty="0"/>
          </a:p>
        </p:txBody>
      </p:sp>
      <p:sp>
        <p:nvSpPr>
          <p:cNvPr id="10" name="Shape 8"/>
          <p:cNvSpPr/>
          <p:nvPr/>
        </p:nvSpPr>
        <p:spPr>
          <a:xfrm>
            <a:off x="548640" y="2807208"/>
            <a:ext cx="5760720" cy="822960"/>
          </a:xfrm>
          <a:prstGeom prst="roundRect">
            <a:avLst>
              <a:gd name="adj" fmla="val 8889"/>
            </a:avLst>
          </a:prstGeom>
          <a:solidFill>
            <a:srgbClr val="E3F1F0"/>
          </a:solidFill>
          <a:ln w="9525">
            <a:solidFill>
              <a:srgbClr val="D5DEE6"/>
            </a:solidFill>
            <a:prstDash val="solid"/>
          </a:ln>
        </p:spPr>
      </p:sp>
      <p:sp>
        <p:nvSpPr>
          <p:cNvPr id="11" name="Text 9"/>
          <p:cNvSpPr txBox="1"/>
          <p:nvPr/>
        </p:nvSpPr>
        <p:spPr>
          <a:xfrm>
            <a:off x="777240" y="2807208"/>
            <a:ext cx="5303520" cy="82296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Methodology</a:t>
            </a:r>
            <a:endParaRPr lang="en-US" sz="1700" dirty="0"/>
          </a:p>
          <a:p>
            <a:pPr indent="0" marL="0">
              <a:buNone/>
            </a:pPr>
            <a:r>
              <a:rPr lang="en-US" sz="1700" dirty="0">
                <a:solidFill>
                  <a:srgbClr val="1C2833"/>
                </a:solidFill>
                <a:latin typeface="Arial" pitchFamily="34" charset="0"/>
                <a:ea typeface="Arial" pitchFamily="34" charset="-122"/>
                <a:cs typeface="Arial" pitchFamily="34" charset="-120"/>
              </a:rPr>
              <a:t>Your overall strategy and its logic</a:t>
            </a:r>
            <a:endParaRPr lang="en-US" sz="1700" dirty="0"/>
          </a:p>
        </p:txBody>
      </p:sp>
      <p:sp>
        <p:nvSpPr>
          <p:cNvPr id="12" name="Shape 10"/>
          <p:cNvSpPr/>
          <p:nvPr/>
        </p:nvSpPr>
        <p:spPr>
          <a:xfrm>
            <a:off x="6355080" y="3218688"/>
            <a:ext cx="365760" cy="0"/>
          </a:xfrm>
          <a:prstGeom prst="line">
            <a:avLst/>
          </a:prstGeom>
          <a:noFill/>
          <a:ln w="12700">
            <a:solidFill>
              <a:srgbClr val="607085"/>
            </a:solidFill>
            <a:prstDash val="dash"/>
          </a:ln>
        </p:spPr>
      </p:sp>
      <p:sp>
        <p:nvSpPr>
          <p:cNvPr id="13" name="Text 11"/>
          <p:cNvSpPr txBox="1"/>
          <p:nvPr/>
        </p:nvSpPr>
        <p:spPr>
          <a:xfrm>
            <a:off x="6812280" y="2807208"/>
            <a:ext cx="4830775" cy="822960"/>
          </a:xfrm>
          <a:prstGeom prst="rect">
            <a:avLst/>
          </a:prstGeom>
          <a:noFill/>
          <a:ln/>
        </p:spPr>
        <p:txBody>
          <a:bodyPr wrap="square" lIns="0" tIns="0" rIns="0" bIns="0" rtlCol="0" anchor="ctr"/>
          <a:lstStyle/>
          <a:p>
            <a:pPr indent="0" marL="0">
              <a:buNone/>
            </a:pPr>
            <a:r>
              <a:rPr lang="en-US" sz="1600" i="1" dirty="0">
                <a:solidFill>
                  <a:srgbClr val="1C2833"/>
                </a:solidFill>
                <a:latin typeface="Arial" pitchFamily="34" charset="0"/>
                <a:ea typeface="Arial" pitchFamily="34" charset="-122"/>
                <a:cs typeface="Arial" pitchFamily="34" charset="-120"/>
              </a:rPr>
              <a:t>Hermeneutic study of one contact centre</a:t>
            </a:r>
            <a:endParaRPr lang="en-US" sz="1600" dirty="0"/>
          </a:p>
        </p:txBody>
      </p:sp>
      <p:sp>
        <p:nvSpPr>
          <p:cNvPr id="14" name="Text 12"/>
          <p:cNvSpPr txBox="1"/>
          <p:nvPr/>
        </p:nvSpPr>
        <p:spPr>
          <a:xfrm>
            <a:off x="3154680" y="3584448"/>
            <a:ext cx="548640" cy="292608"/>
          </a:xfrm>
          <a:prstGeom prst="rect">
            <a:avLst/>
          </a:prstGeom>
          <a:noFill/>
          <a:ln/>
        </p:spPr>
        <p:txBody>
          <a:bodyPr wrap="square" lIns="0" tIns="0" rIns="0" bIns="0" rtlCol="0" anchor="ctr"/>
          <a:lstStyle/>
          <a:p>
            <a:pPr algn="ctr" indent="0" marL="0">
              <a:buNone/>
            </a:pPr>
            <a:r>
              <a:rPr lang="en-US" sz="1800" b="1" dirty="0">
                <a:solidFill>
                  <a:srgbClr val="2E7D7A"/>
                </a:solidFill>
                <a:latin typeface="Arial" pitchFamily="34" charset="0"/>
                <a:ea typeface="Arial" pitchFamily="34" charset="-122"/>
                <a:cs typeface="Arial" pitchFamily="34" charset="-120"/>
              </a:rPr>
              <a:t>↓</a:t>
            </a:r>
            <a:endParaRPr lang="en-US" sz="1800" dirty="0"/>
          </a:p>
        </p:txBody>
      </p:sp>
      <p:sp>
        <p:nvSpPr>
          <p:cNvPr id="15" name="Shape 13"/>
          <p:cNvSpPr/>
          <p:nvPr/>
        </p:nvSpPr>
        <p:spPr>
          <a:xfrm>
            <a:off x="548640" y="3831336"/>
            <a:ext cx="5760720" cy="822960"/>
          </a:xfrm>
          <a:prstGeom prst="roundRect">
            <a:avLst>
              <a:gd name="adj" fmla="val 8889"/>
            </a:avLst>
          </a:prstGeom>
          <a:solidFill>
            <a:srgbClr val="EEF3F8"/>
          </a:solidFill>
          <a:ln w="9525">
            <a:solidFill>
              <a:srgbClr val="D5DEE6"/>
            </a:solidFill>
            <a:prstDash val="solid"/>
          </a:ln>
        </p:spPr>
      </p:sp>
      <p:sp>
        <p:nvSpPr>
          <p:cNvPr id="16" name="Text 14"/>
          <p:cNvSpPr txBox="1"/>
          <p:nvPr/>
        </p:nvSpPr>
        <p:spPr>
          <a:xfrm>
            <a:off x="777240" y="3831336"/>
            <a:ext cx="5303520" cy="82296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Methods</a:t>
            </a:r>
            <a:endParaRPr lang="en-US" sz="1700" dirty="0"/>
          </a:p>
          <a:p>
            <a:pPr indent="0" marL="0">
              <a:buNone/>
            </a:pPr>
            <a:r>
              <a:rPr lang="en-US" sz="1700" dirty="0">
                <a:solidFill>
                  <a:srgbClr val="1C2833"/>
                </a:solidFill>
                <a:latin typeface="Arial" pitchFamily="34" charset="0"/>
                <a:ea typeface="Arial" pitchFamily="34" charset="-122"/>
                <a:cs typeface="Arial" pitchFamily="34" charset="-120"/>
              </a:rPr>
              <a:t>The tools you use to collect data</a:t>
            </a:r>
            <a:endParaRPr lang="en-US" sz="1700" dirty="0"/>
          </a:p>
        </p:txBody>
      </p:sp>
      <p:sp>
        <p:nvSpPr>
          <p:cNvPr id="17" name="Shape 15"/>
          <p:cNvSpPr/>
          <p:nvPr/>
        </p:nvSpPr>
        <p:spPr>
          <a:xfrm>
            <a:off x="6355080" y="4242816"/>
            <a:ext cx="365760" cy="0"/>
          </a:xfrm>
          <a:prstGeom prst="line">
            <a:avLst/>
          </a:prstGeom>
          <a:noFill/>
          <a:ln w="12700">
            <a:solidFill>
              <a:srgbClr val="607085"/>
            </a:solidFill>
            <a:prstDash val="dash"/>
          </a:ln>
        </p:spPr>
      </p:sp>
      <p:sp>
        <p:nvSpPr>
          <p:cNvPr id="18" name="Text 16"/>
          <p:cNvSpPr txBox="1"/>
          <p:nvPr/>
        </p:nvSpPr>
        <p:spPr>
          <a:xfrm>
            <a:off x="6812280" y="3831336"/>
            <a:ext cx="4830775" cy="822960"/>
          </a:xfrm>
          <a:prstGeom prst="rect">
            <a:avLst/>
          </a:prstGeom>
          <a:noFill/>
          <a:ln/>
        </p:spPr>
        <p:txBody>
          <a:bodyPr wrap="square" lIns="0" tIns="0" rIns="0" bIns="0" rtlCol="0" anchor="ctr"/>
          <a:lstStyle/>
          <a:p>
            <a:pPr indent="0" marL="0">
              <a:buNone/>
            </a:pPr>
            <a:r>
              <a:rPr lang="en-US" sz="1600" i="1" dirty="0">
                <a:solidFill>
                  <a:srgbClr val="1C2833"/>
                </a:solidFill>
                <a:latin typeface="Arial" pitchFamily="34" charset="0"/>
                <a:ea typeface="Arial" pitchFamily="34" charset="-122"/>
                <a:cs typeface="Arial" pitchFamily="34" charset="-120"/>
              </a:rPr>
              <a:t>In-depth interviews and observation</a:t>
            </a:r>
            <a:endParaRPr lang="en-US" sz="1600" dirty="0"/>
          </a:p>
        </p:txBody>
      </p:sp>
      <p:sp>
        <p:nvSpPr>
          <p:cNvPr id="19" name="Text 17"/>
          <p:cNvSpPr txBox="1"/>
          <p:nvPr/>
        </p:nvSpPr>
        <p:spPr>
          <a:xfrm>
            <a:off x="3154680" y="4608576"/>
            <a:ext cx="548640" cy="292608"/>
          </a:xfrm>
          <a:prstGeom prst="rect">
            <a:avLst/>
          </a:prstGeom>
          <a:noFill/>
          <a:ln/>
        </p:spPr>
        <p:txBody>
          <a:bodyPr wrap="square" lIns="0" tIns="0" rIns="0" bIns="0" rtlCol="0" anchor="ctr"/>
          <a:lstStyle/>
          <a:p>
            <a:pPr algn="ctr" indent="0" marL="0">
              <a:buNone/>
            </a:pPr>
            <a:r>
              <a:rPr lang="en-US" sz="1800" b="1" dirty="0">
                <a:solidFill>
                  <a:srgbClr val="2E7D7A"/>
                </a:solidFill>
                <a:latin typeface="Arial" pitchFamily="34" charset="0"/>
                <a:ea typeface="Arial" pitchFamily="34" charset="-122"/>
                <a:cs typeface="Arial" pitchFamily="34" charset="-120"/>
              </a:rPr>
              <a:t>↓</a:t>
            </a:r>
            <a:endParaRPr lang="en-US" sz="1800" dirty="0"/>
          </a:p>
        </p:txBody>
      </p:sp>
      <p:sp>
        <p:nvSpPr>
          <p:cNvPr id="20" name="Shape 18"/>
          <p:cNvSpPr/>
          <p:nvPr/>
        </p:nvSpPr>
        <p:spPr>
          <a:xfrm>
            <a:off x="548640" y="4855464"/>
            <a:ext cx="5760720" cy="822960"/>
          </a:xfrm>
          <a:prstGeom prst="roundRect">
            <a:avLst>
              <a:gd name="adj" fmla="val 8889"/>
            </a:avLst>
          </a:prstGeom>
          <a:solidFill>
            <a:srgbClr val="EEF3F8"/>
          </a:solidFill>
          <a:ln w="9525">
            <a:solidFill>
              <a:srgbClr val="D5DEE6"/>
            </a:solidFill>
            <a:prstDash val="solid"/>
          </a:ln>
        </p:spPr>
      </p:sp>
      <p:sp>
        <p:nvSpPr>
          <p:cNvPr id="21" name="Text 19"/>
          <p:cNvSpPr txBox="1"/>
          <p:nvPr/>
        </p:nvSpPr>
        <p:spPr>
          <a:xfrm>
            <a:off x="777240" y="4855464"/>
            <a:ext cx="5303520" cy="82296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Analysis</a:t>
            </a:r>
            <a:endParaRPr lang="en-US" sz="1700" dirty="0"/>
          </a:p>
          <a:p>
            <a:pPr indent="0" marL="0">
              <a:buNone/>
            </a:pPr>
            <a:r>
              <a:rPr lang="en-US" sz="1700" dirty="0">
                <a:solidFill>
                  <a:srgbClr val="1C2833"/>
                </a:solidFill>
                <a:latin typeface="Arial" pitchFamily="34" charset="0"/>
                <a:ea typeface="Arial" pitchFamily="34" charset="-122"/>
                <a:cs typeface="Arial" pitchFamily="34" charset="-120"/>
              </a:rPr>
              <a:t>How you make sense of the data</a:t>
            </a:r>
            <a:endParaRPr lang="en-US" sz="1700" dirty="0"/>
          </a:p>
        </p:txBody>
      </p:sp>
      <p:sp>
        <p:nvSpPr>
          <p:cNvPr id="22" name="Shape 20"/>
          <p:cNvSpPr/>
          <p:nvPr/>
        </p:nvSpPr>
        <p:spPr>
          <a:xfrm>
            <a:off x="6355080" y="5266944"/>
            <a:ext cx="365760" cy="0"/>
          </a:xfrm>
          <a:prstGeom prst="line">
            <a:avLst/>
          </a:prstGeom>
          <a:noFill/>
          <a:ln w="12700">
            <a:solidFill>
              <a:srgbClr val="607085"/>
            </a:solidFill>
            <a:prstDash val="dash"/>
          </a:ln>
        </p:spPr>
      </p:sp>
      <p:sp>
        <p:nvSpPr>
          <p:cNvPr id="23" name="Text 21"/>
          <p:cNvSpPr txBox="1"/>
          <p:nvPr/>
        </p:nvSpPr>
        <p:spPr>
          <a:xfrm>
            <a:off x="6812280" y="4855464"/>
            <a:ext cx="4830775" cy="822960"/>
          </a:xfrm>
          <a:prstGeom prst="rect">
            <a:avLst/>
          </a:prstGeom>
          <a:noFill/>
          <a:ln/>
        </p:spPr>
        <p:txBody>
          <a:bodyPr wrap="square" lIns="0" tIns="0" rIns="0" bIns="0" rtlCol="0" anchor="ctr"/>
          <a:lstStyle/>
          <a:p>
            <a:pPr indent="0" marL="0">
              <a:buNone/>
            </a:pPr>
            <a:r>
              <a:rPr lang="en-US" sz="1600" i="1" dirty="0">
                <a:solidFill>
                  <a:srgbClr val="1C2833"/>
                </a:solidFill>
                <a:latin typeface="Arial" pitchFamily="34" charset="0"/>
                <a:ea typeface="Arial" pitchFamily="34" charset="-122"/>
                <a:cs typeface="Arial" pitchFamily="34" charset="-120"/>
              </a:rPr>
              <a:t>Interpretive, thematic analysis</a:t>
            </a:r>
            <a:endParaRPr lang="en-US" sz="1600" dirty="0"/>
          </a:p>
        </p:txBody>
      </p:sp>
      <p:sp>
        <p:nvSpPr>
          <p:cNvPr id="24" name="Text 22"/>
          <p:cNvSpPr txBox="1"/>
          <p:nvPr/>
        </p:nvSpPr>
        <p:spPr>
          <a:xfrm>
            <a:off x="548640" y="5989320"/>
            <a:ext cx="11094415" cy="365760"/>
          </a:xfrm>
          <a:prstGeom prst="rect">
            <a:avLst/>
          </a:prstGeom>
          <a:noFill/>
          <a:ln/>
        </p:spPr>
        <p:txBody>
          <a:bodyPr wrap="square" lIns="0" tIns="0" rIns="0" bIns="0" rtlCol="0" anchor="ctr"/>
          <a:lstStyle/>
          <a:p>
            <a:pPr indent="0" marL="0">
              <a:buNone/>
            </a:pPr>
            <a:r>
              <a:rPr lang="en-US" sz="1400" i="1" dirty="0">
                <a:solidFill>
                  <a:srgbClr val="607085"/>
                </a:solidFill>
                <a:latin typeface="Arial" pitchFamily="34" charset="0"/>
                <a:ea typeface="Arial" pitchFamily="34" charset="-122"/>
                <a:cs typeface="Arial" pitchFamily="34" charset="-120"/>
              </a:rPr>
              <a:t>Methods are the tools; methodology is your reasoning for choosing them. If the methods do not follow from the paradigm, examiners will challenge the design.</a:t>
            </a:r>
            <a:endParaRPr lang="en-US" sz="14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60</a:t>
            </a:fld>
            <a:endParaRPr lang="en-US"/>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name="Slide 61">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Where the aliens sit on methodology</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From mainly quantitative to mainly qualitative</a:t>
            </a:r>
            <a:endParaRPr lang="en-US" sz="1800" dirty="0"/>
          </a:p>
        </p:txBody>
      </p:sp>
      <p:sp>
        <p:nvSpPr>
          <p:cNvPr id="4" name="Shape 2"/>
          <p:cNvSpPr/>
          <p:nvPr/>
        </p:nvSpPr>
        <p:spPr>
          <a:xfrm>
            <a:off x="914400" y="3977640"/>
            <a:ext cx="10362895" cy="0"/>
          </a:xfrm>
          <a:prstGeom prst="line">
            <a:avLst/>
          </a:prstGeom>
          <a:noFill/>
          <a:ln w="31750">
            <a:solidFill>
              <a:srgbClr val="1C2833"/>
            </a:solidFill>
            <a:prstDash val="solid"/>
            <a:headEnd type="triangle"/>
            <a:tailEnd type="triangle"/>
          </a:ln>
        </p:spPr>
      </p:sp>
      <p:sp>
        <p:nvSpPr>
          <p:cNvPr id="5" name="Text 3"/>
          <p:cNvSpPr txBox="1"/>
          <p:nvPr/>
        </p:nvSpPr>
        <p:spPr>
          <a:xfrm>
            <a:off x="548640" y="4114800"/>
            <a:ext cx="5303520" cy="411480"/>
          </a:xfrm>
          <a:prstGeom prst="rect">
            <a:avLst/>
          </a:prstGeom>
          <a:noFill/>
          <a:ln/>
        </p:spPr>
        <p:txBody>
          <a:bodyPr wrap="square" lIns="0" tIns="0" rIns="0" bIns="0" rtlCol="0" anchor="ctr"/>
          <a:lstStyle/>
          <a:p>
            <a:pPr indent="0" marL="0">
              <a:buNone/>
            </a:pPr>
            <a:r>
              <a:rPr lang="en-US" sz="1600" b="1" dirty="0">
                <a:solidFill>
                  <a:srgbClr val="1C2833"/>
                </a:solidFill>
                <a:latin typeface="Arial" pitchFamily="34" charset="0"/>
                <a:ea typeface="Arial" pitchFamily="34" charset="-122"/>
                <a:cs typeface="Arial" pitchFamily="34" charset="-120"/>
              </a:rPr>
              <a:t>Mainly quantitative: numbers and statistics</a:t>
            </a:r>
            <a:endParaRPr lang="en-US" sz="1600" dirty="0"/>
          </a:p>
        </p:txBody>
      </p:sp>
      <p:sp>
        <p:nvSpPr>
          <p:cNvPr id="6" name="Text 4"/>
          <p:cNvSpPr txBox="1"/>
          <p:nvPr/>
        </p:nvSpPr>
        <p:spPr>
          <a:xfrm>
            <a:off x="6339535" y="4114800"/>
            <a:ext cx="5303520" cy="411480"/>
          </a:xfrm>
          <a:prstGeom prst="rect">
            <a:avLst/>
          </a:prstGeom>
          <a:noFill/>
          <a:ln/>
        </p:spPr>
        <p:txBody>
          <a:bodyPr wrap="square" lIns="0" tIns="0" rIns="0" bIns="0" rtlCol="0" anchor="ctr"/>
          <a:lstStyle/>
          <a:p>
            <a:pPr algn="r" indent="0" marL="0">
              <a:buNone/>
            </a:pPr>
            <a:r>
              <a:rPr lang="en-US" sz="1600" b="1" dirty="0">
                <a:solidFill>
                  <a:srgbClr val="1C2833"/>
                </a:solidFill>
                <a:latin typeface="Arial" pitchFamily="34" charset="0"/>
                <a:ea typeface="Arial" pitchFamily="34" charset="-122"/>
                <a:cs typeface="Arial" pitchFamily="34" charset="-120"/>
              </a:rPr>
              <a:t>Mainly qualitative: words and meanings</a:t>
            </a:r>
            <a:endParaRPr lang="en-US" sz="1600" dirty="0"/>
          </a:p>
        </p:txBody>
      </p:sp>
      <p:pic>
        <p:nvPicPr>
          <p:cNvPr id="7" name="Image 0" descr="/tmp/p7/img/big_A.png">    </p:cNvPr>
          <p:cNvPicPr>
            <a:picLocks noChangeAspect="1"/>
          </p:cNvPicPr>
          <p:nvPr/>
        </p:nvPicPr>
        <p:blipFill>
          <a:blip r:embed="rId1"/>
          <a:stretch>
            <a:fillRect/>
          </a:stretch>
        </p:blipFill>
        <p:spPr>
          <a:xfrm>
            <a:off x="1261854" y="2103120"/>
            <a:ext cx="548640" cy="768096"/>
          </a:xfrm>
          <a:prstGeom prst="rect">
            <a:avLst/>
          </a:prstGeom>
        </p:spPr>
      </p:pic>
      <p:sp>
        <p:nvSpPr>
          <p:cNvPr id="8" name="Text 5"/>
          <p:cNvSpPr txBox="1"/>
          <p:nvPr/>
        </p:nvSpPr>
        <p:spPr>
          <a:xfrm>
            <a:off x="530334"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A</a:t>
            </a:r>
            <a:endParaRPr lang="en-US" sz="1400" dirty="0"/>
          </a:p>
        </p:txBody>
      </p:sp>
      <p:sp>
        <p:nvSpPr>
          <p:cNvPr id="9" name="Text 6"/>
          <p:cNvSpPr txBox="1"/>
          <p:nvPr/>
        </p:nvSpPr>
        <p:spPr>
          <a:xfrm>
            <a:off x="530334"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experiments, surveys</a:t>
            </a:r>
            <a:endParaRPr lang="en-US" sz="1400" dirty="0"/>
          </a:p>
        </p:txBody>
      </p:sp>
      <p:sp>
        <p:nvSpPr>
          <p:cNvPr id="10" name="Shape 7"/>
          <p:cNvSpPr/>
          <p:nvPr/>
        </p:nvSpPr>
        <p:spPr>
          <a:xfrm>
            <a:off x="1536174" y="3749040"/>
            <a:ext cx="0" cy="228600"/>
          </a:xfrm>
          <a:prstGeom prst="line">
            <a:avLst/>
          </a:prstGeom>
          <a:noFill/>
          <a:ln w="15875">
            <a:solidFill>
              <a:srgbClr val="1C2833"/>
            </a:solidFill>
            <a:prstDash val="solid"/>
          </a:ln>
        </p:spPr>
      </p:sp>
      <p:pic>
        <p:nvPicPr>
          <p:cNvPr id="11" name="Image 1" descr="/tmp/p7/img/big_B.png">    </p:cNvPr>
          <p:cNvPicPr>
            <a:picLocks noChangeAspect="1"/>
          </p:cNvPicPr>
          <p:nvPr/>
        </p:nvPicPr>
        <p:blipFill>
          <a:blip r:embed="rId2"/>
          <a:stretch>
            <a:fillRect/>
          </a:stretch>
        </p:blipFill>
        <p:spPr>
          <a:xfrm>
            <a:off x="3438062" y="2103120"/>
            <a:ext cx="548640" cy="768096"/>
          </a:xfrm>
          <a:prstGeom prst="rect">
            <a:avLst/>
          </a:prstGeom>
        </p:spPr>
      </p:pic>
      <p:sp>
        <p:nvSpPr>
          <p:cNvPr id="12" name="Text 8"/>
          <p:cNvSpPr txBox="1"/>
          <p:nvPr/>
        </p:nvSpPr>
        <p:spPr>
          <a:xfrm>
            <a:off x="2706542"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B</a:t>
            </a:r>
            <a:endParaRPr lang="en-US" sz="1400" dirty="0"/>
          </a:p>
        </p:txBody>
      </p:sp>
      <p:sp>
        <p:nvSpPr>
          <p:cNvPr id="13" name="Text 9"/>
          <p:cNvSpPr txBox="1"/>
          <p:nvPr/>
        </p:nvSpPr>
        <p:spPr>
          <a:xfrm>
            <a:off x="2706542"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several methods</a:t>
            </a:r>
            <a:endParaRPr lang="en-US" sz="1400" dirty="0"/>
          </a:p>
        </p:txBody>
      </p:sp>
      <p:sp>
        <p:nvSpPr>
          <p:cNvPr id="14" name="Shape 10"/>
          <p:cNvSpPr/>
          <p:nvPr/>
        </p:nvSpPr>
        <p:spPr>
          <a:xfrm>
            <a:off x="3712382" y="3749040"/>
            <a:ext cx="0" cy="228600"/>
          </a:xfrm>
          <a:prstGeom prst="line">
            <a:avLst/>
          </a:prstGeom>
          <a:noFill/>
          <a:ln w="15875">
            <a:solidFill>
              <a:srgbClr val="1C2833"/>
            </a:solidFill>
            <a:prstDash val="solid"/>
          </a:ln>
        </p:spPr>
      </p:sp>
      <p:pic>
        <p:nvPicPr>
          <p:cNvPr id="15" name="Image 2" descr="/tmp/p7/img/big_F.png">    </p:cNvPr>
          <p:cNvPicPr>
            <a:picLocks noChangeAspect="1"/>
          </p:cNvPicPr>
          <p:nvPr/>
        </p:nvPicPr>
        <p:blipFill>
          <a:blip r:embed="rId3"/>
          <a:stretch>
            <a:fillRect/>
          </a:stretch>
        </p:blipFill>
        <p:spPr>
          <a:xfrm>
            <a:off x="6650559" y="2103120"/>
            <a:ext cx="548640" cy="768096"/>
          </a:xfrm>
          <a:prstGeom prst="rect">
            <a:avLst/>
          </a:prstGeom>
        </p:spPr>
      </p:pic>
      <p:sp>
        <p:nvSpPr>
          <p:cNvPr id="16" name="Text 11"/>
          <p:cNvSpPr txBox="1"/>
          <p:nvPr/>
        </p:nvSpPr>
        <p:spPr>
          <a:xfrm>
            <a:off x="5919039"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F</a:t>
            </a:r>
            <a:endParaRPr lang="en-US" sz="1400" dirty="0"/>
          </a:p>
        </p:txBody>
      </p:sp>
      <p:sp>
        <p:nvSpPr>
          <p:cNvPr id="17" name="Text 12"/>
          <p:cNvSpPr txBox="1"/>
          <p:nvPr/>
        </p:nvSpPr>
        <p:spPr>
          <a:xfrm>
            <a:off x="5919039"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participatory</a:t>
            </a:r>
            <a:endParaRPr lang="en-US" sz="1400" dirty="0"/>
          </a:p>
        </p:txBody>
      </p:sp>
      <p:sp>
        <p:nvSpPr>
          <p:cNvPr id="18" name="Shape 13"/>
          <p:cNvSpPr/>
          <p:nvPr/>
        </p:nvSpPr>
        <p:spPr>
          <a:xfrm>
            <a:off x="6924879" y="3749040"/>
            <a:ext cx="0" cy="228600"/>
          </a:xfrm>
          <a:prstGeom prst="line">
            <a:avLst/>
          </a:prstGeom>
          <a:noFill/>
          <a:ln w="15875">
            <a:solidFill>
              <a:srgbClr val="1C2833"/>
            </a:solidFill>
            <a:prstDash val="solid"/>
          </a:ln>
        </p:spPr>
      </p:sp>
      <p:pic>
        <p:nvPicPr>
          <p:cNvPr id="19" name="Image 3" descr="/tmp/p7/img/big_C.png">    </p:cNvPr>
          <p:cNvPicPr>
            <a:picLocks noChangeAspect="1"/>
          </p:cNvPicPr>
          <p:nvPr/>
        </p:nvPicPr>
        <p:blipFill>
          <a:blip r:embed="rId4"/>
          <a:stretch>
            <a:fillRect/>
          </a:stretch>
        </p:blipFill>
        <p:spPr>
          <a:xfrm>
            <a:off x="8930378" y="2103120"/>
            <a:ext cx="548640" cy="768096"/>
          </a:xfrm>
          <a:prstGeom prst="rect">
            <a:avLst/>
          </a:prstGeom>
        </p:spPr>
      </p:pic>
      <p:pic>
        <p:nvPicPr>
          <p:cNvPr id="20" name="Image 4" descr="/tmp/p7/img/big_D.png">    </p:cNvPr>
          <p:cNvPicPr>
            <a:picLocks noChangeAspect="1"/>
          </p:cNvPicPr>
          <p:nvPr/>
        </p:nvPicPr>
        <p:blipFill>
          <a:blip r:embed="rId5"/>
          <a:stretch>
            <a:fillRect/>
          </a:stretch>
        </p:blipFill>
        <p:spPr>
          <a:xfrm>
            <a:off x="9552170" y="2103120"/>
            <a:ext cx="548640" cy="768096"/>
          </a:xfrm>
          <a:prstGeom prst="rect">
            <a:avLst/>
          </a:prstGeom>
        </p:spPr>
      </p:pic>
      <p:pic>
        <p:nvPicPr>
          <p:cNvPr id="21" name="Image 5" descr="/tmp/p7/img/big_E.png">    </p:cNvPr>
          <p:cNvPicPr>
            <a:picLocks noChangeAspect="1"/>
          </p:cNvPicPr>
          <p:nvPr/>
        </p:nvPicPr>
        <p:blipFill>
          <a:blip r:embed="rId6"/>
          <a:stretch>
            <a:fillRect/>
          </a:stretch>
        </p:blipFill>
        <p:spPr>
          <a:xfrm>
            <a:off x="10173962" y="2103120"/>
            <a:ext cx="548640" cy="768096"/>
          </a:xfrm>
          <a:prstGeom prst="rect">
            <a:avLst/>
          </a:prstGeom>
        </p:spPr>
      </p:pic>
      <p:sp>
        <p:nvSpPr>
          <p:cNvPr id="22" name="Text 14"/>
          <p:cNvSpPr txBox="1"/>
          <p:nvPr/>
        </p:nvSpPr>
        <p:spPr>
          <a:xfrm>
            <a:off x="8820650" y="2898648"/>
            <a:ext cx="2011680" cy="292608"/>
          </a:xfrm>
          <a:prstGeom prst="rect">
            <a:avLst/>
          </a:prstGeom>
          <a:noFill/>
          <a:ln/>
        </p:spPr>
        <p:txBody>
          <a:bodyPr wrap="square" lIns="0" tIns="0" rIns="0" bIns="0" rtlCol="0" anchor="ctr"/>
          <a:lstStyle/>
          <a:p>
            <a:pPr algn="ctr" indent="0" marL="0">
              <a:buNone/>
            </a:pPr>
            <a:r>
              <a:rPr lang="en-US" sz="1400" b="1" dirty="0">
                <a:solidFill>
                  <a:srgbClr val="1C2833"/>
                </a:solidFill>
                <a:latin typeface="Arial" pitchFamily="34" charset="0"/>
                <a:ea typeface="Arial" pitchFamily="34" charset="-122"/>
                <a:cs typeface="Arial" pitchFamily="34" charset="-120"/>
              </a:rPr>
              <a:t>C, D, E</a:t>
            </a:r>
            <a:endParaRPr lang="en-US" sz="1400" dirty="0"/>
          </a:p>
        </p:txBody>
      </p:sp>
      <p:sp>
        <p:nvSpPr>
          <p:cNvPr id="23" name="Text 15"/>
          <p:cNvSpPr txBox="1"/>
          <p:nvPr/>
        </p:nvSpPr>
        <p:spPr>
          <a:xfrm>
            <a:off x="8820650" y="3172968"/>
            <a:ext cx="2011680" cy="548640"/>
          </a:xfrm>
          <a:prstGeom prst="rect">
            <a:avLst/>
          </a:prstGeom>
          <a:noFill/>
          <a:ln/>
        </p:spPr>
        <p:txBody>
          <a:bodyPr wrap="square" lIns="0" tIns="0" rIns="0" bIns="0" rtlCol="0" anchor="t"/>
          <a:lstStyle/>
          <a:p>
            <a:pPr algn="ctr" indent="0" marL="0">
              <a:buNone/>
            </a:pPr>
            <a:r>
              <a:rPr lang="en-US" sz="1400" i="1" dirty="0">
                <a:solidFill>
                  <a:srgbClr val="2E7D7A"/>
                </a:solidFill>
                <a:latin typeface="Arial" pitchFamily="34" charset="0"/>
                <a:ea typeface="Arial" pitchFamily="34" charset="-122"/>
                <a:cs typeface="Arial" pitchFamily="34" charset="-120"/>
              </a:rPr>
              <a:t>interviews, narratives, talk and texts</a:t>
            </a:r>
            <a:endParaRPr lang="en-US" sz="1400" dirty="0"/>
          </a:p>
        </p:txBody>
      </p:sp>
      <p:sp>
        <p:nvSpPr>
          <p:cNvPr id="24" name="Shape 16"/>
          <p:cNvSpPr/>
          <p:nvPr/>
        </p:nvSpPr>
        <p:spPr>
          <a:xfrm>
            <a:off x="9826490" y="3749040"/>
            <a:ext cx="0" cy="228600"/>
          </a:xfrm>
          <a:prstGeom prst="line">
            <a:avLst/>
          </a:prstGeom>
          <a:noFill/>
          <a:ln w="15875">
            <a:solidFill>
              <a:srgbClr val="1C2833"/>
            </a:solidFill>
            <a:prstDash val="solid"/>
          </a:ln>
        </p:spPr>
      </p:sp>
      <p:sp>
        <p:nvSpPr>
          <p:cNvPr id="25" name="Shape 17"/>
          <p:cNvSpPr/>
          <p:nvPr/>
        </p:nvSpPr>
        <p:spPr>
          <a:xfrm>
            <a:off x="2286000" y="4754880"/>
            <a:ext cx="7619695" cy="0"/>
          </a:xfrm>
          <a:prstGeom prst="line">
            <a:avLst/>
          </a:prstGeom>
          <a:noFill/>
          <a:ln w="19050">
            <a:solidFill>
              <a:srgbClr val="1F6E6F"/>
            </a:solidFill>
            <a:prstDash val="dash"/>
          </a:ln>
        </p:spPr>
      </p:sp>
      <p:pic>
        <p:nvPicPr>
          <p:cNvPr id="26" name="Image 6" descr="/tmp/p7/img/big_G.png">    </p:cNvPr>
          <p:cNvPicPr>
            <a:picLocks noChangeAspect="1"/>
          </p:cNvPicPr>
          <p:nvPr/>
        </p:nvPicPr>
        <p:blipFill>
          <a:blip r:embed="rId7"/>
          <a:stretch>
            <a:fillRect/>
          </a:stretch>
        </p:blipFill>
        <p:spPr>
          <a:xfrm>
            <a:off x="5867248" y="4343400"/>
            <a:ext cx="329184" cy="457200"/>
          </a:xfrm>
          <a:prstGeom prst="rect">
            <a:avLst/>
          </a:prstGeom>
        </p:spPr>
      </p:pic>
      <p:sp>
        <p:nvSpPr>
          <p:cNvPr id="27" name="Text 18"/>
          <p:cNvSpPr txBox="1"/>
          <p:nvPr/>
        </p:nvSpPr>
        <p:spPr>
          <a:xfrm>
            <a:off x="1645920" y="4846320"/>
            <a:ext cx="8899855" cy="411480"/>
          </a:xfrm>
          <a:prstGeom prst="rect">
            <a:avLst/>
          </a:prstGeom>
          <a:noFill/>
          <a:ln/>
        </p:spPr>
        <p:txBody>
          <a:bodyPr wrap="square" lIns="0" tIns="0" rIns="0" bIns="0" rtlCol="0" anchor="ctr"/>
          <a:lstStyle/>
          <a:p>
            <a:pPr algn="ctr" indent="0" marL="0">
              <a:buNone/>
            </a:pPr>
            <a:r>
              <a:rPr lang="en-US" sz="1400" i="1" dirty="0">
                <a:solidFill>
                  <a:srgbClr val="1F6E6F"/>
                </a:solidFill>
                <a:latin typeface="Arial" pitchFamily="34" charset="0"/>
                <a:ea typeface="Arial" pitchFamily="34" charset="-122"/>
                <a:cs typeface="Arial" pitchFamily="34" charset="-120"/>
              </a:rPr>
              <a:t>G Pragmatism mixes quantitative and qualitative methods to fit the question</a:t>
            </a:r>
            <a:endParaRPr lang="en-US" sz="1400" dirty="0"/>
          </a:p>
        </p:txBody>
      </p:sp>
      <p:sp>
        <p:nvSpPr>
          <p:cNvPr id="28" name="Shape 19"/>
          <p:cNvSpPr/>
          <p:nvPr/>
        </p:nvSpPr>
        <p:spPr>
          <a:xfrm>
            <a:off x="548640" y="5394960"/>
            <a:ext cx="11094415" cy="777240"/>
          </a:xfrm>
          <a:prstGeom prst="roundRect">
            <a:avLst>
              <a:gd name="adj" fmla="val 9412"/>
            </a:avLst>
          </a:prstGeom>
          <a:solidFill>
            <a:srgbClr val="E3F1F0"/>
          </a:solidFill>
          <a:ln w="9525">
            <a:solidFill>
              <a:srgbClr val="D5DEE6"/>
            </a:solidFill>
            <a:prstDash val="solid"/>
          </a:ln>
        </p:spPr>
      </p:sp>
      <p:sp>
        <p:nvSpPr>
          <p:cNvPr id="29" name="Text 20"/>
          <p:cNvSpPr txBox="1"/>
          <p:nvPr/>
        </p:nvSpPr>
        <p:spPr>
          <a:xfrm>
            <a:off x="777240" y="5394960"/>
            <a:ext cx="10637215" cy="777240"/>
          </a:xfrm>
          <a:prstGeom prst="rect">
            <a:avLst/>
          </a:prstGeom>
          <a:noFill/>
          <a:ln/>
        </p:spPr>
        <p:txBody>
          <a:bodyPr wrap="square" lIns="0" tIns="0" rIns="0" bIns="0" rtlCol="0" anchor="ctr"/>
          <a:lstStyle/>
          <a:p>
            <a:pPr indent="0" marL="0">
              <a:buNone/>
            </a:pPr>
            <a:r>
              <a:rPr lang="en-US" sz="1600" b="1" dirty="0">
                <a:solidFill>
                  <a:srgbClr val="2E7D7A"/>
                </a:solidFill>
                <a:latin typeface="Arial" pitchFamily="34" charset="0"/>
                <a:ea typeface="Arial" pitchFamily="34" charset="-122"/>
                <a:cs typeface="Arial" pitchFamily="34" charset="-120"/>
              </a:rPr>
              <a:t>In our case: </a:t>
            </a:r>
            <a:pPr indent="0" marL="0">
              <a:buNone/>
            </a:pPr>
            <a:r>
              <a:rPr lang="en-US" sz="1600" dirty="0">
                <a:solidFill>
                  <a:srgbClr val="1C2833"/>
                </a:solidFill>
                <a:latin typeface="Arial" pitchFamily="34" charset="0"/>
                <a:ea typeface="Arial" pitchFamily="34" charset="-122"/>
                <a:cs typeface="Arial" pitchFamily="34" charset="-120"/>
              </a:rPr>
              <a:t>200,000 routed queries sit on the far left; 25 interviews in one contact centre sit on the far right.</a:t>
            </a:r>
            <a:endParaRPr lang="en-US" sz="16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61</a:t>
            </a:fld>
            <a:endParaRPr lang="en-US"/>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name="Slide 62">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Deductive, inductive and abductive reasoning</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Which comes first: theory or data?</a:t>
            </a:r>
            <a:endParaRPr lang="en-US" sz="1800" dirty="0"/>
          </a:p>
        </p:txBody>
      </p:sp>
      <p:sp>
        <p:nvSpPr>
          <p:cNvPr id="4" name="Shape 2"/>
          <p:cNvSpPr/>
          <p:nvPr/>
        </p:nvSpPr>
        <p:spPr>
          <a:xfrm>
            <a:off x="548640" y="1508760"/>
            <a:ext cx="3515258" cy="4663440"/>
          </a:xfrm>
          <a:prstGeom prst="roundRect">
            <a:avLst>
              <a:gd name="adj" fmla="val 2081"/>
            </a:avLst>
          </a:prstGeom>
          <a:solidFill>
            <a:srgbClr val="EEF3F8"/>
          </a:solidFill>
          <a:ln w="9525">
            <a:solidFill>
              <a:srgbClr val="D5DEE6"/>
            </a:solidFill>
            <a:prstDash val="solid"/>
          </a:ln>
        </p:spPr>
      </p:sp>
      <p:sp>
        <p:nvSpPr>
          <p:cNvPr id="5" name="Text 3"/>
          <p:cNvSpPr txBox="1"/>
          <p:nvPr/>
        </p:nvSpPr>
        <p:spPr>
          <a:xfrm>
            <a:off x="731520" y="1600200"/>
            <a:ext cx="3149498" cy="411480"/>
          </a:xfrm>
          <a:prstGeom prst="rect">
            <a:avLst/>
          </a:prstGeom>
          <a:noFill/>
          <a:ln/>
        </p:spPr>
        <p:txBody>
          <a:bodyPr wrap="square" lIns="0" tIns="0" rIns="0" bIns="0" rtlCol="0" anchor="ctr"/>
          <a:lstStyle/>
          <a:p>
            <a:pPr indent="0" marL="0">
              <a:buNone/>
            </a:pPr>
            <a:r>
              <a:rPr lang="en-US" sz="2200" b="1" dirty="0">
                <a:solidFill>
                  <a:srgbClr val="2E7D7A"/>
                </a:solidFill>
                <a:latin typeface="Arial" pitchFamily="34" charset="0"/>
                <a:ea typeface="Arial" pitchFamily="34" charset="-122"/>
                <a:cs typeface="Arial" pitchFamily="34" charset="-120"/>
              </a:rPr>
              <a:t>Deductive</a:t>
            </a:r>
            <a:endParaRPr lang="en-US" sz="2200" dirty="0"/>
          </a:p>
        </p:txBody>
      </p:sp>
      <p:sp>
        <p:nvSpPr>
          <p:cNvPr id="6" name="Shape 4"/>
          <p:cNvSpPr/>
          <p:nvPr/>
        </p:nvSpPr>
        <p:spPr>
          <a:xfrm>
            <a:off x="731520" y="2057400"/>
            <a:ext cx="3149498" cy="685800"/>
          </a:xfrm>
          <a:prstGeom prst="roundRect">
            <a:avLst>
              <a:gd name="adj" fmla="val 8000"/>
            </a:avLst>
          </a:prstGeom>
          <a:solidFill>
            <a:srgbClr val="E3F1F0"/>
          </a:solidFill>
          <a:ln w="12700">
            <a:solidFill>
              <a:srgbClr val="E3F1F0"/>
            </a:solidFill>
            <a:prstDash val="solid"/>
          </a:ln>
        </p:spPr>
      </p:sp>
      <p:sp>
        <p:nvSpPr>
          <p:cNvPr id="7" name="Text 5"/>
          <p:cNvSpPr txBox="1"/>
          <p:nvPr/>
        </p:nvSpPr>
        <p:spPr>
          <a:xfrm>
            <a:off x="822960" y="2057400"/>
            <a:ext cx="2966618" cy="685800"/>
          </a:xfrm>
          <a:prstGeom prst="rect">
            <a:avLst/>
          </a:prstGeom>
          <a:noFill/>
          <a:ln/>
        </p:spPr>
        <p:txBody>
          <a:bodyPr wrap="square" lIns="0" tIns="0" rIns="0" bIns="0" rtlCol="0" anchor="ctr"/>
          <a:lstStyle/>
          <a:p>
            <a:pPr algn="ctr" indent="0" marL="0">
              <a:buNone/>
            </a:pPr>
            <a:r>
              <a:rPr lang="en-US" sz="1500" b="1" dirty="0">
                <a:solidFill>
                  <a:srgbClr val="1C2833"/>
                </a:solidFill>
                <a:latin typeface="Arial" pitchFamily="34" charset="0"/>
                <a:ea typeface="Arial" pitchFamily="34" charset="-122"/>
                <a:cs typeface="Arial" pitchFamily="34" charset="-120"/>
              </a:rPr>
              <a:t>Theory → hypothesis → data → confirm or reject</a:t>
            </a:r>
            <a:endParaRPr lang="en-US" sz="1500" dirty="0"/>
          </a:p>
        </p:txBody>
      </p:sp>
      <p:sp>
        <p:nvSpPr>
          <p:cNvPr id="8" name="Text 6"/>
          <p:cNvSpPr txBox="1"/>
          <p:nvPr/>
        </p:nvSpPr>
        <p:spPr>
          <a:xfrm>
            <a:off x="731520" y="2880360"/>
            <a:ext cx="3149498" cy="3200400"/>
          </a:xfrm>
          <a:prstGeom prst="rect">
            <a:avLst/>
          </a:prstGeom>
          <a:noFill/>
          <a:ln/>
        </p:spPr>
        <p:txBody>
          <a:bodyPr wrap="square" lIns="0" tIns="0" rIns="0" bIns="0" rtlCol="0" anchor="t"/>
          <a:lstStyle/>
          <a:p>
            <a:pPr indent="0" marL="0">
              <a:spcAft>
                <a:spcPts val="800"/>
              </a:spcAft>
              <a:buNone/>
            </a:pPr>
            <a:r>
              <a:rPr lang="en-US" sz="1600" dirty="0">
                <a:solidFill>
                  <a:srgbClr val="1C2833"/>
                </a:solidFill>
                <a:latin typeface="Arial" pitchFamily="34" charset="0"/>
                <a:ea typeface="Arial" pitchFamily="34" charset="-122"/>
                <a:cs typeface="Arial" pitchFamily="34" charset="-120"/>
              </a:rPr>
              <a:t>Start with a theory, derive a hypothesis and test it against data (Bryman, 2016).</a:t>
            </a:r>
            <a:endParaRPr lang="en-US" sz="1600" dirty="0"/>
          </a:p>
          <a:p>
            <a:pPr indent="0" marL="0">
              <a:spcAft>
                <a:spcPts val="800"/>
              </a:spcAft>
              <a:buNone/>
            </a:pPr>
            <a:r>
              <a:rPr lang="en-US" sz="1600" b="1" dirty="0">
                <a:solidFill>
                  <a:srgbClr val="2E7D7A"/>
                </a:solidFill>
                <a:latin typeface="Arial" pitchFamily="34" charset="0"/>
                <a:ea typeface="Arial" pitchFamily="34" charset="-122"/>
                <a:cs typeface="Arial" pitchFamily="34" charset="-120"/>
              </a:rPr>
              <a:t>In our case: </a:t>
            </a:r>
            <a:pPr indent="0" marL="0">
              <a:spcAft>
                <a:spcPts val="800"/>
              </a:spcAft>
              <a:buNone/>
            </a:pPr>
            <a:r>
              <a:rPr lang="en-US" sz="1600" dirty="0">
                <a:solidFill>
                  <a:srgbClr val="1C2833"/>
                </a:solidFill>
                <a:latin typeface="Arial" pitchFamily="34" charset="0"/>
                <a:ea typeface="Arial" pitchFamily="34" charset="-122"/>
                <a:cs typeface="Arial" pitchFamily="34" charset="-120"/>
              </a:rPr>
              <a:t>Theory predicts AI handling lowers satisfaction; test it on 200,000 queries.</a:t>
            </a:r>
            <a:endParaRPr lang="en-US" sz="1600" dirty="0"/>
          </a:p>
          <a:p>
            <a:pPr indent="0" marL="0">
              <a:spcAft>
                <a:spcPts val="800"/>
              </a:spcAft>
              <a:buNone/>
            </a:pPr>
            <a:r>
              <a:rPr lang="en-US" sz="1600" b="1" dirty="0">
                <a:solidFill>
                  <a:srgbClr val="2E7D7A"/>
                </a:solidFill>
                <a:latin typeface="Arial" pitchFamily="34" charset="0"/>
                <a:ea typeface="Arial" pitchFamily="34" charset="-122"/>
                <a:cs typeface="Arial" pitchFamily="34" charset="-120"/>
              </a:rPr>
              <a:t>Typical aliens: </a:t>
            </a:r>
            <a:pPr indent="0" marL="0">
              <a:spcAft>
                <a:spcPts val="800"/>
              </a:spcAft>
              <a:buNone/>
            </a:pPr>
            <a:r>
              <a:rPr lang="en-US" sz="1600" dirty="0">
                <a:solidFill>
                  <a:srgbClr val="1C2833"/>
                </a:solidFill>
                <a:latin typeface="Arial" pitchFamily="34" charset="0"/>
                <a:ea typeface="Arial" pitchFamily="34" charset="-122"/>
                <a:cs typeface="Arial" pitchFamily="34" charset="-120"/>
              </a:rPr>
              <a:t>A, B</a:t>
            </a:r>
            <a:endParaRPr lang="en-US" sz="1600" dirty="0"/>
          </a:p>
        </p:txBody>
      </p:sp>
      <p:sp>
        <p:nvSpPr>
          <p:cNvPr id="9" name="Shape 7"/>
          <p:cNvSpPr/>
          <p:nvPr/>
        </p:nvSpPr>
        <p:spPr>
          <a:xfrm>
            <a:off x="4338218" y="1508760"/>
            <a:ext cx="3515258" cy="4663440"/>
          </a:xfrm>
          <a:prstGeom prst="roundRect">
            <a:avLst>
              <a:gd name="adj" fmla="val 2081"/>
            </a:avLst>
          </a:prstGeom>
          <a:solidFill>
            <a:srgbClr val="EEF3F8"/>
          </a:solidFill>
          <a:ln w="9525">
            <a:solidFill>
              <a:srgbClr val="D5DEE6"/>
            </a:solidFill>
            <a:prstDash val="solid"/>
          </a:ln>
        </p:spPr>
      </p:sp>
      <p:sp>
        <p:nvSpPr>
          <p:cNvPr id="10" name="Text 8"/>
          <p:cNvSpPr txBox="1"/>
          <p:nvPr/>
        </p:nvSpPr>
        <p:spPr>
          <a:xfrm>
            <a:off x="4521098" y="1600200"/>
            <a:ext cx="3149498" cy="411480"/>
          </a:xfrm>
          <a:prstGeom prst="rect">
            <a:avLst/>
          </a:prstGeom>
          <a:noFill/>
          <a:ln/>
        </p:spPr>
        <p:txBody>
          <a:bodyPr wrap="square" lIns="0" tIns="0" rIns="0" bIns="0" rtlCol="0" anchor="ctr"/>
          <a:lstStyle/>
          <a:p>
            <a:pPr indent="0" marL="0">
              <a:buNone/>
            </a:pPr>
            <a:r>
              <a:rPr lang="en-US" sz="2200" b="1" dirty="0">
                <a:solidFill>
                  <a:srgbClr val="2E7D7A"/>
                </a:solidFill>
                <a:latin typeface="Arial" pitchFamily="34" charset="0"/>
                <a:ea typeface="Arial" pitchFamily="34" charset="-122"/>
                <a:cs typeface="Arial" pitchFamily="34" charset="-120"/>
              </a:rPr>
              <a:t>Inductive</a:t>
            </a:r>
            <a:endParaRPr lang="en-US" sz="2200" dirty="0"/>
          </a:p>
        </p:txBody>
      </p:sp>
      <p:sp>
        <p:nvSpPr>
          <p:cNvPr id="11" name="Shape 9"/>
          <p:cNvSpPr/>
          <p:nvPr/>
        </p:nvSpPr>
        <p:spPr>
          <a:xfrm>
            <a:off x="4521098" y="2057400"/>
            <a:ext cx="3149498" cy="685800"/>
          </a:xfrm>
          <a:prstGeom prst="roundRect">
            <a:avLst>
              <a:gd name="adj" fmla="val 8000"/>
            </a:avLst>
          </a:prstGeom>
          <a:solidFill>
            <a:srgbClr val="E3F1F0"/>
          </a:solidFill>
          <a:ln w="12700">
            <a:solidFill>
              <a:srgbClr val="E3F1F0"/>
            </a:solidFill>
            <a:prstDash val="solid"/>
          </a:ln>
        </p:spPr>
      </p:sp>
      <p:sp>
        <p:nvSpPr>
          <p:cNvPr id="12" name="Text 10"/>
          <p:cNvSpPr txBox="1"/>
          <p:nvPr/>
        </p:nvSpPr>
        <p:spPr>
          <a:xfrm>
            <a:off x="4612538" y="2057400"/>
            <a:ext cx="2966618" cy="685800"/>
          </a:xfrm>
          <a:prstGeom prst="rect">
            <a:avLst/>
          </a:prstGeom>
          <a:noFill/>
          <a:ln/>
        </p:spPr>
        <p:txBody>
          <a:bodyPr wrap="square" lIns="0" tIns="0" rIns="0" bIns="0" rtlCol="0" anchor="ctr"/>
          <a:lstStyle/>
          <a:p>
            <a:pPr algn="ctr" indent="0" marL="0">
              <a:buNone/>
            </a:pPr>
            <a:r>
              <a:rPr lang="en-US" sz="1500" b="1" dirty="0">
                <a:solidFill>
                  <a:srgbClr val="1C2833"/>
                </a:solidFill>
                <a:latin typeface="Arial" pitchFamily="34" charset="0"/>
                <a:ea typeface="Arial" pitchFamily="34" charset="-122"/>
                <a:cs typeface="Arial" pitchFamily="34" charset="-120"/>
              </a:rPr>
              <a:t>Data → patterns → theory</a:t>
            </a:r>
            <a:endParaRPr lang="en-US" sz="1500" dirty="0"/>
          </a:p>
        </p:txBody>
      </p:sp>
      <p:sp>
        <p:nvSpPr>
          <p:cNvPr id="13" name="Text 11"/>
          <p:cNvSpPr txBox="1"/>
          <p:nvPr/>
        </p:nvSpPr>
        <p:spPr>
          <a:xfrm>
            <a:off x="4521098" y="2880360"/>
            <a:ext cx="3149498" cy="3200400"/>
          </a:xfrm>
          <a:prstGeom prst="rect">
            <a:avLst/>
          </a:prstGeom>
          <a:noFill/>
          <a:ln/>
        </p:spPr>
        <p:txBody>
          <a:bodyPr wrap="square" lIns="0" tIns="0" rIns="0" bIns="0" rtlCol="0" anchor="t"/>
          <a:lstStyle/>
          <a:p>
            <a:pPr indent="0" marL="0">
              <a:spcAft>
                <a:spcPts val="800"/>
              </a:spcAft>
              <a:buNone/>
            </a:pPr>
            <a:r>
              <a:rPr lang="en-US" sz="1600" dirty="0">
                <a:solidFill>
                  <a:srgbClr val="1C2833"/>
                </a:solidFill>
                <a:latin typeface="Arial" pitchFamily="34" charset="0"/>
                <a:ea typeface="Arial" pitchFamily="34" charset="-122"/>
                <a:cs typeface="Arial" pitchFamily="34" charset="-120"/>
              </a:rPr>
              <a:t>Start with the data and build theory from the patterns you find (Bryman, 2016).</a:t>
            </a:r>
            <a:endParaRPr lang="en-US" sz="1600" dirty="0"/>
          </a:p>
          <a:p>
            <a:pPr indent="0" marL="0">
              <a:spcAft>
                <a:spcPts val="800"/>
              </a:spcAft>
              <a:buNone/>
            </a:pPr>
            <a:r>
              <a:rPr lang="en-US" sz="1600" b="1" dirty="0">
                <a:solidFill>
                  <a:srgbClr val="2E7D7A"/>
                </a:solidFill>
                <a:latin typeface="Arial" pitchFamily="34" charset="0"/>
                <a:ea typeface="Arial" pitchFamily="34" charset="-122"/>
                <a:cs typeface="Arial" pitchFamily="34" charset="-120"/>
              </a:rPr>
              <a:t>In our case: </a:t>
            </a:r>
            <a:pPr indent="0" marL="0">
              <a:spcAft>
                <a:spcPts val="800"/>
              </a:spcAft>
              <a:buNone/>
            </a:pPr>
            <a:r>
              <a:rPr lang="en-US" sz="1600" dirty="0">
                <a:solidFill>
                  <a:srgbClr val="1C2833"/>
                </a:solidFill>
                <a:latin typeface="Arial" pitchFamily="34" charset="0"/>
                <a:ea typeface="Arial" pitchFamily="34" charset="-122"/>
                <a:cs typeface="Arial" pitchFamily="34" charset="-120"/>
              </a:rPr>
              <a:t>Interview advisers first; let themes about their changed work emerge.</a:t>
            </a:r>
            <a:endParaRPr lang="en-US" sz="1600" dirty="0"/>
          </a:p>
          <a:p>
            <a:pPr indent="0" marL="0">
              <a:spcAft>
                <a:spcPts val="800"/>
              </a:spcAft>
              <a:buNone/>
            </a:pPr>
            <a:r>
              <a:rPr lang="en-US" sz="1600" b="1" dirty="0">
                <a:solidFill>
                  <a:srgbClr val="2E7D7A"/>
                </a:solidFill>
                <a:latin typeface="Arial" pitchFamily="34" charset="0"/>
                <a:ea typeface="Arial" pitchFamily="34" charset="-122"/>
                <a:cs typeface="Arial" pitchFamily="34" charset="-120"/>
              </a:rPr>
              <a:t>Typical aliens: </a:t>
            </a:r>
            <a:pPr indent="0" marL="0">
              <a:spcAft>
                <a:spcPts val="800"/>
              </a:spcAft>
              <a:buNone/>
            </a:pPr>
            <a:r>
              <a:rPr lang="en-US" sz="1600" dirty="0">
                <a:solidFill>
                  <a:srgbClr val="1C2833"/>
                </a:solidFill>
                <a:latin typeface="Arial" pitchFamily="34" charset="0"/>
                <a:ea typeface="Arial" pitchFamily="34" charset="-122"/>
                <a:cs typeface="Arial" pitchFamily="34" charset="-120"/>
              </a:rPr>
              <a:t>C, D, E, F</a:t>
            </a:r>
            <a:endParaRPr lang="en-US" sz="1600" dirty="0"/>
          </a:p>
        </p:txBody>
      </p:sp>
      <p:sp>
        <p:nvSpPr>
          <p:cNvPr id="14" name="Shape 12"/>
          <p:cNvSpPr/>
          <p:nvPr/>
        </p:nvSpPr>
        <p:spPr>
          <a:xfrm>
            <a:off x="8127797" y="1508760"/>
            <a:ext cx="3515258" cy="4663440"/>
          </a:xfrm>
          <a:prstGeom prst="roundRect">
            <a:avLst>
              <a:gd name="adj" fmla="val 2081"/>
            </a:avLst>
          </a:prstGeom>
          <a:solidFill>
            <a:srgbClr val="EEF3F8"/>
          </a:solidFill>
          <a:ln w="9525">
            <a:solidFill>
              <a:srgbClr val="D5DEE6"/>
            </a:solidFill>
            <a:prstDash val="solid"/>
          </a:ln>
        </p:spPr>
      </p:sp>
      <p:sp>
        <p:nvSpPr>
          <p:cNvPr id="15" name="Text 13"/>
          <p:cNvSpPr txBox="1"/>
          <p:nvPr/>
        </p:nvSpPr>
        <p:spPr>
          <a:xfrm>
            <a:off x="8310677" y="1600200"/>
            <a:ext cx="3149498" cy="411480"/>
          </a:xfrm>
          <a:prstGeom prst="rect">
            <a:avLst/>
          </a:prstGeom>
          <a:noFill/>
          <a:ln/>
        </p:spPr>
        <p:txBody>
          <a:bodyPr wrap="square" lIns="0" tIns="0" rIns="0" bIns="0" rtlCol="0" anchor="ctr"/>
          <a:lstStyle/>
          <a:p>
            <a:pPr indent="0" marL="0">
              <a:buNone/>
            </a:pPr>
            <a:r>
              <a:rPr lang="en-US" sz="2200" b="1" dirty="0">
                <a:solidFill>
                  <a:srgbClr val="2E7D7A"/>
                </a:solidFill>
                <a:latin typeface="Arial" pitchFamily="34" charset="0"/>
                <a:ea typeface="Arial" pitchFamily="34" charset="-122"/>
                <a:cs typeface="Arial" pitchFamily="34" charset="-120"/>
              </a:rPr>
              <a:t>Abductive</a:t>
            </a:r>
            <a:endParaRPr lang="en-US" sz="2200" dirty="0"/>
          </a:p>
        </p:txBody>
      </p:sp>
      <p:sp>
        <p:nvSpPr>
          <p:cNvPr id="16" name="Shape 14"/>
          <p:cNvSpPr/>
          <p:nvPr/>
        </p:nvSpPr>
        <p:spPr>
          <a:xfrm>
            <a:off x="8310677" y="2057400"/>
            <a:ext cx="3149498" cy="685800"/>
          </a:xfrm>
          <a:prstGeom prst="roundRect">
            <a:avLst>
              <a:gd name="adj" fmla="val 8000"/>
            </a:avLst>
          </a:prstGeom>
          <a:solidFill>
            <a:srgbClr val="E3F1F0"/>
          </a:solidFill>
          <a:ln w="12700">
            <a:solidFill>
              <a:srgbClr val="E3F1F0"/>
            </a:solidFill>
            <a:prstDash val="solid"/>
          </a:ln>
        </p:spPr>
      </p:sp>
      <p:sp>
        <p:nvSpPr>
          <p:cNvPr id="17" name="Text 15"/>
          <p:cNvSpPr txBox="1"/>
          <p:nvPr/>
        </p:nvSpPr>
        <p:spPr>
          <a:xfrm>
            <a:off x="8402117" y="2057400"/>
            <a:ext cx="2966618" cy="685800"/>
          </a:xfrm>
          <a:prstGeom prst="rect">
            <a:avLst/>
          </a:prstGeom>
          <a:noFill/>
          <a:ln/>
        </p:spPr>
        <p:txBody>
          <a:bodyPr wrap="square" lIns="0" tIns="0" rIns="0" bIns="0" rtlCol="0" anchor="ctr"/>
          <a:lstStyle/>
          <a:p>
            <a:pPr algn="ctr" indent="0" marL="0">
              <a:buNone/>
            </a:pPr>
            <a:r>
              <a:rPr lang="en-US" sz="1500" b="1" dirty="0">
                <a:solidFill>
                  <a:srgbClr val="1C2833"/>
                </a:solidFill>
                <a:latin typeface="Arial" pitchFamily="34" charset="0"/>
                <a:ea typeface="Arial" pitchFamily="34" charset="-122"/>
                <a:cs typeface="Arial" pitchFamily="34" charset="-120"/>
              </a:rPr>
              <a:t>Surprise → best explanation → test again</a:t>
            </a:r>
            <a:endParaRPr lang="en-US" sz="1500" dirty="0"/>
          </a:p>
        </p:txBody>
      </p:sp>
      <p:sp>
        <p:nvSpPr>
          <p:cNvPr id="18" name="Text 16"/>
          <p:cNvSpPr txBox="1"/>
          <p:nvPr/>
        </p:nvSpPr>
        <p:spPr>
          <a:xfrm>
            <a:off x="8310677" y="2880360"/>
            <a:ext cx="3149498" cy="3200400"/>
          </a:xfrm>
          <a:prstGeom prst="rect">
            <a:avLst/>
          </a:prstGeom>
          <a:noFill/>
          <a:ln/>
        </p:spPr>
        <p:txBody>
          <a:bodyPr wrap="square" lIns="0" tIns="0" rIns="0" bIns="0" rtlCol="0" anchor="t"/>
          <a:lstStyle/>
          <a:p>
            <a:pPr indent="0" marL="0">
              <a:spcAft>
                <a:spcPts val="800"/>
              </a:spcAft>
              <a:buNone/>
            </a:pPr>
            <a:r>
              <a:rPr lang="en-US" sz="1600" dirty="0">
                <a:solidFill>
                  <a:srgbClr val="1C2833"/>
                </a:solidFill>
                <a:latin typeface="Arial" pitchFamily="34" charset="0"/>
                <a:ea typeface="Arial" pitchFamily="34" charset="-122"/>
                <a:cs typeface="Arial" pitchFamily="34" charset="-120"/>
              </a:rPr>
              <a:t>Start from a surprising finding and reason to the most plausible explanation, moving back and forth between data and theory (Timmermans and Tavory, 2012).</a:t>
            </a:r>
            <a:endParaRPr lang="en-US" sz="1600" dirty="0"/>
          </a:p>
          <a:p>
            <a:pPr indent="0" marL="0">
              <a:spcAft>
                <a:spcPts val="800"/>
              </a:spcAft>
              <a:buNone/>
            </a:pPr>
            <a:r>
              <a:rPr lang="en-US" sz="1600" b="1" dirty="0">
                <a:solidFill>
                  <a:srgbClr val="2E7D7A"/>
                </a:solidFill>
                <a:latin typeface="Arial" pitchFamily="34" charset="0"/>
                <a:ea typeface="Arial" pitchFamily="34" charset="-122"/>
                <a:cs typeface="Arial" pitchFamily="34" charset="-120"/>
              </a:rPr>
              <a:t>In our case: </a:t>
            </a:r>
            <a:pPr indent="0" marL="0">
              <a:spcAft>
                <a:spcPts val="800"/>
              </a:spcAft>
              <a:buNone/>
            </a:pPr>
            <a:r>
              <a:rPr lang="en-US" sz="1600" dirty="0">
                <a:solidFill>
                  <a:srgbClr val="1C2833"/>
                </a:solidFill>
                <a:latin typeface="Arial" pitchFamily="34" charset="0"/>
                <a:ea typeface="Arial" pitchFamily="34" charset="-122"/>
                <a:cs typeface="Arial" pitchFamily="34" charset="-120"/>
              </a:rPr>
              <a:t>Satisfaction rose yet complaints about reaching a human rose too: why?</a:t>
            </a:r>
            <a:endParaRPr lang="en-US" sz="1600" dirty="0"/>
          </a:p>
          <a:p>
            <a:pPr indent="0" marL="0">
              <a:spcAft>
                <a:spcPts val="800"/>
              </a:spcAft>
              <a:buNone/>
            </a:pPr>
            <a:r>
              <a:rPr lang="en-US" sz="1600" b="1" dirty="0">
                <a:solidFill>
                  <a:srgbClr val="2E7D7A"/>
                </a:solidFill>
                <a:latin typeface="Arial" pitchFamily="34" charset="0"/>
                <a:ea typeface="Arial" pitchFamily="34" charset="-122"/>
                <a:cs typeface="Arial" pitchFamily="34" charset="-120"/>
              </a:rPr>
              <a:t>Typical aliens: </a:t>
            </a:r>
            <a:pPr indent="0" marL="0">
              <a:spcAft>
                <a:spcPts val="800"/>
              </a:spcAft>
              <a:buNone/>
            </a:pPr>
            <a:r>
              <a:rPr lang="en-US" sz="1600" dirty="0">
                <a:solidFill>
                  <a:srgbClr val="1C2833"/>
                </a:solidFill>
                <a:latin typeface="Arial" pitchFamily="34" charset="0"/>
                <a:ea typeface="Arial" pitchFamily="34" charset="-122"/>
                <a:cs typeface="Arial" pitchFamily="34" charset="-120"/>
              </a:rPr>
              <a:t>Often G (Morgan, 2007)</a:t>
            </a:r>
            <a:endParaRPr lang="en-US" sz="16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62</a:t>
            </a:fld>
            <a:endParaRPr lang="en-US"/>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name="Slide 63">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How each alien answers: methodology (A to D)</a:t>
            </a:r>
            <a:endParaRPr lang="en-US" sz="3000" dirty="0"/>
          </a:p>
        </p:txBody>
      </p:sp>
      <p:sp>
        <p:nvSpPr>
          <p:cNvPr id="3" name="Text 1"/>
          <p:cNvSpPr txBox="1"/>
          <p:nvPr/>
        </p:nvSpPr>
        <p:spPr>
          <a:xfrm>
            <a:off x="640080" y="1097280"/>
            <a:ext cx="192024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Alien</a:t>
            </a:r>
            <a:endParaRPr lang="en-US" sz="1400" dirty="0"/>
          </a:p>
        </p:txBody>
      </p:sp>
      <p:sp>
        <p:nvSpPr>
          <p:cNvPr id="4" name="Text 2"/>
          <p:cNvSpPr txBox="1"/>
          <p:nvPr/>
        </p:nvSpPr>
        <p:spPr>
          <a:xfrm>
            <a:off x="2743200" y="1097280"/>
            <a:ext cx="1965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Position</a:t>
            </a:r>
            <a:endParaRPr lang="en-US" sz="1400" dirty="0"/>
          </a:p>
        </p:txBody>
      </p:sp>
      <p:sp>
        <p:nvSpPr>
          <p:cNvPr id="5" name="Text 3"/>
          <p:cNvSpPr txBox="1"/>
          <p:nvPr/>
        </p:nvSpPr>
        <p:spPr>
          <a:xfrm>
            <a:off x="4892040" y="1097280"/>
            <a:ext cx="3108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What it means</a:t>
            </a:r>
            <a:endParaRPr lang="en-US" sz="1400" dirty="0"/>
          </a:p>
        </p:txBody>
      </p:sp>
      <p:sp>
        <p:nvSpPr>
          <p:cNvPr id="6" name="Text 4"/>
          <p:cNvSpPr txBox="1"/>
          <p:nvPr/>
        </p:nvSpPr>
        <p:spPr>
          <a:xfrm>
            <a:off x="8183880" y="1097280"/>
            <a:ext cx="3364992"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In our case</a:t>
            </a:r>
            <a:endParaRPr lang="en-US" sz="1400" dirty="0"/>
          </a:p>
        </p:txBody>
      </p:sp>
      <p:sp>
        <p:nvSpPr>
          <p:cNvPr id="7" name="Shape 5"/>
          <p:cNvSpPr/>
          <p:nvPr/>
        </p:nvSpPr>
        <p:spPr>
          <a:xfrm>
            <a:off x="548640" y="1463040"/>
            <a:ext cx="11094415" cy="1120140"/>
          </a:xfrm>
          <a:prstGeom prst="roundRect">
            <a:avLst>
              <a:gd name="adj" fmla="val 6531"/>
            </a:avLst>
          </a:prstGeom>
          <a:solidFill>
            <a:srgbClr val="EEF3F8"/>
          </a:solidFill>
          <a:ln w="9525">
            <a:solidFill>
              <a:srgbClr val="D5DEE6"/>
            </a:solidFill>
            <a:prstDash val="solid"/>
          </a:ln>
        </p:spPr>
      </p:sp>
      <p:sp>
        <p:nvSpPr>
          <p:cNvPr id="8" name="Shape 6"/>
          <p:cNvSpPr/>
          <p:nvPr/>
        </p:nvSpPr>
        <p:spPr>
          <a:xfrm>
            <a:off x="8092440" y="1536192"/>
            <a:ext cx="3474720" cy="973836"/>
          </a:xfrm>
          <a:prstGeom prst="rect">
            <a:avLst/>
          </a:prstGeom>
          <a:solidFill>
            <a:srgbClr val="E3F1F0"/>
          </a:solidFill>
          <a:ln w="12700">
            <a:solidFill>
              <a:srgbClr val="E3F1F0"/>
            </a:solidFill>
            <a:prstDash val="solid"/>
          </a:ln>
        </p:spPr>
      </p:sp>
      <p:pic>
        <p:nvPicPr>
          <p:cNvPr id="9" name="Image 0" descr="/tmp/p7/img/big_A.png">    </p:cNvPr>
          <p:cNvPicPr>
            <a:picLocks noChangeAspect="1"/>
          </p:cNvPicPr>
          <p:nvPr/>
        </p:nvPicPr>
        <p:blipFill>
          <a:blip r:embed="rId1"/>
          <a:stretch>
            <a:fillRect/>
          </a:stretch>
        </p:blipFill>
        <p:spPr>
          <a:xfrm>
            <a:off x="640080" y="1725930"/>
            <a:ext cx="420624" cy="594360"/>
          </a:xfrm>
          <a:prstGeom prst="rect">
            <a:avLst/>
          </a:prstGeom>
        </p:spPr>
      </p:pic>
      <p:sp>
        <p:nvSpPr>
          <p:cNvPr id="10" name="Text 7"/>
          <p:cNvSpPr txBox="1"/>
          <p:nvPr/>
        </p:nvSpPr>
        <p:spPr>
          <a:xfrm>
            <a:off x="1143000" y="1463040"/>
            <a:ext cx="1463040" cy="1120140"/>
          </a:xfrm>
          <a:prstGeom prst="rect">
            <a:avLst/>
          </a:prstGeom>
          <a:noFill/>
          <a:ln/>
        </p:spPr>
        <p:txBody>
          <a:bodyPr wrap="square" lIns="0" tIns="0" rIns="0" bIns="0" rtlCol="0" anchor="ctr"/>
          <a:lstStyle/>
          <a:p>
            <a:pPr indent="0" marL="0">
              <a:buNone/>
            </a:pPr>
            <a:r>
              <a:rPr lang="en-US" sz="1400" b="1" dirty="0">
                <a:solidFill>
                  <a:srgbClr val="2E7D7D"/>
                </a:solidFill>
                <a:latin typeface="Arial" pitchFamily="34" charset="0"/>
                <a:ea typeface="Arial" pitchFamily="34" charset="-122"/>
                <a:cs typeface="Arial" pitchFamily="34" charset="-120"/>
              </a:rPr>
              <a:t>Alien A</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Positivism</a:t>
            </a:r>
            <a:endParaRPr lang="en-US" sz="1400" dirty="0"/>
          </a:p>
        </p:txBody>
      </p:sp>
      <p:sp>
        <p:nvSpPr>
          <p:cNvPr id="11" name="Text 8"/>
          <p:cNvSpPr txBox="1"/>
          <p:nvPr/>
        </p:nvSpPr>
        <p:spPr>
          <a:xfrm>
            <a:off x="2743200" y="1463040"/>
            <a:ext cx="2011680" cy="1120140"/>
          </a:xfrm>
          <a:prstGeom prst="rect">
            <a:avLst/>
          </a:prstGeom>
          <a:noFill/>
          <a:ln/>
        </p:spPr>
        <p:txBody>
          <a:bodyPr wrap="square" lIns="0" tIns="0" rIns="0" bIns="0" rtlCol="0" anchor="ctr"/>
          <a:lstStyle/>
          <a:p>
            <a:pPr indent="0" marL="0">
              <a:buNone/>
            </a:pPr>
            <a:r>
              <a:rPr lang="en-US" sz="1500" b="1" dirty="0">
                <a:solidFill>
                  <a:srgbClr val="2E7D7D"/>
                </a:solidFill>
                <a:latin typeface="Arial" pitchFamily="34" charset="0"/>
                <a:ea typeface="Arial" pitchFamily="34" charset="-122"/>
                <a:cs typeface="Arial" pitchFamily="34" charset="-120"/>
              </a:rPr>
              <a:t>Large-scale measurement</a:t>
            </a:r>
            <a:endParaRPr lang="en-US" sz="1500" dirty="0"/>
          </a:p>
        </p:txBody>
      </p:sp>
      <p:sp>
        <p:nvSpPr>
          <p:cNvPr id="12" name="Text 9"/>
          <p:cNvSpPr txBox="1"/>
          <p:nvPr/>
        </p:nvSpPr>
        <p:spPr>
          <a:xfrm>
            <a:off x="4892040" y="146304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Deductive (theory first): test a hypothesis with a large sample, standard instruments and statistical analysis.</a:t>
            </a:r>
            <a:endParaRPr lang="en-US" sz="1500" dirty="0"/>
          </a:p>
        </p:txBody>
      </p:sp>
      <p:sp>
        <p:nvSpPr>
          <p:cNvPr id="13" name="Text 10"/>
          <p:cNvSpPr txBox="1"/>
          <p:nvPr/>
        </p:nvSpPr>
        <p:spPr>
          <a:xfrm>
            <a:off x="8229600" y="146304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Route 200,000 queries at random to AI or human advisers, then use regression analysis.</a:t>
            </a:r>
            <a:endParaRPr lang="en-US" sz="1500" dirty="0"/>
          </a:p>
        </p:txBody>
      </p:sp>
      <p:sp>
        <p:nvSpPr>
          <p:cNvPr id="14" name="Shape 11"/>
          <p:cNvSpPr/>
          <p:nvPr/>
        </p:nvSpPr>
        <p:spPr>
          <a:xfrm>
            <a:off x="548640" y="2674620"/>
            <a:ext cx="11094415" cy="1120140"/>
          </a:xfrm>
          <a:prstGeom prst="roundRect">
            <a:avLst>
              <a:gd name="adj" fmla="val 6531"/>
            </a:avLst>
          </a:prstGeom>
          <a:solidFill>
            <a:srgbClr val="FFFFFF"/>
          </a:solidFill>
          <a:ln w="9525">
            <a:solidFill>
              <a:srgbClr val="D5DEE6"/>
            </a:solidFill>
            <a:prstDash val="solid"/>
          </a:ln>
        </p:spPr>
      </p:sp>
      <p:sp>
        <p:nvSpPr>
          <p:cNvPr id="15" name="Shape 12"/>
          <p:cNvSpPr/>
          <p:nvPr/>
        </p:nvSpPr>
        <p:spPr>
          <a:xfrm>
            <a:off x="8092440" y="2747772"/>
            <a:ext cx="3474720" cy="973836"/>
          </a:xfrm>
          <a:prstGeom prst="rect">
            <a:avLst/>
          </a:prstGeom>
          <a:solidFill>
            <a:srgbClr val="E3F1F0"/>
          </a:solidFill>
          <a:ln w="12700">
            <a:solidFill>
              <a:srgbClr val="E3F1F0"/>
            </a:solidFill>
            <a:prstDash val="solid"/>
          </a:ln>
        </p:spPr>
      </p:sp>
      <p:pic>
        <p:nvPicPr>
          <p:cNvPr id="16" name="Image 1" descr="/tmp/p7/img/big_B.png">    </p:cNvPr>
          <p:cNvPicPr>
            <a:picLocks noChangeAspect="1"/>
          </p:cNvPicPr>
          <p:nvPr/>
        </p:nvPicPr>
        <p:blipFill>
          <a:blip r:embed="rId2"/>
          <a:stretch>
            <a:fillRect/>
          </a:stretch>
        </p:blipFill>
        <p:spPr>
          <a:xfrm>
            <a:off x="640080" y="2937510"/>
            <a:ext cx="420624" cy="594360"/>
          </a:xfrm>
          <a:prstGeom prst="rect">
            <a:avLst/>
          </a:prstGeom>
        </p:spPr>
      </p:pic>
      <p:sp>
        <p:nvSpPr>
          <p:cNvPr id="17" name="Text 13"/>
          <p:cNvSpPr txBox="1"/>
          <p:nvPr/>
        </p:nvSpPr>
        <p:spPr>
          <a:xfrm>
            <a:off x="1143000" y="2674620"/>
            <a:ext cx="1463040" cy="1120140"/>
          </a:xfrm>
          <a:prstGeom prst="rect">
            <a:avLst/>
          </a:prstGeom>
          <a:noFill/>
          <a:ln/>
        </p:spPr>
        <p:txBody>
          <a:bodyPr wrap="square" lIns="0" tIns="0" rIns="0" bIns="0" rtlCol="0" anchor="ctr"/>
          <a:lstStyle/>
          <a:p>
            <a:pPr indent="0" marL="0">
              <a:buNone/>
            </a:pPr>
            <a:r>
              <a:rPr lang="en-US" sz="1400" b="1" dirty="0">
                <a:solidFill>
                  <a:srgbClr val="3F7F4A"/>
                </a:solidFill>
                <a:latin typeface="Arial" pitchFamily="34" charset="0"/>
                <a:ea typeface="Arial" pitchFamily="34" charset="-122"/>
                <a:cs typeface="Arial" pitchFamily="34" charset="-120"/>
              </a:rPr>
              <a:t>Alien B</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Post-positivism</a:t>
            </a:r>
            <a:endParaRPr lang="en-US" sz="1400" dirty="0"/>
          </a:p>
        </p:txBody>
      </p:sp>
      <p:sp>
        <p:nvSpPr>
          <p:cNvPr id="18" name="Text 14"/>
          <p:cNvSpPr txBox="1"/>
          <p:nvPr/>
        </p:nvSpPr>
        <p:spPr>
          <a:xfrm>
            <a:off x="2743200" y="2674620"/>
            <a:ext cx="2011680" cy="1120140"/>
          </a:xfrm>
          <a:prstGeom prst="rect">
            <a:avLst/>
          </a:prstGeom>
          <a:noFill/>
          <a:ln/>
        </p:spPr>
        <p:txBody>
          <a:bodyPr wrap="square" lIns="0" tIns="0" rIns="0" bIns="0" rtlCol="0" anchor="ctr"/>
          <a:lstStyle/>
          <a:p>
            <a:pPr indent="0" marL="0">
              <a:buNone/>
            </a:pPr>
            <a:r>
              <a:rPr lang="en-US" sz="1500" b="1" dirty="0">
                <a:solidFill>
                  <a:srgbClr val="3F7F4A"/>
                </a:solidFill>
                <a:latin typeface="Arial" pitchFamily="34" charset="0"/>
                <a:ea typeface="Arial" pitchFamily="34" charset="-122"/>
                <a:cs typeface="Arial" pitchFamily="34" charset="-120"/>
              </a:rPr>
              <a:t>Several methods cross-checked</a:t>
            </a:r>
            <a:endParaRPr lang="en-US" sz="1500" dirty="0"/>
          </a:p>
        </p:txBody>
      </p:sp>
      <p:sp>
        <p:nvSpPr>
          <p:cNvPr id="19" name="Text 15"/>
          <p:cNvSpPr txBox="1"/>
          <p:nvPr/>
        </p:nvSpPr>
        <p:spPr>
          <a:xfrm>
            <a:off x="4892040" y="267462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Quantitative and qualitative methods combined; contradictions between them are treated as findings.</a:t>
            </a:r>
            <a:endParaRPr lang="en-US" sz="1500" dirty="0"/>
          </a:p>
        </p:txBody>
      </p:sp>
      <p:sp>
        <p:nvSpPr>
          <p:cNvPr id="20" name="Text 16"/>
          <p:cNvSpPr txBox="1"/>
          <p:nvPr/>
        </p:nvSpPr>
        <p:spPr>
          <a:xfrm>
            <a:off x="8229600" y="267462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Contact records, a customer survey and structured adviser interviews, compared with each other.</a:t>
            </a:r>
            <a:endParaRPr lang="en-US" sz="1500" dirty="0"/>
          </a:p>
        </p:txBody>
      </p:sp>
      <p:sp>
        <p:nvSpPr>
          <p:cNvPr id="21" name="Shape 17"/>
          <p:cNvSpPr/>
          <p:nvPr/>
        </p:nvSpPr>
        <p:spPr>
          <a:xfrm>
            <a:off x="548640" y="3886200"/>
            <a:ext cx="11094415" cy="1120140"/>
          </a:xfrm>
          <a:prstGeom prst="roundRect">
            <a:avLst>
              <a:gd name="adj" fmla="val 6531"/>
            </a:avLst>
          </a:prstGeom>
          <a:solidFill>
            <a:srgbClr val="EEF3F8"/>
          </a:solidFill>
          <a:ln w="9525">
            <a:solidFill>
              <a:srgbClr val="D5DEE6"/>
            </a:solidFill>
            <a:prstDash val="solid"/>
          </a:ln>
        </p:spPr>
      </p:sp>
      <p:sp>
        <p:nvSpPr>
          <p:cNvPr id="22" name="Shape 18"/>
          <p:cNvSpPr/>
          <p:nvPr/>
        </p:nvSpPr>
        <p:spPr>
          <a:xfrm>
            <a:off x="8092440" y="3959352"/>
            <a:ext cx="3474720" cy="973836"/>
          </a:xfrm>
          <a:prstGeom prst="rect">
            <a:avLst/>
          </a:prstGeom>
          <a:solidFill>
            <a:srgbClr val="E3F1F0"/>
          </a:solidFill>
          <a:ln w="12700">
            <a:solidFill>
              <a:srgbClr val="E3F1F0"/>
            </a:solidFill>
            <a:prstDash val="solid"/>
          </a:ln>
        </p:spPr>
      </p:sp>
      <p:pic>
        <p:nvPicPr>
          <p:cNvPr id="23" name="Image 2" descr="/tmp/p7/img/big_C.png">    </p:cNvPr>
          <p:cNvPicPr>
            <a:picLocks noChangeAspect="1"/>
          </p:cNvPicPr>
          <p:nvPr/>
        </p:nvPicPr>
        <p:blipFill>
          <a:blip r:embed="rId3"/>
          <a:stretch>
            <a:fillRect/>
          </a:stretch>
        </p:blipFill>
        <p:spPr>
          <a:xfrm>
            <a:off x="640080" y="4149090"/>
            <a:ext cx="420624" cy="594360"/>
          </a:xfrm>
          <a:prstGeom prst="rect">
            <a:avLst/>
          </a:prstGeom>
        </p:spPr>
      </p:pic>
      <p:sp>
        <p:nvSpPr>
          <p:cNvPr id="24" name="Text 19"/>
          <p:cNvSpPr txBox="1"/>
          <p:nvPr/>
        </p:nvSpPr>
        <p:spPr>
          <a:xfrm>
            <a:off x="1143000" y="3886200"/>
            <a:ext cx="1463040" cy="1120140"/>
          </a:xfrm>
          <a:prstGeom prst="rect">
            <a:avLst/>
          </a:prstGeom>
          <a:noFill/>
          <a:ln/>
        </p:spPr>
        <p:txBody>
          <a:bodyPr wrap="square" lIns="0" tIns="0" rIns="0" bIns="0" rtlCol="0" anchor="ctr"/>
          <a:lstStyle/>
          <a:p>
            <a:pPr indent="0" marL="0">
              <a:buNone/>
            </a:pPr>
            <a:r>
              <a:rPr lang="en-US" sz="1400" b="1" dirty="0">
                <a:solidFill>
                  <a:srgbClr val="A4553D"/>
                </a:solidFill>
                <a:latin typeface="Arial" pitchFamily="34" charset="0"/>
                <a:ea typeface="Arial" pitchFamily="34" charset="-122"/>
                <a:cs typeface="Arial" pitchFamily="34" charset="-120"/>
              </a:rPr>
              <a:t>Alien C</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Interpretivism</a:t>
            </a:r>
            <a:endParaRPr lang="en-US" sz="1400" dirty="0"/>
          </a:p>
        </p:txBody>
      </p:sp>
      <p:sp>
        <p:nvSpPr>
          <p:cNvPr id="25" name="Text 20"/>
          <p:cNvSpPr txBox="1"/>
          <p:nvPr/>
        </p:nvSpPr>
        <p:spPr>
          <a:xfrm>
            <a:off x="2743200" y="3886200"/>
            <a:ext cx="2011680" cy="1120140"/>
          </a:xfrm>
          <a:prstGeom prst="rect">
            <a:avLst/>
          </a:prstGeom>
          <a:noFill/>
          <a:ln/>
        </p:spPr>
        <p:txBody>
          <a:bodyPr wrap="square" lIns="0" tIns="0" rIns="0" bIns="0" rtlCol="0" anchor="ctr"/>
          <a:lstStyle/>
          <a:p>
            <a:pPr indent="0" marL="0">
              <a:buNone/>
            </a:pPr>
            <a:r>
              <a:rPr lang="en-US" sz="1500" b="1" dirty="0">
                <a:solidFill>
                  <a:srgbClr val="A4553D"/>
                </a:solidFill>
                <a:latin typeface="Arial" pitchFamily="34" charset="0"/>
                <a:ea typeface="Arial" pitchFamily="34" charset="-122"/>
                <a:cs typeface="Arial" pitchFamily="34" charset="-120"/>
              </a:rPr>
              <a:t>Hermeneutic, in-depth, qualitative</a:t>
            </a:r>
            <a:endParaRPr lang="en-US" sz="1500" dirty="0"/>
          </a:p>
        </p:txBody>
      </p:sp>
      <p:sp>
        <p:nvSpPr>
          <p:cNvPr id="26" name="Text 21"/>
          <p:cNvSpPr txBox="1"/>
          <p:nvPr/>
        </p:nvSpPr>
        <p:spPr>
          <a:xfrm>
            <a:off x="4892040" y="388620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Inductive (data first): a small purposive sample; interviews and observation interpreted by moving between the parts and the whole.</a:t>
            </a:r>
            <a:endParaRPr lang="en-US" sz="1500" dirty="0"/>
          </a:p>
        </p:txBody>
      </p:sp>
      <p:sp>
        <p:nvSpPr>
          <p:cNvPr id="27" name="Text 22"/>
          <p:cNvSpPr txBox="1"/>
          <p:nvPr/>
        </p:nvSpPr>
        <p:spPr>
          <a:xfrm>
            <a:off x="8229600" y="388620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Twenty-five in-depth interviews and observation in one contact centre.</a:t>
            </a:r>
            <a:endParaRPr lang="en-US" sz="1500" dirty="0"/>
          </a:p>
        </p:txBody>
      </p:sp>
      <p:sp>
        <p:nvSpPr>
          <p:cNvPr id="28" name="Shape 23"/>
          <p:cNvSpPr/>
          <p:nvPr/>
        </p:nvSpPr>
        <p:spPr>
          <a:xfrm>
            <a:off x="548640" y="5097780"/>
            <a:ext cx="11094415" cy="1120140"/>
          </a:xfrm>
          <a:prstGeom prst="roundRect">
            <a:avLst>
              <a:gd name="adj" fmla="val 6531"/>
            </a:avLst>
          </a:prstGeom>
          <a:solidFill>
            <a:srgbClr val="FFFFFF"/>
          </a:solidFill>
          <a:ln w="9525">
            <a:solidFill>
              <a:srgbClr val="D5DEE6"/>
            </a:solidFill>
            <a:prstDash val="solid"/>
          </a:ln>
        </p:spPr>
      </p:sp>
      <p:sp>
        <p:nvSpPr>
          <p:cNvPr id="29" name="Shape 24"/>
          <p:cNvSpPr/>
          <p:nvPr/>
        </p:nvSpPr>
        <p:spPr>
          <a:xfrm>
            <a:off x="8092440" y="5170932"/>
            <a:ext cx="3474720" cy="973836"/>
          </a:xfrm>
          <a:prstGeom prst="rect">
            <a:avLst/>
          </a:prstGeom>
          <a:solidFill>
            <a:srgbClr val="E3F1F0"/>
          </a:solidFill>
          <a:ln w="12700">
            <a:solidFill>
              <a:srgbClr val="E3F1F0"/>
            </a:solidFill>
            <a:prstDash val="solid"/>
          </a:ln>
        </p:spPr>
      </p:sp>
      <p:pic>
        <p:nvPicPr>
          <p:cNvPr id="30" name="Image 3" descr="/tmp/p7/img/big_D.png">    </p:cNvPr>
          <p:cNvPicPr>
            <a:picLocks noChangeAspect="1"/>
          </p:cNvPicPr>
          <p:nvPr/>
        </p:nvPicPr>
        <p:blipFill>
          <a:blip r:embed="rId4"/>
          <a:stretch>
            <a:fillRect/>
          </a:stretch>
        </p:blipFill>
        <p:spPr>
          <a:xfrm>
            <a:off x="640080" y="5360670"/>
            <a:ext cx="420624" cy="594360"/>
          </a:xfrm>
          <a:prstGeom prst="rect">
            <a:avLst/>
          </a:prstGeom>
        </p:spPr>
      </p:pic>
      <p:sp>
        <p:nvSpPr>
          <p:cNvPr id="31" name="Text 25"/>
          <p:cNvSpPr txBox="1"/>
          <p:nvPr/>
        </p:nvSpPr>
        <p:spPr>
          <a:xfrm>
            <a:off x="1143000" y="5097780"/>
            <a:ext cx="1463040" cy="1120140"/>
          </a:xfrm>
          <a:prstGeom prst="rect">
            <a:avLst/>
          </a:prstGeom>
          <a:noFill/>
          <a:ln/>
        </p:spPr>
        <p:txBody>
          <a:bodyPr wrap="square" lIns="0" tIns="0" rIns="0" bIns="0" rtlCol="0" anchor="ctr"/>
          <a:lstStyle/>
          <a:p>
            <a:pPr indent="0" marL="0">
              <a:buNone/>
            </a:pPr>
            <a:r>
              <a:rPr lang="en-US" sz="1400" b="1" dirty="0">
                <a:solidFill>
                  <a:srgbClr val="6B4E94"/>
                </a:solidFill>
                <a:latin typeface="Arial" pitchFamily="34" charset="0"/>
                <a:ea typeface="Arial" pitchFamily="34" charset="-122"/>
                <a:cs typeface="Arial" pitchFamily="34" charset="-120"/>
              </a:rPr>
              <a:t>Alien D</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Constructivism</a:t>
            </a:r>
            <a:endParaRPr lang="en-US" sz="1400" dirty="0"/>
          </a:p>
        </p:txBody>
      </p:sp>
      <p:sp>
        <p:nvSpPr>
          <p:cNvPr id="32" name="Text 26"/>
          <p:cNvSpPr txBox="1"/>
          <p:nvPr/>
        </p:nvSpPr>
        <p:spPr>
          <a:xfrm>
            <a:off x="2743200" y="5097780"/>
            <a:ext cx="2011680" cy="1120140"/>
          </a:xfrm>
          <a:prstGeom prst="rect">
            <a:avLst/>
          </a:prstGeom>
          <a:noFill/>
          <a:ln/>
        </p:spPr>
        <p:txBody>
          <a:bodyPr wrap="square" lIns="0" tIns="0" rIns="0" bIns="0" rtlCol="0" anchor="ctr"/>
          <a:lstStyle/>
          <a:p>
            <a:pPr indent="0" marL="0">
              <a:buNone/>
            </a:pPr>
            <a:r>
              <a:rPr lang="en-US" sz="1500" b="1" dirty="0">
                <a:solidFill>
                  <a:srgbClr val="6B4E94"/>
                </a:solidFill>
                <a:latin typeface="Arial" pitchFamily="34" charset="0"/>
                <a:ea typeface="Arial" pitchFamily="34" charset="-122"/>
                <a:cs typeface="Arial" pitchFamily="34" charset="-120"/>
              </a:rPr>
              <a:t>Individual cases over time</a:t>
            </a:r>
            <a:endParaRPr lang="en-US" sz="1500" dirty="0"/>
          </a:p>
        </p:txBody>
      </p:sp>
      <p:sp>
        <p:nvSpPr>
          <p:cNvPr id="33" name="Text 27"/>
          <p:cNvSpPr txBox="1"/>
          <p:nvPr/>
        </p:nvSpPr>
        <p:spPr>
          <a:xfrm>
            <a:off x="4892040" y="509778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A few people followed in depth through narrative and reflective conversations.</a:t>
            </a:r>
            <a:endParaRPr lang="en-US" sz="1500" dirty="0"/>
          </a:p>
        </p:txBody>
      </p:sp>
      <p:sp>
        <p:nvSpPr>
          <p:cNvPr id="34" name="Text 28"/>
          <p:cNvSpPr txBox="1"/>
          <p:nvPr/>
        </p:nvSpPr>
        <p:spPr>
          <a:xfrm>
            <a:off x="8229600" y="509778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Six advisers followed over twelve months through reflective conversations.</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63</a:t>
            </a:fld>
            <a:endParaRPr lang="en-US"/>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name="Slide 64">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How each alien answers: methodology (E to G)</a:t>
            </a:r>
            <a:endParaRPr lang="en-US" sz="3000" dirty="0"/>
          </a:p>
        </p:txBody>
      </p:sp>
      <p:sp>
        <p:nvSpPr>
          <p:cNvPr id="3" name="Text 1"/>
          <p:cNvSpPr txBox="1"/>
          <p:nvPr/>
        </p:nvSpPr>
        <p:spPr>
          <a:xfrm>
            <a:off x="640080" y="1097280"/>
            <a:ext cx="192024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Alien</a:t>
            </a:r>
            <a:endParaRPr lang="en-US" sz="1400" dirty="0"/>
          </a:p>
        </p:txBody>
      </p:sp>
      <p:sp>
        <p:nvSpPr>
          <p:cNvPr id="4" name="Text 2"/>
          <p:cNvSpPr txBox="1"/>
          <p:nvPr/>
        </p:nvSpPr>
        <p:spPr>
          <a:xfrm>
            <a:off x="2743200" y="1097280"/>
            <a:ext cx="1965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Position</a:t>
            </a:r>
            <a:endParaRPr lang="en-US" sz="1400" dirty="0"/>
          </a:p>
        </p:txBody>
      </p:sp>
      <p:sp>
        <p:nvSpPr>
          <p:cNvPr id="5" name="Text 3"/>
          <p:cNvSpPr txBox="1"/>
          <p:nvPr/>
        </p:nvSpPr>
        <p:spPr>
          <a:xfrm>
            <a:off x="4892040" y="1097280"/>
            <a:ext cx="3108960"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What it means</a:t>
            </a:r>
            <a:endParaRPr lang="en-US" sz="1400" dirty="0"/>
          </a:p>
        </p:txBody>
      </p:sp>
      <p:sp>
        <p:nvSpPr>
          <p:cNvPr id="6" name="Text 4"/>
          <p:cNvSpPr txBox="1"/>
          <p:nvPr/>
        </p:nvSpPr>
        <p:spPr>
          <a:xfrm>
            <a:off x="8183880" y="1097280"/>
            <a:ext cx="3364992" cy="320040"/>
          </a:xfrm>
          <a:prstGeom prst="rect">
            <a:avLst/>
          </a:prstGeom>
          <a:noFill/>
          <a:ln/>
        </p:spPr>
        <p:txBody>
          <a:bodyPr wrap="square" lIns="0" tIns="0" rIns="0" bIns="0" rtlCol="0" anchor="ctr"/>
          <a:lstStyle/>
          <a:p>
            <a:pPr indent="0" marL="0">
              <a:buNone/>
            </a:pPr>
            <a:r>
              <a:rPr lang="en-US" sz="1400" b="1" dirty="0">
                <a:solidFill>
                  <a:srgbClr val="607085"/>
                </a:solidFill>
                <a:latin typeface="Arial" pitchFamily="34" charset="0"/>
                <a:ea typeface="Arial" pitchFamily="34" charset="-122"/>
                <a:cs typeface="Arial" pitchFamily="34" charset="-120"/>
              </a:rPr>
              <a:t>In our case</a:t>
            </a:r>
            <a:endParaRPr lang="en-US" sz="1400" dirty="0"/>
          </a:p>
        </p:txBody>
      </p:sp>
      <p:sp>
        <p:nvSpPr>
          <p:cNvPr id="7" name="Shape 5"/>
          <p:cNvSpPr/>
          <p:nvPr/>
        </p:nvSpPr>
        <p:spPr>
          <a:xfrm>
            <a:off x="548640" y="1463040"/>
            <a:ext cx="11094415" cy="1120140"/>
          </a:xfrm>
          <a:prstGeom prst="roundRect">
            <a:avLst>
              <a:gd name="adj" fmla="val 6531"/>
            </a:avLst>
          </a:prstGeom>
          <a:solidFill>
            <a:srgbClr val="EEF3F8"/>
          </a:solidFill>
          <a:ln w="9525">
            <a:solidFill>
              <a:srgbClr val="D5DEE6"/>
            </a:solidFill>
            <a:prstDash val="solid"/>
          </a:ln>
        </p:spPr>
      </p:sp>
      <p:sp>
        <p:nvSpPr>
          <p:cNvPr id="8" name="Shape 6"/>
          <p:cNvSpPr/>
          <p:nvPr/>
        </p:nvSpPr>
        <p:spPr>
          <a:xfrm>
            <a:off x="8092440" y="1536192"/>
            <a:ext cx="3474720" cy="973836"/>
          </a:xfrm>
          <a:prstGeom prst="rect">
            <a:avLst/>
          </a:prstGeom>
          <a:solidFill>
            <a:srgbClr val="E3F1F0"/>
          </a:solidFill>
          <a:ln w="12700">
            <a:solidFill>
              <a:srgbClr val="E3F1F0"/>
            </a:solidFill>
            <a:prstDash val="solid"/>
          </a:ln>
        </p:spPr>
      </p:sp>
      <p:pic>
        <p:nvPicPr>
          <p:cNvPr id="9" name="Image 0" descr="/tmp/p7/img/big_E.png">    </p:cNvPr>
          <p:cNvPicPr>
            <a:picLocks noChangeAspect="1"/>
          </p:cNvPicPr>
          <p:nvPr/>
        </p:nvPicPr>
        <p:blipFill>
          <a:blip r:embed="rId1"/>
          <a:stretch>
            <a:fillRect/>
          </a:stretch>
        </p:blipFill>
        <p:spPr>
          <a:xfrm>
            <a:off x="640080" y="1725930"/>
            <a:ext cx="420624" cy="594360"/>
          </a:xfrm>
          <a:prstGeom prst="rect">
            <a:avLst/>
          </a:prstGeom>
        </p:spPr>
      </p:pic>
      <p:sp>
        <p:nvSpPr>
          <p:cNvPr id="10" name="Text 7"/>
          <p:cNvSpPr txBox="1"/>
          <p:nvPr/>
        </p:nvSpPr>
        <p:spPr>
          <a:xfrm>
            <a:off x="1143000" y="1463040"/>
            <a:ext cx="1463040" cy="1120140"/>
          </a:xfrm>
          <a:prstGeom prst="rect">
            <a:avLst/>
          </a:prstGeom>
          <a:noFill/>
          <a:ln/>
        </p:spPr>
        <p:txBody>
          <a:bodyPr wrap="square" lIns="0" tIns="0" rIns="0" bIns="0" rtlCol="0" anchor="ctr"/>
          <a:lstStyle/>
          <a:p>
            <a:pPr indent="0" marL="0">
              <a:buNone/>
            </a:pPr>
            <a:r>
              <a:rPr lang="en-US" sz="1400" b="1" dirty="0">
                <a:solidFill>
                  <a:srgbClr val="8A4F9B"/>
                </a:solidFill>
                <a:latin typeface="Arial" pitchFamily="34" charset="0"/>
                <a:ea typeface="Arial" pitchFamily="34" charset="-122"/>
                <a:cs typeface="Arial" pitchFamily="34" charset="-120"/>
              </a:rPr>
              <a:t>Alien E</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Social constructionism</a:t>
            </a:r>
            <a:endParaRPr lang="en-US" sz="1400" dirty="0"/>
          </a:p>
        </p:txBody>
      </p:sp>
      <p:sp>
        <p:nvSpPr>
          <p:cNvPr id="11" name="Text 8"/>
          <p:cNvSpPr txBox="1"/>
          <p:nvPr/>
        </p:nvSpPr>
        <p:spPr>
          <a:xfrm>
            <a:off x="2743200" y="1463040"/>
            <a:ext cx="2011680" cy="1120140"/>
          </a:xfrm>
          <a:prstGeom prst="rect">
            <a:avLst/>
          </a:prstGeom>
          <a:noFill/>
          <a:ln/>
        </p:spPr>
        <p:txBody>
          <a:bodyPr wrap="square" lIns="0" tIns="0" rIns="0" bIns="0" rtlCol="0" anchor="ctr"/>
          <a:lstStyle/>
          <a:p>
            <a:pPr indent="0" marL="0">
              <a:buNone/>
            </a:pPr>
            <a:r>
              <a:rPr lang="en-US" sz="1500" b="1" dirty="0">
                <a:solidFill>
                  <a:srgbClr val="8A4F9B"/>
                </a:solidFill>
                <a:latin typeface="Arial" pitchFamily="34" charset="0"/>
                <a:ea typeface="Arial" pitchFamily="34" charset="-122"/>
                <a:cs typeface="Arial" pitchFamily="34" charset="-120"/>
              </a:rPr>
              <a:t>Language and group interaction</a:t>
            </a:r>
            <a:endParaRPr lang="en-US" sz="1500" dirty="0"/>
          </a:p>
        </p:txBody>
      </p:sp>
      <p:sp>
        <p:nvSpPr>
          <p:cNvPr id="12" name="Text 9"/>
          <p:cNvSpPr txBox="1"/>
          <p:nvPr/>
        </p:nvSpPr>
        <p:spPr>
          <a:xfrm>
            <a:off x="4892040" y="146304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Focus groups, observation of meetings and analysis of documents and talk.</a:t>
            </a:r>
            <a:endParaRPr lang="en-US" sz="1500" dirty="0"/>
          </a:p>
        </p:txBody>
      </p:sp>
      <p:sp>
        <p:nvSpPr>
          <p:cNvPr id="13" name="Text 10"/>
          <p:cNvSpPr txBox="1"/>
          <p:nvPr/>
        </p:nvSpPr>
        <p:spPr>
          <a:xfrm>
            <a:off x="8229600" y="146304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Discourse analysis of the chief executive's statements, memos, meetings and customer forums.</a:t>
            </a:r>
            <a:endParaRPr lang="en-US" sz="1500" dirty="0"/>
          </a:p>
        </p:txBody>
      </p:sp>
      <p:sp>
        <p:nvSpPr>
          <p:cNvPr id="14" name="Shape 11"/>
          <p:cNvSpPr/>
          <p:nvPr/>
        </p:nvSpPr>
        <p:spPr>
          <a:xfrm>
            <a:off x="548640" y="2674620"/>
            <a:ext cx="11094415" cy="1120140"/>
          </a:xfrm>
          <a:prstGeom prst="roundRect">
            <a:avLst>
              <a:gd name="adj" fmla="val 6531"/>
            </a:avLst>
          </a:prstGeom>
          <a:solidFill>
            <a:srgbClr val="FFFFFF"/>
          </a:solidFill>
          <a:ln w="9525">
            <a:solidFill>
              <a:srgbClr val="D5DEE6"/>
            </a:solidFill>
            <a:prstDash val="solid"/>
          </a:ln>
        </p:spPr>
      </p:sp>
      <p:sp>
        <p:nvSpPr>
          <p:cNvPr id="15" name="Shape 12"/>
          <p:cNvSpPr/>
          <p:nvPr/>
        </p:nvSpPr>
        <p:spPr>
          <a:xfrm>
            <a:off x="8092440" y="2747772"/>
            <a:ext cx="3474720" cy="973836"/>
          </a:xfrm>
          <a:prstGeom prst="rect">
            <a:avLst/>
          </a:prstGeom>
          <a:solidFill>
            <a:srgbClr val="E3F1F0"/>
          </a:solidFill>
          <a:ln w="12700">
            <a:solidFill>
              <a:srgbClr val="E3F1F0"/>
            </a:solidFill>
            <a:prstDash val="solid"/>
          </a:ln>
        </p:spPr>
      </p:sp>
      <p:pic>
        <p:nvPicPr>
          <p:cNvPr id="16" name="Image 1" descr="/tmp/p7/img/big_F.png">    </p:cNvPr>
          <p:cNvPicPr>
            <a:picLocks noChangeAspect="1"/>
          </p:cNvPicPr>
          <p:nvPr/>
        </p:nvPicPr>
        <p:blipFill>
          <a:blip r:embed="rId2"/>
          <a:stretch>
            <a:fillRect/>
          </a:stretch>
        </p:blipFill>
        <p:spPr>
          <a:xfrm>
            <a:off x="640080" y="2937510"/>
            <a:ext cx="420624" cy="594360"/>
          </a:xfrm>
          <a:prstGeom prst="rect">
            <a:avLst/>
          </a:prstGeom>
        </p:spPr>
      </p:pic>
      <p:sp>
        <p:nvSpPr>
          <p:cNvPr id="17" name="Text 13"/>
          <p:cNvSpPr txBox="1"/>
          <p:nvPr/>
        </p:nvSpPr>
        <p:spPr>
          <a:xfrm>
            <a:off x="1143000" y="2674620"/>
            <a:ext cx="1463040" cy="1120140"/>
          </a:xfrm>
          <a:prstGeom prst="rect">
            <a:avLst/>
          </a:prstGeom>
          <a:noFill/>
          <a:ln/>
        </p:spPr>
        <p:txBody>
          <a:bodyPr wrap="square" lIns="0" tIns="0" rIns="0" bIns="0" rtlCol="0" anchor="ctr"/>
          <a:lstStyle/>
          <a:p>
            <a:pPr indent="0" marL="0">
              <a:buNone/>
            </a:pPr>
            <a:r>
              <a:rPr lang="en-US" sz="1400" b="1" dirty="0">
                <a:solidFill>
                  <a:srgbClr val="A8622A"/>
                </a:solidFill>
                <a:latin typeface="Arial" pitchFamily="34" charset="0"/>
                <a:ea typeface="Arial" pitchFamily="34" charset="-122"/>
                <a:cs typeface="Arial" pitchFamily="34" charset="-120"/>
              </a:rPr>
              <a:t>Alien F</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Critical theory</a:t>
            </a:r>
            <a:endParaRPr lang="en-US" sz="1400" dirty="0"/>
          </a:p>
        </p:txBody>
      </p:sp>
      <p:sp>
        <p:nvSpPr>
          <p:cNvPr id="18" name="Text 14"/>
          <p:cNvSpPr txBox="1"/>
          <p:nvPr/>
        </p:nvSpPr>
        <p:spPr>
          <a:xfrm>
            <a:off x="2743200" y="2674620"/>
            <a:ext cx="2011680" cy="1120140"/>
          </a:xfrm>
          <a:prstGeom prst="rect">
            <a:avLst/>
          </a:prstGeom>
          <a:noFill/>
          <a:ln/>
        </p:spPr>
        <p:txBody>
          <a:bodyPr wrap="square" lIns="0" tIns="0" rIns="0" bIns="0" rtlCol="0" anchor="ctr"/>
          <a:lstStyle/>
          <a:p>
            <a:pPr indent="0" marL="0">
              <a:buNone/>
            </a:pPr>
            <a:r>
              <a:rPr lang="en-US" sz="1500" b="1" dirty="0">
                <a:solidFill>
                  <a:srgbClr val="A8622A"/>
                </a:solidFill>
                <a:latin typeface="Arial" pitchFamily="34" charset="0"/>
                <a:ea typeface="Arial" pitchFamily="34" charset="-122"/>
                <a:cs typeface="Arial" pitchFamily="34" charset="-120"/>
              </a:rPr>
              <a:t>Participatory: with, not on</a:t>
            </a:r>
            <a:endParaRPr lang="en-US" sz="1500" dirty="0"/>
          </a:p>
        </p:txBody>
      </p:sp>
      <p:sp>
        <p:nvSpPr>
          <p:cNvPr id="19" name="Text 15"/>
          <p:cNvSpPr txBox="1"/>
          <p:nvPr/>
        </p:nvSpPr>
        <p:spPr>
          <a:xfrm>
            <a:off x="4892040" y="267462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Research done with those affected and aimed at action and change.</a:t>
            </a:r>
            <a:endParaRPr lang="en-US" sz="1500" dirty="0"/>
          </a:p>
        </p:txBody>
      </p:sp>
      <p:sp>
        <p:nvSpPr>
          <p:cNvPr id="20" name="Text 16"/>
          <p:cNvSpPr txBox="1"/>
          <p:nvPr/>
        </p:nvSpPr>
        <p:spPr>
          <a:xfrm>
            <a:off x="8229600" y="267462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Participatory research with displaced advisers, worker representatives and digitally excluded customers.</a:t>
            </a:r>
            <a:endParaRPr lang="en-US" sz="1500" dirty="0"/>
          </a:p>
        </p:txBody>
      </p:sp>
      <p:sp>
        <p:nvSpPr>
          <p:cNvPr id="21" name="Shape 17"/>
          <p:cNvSpPr/>
          <p:nvPr/>
        </p:nvSpPr>
        <p:spPr>
          <a:xfrm>
            <a:off x="548640" y="3886200"/>
            <a:ext cx="11094415" cy="1120140"/>
          </a:xfrm>
          <a:prstGeom prst="roundRect">
            <a:avLst>
              <a:gd name="adj" fmla="val 6531"/>
            </a:avLst>
          </a:prstGeom>
          <a:solidFill>
            <a:srgbClr val="EEF3F8"/>
          </a:solidFill>
          <a:ln w="9525">
            <a:solidFill>
              <a:srgbClr val="D5DEE6"/>
            </a:solidFill>
            <a:prstDash val="solid"/>
          </a:ln>
        </p:spPr>
      </p:sp>
      <p:sp>
        <p:nvSpPr>
          <p:cNvPr id="22" name="Shape 18"/>
          <p:cNvSpPr/>
          <p:nvPr/>
        </p:nvSpPr>
        <p:spPr>
          <a:xfrm>
            <a:off x="8092440" y="3959352"/>
            <a:ext cx="3474720" cy="973836"/>
          </a:xfrm>
          <a:prstGeom prst="rect">
            <a:avLst/>
          </a:prstGeom>
          <a:solidFill>
            <a:srgbClr val="E3F1F0"/>
          </a:solidFill>
          <a:ln w="12700">
            <a:solidFill>
              <a:srgbClr val="E3F1F0"/>
            </a:solidFill>
            <a:prstDash val="solid"/>
          </a:ln>
        </p:spPr>
      </p:sp>
      <p:pic>
        <p:nvPicPr>
          <p:cNvPr id="23" name="Image 2" descr="/tmp/p7/img/big_G.png">    </p:cNvPr>
          <p:cNvPicPr>
            <a:picLocks noChangeAspect="1"/>
          </p:cNvPicPr>
          <p:nvPr/>
        </p:nvPicPr>
        <p:blipFill>
          <a:blip r:embed="rId3"/>
          <a:stretch>
            <a:fillRect/>
          </a:stretch>
        </p:blipFill>
        <p:spPr>
          <a:xfrm>
            <a:off x="640080" y="4149090"/>
            <a:ext cx="420624" cy="594360"/>
          </a:xfrm>
          <a:prstGeom prst="rect">
            <a:avLst/>
          </a:prstGeom>
        </p:spPr>
      </p:pic>
      <p:sp>
        <p:nvSpPr>
          <p:cNvPr id="24" name="Text 19"/>
          <p:cNvSpPr txBox="1"/>
          <p:nvPr/>
        </p:nvSpPr>
        <p:spPr>
          <a:xfrm>
            <a:off x="1143000" y="3886200"/>
            <a:ext cx="1463040" cy="1120140"/>
          </a:xfrm>
          <a:prstGeom prst="rect">
            <a:avLst/>
          </a:prstGeom>
          <a:noFill/>
          <a:ln/>
        </p:spPr>
        <p:txBody>
          <a:bodyPr wrap="square" lIns="0" tIns="0" rIns="0" bIns="0" rtlCol="0" anchor="ctr"/>
          <a:lstStyle/>
          <a:p>
            <a:pPr indent="0" marL="0">
              <a:buNone/>
            </a:pPr>
            <a:r>
              <a:rPr lang="en-US" sz="1400" b="1" dirty="0">
                <a:solidFill>
                  <a:srgbClr val="1F6E6F"/>
                </a:solidFill>
                <a:latin typeface="Arial" pitchFamily="34" charset="0"/>
                <a:ea typeface="Arial" pitchFamily="34" charset="-122"/>
                <a:cs typeface="Arial" pitchFamily="34" charset="-120"/>
              </a:rPr>
              <a:t>Alien G</a:t>
            </a:r>
            <a:endParaRPr lang="en-US" sz="1400" dirty="0"/>
          </a:p>
          <a:p>
            <a:pPr indent="0" marL="0">
              <a:buNone/>
            </a:pPr>
            <a:r>
              <a:rPr lang="en-US" sz="1400" b="1" dirty="0">
                <a:solidFill>
                  <a:srgbClr val="1C2833"/>
                </a:solidFill>
                <a:latin typeface="Arial" pitchFamily="34" charset="0"/>
                <a:ea typeface="Arial" pitchFamily="34" charset="-122"/>
                <a:cs typeface="Arial" pitchFamily="34" charset="-120"/>
              </a:rPr>
              <a:t>Pragmatism</a:t>
            </a:r>
            <a:endParaRPr lang="en-US" sz="1400" dirty="0"/>
          </a:p>
        </p:txBody>
      </p:sp>
      <p:sp>
        <p:nvSpPr>
          <p:cNvPr id="25" name="Text 20"/>
          <p:cNvSpPr txBox="1"/>
          <p:nvPr/>
        </p:nvSpPr>
        <p:spPr>
          <a:xfrm>
            <a:off x="2743200" y="3886200"/>
            <a:ext cx="2011680" cy="1120140"/>
          </a:xfrm>
          <a:prstGeom prst="rect">
            <a:avLst/>
          </a:prstGeom>
          <a:noFill/>
          <a:ln/>
        </p:spPr>
        <p:txBody>
          <a:bodyPr wrap="square" lIns="0" tIns="0" rIns="0" bIns="0" rtlCol="0" anchor="ctr"/>
          <a:lstStyle/>
          <a:p>
            <a:pPr indent="0" marL="0">
              <a:buNone/>
            </a:pPr>
            <a:r>
              <a:rPr lang="en-US" sz="1500" b="1" dirty="0">
                <a:solidFill>
                  <a:srgbClr val="1F6E6F"/>
                </a:solidFill>
                <a:latin typeface="Arial" pitchFamily="34" charset="0"/>
                <a:ea typeface="Arial" pitchFamily="34" charset="-122"/>
                <a:cs typeface="Arial" pitchFamily="34" charset="-120"/>
              </a:rPr>
              <a:t>Methods chosen to fit the question</a:t>
            </a:r>
            <a:endParaRPr lang="en-US" sz="1500" dirty="0"/>
          </a:p>
        </p:txBody>
      </p:sp>
      <p:sp>
        <p:nvSpPr>
          <p:cNvPr id="26" name="Text 21"/>
          <p:cNvSpPr txBox="1"/>
          <p:nvPr/>
        </p:nvSpPr>
        <p:spPr>
          <a:xfrm>
            <a:off x="4892040" y="3886200"/>
            <a:ext cx="310896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Mixed methods in sequence or together, justified through pragmatism as a paradigm.</a:t>
            </a:r>
            <a:endParaRPr lang="en-US" sz="1500" dirty="0"/>
          </a:p>
        </p:txBody>
      </p:sp>
      <p:sp>
        <p:nvSpPr>
          <p:cNvPr id="27" name="Text 22"/>
          <p:cNvSpPr txBox="1"/>
          <p:nvPr/>
        </p:nvSpPr>
        <p:spPr>
          <a:xfrm>
            <a:off x="8229600" y="3886200"/>
            <a:ext cx="3200400" cy="1120140"/>
          </a:xfrm>
          <a:prstGeom prst="rect">
            <a:avLst/>
          </a:prstGeom>
          <a:noFill/>
          <a:ln/>
        </p:spPr>
        <p:txBody>
          <a:bodyPr wrap="square" lIns="0" tIns="0" rIns="0" bIns="0" rtlCol="0" anchor="ctr"/>
          <a:lstStyle/>
          <a:p>
            <a:pPr indent="0" marL="0">
              <a:buNone/>
            </a:pPr>
            <a:r>
              <a:rPr lang="en-US" sz="1500" dirty="0">
                <a:solidFill>
                  <a:srgbClr val="1C2833"/>
                </a:solidFill>
                <a:latin typeface="Arial" pitchFamily="34" charset="0"/>
                <a:ea typeface="Arial" pitchFamily="34" charset="-122"/>
                <a:cs typeface="Arial" pitchFamily="34" charset="-120"/>
              </a:rPr>
              <a:t>Contact data, then interviews, then a pilot of a hybrid service, each phase shaping the next.</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64</a:t>
            </a:fld>
            <a:endParaRPr lang="en-US"/>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name="Slide 65">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2E7D7A"/>
          </a:solidFill>
          <a:ln w="12700">
            <a:solidFill>
              <a:srgbClr val="2E7D7A"/>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Class activity 6 | 5 minutes | pairs</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Deductive, inductive or abductive?</a:t>
            </a:r>
            <a:endParaRPr lang="en-US" sz="2800" dirty="0"/>
          </a:p>
        </p:txBody>
      </p:sp>
      <p:sp>
        <p:nvSpPr>
          <p:cNvPr id="5" name="Text 3"/>
          <p:cNvSpPr txBox="1"/>
          <p:nvPr/>
        </p:nvSpPr>
        <p:spPr>
          <a:xfrm>
            <a:off x="548640" y="1325880"/>
            <a:ext cx="11094415" cy="594360"/>
          </a:xfrm>
          <a:prstGeom prst="rect">
            <a:avLst/>
          </a:prstGeom>
          <a:noFill/>
          <a:ln/>
        </p:spPr>
        <p:txBody>
          <a:bodyPr wrap="square" lIns="0" tIns="0" rIns="0" bIns="0" rtlCol="0" anchor="t"/>
          <a:lstStyle/>
          <a:p>
            <a:pPr indent="0" marL="0">
              <a:buNone/>
            </a:pPr>
            <a:r>
              <a:rPr lang="en-US" sz="1700" dirty="0">
                <a:solidFill>
                  <a:srgbClr val="1C2833"/>
                </a:solidFill>
                <a:latin typeface="Arial" pitchFamily="34" charset="0"/>
                <a:ea typeface="Arial" pitchFamily="34" charset="-122"/>
                <a:cs typeface="Arial" pitchFamily="34" charset="-120"/>
              </a:rPr>
              <a:t>Decide which kind of reasoning each researcher is using.</a:t>
            </a:r>
            <a:endParaRPr lang="en-US" sz="1700" dirty="0"/>
          </a:p>
        </p:txBody>
      </p:sp>
      <p:sp>
        <p:nvSpPr>
          <p:cNvPr id="6" name="Shape 4"/>
          <p:cNvSpPr/>
          <p:nvPr/>
        </p:nvSpPr>
        <p:spPr>
          <a:xfrm>
            <a:off x="548640" y="2011680"/>
            <a:ext cx="11094415" cy="832104"/>
          </a:xfrm>
          <a:prstGeom prst="roundRect">
            <a:avLst>
              <a:gd name="adj" fmla="val 8791"/>
            </a:avLst>
          </a:prstGeom>
          <a:solidFill>
            <a:srgbClr val="FFFFFF"/>
          </a:solidFill>
          <a:ln w="9525">
            <a:solidFill>
              <a:srgbClr val="D5DEE6"/>
            </a:solidFill>
            <a:prstDash val="solid"/>
          </a:ln>
        </p:spPr>
      </p:sp>
      <p:sp>
        <p:nvSpPr>
          <p:cNvPr id="7" name="Text 5"/>
          <p:cNvSpPr txBox="1"/>
          <p:nvPr/>
        </p:nvSpPr>
        <p:spPr>
          <a:xfrm>
            <a:off x="685800" y="2221992"/>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a</a:t>
            </a:r>
            <a:endParaRPr lang="en-US" sz="1600" dirty="0"/>
          </a:p>
        </p:txBody>
      </p:sp>
      <p:sp>
        <p:nvSpPr>
          <p:cNvPr id="8" name="Text 6"/>
          <p:cNvSpPr txBox="1"/>
          <p:nvPr/>
        </p:nvSpPr>
        <p:spPr>
          <a:xfrm>
            <a:off x="1234440" y="2011680"/>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A researcher predicts that AI handling lowers satisfaction and tests the prediction on 50,000 calls.</a:t>
            </a:r>
            <a:endParaRPr lang="en-US" sz="1600" dirty="0"/>
          </a:p>
        </p:txBody>
      </p:sp>
      <p:sp>
        <p:nvSpPr>
          <p:cNvPr id="9" name="Shape 7"/>
          <p:cNvSpPr/>
          <p:nvPr/>
        </p:nvSpPr>
        <p:spPr>
          <a:xfrm>
            <a:off x="548640" y="2953512"/>
            <a:ext cx="11094415" cy="832104"/>
          </a:xfrm>
          <a:prstGeom prst="roundRect">
            <a:avLst>
              <a:gd name="adj" fmla="val 8791"/>
            </a:avLst>
          </a:prstGeom>
          <a:solidFill>
            <a:srgbClr val="FFFFFF"/>
          </a:solidFill>
          <a:ln w="9525">
            <a:solidFill>
              <a:srgbClr val="D5DEE6"/>
            </a:solidFill>
            <a:prstDash val="solid"/>
          </a:ln>
        </p:spPr>
      </p:sp>
      <p:sp>
        <p:nvSpPr>
          <p:cNvPr id="10" name="Text 8"/>
          <p:cNvSpPr txBox="1"/>
          <p:nvPr/>
        </p:nvSpPr>
        <p:spPr>
          <a:xfrm>
            <a:off x="685800" y="3163824"/>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b</a:t>
            </a:r>
            <a:endParaRPr lang="en-US" sz="1600" dirty="0"/>
          </a:p>
        </p:txBody>
      </p:sp>
      <p:sp>
        <p:nvSpPr>
          <p:cNvPr id="11" name="Text 9"/>
          <p:cNvSpPr txBox="1"/>
          <p:nvPr/>
        </p:nvSpPr>
        <p:spPr>
          <a:xfrm>
            <a:off x="1234440" y="2953512"/>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A researcher interviews 20 advisers without a hypothesis and builds themes from what they say.</a:t>
            </a:r>
            <a:endParaRPr lang="en-US" sz="1600" dirty="0"/>
          </a:p>
        </p:txBody>
      </p:sp>
      <p:sp>
        <p:nvSpPr>
          <p:cNvPr id="12" name="Shape 10"/>
          <p:cNvSpPr/>
          <p:nvPr/>
        </p:nvSpPr>
        <p:spPr>
          <a:xfrm>
            <a:off x="548640" y="3895344"/>
            <a:ext cx="11094415" cy="832104"/>
          </a:xfrm>
          <a:prstGeom prst="roundRect">
            <a:avLst>
              <a:gd name="adj" fmla="val 8791"/>
            </a:avLst>
          </a:prstGeom>
          <a:solidFill>
            <a:srgbClr val="FFFFFF"/>
          </a:solidFill>
          <a:ln w="9525">
            <a:solidFill>
              <a:srgbClr val="D5DEE6"/>
            </a:solidFill>
            <a:prstDash val="solid"/>
          </a:ln>
        </p:spPr>
      </p:sp>
      <p:sp>
        <p:nvSpPr>
          <p:cNvPr id="13" name="Text 11"/>
          <p:cNvSpPr txBox="1"/>
          <p:nvPr/>
        </p:nvSpPr>
        <p:spPr>
          <a:xfrm>
            <a:off x="685800" y="4105656"/>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c</a:t>
            </a:r>
            <a:endParaRPr lang="en-US" sz="1600" dirty="0"/>
          </a:p>
        </p:txBody>
      </p:sp>
      <p:sp>
        <p:nvSpPr>
          <p:cNvPr id="14" name="Text 12"/>
          <p:cNvSpPr txBox="1"/>
          <p:nvPr/>
        </p:nvSpPr>
        <p:spPr>
          <a:xfrm>
            <a:off x="1234440" y="3895344"/>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Satisfaction rose, yet complaints about reaching a human rose too. A researcher looks for the best explanation, then tests it.</a:t>
            </a:r>
            <a:endParaRPr lang="en-US" sz="1600" dirty="0"/>
          </a:p>
        </p:txBody>
      </p:sp>
      <p:sp>
        <p:nvSpPr>
          <p:cNvPr id="15" name="Shape 13"/>
          <p:cNvSpPr/>
          <p:nvPr/>
        </p:nvSpPr>
        <p:spPr>
          <a:xfrm>
            <a:off x="548640" y="4837176"/>
            <a:ext cx="11094415" cy="832104"/>
          </a:xfrm>
          <a:prstGeom prst="roundRect">
            <a:avLst>
              <a:gd name="adj" fmla="val 8791"/>
            </a:avLst>
          </a:prstGeom>
          <a:solidFill>
            <a:srgbClr val="FFFFFF"/>
          </a:solidFill>
          <a:ln w="9525">
            <a:solidFill>
              <a:srgbClr val="D5DEE6"/>
            </a:solidFill>
            <a:prstDash val="solid"/>
          </a:ln>
        </p:spPr>
      </p:sp>
      <p:sp>
        <p:nvSpPr>
          <p:cNvPr id="16" name="Text 14"/>
          <p:cNvSpPr txBox="1"/>
          <p:nvPr/>
        </p:nvSpPr>
        <p:spPr>
          <a:xfrm>
            <a:off x="685800" y="5047488"/>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d</a:t>
            </a:r>
            <a:endParaRPr lang="en-US" sz="1600" dirty="0"/>
          </a:p>
        </p:txBody>
      </p:sp>
      <p:sp>
        <p:nvSpPr>
          <p:cNvPr id="17" name="Text 15"/>
          <p:cNvSpPr txBox="1"/>
          <p:nvPr/>
        </p:nvSpPr>
        <p:spPr>
          <a:xfrm>
            <a:off x="1234440" y="4837176"/>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A researcher reads the literature on emotional labour, then designs an interview guide to explore it with advisers.</a:t>
            </a:r>
            <a:endParaRPr lang="en-US" sz="1600" dirty="0"/>
          </a:p>
        </p:txBody>
      </p:sp>
      <p:sp>
        <p:nvSpPr>
          <p:cNvPr id="18" name="Text 16"/>
          <p:cNvSpPr txBox="1"/>
          <p:nvPr/>
        </p:nvSpPr>
        <p:spPr>
          <a:xfrm>
            <a:off x="548640" y="5806440"/>
            <a:ext cx="11094415" cy="41148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Workbook link: </a:t>
            </a:r>
            <a:pPr indent="0" marL="0">
              <a:buNone/>
            </a:pPr>
            <a:r>
              <a:rPr lang="en-US" sz="1500" dirty="0">
                <a:solidFill>
                  <a:srgbClr val="1C2833"/>
                </a:solidFill>
                <a:latin typeface="Arial" pitchFamily="34" charset="0"/>
                <a:ea typeface="Arial" pitchFamily="34" charset="-122"/>
                <a:cs typeface="Arial" pitchFamily="34" charset="-120"/>
              </a:rPr>
              <a:t>Step 5; the methodology section of Table 7.</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65</a:t>
            </a:fld>
            <a:endParaRPr lang="en-US"/>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name="Slide 66">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1C2833"/>
          </a:solidFill>
          <a:ln w="12700">
            <a:solidFill>
              <a:srgbClr val="1C2833"/>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Answers | Class activity 6</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Deductive, inductive or abductive?</a:t>
            </a:r>
            <a:endParaRPr lang="en-US" sz="2800" dirty="0"/>
          </a:p>
        </p:txBody>
      </p:sp>
      <p:sp>
        <p:nvSpPr>
          <p:cNvPr id="5" name="Shape 3"/>
          <p:cNvSpPr/>
          <p:nvPr/>
        </p:nvSpPr>
        <p:spPr>
          <a:xfrm>
            <a:off x="548640" y="1463040"/>
            <a:ext cx="11094415" cy="1097280"/>
          </a:xfrm>
          <a:prstGeom prst="roundRect">
            <a:avLst>
              <a:gd name="adj" fmla="val 6667"/>
            </a:avLst>
          </a:prstGeom>
          <a:solidFill>
            <a:srgbClr val="FFFFFF"/>
          </a:solidFill>
          <a:ln w="9525">
            <a:solidFill>
              <a:srgbClr val="D5DEE6"/>
            </a:solidFill>
            <a:prstDash val="solid"/>
          </a:ln>
        </p:spPr>
      </p:sp>
      <p:sp>
        <p:nvSpPr>
          <p:cNvPr id="6" name="Text 4"/>
          <p:cNvSpPr txBox="1"/>
          <p:nvPr/>
        </p:nvSpPr>
        <p:spPr>
          <a:xfrm>
            <a:off x="777240" y="146304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a  Deductive:  </a:t>
            </a:r>
            <a:pPr indent="0" marL="0">
              <a:buNone/>
            </a:pPr>
            <a:r>
              <a:rPr lang="en-US" sz="1700" dirty="0">
                <a:solidFill>
                  <a:srgbClr val="1C2833"/>
                </a:solidFill>
                <a:latin typeface="Arial" pitchFamily="34" charset="0"/>
                <a:ea typeface="Arial" pitchFamily="34" charset="-122"/>
                <a:cs typeface="Arial" pitchFamily="34" charset="-120"/>
              </a:rPr>
              <a:t>a prediction from theory, tested against data.</a:t>
            </a:r>
            <a:endParaRPr lang="en-US" sz="1700" dirty="0"/>
          </a:p>
        </p:txBody>
      </p:sp>
      <p:sp>
        <p:nvSpPr>
          <p:cNvPr id="7" name="Shape 5"/>
          <p:cNvSpPr/>
          <p:nvPr/>
        </p:nvSpPr>
        <p:spPr>
          <a:xfrm>
            <a:off x="548640" y="2651760"/>
            <a:ext cx="11094415" cy="1097280"/>
          </a:xfrm>
          <a:prstGeom prst="roundRect">
            <a:avLst>
              <a:gd name="adj" fmla="val 6667"/>
            </a:avLst>
          </a:prstGeom>
          <a:solidFill>
            <a:srgbClr val="FFFFFF"/>
          </a:solidFill>
          <a:ln w="9525">
            <a:solidFill>
              <a:srgbClr val="D5DEE6"/>
            </a:solidFill>
            <a:prstDash val="solid"/>
          </a:ln>
        </p:spPr>
      </p:sp>
      <p:sp>
        <p:nvSpPr>
          <p:cNvPr id="8" name="Text 6"/>
          <p:cNvSpPr txBox="1"/>
          <p:nvPr/>
        </p:nvSpPr>
        <p:spPr>
          <a:xfrm>
            <a:off x="777240" y="265176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b  Inductive:  </a:t>
            </a:r>
            <a:pPr indent="0" marL="0">
              <a:buNone/>
            </a:pPr>
            <a:r>
              <a:rPr lang="en-US" sz="1700" dirty="0">
                <a:solidFill>
                  <a:srgbClr val="1C2833"/>
                </a:solidFill>
                <a:latin typeface="Arial" pitchFamily="34" charset="0"/>
                <a:ea typeface="Arial" pitchFamily="34" charset="-122"/>
                <a:cs typeface="Arial" pitchFamily="34" charset="-120"/>
              </a:rPr>
              <a:t>themes built from what advisers say.</a:t>
            </a:r>
            <a:endParaRPr lang="en-US" sz="1700" dirty="0"/>
          </a:p>
        </p:txBody>
      </p:sp>
      <p:sp>
        <p:nvSpPr>
          <p:cNvPr id="9" name="Shape 7"/>
          <p:cNvSpPr/>
          <p:nvPr/>
        </p:nvSpPr>
        <p:spPr>
          <a:xfrm>
            <a:off x="548640" y="3840480"/>
            <a:ext cx="11094415" cy="1097280"/>
          </a:xfrm>
          <a:prstGeom prst="roundRect">
            <a:avLst>
              <a:gd name="adj" fmla="val 6667"/>
            </a:avLst>
          </a:prstGeom>
          <a:solidFill>
            <a:srgbClr val="FFFFFF"/>
          </a:solidFill>
          <a:ln w="9525">
            <a:solidFill>
              <a:srgbClr val="D5DEE6"/>
            </a:solidFill>
            <a:prstDash val="solid"/>
          </a:ln>
        </p:spPr>
      </p:sp>
      <p:sp>
        <p:nvSpPr>
          <p:cNvPr id="10" name="Text 8"/>
          <p:cNvSpPr txBox="1"/>
          <p:nvPr/>
        </p:nvSpPr>
        <p:spPr>
          <a:xfrm>
            <a:off x="777240" y="384048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c  Abductive:  </a:t>
            </a:r>
            <a:pPr indent="0" marL="0">
              <a:buNone/>
            </a:pPr>
            <a:r>
              <a:rPr lang="en-US" sz="1700" dirty="0">
                <a:solidFill>
                  <a:srgbClr val="1C2833"/>
                </a:solidFill>
                <a:latin typeface="Arial" pitchFamily="34" charset="0"/>
                <a:ea typeface="Arial" pitchFamily="34" charset="-122"/>
                <a:cs typeface="Arial" pitchFamily="34" charset="-120"/>
              </a:rPr>
              <a:t>a surprising finding, the best explanation, then a further test.</a:t>
            </a:r>
            <a:endParaRPr lang="en-US" sz="1700" dirty="0"/>
          </a:p>
        </p:txBody>
      </p:sp>
      <p:sp>
        <p:nvSpPr>
          <p:cNvPr id="11" name="Shape 9"/>
          <p:cNvSpPr/>
          <p:nvPr/>
        </p:nvSpPr>
        <p:spPr>
          <a:xfrm>
            <a:off x="548640" y="5029200"/>
            <a:ext cx="11094415" cy="1097280"/>
          </a:xfrm>
          <a:prstGeom prst="roundRect">
            <a:avLst>
              <a:gd name="adj" fmla="val 6667"/>
            </a:avLst>
          </a:prstGeom>
          <a:solidFill>
            <a:srgbClr val="FFFFFF"/>
          </a:solidFill>
          <a:ln w="9525">
            <a:solidFill>
              <a:srgbClr val="D5DEE6"/>
            </a:solidFill>
            <a:prstDash val="solid"/>
          </a:ln>
        </p:spPr>
      </p:sp>
      <p:sp>
        <p:nvSpPr>
          <p:cNvPr id="12" name="Text 10"/>
          <p:cNvSpPr txBox="1"/>
          <p:nvPr/>
        </p:nvSpPr>
        <p:spPr>
          <a:xfrm>
            <a:off x="777240" y="502920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d  Inductive:  </a:t>
            </a:r>
            <a:pPr indent="0" marL="0">
              <a:buNone/>
            </a:pPr>
            <a:r>
              <a:rPr lang="en-US" sz="1700" dirty="0">
                <a:solidFill>
                  <a:srgbClr val="1C2833"/>
                </a:solidFill>
                <a:latin typeface="Arial" pitchFamily="34" charset="0"/>
                <a:ea typeface="Arial" pitchFamily="34" charset="-122"/>
                <a:cs typeface="Arial" pitchFamily="34" charset="-120"/>
              </a:rPr>
              <a:t>the literature sensitises the researcher to what to look for; it does not supply a hypothesis to test. This is how theory works in qualitative research.</a:t>
            </a:r>
            <a:endParaRPr lang="en-US" sz="17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66</a:t>
            </a:fld>
            <a:endParaRPr lang="en-US"/>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name="Slide 67">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Philosophical coherence: two chains in our case</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Each answer follows from the one before it</a:t>
            </a:r>
            <a:endParaRPr lang="en-US" sz="1800" dirty="0"/>
          </a:p>
        </p:txBody>
      </p:sp>
      <p:pic>
        <p:nvPicPr>
          <p:cNvPr id="4" name="Image 0" descr="/tmp/p7/img/big_A.png">    </p:cNvPr>
          <p:cNvPicPr>
            <a:picLocks noChangeAspect="1"/>
          </p:cNvPicPr>
          <p:nvPr/>
        </p:nvPicPr>
        <p:blipFill>
          <a:blip r:embed="rId1"/>
          <a:stretch>
            <a:fillRect/>
          </a:stretch>
        </p:blipFill>
        <p:spPr>
          <a:xfrm>
            <a:off x="548640" y="1673352"/>
            <a:ext cx="548640" cy="768096"/>
          </a:xfrm>
          <a:prstGeom prst="rect">
            <a:avLst/>
          </a:prstGeom>
        </p:spPr>
      </p:pic>
      <p:sp>
        <p:nvSpPr>
          <p:cNvPr id="5" name="Text 2"/>
          <p:cNvSpPr txBox="1"/>
          <p:nvPr/>
        </p:nvSpPr>
        <p:spPr>
          <a:xfrm>
            <a:off x="457200" y="2468880"/>
            <a:ext cx="731520" cy="274320"/>
          </a:xfrm>
          <a:prstGeom prst="rect">
            <a:avLst/>
          </a:prstGeom>
          <a:noFill/>
          <a:ln/>
        </p:spPr>
        <p:txBody>
          <a:bodyPr wrap="square" lIns="0" tIns="0" rIns="0" bIns="0" rtlCol="0" anchor="ctr"/>
          <a:lstStyle/>
          <a:p>
            <a:pPr algn="ctr" indent="0" marL="0">
              <a:buNone/>
            </a:pPr>
            <a:r>
              <a:rPr lang="en-US" sz="1400" b="1" dirty="0">
                <a:solidFill>
                  <a:srgbClr val="2E7D7D"/>
                </a:solidFill>
                <a:latin typeface="Arial" pitchFamily="34" charset="0"/>
                <a:ea typeface="Arial" pitchFamily="34" charset="-122"/>
                <a:cs typeface="Arial" pitchFamily="34" charset="-120"/>
              </a:rPr>
              <a:t>Alien A</a:t>
            </a:r>
            <a:endParaRPr lang="en-US" sz="1400" dirty="0"/>
          </a:p>
        </p:txBody>
      </p:sp>
      <p:sp>
        <p:nvSpPr>
          <p:cNvPr id="6" name="Shape 3"/>
          <p:cNvSpPr/>
          <p:nvPr/>
        </p:nvSpPr>
        <p:spPr>
          <a:xfrm>
            <a:off x="1325880" y="1600200"/>
            <a:ext cx="2304974" cy="1188720"/>
          </a:xfrm>
          <a:prstGeom prst="roundRect">
            <a:avLst>
              <a:gd name="adj" fmla="val 6154"/>
            </a:avLst>
          </a:prstGeom>
          <a:solidFill>
            <a:srgbClr val="EEF3F8"/>
          </a:solidFill>
          <a:ln w="9525">
            <a:solidFill>
              <a:srgbClr val="D5DEE6"/>
            </a:solidFill>
            <a:prstDash val="solid"/>
          </a:ln>
        </p:spPr>
      </p:sp>
      <p:sp>
        <p:nvSpPr>
          <p:cNvPr id="7" name="Text 4"/>
          <p:cNvSpPr txBox="1"/>
          <p:nvPr/>
        </p:nvSpPr>
        <p:spPr>
          <a:xfrm>
            <a:off x="1435608" y="1600200"/>
            <a:ext cx="2085518" cy="118872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Ontology</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Satisfaction is one real, measurable fact</a:t>
            </a:r>
            <a:endParaRPr lang="en-US" sz="1500" dirty="0"/>
          </a:p>
        </p:txBody>
      </p:sp>
      <p:sp>
        <p:nvSpPr>
          <p:cNvPr id="8" name="Text 5"/>
          <p:cNvSpPr txBox="1"/>
          <p:nvPr/>
        </p:nvSpPr>
        <p:spPr>
          <a:xfrm>
            <a:off x="3630854" y="1600200"/>
            <a:ext cx="365760" cy="1188720"/>
          </a:xfrm>
          <a:prstGeom prst="rect">
            <a:avLst/>
          </a:prstGeom>
          <a:noFill/>
          <a:ln/>
        </p:spPr>
        <p:txBody>
          <a:bodyPr wrap="square" lIns="0" tIns="0" rIns="0" bIns="0" rtlCol="0" anchor="ctr"/>
          <a:lstStyle/>
          <a:p>
            <a:pPr algn="ctr" indent="0" marL="0">
              <a:buNone/>
            </a:pPr>
            <a:r>
              <a:rPr lang="en-US" sz="2200" b="1" dirty="0">
                <a:solidFill>
                  <a:srgbClr val="2E7D7A"/>
                </a:solidFill>
                <a:latin typeface="Arial" pitchFamily="34" charset="0"/>
                <a:ea typeface="Arial" pitchFamily="34" charset="-122"/>
                <a:cs typeface="Arial" pitchFamily="34" charset="-120"/>
              </a:rPr>
              <a:t>→</a:t>
            </a:r>
            <a:endParaRPr lang="en-US" sz="2200" dirty="0"/>
          </a:p>
        </p:txBody>
      </p:sp>
      <p:sp>
        <p:nvSpPr>
          <p:cNvPr id="9" name="Shape 6"/>
          <p:cNvSpPr/>
          <p:nvPr/>
        </p:nvSpPr>
        <p:spPr>
          <a:xfrm>
            <a:off x="3996614" y="1600200"/>
            <a:ext cx="2304974" cy="1188720"/>
          </a:xfrm>
          <a:prstGeom prst="roundRect">
            <a:avLst>
              <a:gd name="adj" fmla="val 6154"/>
            </a:avLst>
          </a:prstGeom>
          <a:solidFill>
            <a:srgbClr val="E3F1F0"/>
          </a:solidFill>
          <a:ln w="9525">
            <a:solidFill>
              <a:srgbClr val="D5DEE6"/>
            </a:solidFill>
            <a:prstDash val="solid"/>
          </a:ln>
        </p:spPr>
      </p:sp>
      <p:sp>
        <p:nvSpPr>
          <p:cNvPr id="10" name="Text 7"/>
          <p:cNvSpPr txBox="1"/>
          <p:nvPr/>
        </p:nvSpPr>
        <p:spPr>
          <a:xfrm>
            <a:off x="4106342" y="1600200"/>
            <a:ext cx="2085518" cy="118872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Epistemology</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Measure it from a distance with a score</a:t>
            </a:r>
            <a:endParaRPr lang="en-US" sz="1500" dirty="0"/>
          </a:p>
        </p:txBody>
      </p:sp>
      <p:sp>
        <p:nvSpPr>
          <p:cNvPr id="11" name="Text 8"/>
          <p:cNvSpPr txBox="1"/>
          <p:nvPr/>
        </p:nvSpPr>
        <p:spPr>
          <a:xfrm>
            <a:off x="6301588" y="1600200"/>
            <a:ext cx="365760" cy="1188720"/>
          </a:xfrm>
          <a:prstGeom prst="rect">
            <a:avLst/>
          </a:prstGeom>
          <a:noFill/>
          <a:ln/>
        </p:spPr>
        <p:txBody>
          <a:bodyPr wrap="square" lIns="0" tIns="0" rIns="0" bIns="0" rtlCol="0" anchor="ctr"/>
          <a:lstStyle/>
          <a:p>
            <a:pPr algn="ctr" indent="0" marL="0">
              <a:buNone/>
            </a:pPr>
            <a:r>
              <a:rPr lang="en-US" sz="2200" b="1" dirty="0">
                <a:solidFill>
                  <a:srgbClr val="2E7D7A"/>
                </a:solidFill>
                <a:latin typeface="Arial" pitchFamily="34" charset="0"/>
                <a:ea typeface="Arial" pitchFamily="34" charset="-122"/>
                <a:cs typeface="Arial" pitchFamily="34" charset="-120"/>
              </a:rPr>
              <a:t>→</a:t>
            </a:r>
            <a:endParaRPr lang="en-US" sz="2200" dirty="0"/>
          </a:p>
        </p:txBody>
      </p:sp>
      <p:sp>
        <p:nvSpPr>
          <p:cNvPr id="12" name="Shape 9"/>
          <p:cNvSpPr/>
          <p:nvPr/>
        </p:nvSpPr>
        <p:spPr>
          <a:xfrm>
            <a:off x="6667348" y="1600200"/>
            <a:ext cx="2304974" cy="1188720"/>
          </a:xfrm>
          <a:prstGeom prst="roundRect">
            <a:avLst>
              <a:gd name="adj" fmla="val 6154"/>
            </a:avLst>
          </a:prstGeom>
          <a:solidFill>
            <a:srgbClr val="EEF3F8"/>
          </a:solidFill>
          <a:ln w="9525">
            <a:solidFill>
              <a:srgbClr val="D5DEE6"/>
            </a:solidFill>
            <a:prstDash val="solid"/>
          </a:ln>
        </p:spPr>
      </p:sp>
      <p:sp>
        <p:nvSpPr>
          <p:cNvPr id="13" name="Text 10"/>
          <p:cNvSpPr txBox="1"/>
          <p:nvPr/>
        </p:nvSpPr>
        <p:spPr>
          <a:xfrm>
            <a:off x="6777076" y="1600200"/>
            <a:ext cx="2085518" cy="118872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Axiology</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Keep the researcher's views out</a:t>
            </a:r>
            <a:endParaRPr lang="en-US" sz="1500" dirty="0"/>
          </a:p>
        </p:txBody>
      </p:sp>
      <p:sp>
        <p:nvSpPr>
          <p:cNvPr id="14" name="Text 11"/>
          <p:cNvSpPr txBox="1"/>
          <p:nvPr/>
        </p:nvSpPr>
        <p:spPr>
          <a:xfrm>
            <a:off x="8972321" y="1600200"/>
            <a:ext cx="365760" cy="1188720"/>
          </a:xfrm>
          <a:prstGeom prst="rect">
            <a:avLst/>
          </a:prstGeom>
          <a:noFill/>
          <a:ln/>
        </p:spPr>
        <p:txBody>
          <a:bodyPr wrap="square" lIns="0" tIns="0" rIns="0" bIns="0" rtlCol="0" anchor="ctr"/>
          <a:lstStyle/>
          <a:p>
            <a:pPr algn="ctr" indent="0" marL="0">
              <a:buNone/>
            </a:pPr>
            <a:r>
              <a:rPr lang="en-US" sz="2200" b="1" dirty="0">
                <a:solidFill>
                  <a:srgbClr val="2E7D7A"/>
                </a:solidFill>
                <a:latin typeface="Arial" pitchFamily="34" charset="0"/>
                <a:ea typeface="Arial" pitchFamily="34" charset="-122"/>
                <a:cs typeface="Arial" pitchFamily="34" charset="-120"/>
              </a:rPr>
              <a:t>→</a:t>
            </a:r>
            <a:endParaRPr lang="en-US" sz="2200" dirty="0"/>
          </a:p>
        </p:txBody>
      </p:sp>
      <p:sp>
        <p:nvSpPr>
          <p:cNvPr id="15" name="Shape 12"/>
          <p:cNvSpPr/>
          <p:nvPr/>
        </p:nvSpPr>
        <p:spPr>
          <a:xfrm>
            <a:off x="9338081" y="1600200"/>
            <a:ext cx="2304974" cy="1188720"/>
          </a:xfrm>
          <a:prstGeom prst="roundRect">
            <a:avLst>
              <a:gd name="adj" fmla="val 6154"/>
            </a:avLst>
          </a:prstGeom>
          <a:solidFill>
            <a:srgbClr val="E3F1F0"/>
          </a:solidFill>
          <a:ln w="9525">
            <a:solidFill>
              <a:srgbClr val="D5DEE6"/>
            </a:solidFill>
            <a:prstDash val="solid"/>
          </a:ln>
        </p:spPr>
      </p:sp>
      <p:sp>
        <p:nvSpPr>
          <p:cNvPr id="16" name="Text 13"/>
          <p:cNvSpPr txBox="1"/>
          <p:nvPr/>
        </p:nvSpPr>
        <p:spPr>
          <a:xfrm>
            <a:off x="9447809" y="1600200"/>
            <a:ext cx="2085518" cy="118872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Methodology</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Route 200,000 queries at random; regression</a:t>
            </a:r>
            <a:endParaRPr lang="en-US" sz="1500" dirty="0"/>
          </a:p>
        </p:txBody>
      </p:sp>
      <p:pic>
        <p:nvPicPr>
          <p:cNvPr id="17" name="Image 1" descr="/tmp/p7/img/big_C.png">    </p:cNvPr>
          <p:cNvPicPr>
            <a:picLocks noChangeAspect="1"/>
          </p:cNvPicPr>
          <p:nvPr/>
        </p:nvPicPr>
        <p:blipFill>
          <a:blip r:embed="rId2"/>
          <a:stretch>
            <a:fillRect/>
          </a:stretch>
        </p:blipFill>
        <p:spPr>
          <a:xfrm>
            <a:off x="548640" y="3319272"/>
            <a:ext cx="548640" cy="768096"/>
          </a:xfrm>
          <a:prstGeom prst="rect">
            <a:avLst/>
          </a:prstGeom>
        </p:spPr>
      </p:pic>
      <p:sp>
        <p:nvSpPr>
          <p:cNvPr id="18" name="Text 14"/>
          <p:cNvSpPr txBox="1"/>
          <p:nvPr/>
        </p:nvSpPr>
        <p:spPr>
          <a:xfrm>
            <a:off x="457200" y="4114800"/>
            <a:ext cx="731520" cy="274320"/>
          </a:xfrm>
          <a:prstGeom prst="rect">
            <a:avLst/>
          </a:prstGeom>
          <a:noFill/>
          <a:ln/>
        </p:spPr>
        <p:txBody>
          <a:bodyPr wrap="square" lIns="0" tIns="0" rIns="0" bIns="0" rtlCol="0" anchor="ctr"/>
          <a:lstStyle/>
          <a:p>
            <a:pPr algn="ctr" indent="0" marL="0">
              <a:buNone/>
            </a:pPr>
            <a:r>
              <a:rPr lang="en-US" sz="1400" b="1" dirty="0">
                <a:solidFill>
                  <a:srgbClr val="A4553D"/>
                </a:solidFill>
                <a:latin typeface="Arial" pitchFamily="34" charset="0"/>
                <a:ea typeface="Arial" pitchFamily="34" charset="-122"/>
                <a:cs typeface="Arial" pitchFamily="34" charset="-120"/>
              </a:rPr>
              <a:t>Alien C</a:t>
            </a:r>
            <a:endParaRPr lang="en-US" sz="1400" dirty="0"/>
          </a:p>
        </p:txBody>
      </p:sp>
      <p:sp>
        <p:nvSpPr>
          <p:cNvPr id="19" name="Shape 15"/>
          <p:cNvSpPr/>
          <p:nvPr/>
        </p:nvSpPr>
        <p:spPr>
          <a:xfrm>
            <a:off x="1325880" y="3246120"/>
            <a:ext cx="2304974" cy="1188720"/>
          </a:xfrm>
          <a:prstGeom prst="roundRect">
            <a:avLst>
              <a:gd name="adj" fmla="val 6154"/>
            </a:avLst>
          </a:prstGeom>
          <a:solidFill>
            <a:srgbClr val="EEF3F8"/>
          </a:solidFill>
          <a:ln w="9525">
            <a:solidFill>
              <a:srgbClr val="D5DEE6"/>
            </a:solidFill>
            <a:prstDash val="solid"/>
          </a:ln>
        </p:spPr>
      </p:sp>
      <p:sp>
        <p:nvSpPr>
          <p:cNvPr id="20" name="Text 16"/>
          <p:cNvSpPr txBox="1"/>
          <p:nvPr/>
        </p:nvSpPr>
        <p:spPr>
          <a:xfrm>
            <a:off x="1435608" y="3246120"/>
            <a:ext cx="2085518" cy="118872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Ontology</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The change is what it means to advisers</a:t>
            </a:r>
            <a:endParaRPr lang="en-US" sz="1500" dirty="0"/>
          </a:p>
        </p:txBody>
      </p:sp>
      <p:sp>
        <p:nvSpPr>
          <p:cNvPr id="21" name="Text 17"/>
          <p:cNvSpPr txBox="1"/>
          <p:nvPr/>
        </p:nvSpPr>
        <p:spPr>
          <a:xfrm>
            <a:off x="3630854" y="3246120"/>
            <a:ext cx="365760" cy="1188720"/>
          </a:xfrm>
          <a:prstGeom prst="rect">
            <a:avLst/>
          </a:prstGeom>
          <a:noFill/>
          <a:ln/>
        </p:spPr>
        <p:txBody>
          <a:bodyPr wrap="square" lIns="0" tIns="0" rIns="0" bIns="0" rtlCol="0" anchor="ctr"/>
          <a:lstStyle/>
          <a:p>
            <a:pPr algn="ctr" indent="0" marL="0">
              <a:buNone/>
            </a:pPr>
            <a:r>
              <a:rPr lang="en-US" sz="2200" b="1" dirty="0">
                <a:solidFill>
                  <a:srgbClr val="2E7D7A"/>
                </a:solidFill>
                <a:latin typeface="Arial" pitchFamily="34" charset="0"/>
                <a:ea typeface="Arial" pitchFamily="34" charset="-122"/>
                <a:cs typeface="Arial" pitchFamily="34" charset="-120"/>
              </a:rPr>
              <a:t>→</a:t>
            </a:r>
            <a:endParaRPr lang="en-US" sz="2200" dirty="0"/>
          </a:p>
        </p:txBody>
      </p:sp>
      <p:sp>
        <p:nvSpPr>
          <p:cNvPr id="22" name="Shape 18"/>
          <p:cNvSpPr/>
          <p:nvPr/>
        </p:nvSpPr>
        <p:spPr>
          <a:xfrm>
            <a:off x="3996614" y="3246120"/>
            <a:ext cx="2304974" cy="1188720"/>
          </a:xfrm>
          <a:prstGeom prst="roundRect">
            <a:avLst>
              <a:gd name="adj" fmla="val 6154"/>
            </a:avLst>
          </a:prstGeom>
          <a:solidFill>
            <a:srgbClr val="E3F1F0"/>
          </a:solidFill>
          <a:ln w="9525">
            <a:solidFill>
              <a:srgbClr val="D5DEE6"/>
            </a:solidFill>
            <a:prstDash val="solid"/>
          </a:ln>
        </p:spPr>
      </p:sp>
      <p:sp>
        <p:nvSpPr>
          <p:cNvPr id="23" name="Text 19"/>
          <p:cNvSpPr txBox="1"/>
          <p:nvPr/>
        </p:nvSpPr>
        <p:spPr>
          <a:xfrm>
            <a:off x="4106342" y="3246120"/>
            <a:ext cx="2085518" cy="118872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Epistemology</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Understand those meanings from the inside</a:t>
            </a:r>
            <a:endParaRPr lang="en-US" sz="1500" dirty="0"/>
          </a:p>
        </p:txBody>
      </p:sp>
      <p:sp>
        <p:nvSpPr>
          <p:cNvPr id="24" name="Text 20"/>
          <p:cNvSpPr txBox="1"/>
          <p:nvPr/>
        </p:nvSpPr>
        <p:spPr>
          <a:xfrm>
            <a:off x="6301588" y="3246120"/>
            <a:ext cx="365760" cy="1188720"/>
          </a:xfrm>
          <a:prstGeom prst="rect">
            <a:avLst/>
          </a:prstGeom>
          <a:noFill/>
          <a:ln/>
        </p:spPr>
        <p:txBody>
          <a:bodyPr wrap="square" lIns="0" tIns="0" rIns="0" bIns="0" rtlCol="0" anchor="ctr"/>
          <a:lstStyle/>
          <a:p>
            <a:pPr algn="ctr" indent="0" marL="0">
              <a:buNone/>
            </a:pPr>
            <a:r>
              <a:rPr lang="en-US" sz="2200" b="1" dirty="0">
                <a:solidFill>
                  <a:srgbClr val="2E7D7A"/>
                </a:solidFill>
                <a:latin typeface="Arial" pitchFamily="34" charset="0"/>
                <a:ea typeface="Arial" pitchFamily="34" charset="-122"/>
                <a:cs typeface="Arial" pitchFamily="34" charset="-120"/>
              </a:rPr>
              <a:t>→</a:t>
            </a:r>
            <a:endParaRPr lang="en-US" sz="2200" dirty="0"/>
          </a:p>
        </p:txBody>
      </p:sp>
      <p:sp>
        <p:nvSpPr>
          <p:cNvPr id="25" name="Shape 21"/>
          <p:cNvSpPr/>
          <p:nvPr/>
        </p:nvSpPr>
        <p:spPr>
          <a:xfrm>
            <a:off x="6667348" y="3246120"/>
            <a:ext cx="2304974" cy="1188720"/>
          </a:xfrm>
          <a:prstGeom prst="roundRect">
            <a:avLst>
              <a:gd name="adj" fmla="val 6154"/>
            </a:avLst>
          </a:prstGeom>
          <a:solidFill>
            <a:srgbClr val="EEF3F8"/>
          </a:solidFill>
          <a:ln w="9525">
            <a:solidFill>
              <a:srgbClr val="D5DEE6"/>
            </a:solidFill>
            <a:prstDash val="solid"/>
          </a:ln>
        </p:spPr>
      </p:sp>
      <p:sp>
        <p:nvSpPr>
          <p:cNvPr id="26" name="Text 22"/>
          <p:cNvSpPr txBox="1"/>
          <p:nvPr/>
        </p:nvSpPr>
        <p:spPr>
          <a:xfrm>
            <a:off x="6777076" y="3246120"/>
            <a:ext cx="2085518" cy="118872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Axiology</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State and reflect on your own background</a:t>
            </a:r>
            <a:endParaRPr lang="en-US" sz="1500" dirty="0"/>
          </a:p>
        </p:txBody>
      </p:sp>
      <p:sp>
        <p:nvSpPr>
          <p:cNvPr id="27" name="Text 23"/>
          <p:cNvSpPr txBox="1"/>
          <p:nvPr/>
        </p:nvSpPr>
        <p:spPr>
          <a:xfrm>
            <a:off x="8972321" y="3246120"/>
            <a:ext cx="365760" cy="1188720"/>
          </a:xfrm>
          <a:prstGeom prst="rect">
            <a:avLst/>
          </a:prstGeom>
          <a:noFill/>
          <a:ln/>
        </p:spPr>
        <p:txBody>
          <a:bodyPr wrap="square" lIns="0" tIns="0" rIns="0" bIns="0" rtlCol="0" anchor="ctr"/>
          <a:lstStyle/>
          <a:p>
            <a:pPr algn="ctr" indent="0" marL="0">
              <a:buNone/>
            </a:pPr>
            <a:r>
              <a:rPr lang="en-US" sz="2200" b="1" dirty="0">
                <a:solidFill>
                  <a:srgbClr val="2E7D7A"/>
                </a:solidFill>
                <a:latin typeface="Arial" pitchFamily="34" charset="0"/>
                <a:ea typeface="Arial" pitchFamily="34" charset="-122"/>
                <a:cs typeface="Arial" pitchFamily="34" charset="-120"/>
              </a:rPr>
              <a:t>→</a:t>
            </a:r>
            <a:endParaRPr lang="en-US" sz="2200" dirty="0"/>
          </a:p>
        </p:txBody>
      </p:sp>
      <p:sp>
        <p:nvSpPr>
          <p:cNvPr id="28" name="Shape 24"/>
          <p:cNvSpPr/>
          <p:nvPr/>
        </p:nvSpPr>
        <p:spPr>
          <a:xfrm>
            <a:off x="9338081" y="3246120"/>
            <a:ext cx="2304974" cy="1188720"/>
          </a:xfrm>
          <a:prstGeom prst="roundRect">
            <a:avLst>
              <a:gd name="adj" fmla="val 6154"/>
            </a:avLst>
          </a:prstGeom>
          <a:solidFill>
            <a:srgbClr val="E3F1F0"/>
          </a:solidFill>
          <a:ln w="9525">
            <a:solidFill>
              <a:srgbClr val="D5DEE6"/>
            </a:solidFill>
            <a:prstDash val="solid"/>
          </a:ln>
        </p:spPr>
      </p:sp>
      <p:sp>
        <p:nvSpPr>
          <p:cNvPr id="29" name="Text 25"/>
          <p:cNvSpPr txBox="1"/>
          <p:nvPr/>
        </p:nvSpPr>
        <p:spPr>
          <a:xfrm>
            <a:off x="9447809" y="3246120"/>
            <a:ext cx="2085518" cy="118872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Methodology</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Twenty-five in-depth interviews in one centre</a:t>
            </a:r>
            <a:endParaRPr lang="en-US" sz="1500" dirty="0"/>
          </a:p>
        </p:txBody>
      </p:sp>
      <p:sp>
        <p:nvSpPr>
          <p:cNvPr id="30" name="Shape 26"/>
          <p:cNvSpPr/>
          <p:nvPr/>
        </p:nvSpPr>
        <p:spPr>
          <a:xfrm>
            <a:off x="548640" y="4937760"/>
            <a:ext cx="11094415" cy="1188720"/>
          </a:xfrm>
          <a:prstGeom prst="roundRect">
            <a:avLst>
              <a:gd name="adj" fmla="val 6154"/>
            </a:avLst>
          </a:prstGeom>
          <a:solidFill>
            <a:srgbClr val="E3F1F0"/>
          </a:solidFill>
          <a:ln w="9525">
            <a:solidFill>
              <a:srgbClr val="D5DEE6"/>
            </a:solidFill>
            <a:prstDash val="solid"/>
          </a:ln>
        </p:spPr>
      </p:sp>
      <p:sp>
        <p:nvSpPr>
          <p:cNvPr id="31" name="Text 27"/>
          <p:cNvSpPr txBox="1"/>
          <p:nvPr/>
        </p:nvSpPr>
        <p:spPr>
          <a:xfrm>
            <a:off x="777240" y="4937760"/>
            <a:ext cx="10637215" cy="1188720"/>
          </a:xfrm>
          <a:prstGeom prst="rect">
            <a:avLst/>
          </a:prstGeom>
          <a:noFill/>
          <a:ln/>
        </p:spPr>
        <p:txBody>
          <a:bodyPr wrap="square" lIns="0" tIns="0" rIns="0" bIns="0" rtlCol="0" anchor="ctr"/>
          <a:lstStyle/>
          <a:p>
            <a:pPr indent="0" marL="0">
              <a:buNone/>
            </a:pPr>
            <a:r>
              <a:rPr lang="en-US" sz="1700" dirty="0">
                <a:solidFill>
                  <a:srgbClr val="1C2833"/>
                </a:solidFill>
                <a:latin typeface="Arial" pitchFamily="34" charset="0"/>
                <a:ea typeface="Arial" pitchFamily="34" charset="-122"/>
                <a:cs typeface="Arial" pitchFamily="34" charset="-120"/>
              </a:rPr>
              <a:t>Both chains hold together because every link follows from the one before it. Change one link and the others must change too. This is what examiners mean by philosophical coherence.</a:t>
            </a:r>
            <a:endParaRPr lang="en-US" sz="17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67</a:t>
            </a:fld>
            <a:endParaRPr lang="en-US"/>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name="Slide 68">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What a broken chain looks like</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A common problem in doctoral research design</a:t>
            </a:r>
            <a:endParaRPr lang="en-US" sz="1800" dirty="0"/>
          </a:p>
        </p:txBody>
      </p:sp>
      <p:pic>
        <p:nvPicPr>
          <p:cNvPr id="4" name="Image 0" descr="/tmp/p7/img/big_C.png">    </p:cNvPr>
          <p:cNvPicPr>
            <a:picLocks noChangeAspect="1"/>
          </p:cNvPicPr>
          <p:nvPr/>
        </p:nvPicPr>
        <p:blipFill>
          <a:blip r:embed="rId1"/>
          <a:stretch>
            <a:fillRect/>
          </a:stretch>
        </p:blipFill>
        <p:spPr>
          <a:xfrm>
            <a:off x="548640" y="1673352"/>
            <a:ext cx="548640" cy="768096"/>
          </a:xfrm>
          <a:prstGeom prst="rect">
            <a:avLst/>
          </a:prstGeom>
        </p:spPr>
      </p:pic>
      <p:sp>
        <p:nvSpPr>
          <p:cNvPr id="5" name="Text 2"/>
          <p:cNvSpPr txBox="1"/>
          <p:nvPr/>
        </p:nvSpPr>
        <p:spPr>
          <a:xfrm>
            <a:off x="457200" y="2468880"/>
            <a:ext cx="731520" cy="274320"/>
          </a:xfrm>
          <a:prstGeom prst="rect">
            <a:avLst/>
          </a:prstGeom>
          <a:noFill/>
          <a:ln/>
        </p:spPr>
        <p:txBody>
          <a:bodyPr wrap="square" lIns="0" tIns="0" rIns="0" bIns="0" rtlCol="0" anchor="ctr"/>
          <a:lstStyle/>
          <a:p>
            <a:pPr algn="ctr" indent="0" marL="0">
              <a:buNone/>
            </a:pPr>
            <a:r>
              <a:rPr lang="en-US" sz="1400" b="1" dirty="0">
                <a:solidFill>
                  <a:srgbClr val="A4553D"/>
                </a:solidFill>
                <a:latin typeface="Arial" pitchFamily="34" charset="0"/>
                <a:ea typeface="Arial" pitchFamily="34" charset="-122"/>
                <a:cs typeface="Arial" pitchFamily="34" charset="-120"/>
              </a:rPr>
              <a:t>Alien C</a:t>
            </a:r>
            <a:endParaRPr lang="en-US" sz="1400" dirty="0"/>
          </a:p>
        </p:txBody>
      </p:sp>
      <p:sp>
        <p:nvSpPr>
          <p:cNvPr id="6" name="Shape 3"/>
          <p:cNvSpPr/>
          <p:nvPr/>
        </p:nvSpPr>
        <p:spPr>
          <a:xfrm>
            <a:off x="1325880" y="1600200"/>
            <a:ext cx="2304974" cy="1188720"/>
          </a:xfrm>
          <a:prstGeom prst="roundRect">
            <a:avLst>
              <a:gd name="adj" fmla="val 6154"/>
            </a:avLst>
          </a:prstGeom>
          <a:solidFill>
            <a:srgbClr val="EEF3F8"/>
          </a:solidFill>
          <a:ln w="9525">
            <a:solidFill>
              <a:srgbClr val="D5DEE6"/>
            </a:solidFill>
            <a:prstDash val="solid"/>
          </a:ln>
        </p:spPr>
      </p:sp>
      <p:sp>
        <p:nvSpPr>
          <p:cNvPr id="7" name="Text 4"/>
          <p:cNvSpPr txBox="1"/>
          <p:nvPr/>
        </p:nvSpPr>
        <p:spPr>
          <a:xfrm>
            <a:off x="1435608" y="1600200"/>
            <a:ext cx="2085518" cy="118872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Ontology</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Claims: many realities, as meanings in context</a:t>
            </a:r>
            <a:endParaRPr lang="en-US" sz="1500" dirty="0"/>
          </a:p>
        </p:txBody>
      </p:sp>
      <p:sp>
        <p:nvSpPr>
          <p:cNvPr id="8" name="Text 5"/>
          <p:cNvSpPr txBox="1"/>
          <p:nvPr/>
        </p:nvSpPr>
        <p:spPr>
          <a:xfrm>
            <a:off x="3630854" y="1600200"/>
            <a:ext cx="365760" cy="1188720"/>
          </a:xfrm>
          <a:prstGeom prst="rect">
            <a:avLst/>
          </a:prstGeom>
          <a:noFill/>
          <a:ln/>
        </p:spPr>
        <p:txBody>
          <a:bodyPr wrap="square" lIns="0" tIns="0" rIns="0" bIns="0" rtlCol="0" anchor="ctr"/>
          <a:lstStyle/>
          <a:p>
            <a:pPr algn="ctr" indent="0" marL="0">
              <a:buNone/>
            </a:pPr>
            <a:r>
              <a:rPr lang="en-US" sz="2200" b="1" dirty="0">
                <a:solidFill>
                  <a:srgbClr val="2E7D7A"/>
                </a:solidFill>
                <a:latin typeface="Arial" pitchFamily="34" charset="0"/>
                <a:ea typeface="Arial" pitchFamily="34" charset="-122"/>
                <a:cs typeface="Arial" pitchFamily="34" charset="-120"/>
              </a:rPr>
              <a:t>→</a:t>
            </a:r>
            <a:endParaRPr lang="en-US" sz="2200" dirty="0"/>
          </a:p>
        </p:txBody>
      </p:sp>
      <p:sp>
        <p:nvSpPr>
          <p:cNvPr id="9" name="Shape 6"/>
          <p:cNvSpPr/>
          <p:nvPr/>
        </p:nvSpPr>
        <p:spPr>
          <a:xfrm>
            <a:off x="3996614" y="1600200"/>
            <a:ext cx="2304974" cy="1188720"/>
          </a:xfrm>
          <a:prstGeom prst="roundRect">
            <a:avLst>
              <a:gd name="adj" fmla="val 6154"/>
            </a:avLst>
          </a:prstGeom>
          <a:solidFill>
            <a:srgbClr val="E3F1F0"/>
          </a:solidFill>
          <a:ln w="9525">
            <a:solidFill>
              <a:srgbClr val="D5DEE6"/>
            </a:solidFill>
            <a:prstDash val="solid"/>
          </a:ln>
        </p:spPr>
      </p:sp>
      <p:sp>
        <p:nvSpPr>
          <p:cNvPr id="10" name="Text 7"/>
          <p:cNvSpPr txBox="1"/>
          <p:nvPr/>
        </p:nvSpPr>
        <p:spPr>
          <a:xfrm>
            <a:off x="4106342" y="1600200"/>
            <a:ext cx="2085518" cy="118872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Epistemology</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Claims: understanding from the inside</a:t>
            </a:r>
            <a:endParaRPr lang="en-US" sz="1500" dirty="0"/>
          </a:p>
        </p:txBody>
      </p:sp>
      <p:sp>
        <p:nvSpPr>
          <p:cNvPr id="11" name="Text 8"/>
          <p:cNvSpPr txBox="1"/>
          <p:nvPr/>
        </p:nvSpPr>
        <p:spPr>
          <a:xfrm>
            <a:off x="6301588" y="1600200"/>
            <a:ext cx="365760" cy="1188720"/>
          </a:xfrm>
          <a:prstGeom prst="rect">
            <a:avLst/>
          </a:prstGeom>
          <a:noFill/>
          <a:ln/>
        </p:spPr>
        <p:txBody>
          <a:bodyPr wrap="square" lIns="0" tIns="0" rIns="0" bIns="0" rtlCol="0" anchor="ctr"/>
          <a:lstStyle/>
          <a:p>
            <a:pPr algn="ctr" indent="0" marL="0">
              <a:buNone/>
            </a:pPr>
            <a:r>
              <a:rPr lang="en-US" sz="2200" b="1" dirty="0">
                <a:solidFill>
                  <a:srgbClr val="2E7D7A"/>
                </a:solidFill>
                <a:latin typeface="Arial" pitchFamily="34" charset="0"/>
                <a:ea typeface="Arial" pitchFamily="34" charset="-122"/>
                <a:cs typeface="Arial" pitchFamily="34" charset="-120"/>
              </a:rPr>
              <a:t>→</a:t>
            </a:r>
            <a:endParaRPr lang="en-US" sz="2200" dirty="0"/>
          </a:p>
        </p:txBody>
      </p:sp>
      <p:sp>
        <p:nvSpPr>
          <p:cNvPr id="12" name="Shape 9"/>
          <p:cNvSpPr/>
          <p:nvPr/>
        </p:nvSpPr>
        <p:spPr>
          <a:xfrm>
            <a:off x="6667348" y="1600200"/>
            <a:ext cx="2304974" cy="1188720"/>
          </a:xfrm>
          <a:prstGeom prst="roundRect">
            <a:avLst>
              <a:gd name="adj" fmla="val 6154"/>
            </a:avLst>
          </a:prstGeom>
          <a:solidFill>
            <a:srgbClr val="EEF3F8"/>
          </a:solidFill>
          <a:ln w="9525">
            <a:solidFill>
              <a:srgbClr val="D5DEE6"/>
            </a:solidFill>
            <a:prstDash val="solid"/>
          </a:ln>
        </p:spPr>
      </p:sp>
      <p:sp>
        <p:nvSpPr>
          <p:cNvPr id="13" name="Text 10"/>
          <p:cNvSpPr txBox="1"/>
          <p:nvPr/>
        </p:nvSpPr>
        <p:spPr>
          <a:xfrm>
            <a:off x="6777076" y="1600200"/>
            <a:ext cx="2085518" cy="118872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Axiology</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Claims: reflexivity about own position</a:t>
            </a:r>
            <a:endParaRPr lang="en-US" sz="1500" dirty="0"/>
          </a:p>
        </p:txBody>
      </p:sp>
      <p:sp>
        <p:nvSpPr>
          <p:cNvPr id="14" name="Text 11"/>
          <p:cNvSpPr txBox="1"/>
          <p:nvPr/>
        </p:nvSpPr>
        <p:spPr>
          <a:xfrm>
            <a:off x="8972321" y="1600200"/>
            <a:ext cx="365760" cy="1188720"/>
          </a:xfrm>
          <a:prstGeom prst="rect">
            <a:avLst/>
          </a:prstGeom>
          <a:noFill/>
          <a:ln/>
        </p:spPr>
        <p:txBody>
          <a:bodyPr wrap="square" lIns="0" tIns="0" rIns="0" bIns="0" rtlCol="0" anchor="ctr"/>
          <a:lstStyle/>
          <a:p>
            <a:pPr algn="ctr" indent="0" marL="0">
              <a:buNone/>
            </a:pPr>
            <a:r>
              <a:rPr lang="en-US" sz="2200" b="1" dirty="0">
                <a:solidFill>
                  <a:srgbClr val="A4553D"/>
                </a:solidFill>
                <a:latin typeface="Arial" pitchFamily="34" charset="0"/>
                <a:ea typeface="Arial" pitchFamily="34" charset="-122"/>
                <a:cs typeface="Arial" pitchFamily="34" charset="-120"/>
              </a:rPr>
              <a:t>×</a:t>
            </a:r>
            <a:endParaRPr lang="en-US" sz="2200" dirty="0"/>
          </a:p>
        </p:txBody>
      </p:sp>
      <p:sp>
        <p:nvSpPr>
          <p:cNvPr id="15" name="Shape 12"/>
          <p:cNvSpPr/>
          <p:nvPr/>
        </p:nvSpPr>
        <p:spPr>
          <a:xfrm>
            <a:off x="9338081" y="1600200"/>
            <a:ext cx="2304974" cy="1188720"/>
          </a:xfrm>
          <a:prstGeom prst="roundRect">
            <a:avLst>
              <a:gd name="adj" fmla="val 6154"/>
            </a:avLst>
          </a:prstGeom>
          <a:solidFill>
            <a:srgbClr val="F8E6E2"/>
          </a:solidFill>
          <a:ln w="25400">
            <a:solidFill>
              <a:srgbClr val="A4553D"/>
            </a:solidFill>
            <a:prstDash val="solid"/>
          </a:ln>
        </p:spPr>
      </p:sp>
      <p:sp>
        <p:nvSpPr>
          <p:cNvPr id="16" name="Text 13"/>
          <p:cNvSpPr txBox="1"/>
          <p:nvPr/>
        </p:nvSpPr>
        <p:spPr>
          <a:xfrm>
            <a:off x="9447809" y="1600200"/>
            <a:ext cx="2085518" cy="1188720"/>
          </a:xfrm>
          <a:prstGeom prst="rect">
            <a:avLst/>
          </a:prstGeom>
          <a:noFill/>
          <a:ln/>
        </p:spPr>
        <p:txBody>
          <a:bodyPr wrap="square" lIns="0" tIns="0" rIns="0" bIns="0" rtlCol="0" anchor="ctr"/>
          <a:lstStyle/>
          <a:p>
            <a:pPr indent="0" marL="0">
              <a:buNone/>
            </a:pPr>
            <a:r>
              <a:rPr lang="en-US" sz="1500" b="1" dirty="0">
                <a:solidFill>
                  <a:srgbClr val="A4553D"/>
                </a:solidFill>
                <a:latin typeface="Arial" pitchFamily="34" charset="0"/>
                <a:ea typeface="Arial" pitchFamily="34" charset="-122"/>
                <a:cs typeface="Arial" pitchFamily="34" charset="-120"/>
              </a:rPr>
              <a:t>Methodology</a:t>
            </a:r>
            <a:endParaRPr lang="en-US" sz="1500" dirty="0"/>
          </a:p>
          <a:p>
            <a:pPr indent="0" marL="0">
              <a:buNone/>
            </a:pPr>
            <a:r>
              <a:rPr lang="en-US" sz="1500" dirty="0">
                <a:solidFill>
                  <a:srgbClr val="1C2833"/>
                </a:solidFill>
                <a:latin typeface="Arial" pitchFamily="34" charset="0"/>
                <a:ea typeface="Arial" pitchFamily="34" charset="-122"/>
                <a:cs typeface="Arial" pitchFamily="34" charset="-120"/>
              </a:rPr>
              <a:t>Does: a survey of 500 advisers testing whether AI causes stress</a:t>
            </a:r>
            <a:endParaRPr lang="en-US" sz="1500" dirty="0"/>
          </a:p>
        </p:txBody>
      </p:sp>
      <p:sp>
        <p:nvSpPr>
          <p:cNvPr id="17" name="Shape 14"/>
          <p:cNvSpPr/>
          <p:nvPr/>
        </p:nvSpPr>
        <p:spPr>
          <a:xfrm>
            <a:off x="548640" y="3108960"/>
            <a:ext cx="11094415" cy="2194560"/>
          </a:xfrm>
          <a:prstGeom prst="roundRect">
            <a:avLst>
              <a:gd name="adj" fmla="val 3333"/>
            </a:avLst>
          </a:prstGeom>
          <a:solidFill>
            <a:srgbClr val="EEF3F8"/>
          </a:solidFill>
          <a:ln w="9525">
            <a:solidFill>
              <a:srgbClr val="D5DEE6"/>
            </a:solidFill>
            <a:prstDash val="solid"/>
          </a:ln>
        </p:spPr>
      </p:sp>
      <p:sp>
        <p:nvSpPr>
          <p:cNvPr id="18" name="Text 15"/>
          <p:cNvSpPr txBox="1"/>
          <p:nvPr/>
        </p:nvSpPr>
        <p:spPr>
          <a:xfrm>
            <a:off x="822960" y="3246120"/>
            <a:ext cx="10545775" cy="1920240"/>
          </a:xfrm>
          <a:prstGeom prst="rect">
            <a:avLst/>
          </a:prstGeom>
          <a:noFill/>
          <a:ln/>
        </p:spPr>
        <p:txBody>
          <a:bodyPr wrap="square" lIns="0" tIns="0" rIns="0" bIns="0" rtlCol="0" anchor="t"/>
          <a:lstStyle/>
          <a:p>
            <a:pPr indent="0" marL="0">
              <a:buNone/>
            </a:pPr>
            <a:r>
              <a:rPr lang="en-US" sz="1800" b="1" dirty="0">
                <a:solidFill>
                  <a:srgbClr val="A4553D"/>
                </a:solidFill>
                <a:latin typeface="Arial" pitchFamily="34" charset="0"/>
                <a:ea typeface="Arial" pitchFamily="34" charset="-122"/>
                <a:cs typeface="Arial" pitchFamily="34" charset="-120"/>
              </a:rPr>
              <a:t>Why it breaks: </a:t>
            </a:r>
            <a:pPr indent="0" marL="0">
              <a:buNone/>
            </a:pPr>
            <a:r>
              <a:rPr lang="en-US" sz="1800" dirty="0">
                <a:solidFill>
                  <a:srgbClr val="1C2833"/>
                </a:solidFill>
                <a:latin typeface="Arial" pitchFamily="34" charset="0"/>
                <a:ea typeface="Arial" pitchFamily="34" charset="-122"/>
                <a:cs typeface="Arial" pitchFamily="34" charset="-120"/>
              </a:rPr>
              <a:t>a survey with fixed categories that tests a cause cannot capture meanings in context. The methodology belongs to Alien A or B, while the first three answers belong to Alien C.</a:t>
            </a:r>
            <a:endParaRPr lang="en-US" sz="1800" dirty="0"/>
          </a:p>
          <a:p>
            <a:pPr indent="0" marL="0">
              <a:buNone/>
            </a:pPr>
            <a:r>
              <a:rPr lang="en-US" sz="800" dirty="0">
                <a:solidFill>
                  <a:srgbClr val="000000"/>
                </a:solidFill>
                <a:latin typeface="Arial" pitchFamily="34" charset="0"/>
                <a:ea typeface="Arial" pitchFamily="34" charset="-122"/>
                <a:cs typeface="Arial" pitchFamily="34" charset="-120"/>
              </a:rPr>
              <a:t> </a:t>
            </a:r>
            <a:endParaRPr lang="en-US" sz="1800" dirty="0"/>
          </a:p>
          <a:p>
            <a:pPr indent="0" marL="0">
              <a:buNone/>
            </a:pPr>
            <a:r>
              <a:rPr lang="en-US" sz="1800" b="1" dirty="0">
                <a:solidFill>
                  <a:srgbClr val="2E7D7A"/>
                </a:solidFill>
                <a:latin typeface="Arial" pitchFamily="34" charset="0"/>
                <a:ea typeface="Arial" pitchFamily="34" charset="-122"/>
                <a:cs typeface="Arial" pitchFamily="34" charset="-120"/>
              </a:rPr>
              <a:t>How to fix it: </a:t>
            </a:r>
            <a:pPr indent="0" marL="0">
              <a:buNone/>
            </a:pPr>
            <a:r>
              <a:rPr lang="en-US" sz="1800" dirty="0">
                <a:solidFill>
                  <a:srgbClr val="1C2833"/>
                </a:solidFill>
                <a:latin typeface="Arial" pitchFamily="34" charset="0"/>
                <a:ea typeface="Arial" pitchFamily="34" charset="-122"/>
                <a:cs typeface="Arial" pitchFamily="34" charset="-120"/>
              </a:rPr>
              <a:t>either keep Alien C and change the methodology (in-depth interviews and observation), or keep the survey and move to Alien A or B, changing your ontology, epistemology and axiology to match.</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68</a:t>
            </a:fld>
            <a:endParaRPr lang="en-US"/>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name="Slide 69">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2E7D7A"/>
          </a:solidFill>
          <a:ln w="12700">
            <a:solidFill>
              <a:srgbClr val="2E7D7A"/>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Class activity 7 | 10 minutes | small groups</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Fix the chain</a:t>
            </a:r>
            <a:endParaRPr lang="en-US" sz="2800" dirty="0"/>
          </a:p>
        </p:txBody>
      </p:sp>
      <p:sp>
        <p:nvSpPr>
          <p:cNvPr id="5" name="Text 3"/>
          <p:cNvSpPr txBox="1"/>
          <p:nvPr/>
        </p:nvSpPr>
        <p:spPr>
          <a:xfrm>
            <a:off x="548640" y="1325880"/>
            <a:ext cx="11094415" cy="594360"/>
          </a:xfrm>
          <a:prstGeom prst="rect">
            <a:avLst/>
          </a:prstGeom>
          <a:noFill/>
          <a:ln/>
        </p:spPr>
        <p:txBody>
          <a:bodyPr wrap="square" lIns="0" tIns="0" rIns="0" bIns="0" rtlCol="0" anchor="t"/>
          <a:lstStyle/>
          <a:p>
            <a:pPr indent="0" marL="0">
              <a:buNone/>
            </a:pPr>
            <a:r>
              <a:rPr lang="en-US" sz="1700" dirty="0">
                <a:solidFill>
                  <a:srgbClr val="1C2833"/>
                </a:solidFill>
                <a:latin typeface="Arial" pitchFamily="34" charset="0"/>
                <a:ea typeface="Arial" pitchFamily="34" charset="-122"/>
                <a:cs typeface="Arial" pitchFamily="34" charset="-120"/>
              </a:rPr>
              <a:t>This chain is broken. Find the broken link, then write two different ways to repair it.</a:t>
            </a:r>
            <a:endParaRPr lang="en-US" sz="1700" dirty="0"/>
          </a:p>
        </p:txBody>
      </p:sp>
      <p:sp>
        <p:nvSpPr>
          <p:cNvPr id="6" name="Shape 4"/>
          <p:cNvSpPr/>
          <p:nvPr/>
        </p:nvSpPr>
        <p:spPr>
          <a:xfrm>
            <a:off x="548640" y="2011680"/>
            <a:ext cx="11094415" cy="832104"/>
          </a:xfrm>
          <a:prstGeom prst="roundRect">
            <a:avLst>
              <a:gd name="adj" fmla="val 8791"/>
            </a:avLst>
          </a:prstGeom>
          <a:solidFill>
            <a:srgbClr val="FFFFFF"/>
          </a:solidFill>
          <a:ln w="9525">
            <a:solidFill>
              <a:srgbClr val="D5DEE6"/>
            </a:solidFill>
            <a:prstDash val="solid"/>
          </a:ln>
        </p:spPr>
      </p:sp>
      <p:sp>
        <p:nvSpPr>
          <p:cNvPr id="7" name="Text 5"/>
          <p:cNvSpPr txBox="1"/>
          <p:nvPr/>
        </p:nvSpPr>
        <p:spPr>
          <a:xfrm>
            <a:off x="685800" y="2221992"/>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a</a:t>
            </a:r>
            <a:endParaRPr lang="en-US" sz="1600" dirty="0"/>
          </a:p>
        </p:txBody>
      </p:sp>
      <p:sp>
        <p:nvSpPr>
          <p:cNvPr id="8" name="Text 6"/>
          <p:cNvSpPr txBox="1"/>
          <p:nvPr/>
        </p:nvSpPr>
        <p:spPr>
          <a:xfrm>
            <a:off x="1234440" y="2011680"/>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Ontology: leadership is the meaning managers give to their role.</a:t>
            </a:r>
            <a:endParaRPr lang="en-US" sz="1600" dirty="0"/>
          </a:p>
        </p:txBody>
      </p:sp>
      <p:sp>
        <p:nvSpPr>
          <p:cNvPr id="9" name="Shape 7"/>
          <p:cNvSpPr/>
          <p:nvPr/>
        </p:nvSpPr>
        <p:spPr>
          <a:xfrm>
            <a:off x="548640" y="2953512"/>
            <a:ext cx="11094415" cy="832104"/>
          </a:xfrm>
          <a:prstGeom prst="roundRect">
            <a:avLst>
              <a:gd name="adj" fmla="val 8791"/>
            </a:avLst>
          </a:prstGeom>
          <a:solidFill>
            <a:srgbClr val="FFFFFF"/>
          </a:solidFill>
          <a:ln w="9525">
            <a:solidFill>
              <a:srgbClr val="D5DEE6"/>
            </a:solidFill>
            <a:prstDash val="solid"/>
          </a:ln>
        </p:spPr>
      </p:sp>
      <p:sp>
        <p:nvSpPr>
          <p:cNvPr id="10" name="Text 8"/>
          <p:cNvSpPr txBox="1"/>
          <p:nvPr/>
        </p:nvSpPr>
        <p:spPr>
          <a:xfrm>
            <a:off x="685800" y="3163824"/>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b</a:t>
            </a:r>
            <a:endParaRPr lang="en-US" sz="1600" dirty="0"/>
          </a:p>
        </p:txBody>
      </p:sp>
      <p:sp>
        <p:nvSpPr>
          <p:cNvPr id="11" name="Text 9"/>
          <p:cNvSpPr txBox="1"/>
          <p:nvPr/>
        </p:nvSpPr>
        <p:spPr>
          <a:xfrm>
            <a:off x="1234440" y="2953512"/>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Epistemology: understand managers' meanings from the inside.</a:t>
            </a:r>
            <a:endParaRPr lang="en-US" sz="1600" dirty="0"/>
          </a:p>
        </p:txBody>
      </p:sp>
      <p:sp>
        <p:nvSpPr>
          <p:cNvPr id="12" name="Shape 10"/>
          <p:cNvSpPr/>
          <p:nvPr/>
        </p:nvSpPr>
        <p:spPr>
          <a:xfrm>
            <a:off x="548640" y="3895344"/>
            <a:ext cx="11094415" cy="832104"/>
          </a:xfrm>
          <a:prstGeom prst="roundRect">
            <a:avLst>
              <a:gd name="adj" fmla="val 8791"/>
            </a:avLst>
          </a:prstGeom>
          <a:solidFill>
            <a:srgbClr val="FFFFFF"/>
          </a:solidFill>
          <a:ln w="9525">
            <a:solidFill>
              <a:srgbClr val="D5DEE6"/>
            </a:solidFill>
            <a:prstDash val="solid"/>
          </a:ln>
        </p:spPr>
      </p:sp>
      <p:sp>
        <p:nvSpPr>
          <p:cNvPr id="13" name="Text 11"/>
          <p:cNvSpPr txBox="1"/>
          <p:nvPr/>
        </p:nvSpPr>
        <p:spPr>
          <a:xfrm>
            <a:off x="685800" y="4105656"/>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c</a:t>
            </a:r>
            <a:endParaRPr lang="en-US" sz="1600" dirty="0"/>
          </a:p>
        </p:txBody>
      </p:sp>
      <p:sp>
        <p:nvSpPr>
          <p:cNvPr id="14" name="Text 12"/>
          <p:cNvSpPr txBox="1"/>
          <p:nvPr/>
        </p:nvSpPr>
        <p:spPr>
          <a:xfrm>
            <a:off x="1234440" y="3895344"/>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Axiology: reflect on my own background as a manager.</a:t>
            </a:r>
            <a:endParaRPr lang="en-US" sz="1600" dirty="0"/>
          </a:p>
        </p:txBody>
      </p:sp>
      <p:sp>
        <p:nvSpPr>
          <p:cNvPr id="15" name="Shape 13"/>
          <p:cNvSpPr/>
          <p:nvPr/>
        </p:nvSpPr>
        <p:spPr>
          <a:xfrm>
            <a:off x="548640" y="4837176"/>
            <a:ext cx="11094415" cy="832104"/>
          </a:xfrm>
          <a:prstGeom prst="roundRect">
            <a:avLst>
              <a:gd name="adj" fmla="val 8791"/>
            </a:avLst>
          </a:prstGeom>
          <a:solidFill>
            <a:srgbClr val="FFFFFF"/>
          </a:solidFill>
          <a:ln w="9525">
            <a:solidFill>
              <a:srgbClr val="D5DEE6"/>
            </a:solidFill>
            <a:prstDash val="solid"/>
          </a:ln>
        </p:spPr>
      </p:sp>
      <p:sp>
        <p:nvSpPr>
          <p:cNvPr id="16" name="Text 14"/>
          <p:cNvSpPr txBox="1"/>
          <p:nvPr/>
        </p:nvSpPr>
        <p:spPr>
          <a:xfrm>
            <a:off x="685800" y="5047488"/>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d</a:t>
            </a:r>
            <a:endParaRPr lang="en-US" sz="1600" dirty="0"/>
          </a:p>
        </p:txBody>
      </p:sp>
      <p:sp>
        <p:nvSpPr>
          <p:cNvPr id="17" name="Text 15"/>
          <p:cNvSpPr txBox="1"/>
          <p:nvPr/>
        </p:nvSpPr>
        <p:spPr>
          <a:xfrm>
            <a:off x="1234440" y="4837176"/>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Methodology: a questionnaire to 300 managers rating leadership style on a 1 to 5 scale.</a:t>
            </a:r>
            <a:endParaRPr lang="en-US" sz="1600" dirty="0"/>
          </a:p>
        </p:txBody>
      </p:sp>
      <p:sp>
        <p:nvSpPr>
          <p:cNvPr id="18" name="Text 16"/>
          <p:cNvSpPr txBox="1"/>
          <p:nvPr/>
        </p:nvSpPr>
        <p:spPr>
          <a:xfrm>
            <a:off x="548640" y="5806440"/>
            <a:ext cx="11094415" cy="41148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Workbook link: </a:t>
            </a:r>
            <a:pPr indent="0" marL="0">
              <a:buNone/>
            </a:pPr>
            <a:r>
              <a:rPr lang="en-US" sz="1500" dirty="0">
                <a:solidFill>
                  <a:srgbClr val="1C2833"/>
                </a:solidFill>
                <a:latin typeface="Arial" pitchFamily="34" charset="0"/>
                <a:ea typeface="Arial" pitchFamily="34" charset="-122"/>
                <a:cs typeface="Arial" pitchFamily="34" charset="-120"/>
              </a:rPr>
              <a:t>Activity 8 and Table 12: check that each row of your own study follows from the one above.</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69</a:t>
            </a:fld>
            <a:endParaRPr lang="en-US"/>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name="Slide 70">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1C2833"/>
          </a:solidFill>
          <a:ln w="12700">
            <a:solidFill>
              <a:srgbClr val="1C2833"/>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Answers | Class activity 7</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Fix the chain</a:t>
            </a:r>
            <a:endParaRPr lang="en-US" sz="2800" dirty="0"/>
          </a:p>
        </p:txBody>
      </p:sp>
      <p:sp>
        <p:nvSpPr>
          <p:cNvPr id="5" name="Shape 3"/>
          <p:cNvSpPr/>
          <p:nvPr/>
        </p:nvSpPr>
        <p:spPr>
          <a:xfrm>
            <a:off x="548640" y="1463040"/>
            <a:ext cx="11094415" cy="1097280"/>
          </a:xfrm>
          <a:prstGeom prst="roundRect">
            <a:avLst>
              <a:gd name="adj" fmla="val 6667"/>
            </a:avLst>
          </a:prstGeom>
          <a:solidFill>
            <a:srgbClr val="FFFFFF"/>
          </a:solidFill>
          <a:ln w="9525">
            <a:solidFill>
              <a:srgbClr val="D5DEE6"/>
            </a:solidFill>
            <a:prstDash val="solid"/>
          </a:ln>
        </p:spPr>
      </p:sp>
      <p:sp>
        <p:nvSpPr>
          <p:cNvPr id="6" name="Text 4"/>
          <p:cNvSpPr txBox="1"/>
          <p:nvPr/>
        </p:nvSpPr>
        <p:spPr>
          <a:xfrm>
            <a:off x="777240" y="146304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The broken link:  </a:t>
            </a:r>
            <a:pPr indent="0" marL="0">
              <a:buNone/>
            </a:pPr>
            <a:r>
              <a:rPr lang="en-US" sz="1700" dirty="0">
                <a:solidFill>
                  <a:srgbClr val="1C2833"/>
                </a:solidFill>
                <a:latin typeface="Arial" pitchFamily="34" charset="0"/>
                <a:ea typeface="Arial" pitchFamily="34" charset="-122"/>
                <a:cs typeface="Arial" pitchFamily="34" charset="-120"/>
              </a:rPr>
              <a:t>d. A rating scale measures from the outside and cannot capture meanings in context.</a:t>
            </a:r>
            <a:endParaRPr lang="en-US" sz="1700" dirty="0"/>
          </a:p>
        </p:txBody>
      </p:sp>
      <p:sp>
        <p:nvSpPr>
          <p:cNvPr id="7" name="Shape 5"/>
          <p:cNvSpPr/>
          <p:nvPr/>
        </p:nvSpPr>
        <p:spPr>
          <a:xfrm>
            <a:off x="548640" y="2651760"/>
            <a:ext cx="11094415" cy="1097280"/>
          </a:xfrm>
          <a:prstGeom prst="roundRect">
            <a:avLst>
              <a:gd name="adj" fmla="val 6667"/>
            </a:avLst>
          </a:prstGeom>
          <a:solidFill>
            <a:srgbClr val="FFFFFF"/>
          </a:solidFill>
          <a:ln w="9525">
            <a:solidFill>
              <a:srgbClr val="D5DEE6"/>
            </a:solidFill>
            <a:prstDash val="solid"/>
          </a:ln>
        </p:spPr>
      </p:sp>
      <p:sp>
        <p:nvSpPr>
          <p:cNvPr id="8" name="Text 6"/>
          <p:cNvSpPr txBox="1"/>
          <p:nvPr/>
        </p:nvSpPr>
        <p:spPr>
          <a:xfrm>
            <a:off x="777240" y="265176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Repair 1:  </a:t>
            </a:r>
            <a:pPr indent="0" marL="0">
              <a:buNone/>
            </a:pPr>
            <a:r>
              <a:rPr lang="en-US" sz="1700" dirty="0">
                <a:solidFill>
                  <a:srgbClr val="1C2833"/>
                </a:solidFill>
                <a:latin typeface="Arial" pitchFamily="34" charset="0"/>
                <a:ea typeface="Arial" pitchFamily="34" charset="-122"/>
                <a:cs typeface="Arial" pitchFamily="34" charset="-120"/>
              </a:rPr>
              <a:t>keep Alien C and use in-depth interviews with managers in one or two organisations.</a:t>
            </a:r>
            <a:endParaRPr lang="en-US" sz="1700" dirty="0"/>
          </a:p>
        </p:txBody>
      </p:sp>
      <p:sp>
        <p:nvSpPr>
          <p:cNvPr id="9" name="Shape 7"/>
          <p:cNvSpPr/>
          <p:nvPr/>
        </p:nvSpPr>
        <p:spPr>
          <a:xfrm>
            <a:off x="548640" y="3840480"/>
            <a:ext cx="11094415" cy="1097280"/>
          </a:xfrm>
          <a:prstGeom prst="roundRect">
            <a:avLst>
              <a:gd name="adj" fmla="val 6667"/>
            </a:avLst>
          </a:prstGeom>
          <a:solidFill>
            <a:srgbClr val="FFFFFF"/>
          </a:solidFill>
          <a:ln w="9525">
            <a:solidFill>
              <a:srgbClr val="D5DEE6"/>
            </a:solidFill>
            <a:prstDash val="solid"/>
          </a:ln>
        </p:spPr>
      </p:sp>
      <p:sp>
        <p:nvSpPr>
          <p:cNvPr id="10" name="Text 8"/>
          <p:cNvSpPr txBox="1"/>
          <p:nvPr/>
        </p:nvSpPr>
        <p:spPr>
          <a:xfrm>
            <a:off x="777240" y="3840480"/>
            <a:ext cx="10637215" cy="1097280"/>
          </a:xfrm>
          <a:prstGeom prst="rect">
            <a:avLst/>
          </a:prstGeom>
          <a:noFill/>
          <a:ln/>
        </p:spPr>
        <p:txBody>
          <a:bodyPr wrap="square" lIns="0" tIns="0" rIns="0" bIns="0" rtlCol="0" anchor="ctr"/>
          <a:lstStyle/>
          <a:p>
            <a:pPr indent="0" marL="0">
              <a:buNone/>
            </a:pPr>
            <a:r>
              <a:rPr lang="en-US" sz="1700" b="1" dirty="0">
                <a:solidFill>
                  <a:srgbClr val="2E7D7A"/>
                </a:solidFill>
                <a:latin typeface="Arial" pitchFamily="34" charset="0"/>
                <a:ea typeface="Arial" pitchFamily="34" charset="-122"/>
                <a:cs typeface="Arial" pitchFamily="34" charset="-120"/>
              </a:rPr>
              <a:t>Repair 2:  </a:t>
            </a:r>
            <a:pPr indent="0" marL="0">
              <a:buNone/>
            </a:pPr>
            <a:r>
              <a:rPr lang="en-US" sz="1700" dirty="0">
                <a:solidFill>
                  <a:srgbClr val="1C2833"/>
                </a:solidFill>
                <a:latin typeface="Arial" pitchFamily="34" charset="0"/>
                <a:ea typeface="Arial" pitchFamily="34" charset="-122"/>
                <a:cs typeface="Arial" pitchFamily="34" charset="-120"/>
              </a:rPr>
              <a:t>keep the questionnaire and move to Alien A or B, rewriting ontology (leadership style as a measurable trait), epistemology and axiology to match.</a:t>
            </a:r>
            <a:endParaRPr lang="en-US" sz="17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70</a:t>
            </a:fld>
            <a:endParaRPr lang="en-US"/>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name="Slide 71">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Choosing your paradigm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A decision framework</a:t>
            </a:r>
            <a:endParaRPr lang="en-US" sz="1800" dirty="0"/>
          </a:p>
        </p:txBody>
      </p:sp>
      <p:sp>
        <p:nvSpPr>
          <p:cNvPr id="4" name="Shape 2"/>
          <p:cNvSpPr/>
          <p:nvPr/>
        </p:nvSpPr>
        <p:spPr>
          <a:xfrm>
            <a:off x="548640" y="1645920"/>
            <a:ext cx="3515258" cy="2148840"/>
          </a:xfrm>
          <a:prstGeom prst="roundRect">
            <a:avLst>
              <a:gd name="adj" fmla="val 3404"/>
            </a:avLst>
          </a:prstGeom>
          <a:solidFill>
            <a:srgbClr val="EEF3F8"/>
          </a:solidFill>
          <a:ln w="9525">
            <a:solidFill>
              <a:srgbClr val="D5DEE6"/>
            </a:solidFill>
            <a:prstDash val="solid"/>
          </a:ln>
        </p:spPr>
      </p:sp>
      <p:sp>
        <p:nvSpPr>
          <p:cNvPr id="5" name="Text 3"/>
          <p:cNvSpPr txBox="1"/>
          <p:nvPr/>
        </p:nvSpPr>
        <p:spPr>
          <a:xfrm>
            <a:off x="777240" y="1783080"/>
            <a:ext cx="3058058" cy="187452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Consider your research question</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What are you trying to understand?</a:t>
            </a:r>
            <a:endParaRPr lang="en-US" sz="1800" dirty="0"/>
          </a:p>
        </p:txBody>
      </p:sp>
      <p:sp>
        <p:nvSpPr>
          <p:cNvPr id="6" name="Shape 4"/>
          <p:cNvSpPr/>
          <p:nvPr/>
        </p:nvSpPr>
        <p:spPr>
          <a:xfrm>
            <a:off x="4338218" y="1645920"/>
            <a:ext cx="3515258" cy="2148840"/>
          </a:xfrm>
          <a:prstGeom prst="roundRect">
            <a:avLst>
              <a:gd name="adj" fmla="val 3404"/>
            </a:avLst>
          </a:prstGeom>
          <a:solidFill>
            <a:srgbClr val="EEF3F8"/>
          </a:solidFill>
          <a:ln w="9525">
            <a:solidFill>
              <a:srgbClr val="D5DEE6"/>
            </a:solidFill>
            <a:prstDash val="solid"/>
          </a:ln>
        </p:spPr>
      </p:sp>
      <p:sp>
        <p:nvSpPr>
          <p:cNvPr id="7" name="Text 5"/>
          <p:cNvSpPr txBox="1"/>
          <p:nvPr/>
        </p:nvSpPr>
        <p:spPr>
          <a:xfrm>
            <a:off x="4566818" y="1783080"/>
            <a:ext cx="3058058" cy="187452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Consider your worldview</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What do you believe about reality?</a:t>
            </a:r>
            <a:endParaRPr lang="en-US" sz="1800" dirty="0"/>
          </a:p>
        </p:txBody>
      </p:sp>
      <p:sp>
        <p:nvSpPr>
          <p:cNvPr id="8" name="Shape 6"/>
          <p:cNvSpPr/>
          <p:nvPr/>
        </p:nvSpPr>
        <p:spPr>
          <a:xfrm>
            <a:off x="8127797" y="1645920"/>
            <a:ext cx="3515258" cy="2148840"/>
          </a:xfrm>
          <a:prstGeom prst="roundRect">
            <a:avLst>
              <a:gd name="adj" fmla="val 3404"/>
            </a:avLst>
          </a:prstGeom>
          <a:solidFill>
            <a:srgbClr val="EEF3F8"/>
          </a:solidFill>
          <a:ln w="9525">
            <a:solidFill>
              <a:srgbClr val="D5DEE6"/>
            </a:solidFill>
            <a:prstDash val="solid"/>
          </a:ln>
        </p:spPr>
      </p:sp>
      <p:sp>
        <p:nvSpPr>
          <p:cNvPr id="9" name="Text 7"/>
          <p:cNvSpPr txBox="1"/>
          <p:nvPr/>
        </p:nvSpPr>
        <p:spPr>
          <a:xfrm>
            <a:off x="8356397" y="1783080"/>
            <a:ext cx="3058058" cy="187452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Consider your field</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What paradigms are legitimate in your discipline?</a:t>
            </a:r>
            <a:endParaRPr lang="en-US" sz="1800" dirty="0"/>
          </a:p>
        </p:txBody>
      </p:sp>
      <p:sp>
        <p:nvSpPr>
          <p:cNvPr id="10" name="Shape 8"/>
          <p:cNvSpPr/>
          <p:nvPr/>
        </p:nvSpPr>
        <p:spPr>
          <a:xfrm>
            <a:off x="548640" y="4023360"/>
            <a:ext cx="3515258" cy="2148840"/>
          </a:xfrm>
          <a:prstGeom prst="roundRect">
            <a:avLst>
              <a:gd name="adj" fmla="val 3404"/>
            </a:avLst>
          </a:prstGeom>
          <a:solidFill>
            <a:srgbClr val="EEF3F8"/>
          </a:solidFill>
          <a:ln w="9525">
            <a:solidFill>
              <a:srgbClr val="D5DEE6"/>
            </a:solidFill>
            <a:prstDash val="solid"/>
          </a:ln>
        </p:spPr>
      </p:sp>
      <p:sp>
        <p:nvSpPr>
          <p:cNvPr id="11" name="Text 9"/>
          <p:cNvSpPr txBox="1"/>
          <p:nvPr/>
        </p:nvSpPr>
        <p:spPr>
          <a:xfrm>
            <a:off x="777240" y="4160520"/>
            <a:ext cx="3058058" cy="187452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Consider your purpose</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Description, understanding, prediction or change?</a:t>
            </a:r>
            <a:endParaRPr lang="en-US" sz="1800" dirty="0"/>
          </a:p>
        </p:txBody>
      </p:sp>
      <p:sp>
        <p:nvSpPr>
          <p:cNvPr id="12" name="Shape 10"/>
          <p:cNvSpPr/>
          <p:nvPr/>
        </p:nvSpPr>
        <p:spPr>
          <a:xfrm>
            <a:off x="4338218" y="4023360"/>
            <a:ext cx="3515258" cy="2148840"/>
          </a:xfrm>
          <a:prstGeom prst="roundRect">
            <a:avLst>
              <a:gd name="adj" fmla="val 3404"/>
            </a:avLst>
          </a:prstGeom>
          <a:solidFill>
            <a:srgbClr val="EEF3F8"/>
          </a:solidFill>
          <a:ln w="9525">
            <a:solidFill>
              <a:srgbClr val="D5DEE6"/>
            </a:solidFill>
            <a:prstDash val="solid"/>
          </a:ln>
        </p:spPr>
      </p:sp>
      <p:sp>
        <p:nvSpPr>
          <p:cNvPr id="13" name="Text 11"/>
          <p:cNvSpPr txBox="1"/>
          <p:nvPr/>
        </p:nvSpPr>
        <p:spPr>
          <a:xfrm>
            <a:off x="4566818" y="4160520"/>
            <a:ext cx="3058058" cy="187452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Consider your training</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What methods do you know well?</a:t>
            </a:r>
            <a:endParaRPr lang="en-US" sz="1800" dirty="0"/>
          </a:p>
        </p:txBody>
      </p:sp>
      <p:sp>
        <p:nvSpPr>
          <p:cNvPr id="14" name="Shape 12"/>
          <p:cNvSpPr/>
          <p:nvPr/>
        </p:nvSpPr>
        <p:spPr>
          <a:xfrm>
            <a:off x="8127797" y="4023360"/>
            <a:ext cx="3515258" cy="2148840"/>
          </a:xfrm>
          <a:prstGeom prst="roundRect">
            <a:avLst>
              <a:gd name="adj" fmla="val 3404"/>
            </a:avLst>
          </a:prstGeom>
          <a:solidFill>
            <a:srgbClr val="EEF3F8"/>
          </a:solidFill>
          <a:ln w="9525">
            <a:solidFill>
              <a:srgbClr val="D5DEE6"/>
            </a:solidFill>
            <a:prstDash val="solid"/>
          </a:ln>
        </p:spPr>
      </p:sp>
      <p:sp>
        <p:nvSpPr>
          <p:cNvPr id="15" name="Text 13"/>
          <p:cNvSpPr txBox="1"/>
          <p:nvPr/>
        </p:nvSpPr>
        <p:spPr>
          <a:xfrm>
            <a:off x="8356397" y="4160520"/>
            <a:ext cx="3058058" cy="187452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Be explicit and consistent</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Justify your choices throughout</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71</a:t>
            </a:fld>
            <a:endParaRPr lang="en-US"/>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name="Slide 72">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2E7D7A"/>
          </a:solidFill>
          <a:ln w="12700">
            <a:solidFill>
              <a:srgbClr val="2E7D7A"/>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Class activity 8 | 15 minutes | seven groups</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The case through all seven aliens</a:t>
            </a:r>
            <a:endParaRPr lang="en-US" sz="2800" dirty="0"/>
          </a:p>
        </p:txBody>
      </p:sp>
      <p:sp>
        <p:nvSpPr>
          <p:cNvPr id="5" name="Text 3"/>
          <p:cNvSpPr txBox="1"/>
          <p:nvPr/>
        </p:nvSpPr>
        <p:spPr>
          <a:xfrm>
            <a:off x="548640" y="1325880"/>
            <a:ext cx="11094415" cy="594360"/>
          </a:xfrm>
          <a:prstGeom prst="rect">
            <a:avLst/>
          </a:prstGeom>
          <a:noFill/>
          <a:ln/>
        </p:spPr>
        <p:txBody>
          <a:bodyPr wrap="square" lIns="0" tIns="0" rIns="0" bIns="0" rtlCol="0" anchor="t"/>
          <a:lstStyle/>
          <a:p>
            <a:pPr indent="0" marL="0">
              <a:buNone/>
            </a:pPr>
            <a:r>
              <a:rPr lang="en-US" sz="1700" dirty="0">
                <a:solidFill>
                  <a:srgbClr val="1C2833"/>
                </a:solidFill>
                <a:latin typeface="Arial" pitchFamily="34" charset="0"/>
                <a:ea typeface="Arial" pitchFamily="34" charset="-122"/>
                <a:cs typeface="Arial" pitchFamily="34" charset="-120"/>
              </a:rPr>
              <a:t>Each group takes one alien. Before you see the next seven slides, design that alien's study of the AI agents case.</a:t>
            </a:r>
            <a:endParaRPr lang="en-US" sz="1700" dirty="0"/>
          </a:p>
        </p:txBody>
      </p:sp>
      <p:sp>
        <p:nvSpPr>
          <p:cNvPr id="6" name="Shape 4"/>
          <p:cNvSpPr/>
          <p:nvPr/>
        </p:nvSpPr>
        <p:spPr>
          <a:xfrm>
            <a:off x="548640" y="2011680"/>
            <a:ext cx="11094415" cy="832104"/>
          </a:xfrm>
          <a:prstGeom prst="roundRect">
            <a:avLst>
              <a:gd name="adj" fmla="val 8791"/>
            </a:avLst>
          </a:prstGeom>
          <a:solidFill>
            <a:srgbClr val="FFFFFF"/>
          </a:solidFill>
          <a:ln w="9525">
            <a:solidFill>
              <a:srgbClr val="D5DEE6"/>
            </a:solidFill>
            <a:prstDash val="solid"/>
          </a:ln>
        </p:spPr>
      </p:sp>
      <p:sp>
        <p:nvSpPr>
          <p:cNvPr id="7" name="Text 5"/>
          <p:cNvSpPr txBox="1"/>
          <p:nvPr/>
        </p:nvSpPr>
        <p:spPr>
          <a:xfrm>
            <a:off x="685800" y="2221992"/>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a</a:t>
            </a:r>
            <a:endParaRPr lang="en-US" sz="1600" dirty="0"/>
          </a:p>
        </p:txBody>
      </p:sp>
      <p:sp>
        <p:nvSpPr>
          <p:cNvPr id="8" name="Text 6"/>
          <p:cNvSpPr txBox="1"/>
          <p:nvPr/>
        </p:nvSpPr>
        <p:spPr>
          <a:xfrm>
            <a:off x="1234440" y="2011680"/>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Write the research question your alien would ask.</a:t>
            </a:r>
            <a:endParaRPr lang="en-US" sz="1600" dirty="0"/>
          </a:p>
        </p:txBody>
      </p:sp>
      <p:sp>
        <p:nvSpPr>
          <p:cNvPr id="9" name="Shape 7"/>
          <p:cNvSpPr/>
          <p:nvPr/>
        </p:nvSpPr>
        <p:spPr>
          <a:xfrm>
            <a:off x="548640" y="2953512"/>
            <a:ext cx="11094415" cy="832104"/>
          </a:xfrm>
          <a:prstGeom prst="roundRect">
            <a:avLst>
              <a:gd name="adj" fmla="val 8791"/>
            </a:avLst>
          </a:prstGeom>
          <a:solidFill>
            <a:srgbClr val="FFFFFF"/>
          </a:solidFill>
          <a:ln w="9525">
            <a:solidFill>
              <a:srgbClr val="D5DEE6"/>
            </a:solidFill>
            <a:prstDash val="solid"/>
          </a:ln>
        </p:spPr>
      </p:sp>
      <p:sp>
        <p:nvSpPr>
          <p:cNvPr id="10" name="Text 8"/>
          <p:cNvSpPr txBox="1"/>
          <p:nvPr/>
        </p:nvSpPr>
        <p:spPr>
          <a:xfrm>
            <a:off x="685800" y="3163824"/>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b</a:t>
            </a:r>
            <a:endParaRPr lang="en-US" sz="1600" dirty="0"/>
          </a:p>
        </p:txBody>
      </p:sp>
      <p:sp>
        <p:nvSpPr>
          <p:cNvPr id="11" name="Text 9"/>
          <p:cNvSpPr txBox="1"/>
          <p:nvPr/>
        </p:nvSpPr>
        <p:spPr>
          <a:xfrm>
            <a:off x="1234440" y="2953512"/>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Say what data your alien would collect, and how.</a:t>
            </a:r>
            <a:endParaRPr lang="en-US" sz="1600" dirty="0"/>
          </a:p>
        </p:txBody>
      </p:sp>
      <p:sp>
        <p:nvSpPr>
          <p:cNvPr id="12" name="Shape 10"/>
          <p:cNvSpPr/>
          <p:nvPr/>
        </p:nvSpPr>
        <p:spPr>
          <a:xfrm>
            <a:off x="548640" y="3895344"/>
            <a:ext cx="11094415" cy="832104"/>
          </a:xfrm>
          <a:prstGeom prst="roundRect">
            <a:avLst>
              <a:gd name="adj" fmla="val 8791"/>
            </a:avLst>
          </a:prstGeom>
          <a:solidFill>
            <a:srgbClr val="FFFFFF"/>
          </a:solidFill>
          <a:ln w="9525">
            <a:solidFill>
              <a:srgbClr val="D5DEE6"/>
            </a:solidFill>
            <a:prstDash val="solid"/>
          </a:ln>
        </p:spPr>
      </p:sp>
      <p:sp>
        <p:nvSpPr>
          <p:cNvPr id="13" name="Text 11"/>
          <p:cNvSpPr txBox="1"/>
          <p:nvPr/>
        </p:nvSpPr>
        <p:spPr>
          <a:xfrm>
            <a:off x="685800" y="4105656"/>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c</a:t>
            </a:r>
            <a:endParaRPr lang="en-US" sz="1600" dirty="0"/>
          </a:p>
        </p:txBody>
      </p:sp>
      <p:sp>
        <p:nvSpPr>
          <p:cNvPr id="14" name="Text 12"/>
          <p:cNvSpPr txBox="1"/>
          <p:nvPr/>
        </p:nvSpPr>
        <p:spPr>
          <a:xfrm>
            <a:off x="1234440" y="3895344"/>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Name one strength and one limitation of the design.</a:t>
            </a:r>
            <a:endParaRPr lang="en-US" sz="1600" dirty="0"/>
          </a:p>
        </p:txBody>
      </p:sp>
      <p:sp>
        <p:nvSpPr>
          <p:cNvPr id="15" name="Shape 13"/>
          <p:cNvSpPr/>
          <p:nvPr/>
        </p:nvSpPr>
        <p:spPr>
          <a:xfrm>
            <a:off x="548640" y="4837176"/>
            <a:ext cx="11094415" cy="832104"/>
          </a:xfrm>
          <a:prstGeom prst="roundRect">
            <a:avLst>
              <a:gd name="adj" fmla="val 8791"/>
            </a:avLst>
          </a:prstGeom>
          <a:solidFill>
            <a:srgbClr val="FFFFFF"/>
          </a:solidFill>
          <a:ln w="9525">
            <a:solidFill>
              <a:srgbClr val="D5DEE6"/>
            </a:solidFill>
            <a:prstDash val="solid"/>
          </a:ln>
        </p:spPr>
      </p:sp>
      <p:sp>
        <p:nvSpPr>
          <p:cNvPr id="16" name="Text 14"/>
          <p:cNvSpPr txBox="1"/>
          <p:nvPr/>
        </p:nvSpPr>
        <p:spPr>
          <a:xfrm>
            <a:off x="685800" y="5047488"/>
            <a:ext cx="411480" cy="411480"/>
          </a:xfrm>
          <a:prstGeom prst="ellipse">
            <a:avLst/>
          </a:prstGeom>
          <a:solidFill>
            <a:srgbClr val="2E7D7A"/>
          </a:solid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d</a:t>
            </a:r>
            <a:endParaRPr lang="en-US" sz="1600" dirty="0"/>
          </a:p>
        </p:txBody>
      </p:sp>
      <p:sp>
        <p:nvSpPr>
          <p:cNvPr id="17" name="Text 15"/>
          <p:cNvSpPr txBox="1"/>
          <p:nvPr/>
        </p:nvSpPr>
        <p:spPr>
          <a:xfrm>
            <a:off x="1234440" y="4837176"/>
            <a:ext cx="10271455" cy="832104"/>
          </a:xfrm>
          <a:prstGeom prst="rect">
            <a:avLst/>
          </a:prstGeom>
          <a:noFill/>
          <a:ln/>
        </p:spPr>
        <p:txBody>
          <a:bodyPr wrap="square" lIns="0" tIns="0" rIns="0" bIns="0" rtlCol="0" anchor="ctr"/>
          <a:lstStyle/>
          <a:p>
            <a:pPr indent="0" marL="0">
              <a:buNone/>
            </a:pPr>
            <a:r>
              <a:rPr lang="en-US" sz="1600" dirty="0">
                <a:solidFill>
                  <a:srgbClr val="1C2833"/>
                </a:solidFill>
                <a:latin typeface="Arial" pitchFamily="34" charset="0"/>
                <a:ea typeface="Arial" pitchFamily="34" charset="-122"/>
                <a:cs typeface="Arial" pitchFamily="34" charset="-120"/>
              </a:rPr>
              <a:t>Report back in one minute, then compare with the next slide for your alien.</a:t>
            </a:r>
            <a:endParaRPr lang="en-US" sz="1600" dirty="0"/>
          </a:p>
        </p:txBody>
      </p:sp>
      <p:sp>
        <p:nvSpPr>
          <p:cNvPr id="18" name="Text 16"/>
          <p:cNvSpPr txBox="1"/>
          <p:nvPr/>
        </p:nvSpPr>
        <p:spPr>
          <a:xfrm>
            <a:off x="548640" y="5806440"/>
            <a:ext cx="11094415" cy="411480"/>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Workbook link: </a:t>
            </a:r>
            <a:pPr indent="0" marL="0">
              <a:buNone/>
            </a:pPr>
            <a:r>
              <a:rPr lang="en-US" sz="1500" dirty="0">
                <a:solidFill>
                  <a:srgbClr val="1C2833"/>
                </a:solidFill>
                <a:latin typeface="Arial" pitchFamily="34" charset="0"/>
                <a:ea typeface="Arial" pitchFamily="34" charset="-122"/>
                <a:cs typeface="Arial" pitchFamily="34" charset="-120"/>
              </a:rPr>
              <a:t>Activities 6 and 7: complete Tables 10 and 11 for all seven aliens.</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72</a:t>
            </a:fld>
            <a:endParaRPr lang="en-US"/>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name="Slide 73">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Alien A in practice: Positivism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Our case through Alien A's eyes, with strengths and limitations</a:t>
            </a:r>
            <a:endParaRPr lang="en-US" sz="1800" dirty="0"/>
          </a:p>
        </p:txBody>
      </p:sp>
      <p:sp>
        <p:nvSpPr>
          <p:cNvPr id="4" name="Shape 2"/>
          <p:cNvSpPr/>
          <p:nvPr/>
        </p:nvSpPr>
        <p:spPr>
          <a:xfrm>
            <a:off x="548640" y="1508760"/>
            <a:ext cx="2697480" cy="4663440"/>
          </a:xfrm>
          <a:prstGeom prst="roundRect">
            <a:avLst>
              <a:gd name="adj" fmla="val 2712"/>
            </a:avLst>
          </a:prstGeom>
          <a:solidFill>
            <a:srgbClr val="EEF3F8"/>
          </a:solidFill>
          <a:ln w="9525">
            <a:solidFill>
              <a:srgbClr val="D5DEE6"/>
            </a:solidFill>
            <a:prstDash val="solid"/>
          </a:ln>
        </p:spPr>
      </p:sp>
      <p:pic>
        <p:nvPicPr>
          <p:cNvPr id="5" name="Image 0" descr="/tmp/p7/img/big_A.png">    </p:cNvPr>
          <p:cNvPicPr>
            <a:picLocks noChangeAspect="1"/>
          </p:cNvPicPr>
          <p:nvPr/>
        </p:nvPicPr>
        <p:blipFill>
          <a:blip r:embed="rId1"/>
          <a:stretch>
            <a:fillRect/>
          </a:stretch>
        </p:blipFill>
        <p:spPr>
          <a:xfrm>
            <a:off x="1097280" y="1645920"/>
            <a:ext cx="1554480" cy="2176272"/>
          </a:xfrm>
          <a:prstGeom prst="rect">
            <a:avLst/>
          </a:prstGeom>
        </p:spPr>
      </p:pic>
      <p:sp>
        <p:nvSpPr>
          <p:cNvPr id="6" name="Text 3"/>
          <p:cNvSpPr txBox="1"/>
          <p:nvPr/>
        </p:nvSpPr>
        <p:spPr>
          <a:xfrm>
            <a:off x="731520" y="3931920"/>
            <a:ext cx="2331720" cy="2103120"/>
          </a:xfrm>
          <a:prstGeom prst="rect">
            <a:avLst/>
          </a:prstGeom>
          <a:noFill/>
          <a:ln/>
        </p:spPr>
        <p:txBody>
          <a:bodyPr wrap="square" lIns="0" tIns="0" rIns="0" bIns="0" rtlCol="0" anchor="t"/>
          <a:lstStyle/>
          <a:p>
            <a:pPr indent="0" marL="0">
              <a:spcAft>
                <a:spcPts val="600"/>
              </a:spcAft>
              <a:buNone/>
            </a:pPr>
            <a:r>
              <a:rPr lang="en-US" sz="1500" b="1" dirty="0">
                <a:solidFill>
                  <a:srgbClr val="2E7D7D"/>
                </a:solidFill>
                <a:latin typeface="Arial" pitchFamily="34" charset="0"/>
                <a:ea typeface="Arial" pitchFamily="34" charset="-122"/>
                <a:cs typeface="Arial" pitchFamily="34" charset="-120"/>
              </a:rPr>
              <a:t>Sherlock Holmes</a:t>
            </a:r>
            <a:endParaRPr lang="en-US" sz="1500" dirty="0"/>
          </a:p>
          <a:p>
            <a:pPr indent="0" marL="0">
              <a:spcAft>
                <a:spcPts val="600"/>
              </a:spcAft>
              <a:buNone/>
            </a:pPr>
            <a:r>
              <a:rPr lang="en-US" sz="1500" b="1" dirty="0">
                <a:solidFill>
                  <a:srgbClr val="2E7D7A"/>
                </a:solidFill>
                <a:latin typeface="Arial" pitchFamily="34" charset="0"/>
                <a:ea typeface="Arial" pitchFamily="34" charset="-122"/>
                <a:cs typeface="Arial" pitchFamily="34" charset="-120"/>
              </a:rPr>
              <a:t>Goal: </a:t>
            </a:r>
            <a:pPr indent="0" marL="0">
              <a:spcAft>
                <a:spcPts val="600"/>
              </a:spcAft>
              <a:buNone/>
            </a:pPr>
            <a:r>
              <a:rPr lang="en-US" sz="1500" dirty="0">
                <a:solidFill>
                  <a:srgbClr val="1C2833"/>
                </a:solidFill>
                <a:latin typeface="Arial" pitchFamily="34" charset="0"/>
                <a:ea typeface="Arial" pitchFamily="34" charset="-122"/>
                <a:cs typeface="Arial" pitchFamily="34" charset="-120"/>
              </a:rPr>
              <a:t>Discover universal laws and predict phenomena</a:t>
            </a:r>
            <a:endParaRPr lang="en-US" sz="1500" dirty="0"/>
          </a:p>
        </p:txBody>
      </p:sp>
      <p:sp>
        <p:nvSpPr>
          <p:cNvPr id="7" name="Shape 4"/>
          <p:cNvSpPr/>
          <p:nvPr/>
        </p:nvSpPr>
        <p:spPr>
          <a:xfrm>
            <a:off x="3474720" y="1508760"/>
            <a:ext cx="8168335" cy="914400"/>
          </a:xfrm>
          <a:prstGeom prst="roundRect">
            <a:avLst>
              <a:gd name="adj" fmla="val 8000"/>
            </a:avLst>
          </a:prstGeom>
          <a:solidFill>
            <a:srgbClr val="E3F1F0"/>
          </a:solidFill>
          <a:ln w="9525">
            <a:solidFill>
              <a:srgbClr val="D5DEE6"/>
            </a:solidFill>
            <a:prstDash val="solid"/>
          </a:ln>
        </p:spPr>
      </p:sp>
      <p:sp>
        <p:nvSpPr>
          <p:cNvPr id="8" name="Text 5"/>
          <p:cNvSpPr txBox="1"/>
          <p:nvPr/>
        </p:nvSpPr>
        <p:spPr>
          <a:xfrm>
            <a:off x="3657600" y="1508760"/>
            <a:ext cx="7802575" cy="914400"/>
          </a:xfrm>
          <a:prstGeom prst="rect">
            <a:avLst/>
          </a:prstGeom>
          <a:noFill/>
          <a:ln/>
        </p:spPr>
        <p:txBody>
          <a:bodyPr wrap="square" lIns="0" tIns="0" rIns="0" bIns="0" rtlCol="0" anchor="ctr"/>
          <a:lstStyle/>
          <a:p>
            <a:pPr indent="0" marL="0">
              <a:buNone/>
            </a:pPr>
            <a:r>
              <a:rPr lang="en-US" sz="1500" b="1" dirty="0">
                <a:solidFill>
                  <a:srgbClr val="2E7D7D"/>
                </a:solidFill>
                <a:latin typeface="Arial" pitchFamily="34" charset="0"/>
                <a:ea typeface="Arial" pitchFamily="34" charset="-122"/>
                <a:cs typeface="Arial" pitchFamily="34" charset="-120"/>
              </a:rPr>
              <a:t>Research question: </a:t>
            </a:r>
            <a:pPr indent="0" marL="0">
              <a:buNone/>
            </a:pPr>
            <a:r>
              <a:rPr lang="en-US" sz="1500" dirty="0">
                <a:solidFill>
                  <a:srgbClr val="1C2833"/>
                </a:solidFill>
                <a:latin typeface="Arial" pitchFamily="34" charset="0"/>
                <a:ea typeface="Arial" pitchFamily="34" charset="-122"/>
                <a:cs typeface="Arial" pitchFamily="34" charset="-120"/>
              </a:rPr>
              <a:t>Which measurable factors most strongly predict customer satisfaction when a query is handled by an AI agent rather than a human adviser?</a:t>
            </a:r>
            <a:endParaRPr lang="en-US" sz="1500" dirty="0"/>
          </a:p>
        </p:txBody>
      </p:sp>
      <p:sp>
        <p:nvSpPr>
          <p:cNvPr id="9" name="Shape 6"/>
          <p:cNvSpPr/>
          <p:nvPr/>
        </p:nvSpPr>
        <p:spPr>
          <a:xfrm>
            <a:off x="3474720" y="2560320"/>
            <a:ext cx="8168335" cy="1828800"/>
          </a:xfrm>
          <a:prstGeom prst="roundRect">
            <a:avLst>
              <a:gd name="adj" fmla="val 4000"/>
            </a:avLst>
          </a:prstGeom>
          <a:solidFill>
            <a:srgbClr val="EEF3F8"/>
          </a:solidFill>
          <a:ln w="9525">
            <a:solidFill>
              <a:srgbClr val="D5DEE6"/>
            </a:solidFill>
            <a:prstDash val="solid"/>
          </a:ln>
        </p:spPr>
      </p:sp>
      <p:sp>
        <p:nvSpPr>
          <p:cNvPr id="10" name="Text 7"/>
          <p:cNvSpPr txBox="1"/>
          <p:nvPr/>
        </p:nvSpPr>
        <p:spPr>
          <a:xfrm>
            <a:off x="3657600" y="2633472"/>
            <a:ext cx="7802575" cy="1691640"/>
          </a:xfrm>
          <a:prstGeom prst="rect">
            <a:avLst/>
          </a:prstGeom>
          <a:noFill/>
          <a:ln/>
        </p:spPr>
        <p:txBody>
          <a:bodyPr wrap="square" lIns="0" tIns="0" rIns="0" bIns="0" rtlCol="0" anchor="t"/>
          <a:lstStyle/>
          <a:p>
            <a:pPr indent="0" marL="0">
              <a:spcAft>
                <a:spcPts val="400"/>
              </a:spcAft>
              <a:buNone/>
            </a:pPr>
            <a:r>
              <a:rPr lang="en-US" sz="1500" b="1" dirty="0">
                <a:solidFill>
                  <a:srgbClr val="2E7D7D"/>
                </a:solidFill>
                <a:latin typeface="Arial" pitchFamily="34" charset="0"/>
                <a:ea typeface="Arial" pitchFamily="34" charset="-122"/>
                <a:cs typeface="Arial" pitchFamily="34" charset="-120"/>
              </a:rPr>
              <a:t>How Alien A would approach it</a:t>
            </a:r>
            <a:endParaRPr lang="en-US" sz="1500" dirty="0"/>
          </a:p>
          <a:p>
            <a:pPr indent="0" marL="0">
              <a:spcAft>
                <a:spcPts val="400"/>
              </a:spcAft>
              <a:buNone/>
            </a:pPr>
            <a:r>
              <a:rPr lang="en-US" sz="1500" dirty="0">
                <a:solidFill>
                  <a:srgbClr val="1C2833"/>
                </a:solidFill>
                <a:latin typeface="Arial" pitchFamily="34" charset="0"/>
                <a:ea typeface="Arial" pitchFamily="34" charset="-122"/>
                <a:cs typeface="Arial" pitchFamily="34" charset="-120"/>
              </a:rPr>
              <a:t>Randomly route 200,000 billing and account queries to either an AI agent or a human adviser. Measure satisfaction scores, resolution time and repeat contacts. Use regression analysis to test which factors predict satisfaction. Produce a model that can be replicated across all contact centres.</a:t>
            </a:r>
            <a:endParaRPr lang="en-US" sz="1500" dirty="0"/>
          </a:p>
        </p:txBody>
      </p:sp>
      <p:sp>
        <p:nvSpPr>
          <p:cNvPr id="11" name="Shape 8"/>
          <p:cNvSpPr/>
          <p:nvPr/>
        </p:nvSpPr>
        <p:spPr>
          <a:xfrm>
            <a:off x="3474720" y="4526280"/>
            <a:ext cx="3992728" cy="1645920"/>
          </a:xfrm>
          <a:prstGeom prst="roundRect">
            <a:avLst>
              <a:gd name="adj" fmla="val 4444"/>
            </a:avLst>
          </a:prstGeom>
          <a:solidFill>
            <a:srgbClr val="EEF3F8"/>
          </a:solidFill>
          <a:ln w="9525">
            <a:solidFill>
              <a:srgbClr val="D5DEE6"/>
            </a:solidFill>
            <a:prstDash val="solid"/>
          </a:ln>
        </p:spPr>
      </p:sp>
      <p:sp>
        <p:nvSpPr>
          <p:cNvPr id="12" name="Text 9"/>
          <p:cNvSpPr txBox="1"/>
          <p:nvPr/>
        </p:nvSpPr>
        <p:spPr>
          <a:xfrm>
            <a:off x="3611880" y="4572000"/>
            <a:ext cx="3718408" cy="1554480"/>
          </a:xfrm>
          <a:prstGeom prst="rect">
            <a:avLst/>
          </a:prstGeom>
          <a:noFill/>
          <a:ln/>
        </p:spPr>
        <p:txBody>
          <a:bodyPr wrap="square" lIns="0" tIns="0" rIns="0" bIns="0" rtlCol="0" anchor="t"/>
          <a:lstStyle/>
          <a:p>
            <a:pPr indent="0" marL="0">
              <a:buNone/>
            </a:pPr>
            <a:r>
              <a:rPr lang="en-US" sz="1400" b="1" dirty="0">
                <a:solidFill>
                  <a:srgbClr val="3F7F4A"/>
                </a:solidFill>
                <a:latin typeface="Arial" pitchFamily="34" charset="0"/>
                <a:ea typeface="Arial" pitchFamily="34" charset="-122"/>
                <a:cs typeface="Arial" pitchFamily="34" charset="-120"/>
              </a:rPr>
              <a:t>Strengths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Rigorous and systematic</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Results can be checked and replicated by others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Findings can be applied at scale</a:t>
            </a:r>
            <a:endParaRPr lang="en-US" sz="1400" dirty="0"/>
          </a:p>
        </p:txBody>
      </p:sp>
      <p:sp>
        <p:nvSpPr>
          <p:cNvPr id="13" name="Shape 10"/>
          <p:cNvSpPr/>
          <p:nvPr/>
        </p:nvSpPr>
        <p:spPr>
          <a:xfrm>
            <a:off x="7650328" y="4526280"/>
            <a:ext cx="3992728" cy="1645920"/>
          </a:xfrm>
          <a:prstGeom prst="roundRect">
            <a:avLst>
              <a:gd name="adj" fmla="val 4444"/>
            </a:avLst>
          </a:prstGeom>
          <a:solidFill>
            <a:srgbClr val="EEF3F8"/>
          </a:solidFill>
          <a:ln w="9525">
            <a:solidFill>
              <a:srgbClr val="D5DEE6"/>
            </a:solidFill>
            <a:prstDash val="solid"/>
          </a:ln>
        </p:spPr>
      </p:sp>
      <p:sp>
        <p:nvSpPr>
          <p:cNvPr id="14" name="Text 11"/>
          <p:cNvSpPr txBox="1"/>
          <p:nvPr/>
        </p:nvSpPr>
        <p:spPr>
          <a:xfrm>
            <a:off x="7787488" y="4572000"/>
            <a:ext cx="3718408" cy="1554480"/>
          </a:xfrm>
          <a:prstGeom prst="rect">
            <a:avLst/>
          </a:prstGeom>
          <a:noFill/>
          <a:ln/>
        </p:spPr>
        <p:txBody>
          <a:bodyPr wrap="square" lIns="0" tIns="0" rIns="0" bIns="0" rtlCol="0" anchor="t"/>
          <a:lstStyle/>
          <a:p>
            <a:pPr indent="0" marL="0">
              <a:buNone/>
            </a:pPr>
            <a:r>
              <a:rPr lang="en-US" sz="1400" b="1" dirty="0">
                <a:solidFill>
                  <a:srgbClr val="A4553D"/>
                </a:solidFill>
                <a:latin typeface="Arial" pitchFamily="34" charset="0"/>
                <a:ea typeface="Arial" pitchFamily="34" charset="-122"/>
                <a:cs typeface="Arial" pitchFamily="34" charset="-120"/>
              </a:rPr>
              <a:t>Limitations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Can miss the human story behind the numbers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Assumes the researcher has no influence on results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Struggles with complex or ambiguous social situations</a:t>
            </a:r>
            <a:endParaRPr lang="en-US" sz="14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73</a:t>
            </a:fld>
            <a:endParaRPr lang="en-US"/>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name="Slide 74">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Alien B in practice: Post-positivism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Our case through Alien B's eyes, with strengths and limitations</a:t>
            </a:r>
            <a:endParaRPr lang="en-US" sz="1800" dirty="0"/>
          </a:p>
        </p:txBody>
      </p:sp>
      <p:sp>
        <p:nvSpPr>
          <p:cNvPr id="4" name="Shape 2"/>
          <p:cNvSpPr/>
          <p:nvPr/>
        </p:nvSpPr>
        <p:spPr>
          <a:xfrm>
            <a:off x="548640" y="1508760"/>
            <a:ext cx="2697480" cy="4663440"/>
          </a:xfrm>
          <a:prstGeom prst="roundRect">
            <a:avLst>
              <a:gd name="adj" fmla="val 2712"/>
            </a:avLst>
          </a:prstGeom>
          <a:solidFill>
            <a:srgbClr val="EEF3F8"/>
          </a:solidFill>
          <a:ln w="9525">
            <a:solidFill>
              <a:srgbClr val="D5DEE6"/>
            </a:solidFill>
            <a:prstDash val="solid"/>
          </a:ln>
        </p:spPr>
      </p:sp>
      <p:pic>
        <p:nvPicPr>
          <p:cNvPr id="5" name="Image 0" descr="/tmp/p7/img/big_B.png">    </p:cNvPr>
          <p:cNvPicPr>
            <a:picLocks noChangeAspect="1"/>
          </p:cNvPicPr>
          <p:nvPr/>
        </p:nvPicPr>
        <p:blipFill>
          <a:blip r:embed="rId1"/>
          <a:stretch>
            <a:fillRect/>
          </a:stretch>
        </p:blipFill>
        <p:spPr>
          <a:xfrm>
            <a:off x="1097280" y="1645920"/>
            <a:ext cx="1554480" cy="2176272"/>
          </a:xfrm>
          <a:prstGeom prst="rect">
            <a:avLst/>
          </a:prstGeom>
        </p:spPr>
      </p:pic>
      <p:sp>
        <p:nvSpPr>
          <p:cNvPr id="6" name="Text 3"/>
          <p:cNvSpPr txBox="1"/>
          <p:nvPr/>
        </p:nvSpPr>
        <p:spPr>
          <a:xfrm>
            <a:off x="731520" y="3931920"/>
            <a:ext cx="2331720" cy="2103120"/>
          </a:xfrm>
          <a:prstGeom prst="rect">
            <a:avLst/>
          </a:prstGeom>
          <a:noFill/>
          <a:ln/>
        </p:spPr>
        <p:txBody>
          <a:bodyPr wrap="square" lIns="0" tIns="0" rIns="0" bIns="0" rtlCol="0" anchor="t"/>
          <a:lstStyle/>
          <a:p>
            <a:pPr indent="0" marL="0">
              <a:spcAft>
                <a:spcPts val="600"/>
              </a:spcAft>
              <a:buNone/>
            </a:pPr>
            <a:r>
              <a:rPr lang="en-US" sz="1500" b="1" dirty="0">
                <a:solidFill>
                  <a:srgbClr val="3F7F4A"/>
                </a:solidFill>
                <a:latin typeface="Arial" pitchFamily="34" charset="0"/>
                <a:ea typeface="Arial" pitchFamily="34" charset="-122"/>
                <a:cs typeface="Arial" pitchFamily="34" charset="-120"/>
              </a:rPr>
              <a:t>Byomkesh Bakshi</a:t>
            </a:r>
            <a:endParaRPr lang="en-US" sz="1500" dirty="0"/>
          </a:p>
          <a:p>
            <a:pPr indent="0" marL="0">
              <a:spcAft>
                <a:spcPts val="600"/>
              </a:spcAft>
              <a:buNone/>
            </a:pPr>
            <a:r>
              <a:rPr lang="en-US" sz="1500" b="1" dirty="0">
                <a:solidFill>
                  <a:srgbClr val="2E7D7A"/>
                </a:solidFill>
                <a:latin typeface="Arial" pitchFamily="34" charset="0"/>
                <a:ea typeface="Arial" pitchFamily="34" charset="-122"/>
                <a:cs typeface="Arial" pitchFamily="34" charset="-120"/>
              </a:rPr>
              <a:t>Goal: </a:t>
            </a:r>
            <a:pPr indent="0" marL="0">
              <a:spcAft>
                <a:spcPts val="600"/>
              </a:spcAft>
              <a:buNone/>
            </a:pPr>
            <a:r>
              <a:rPr lang="en-US" sz="1500" dirty="0">
                <a:solidFill>
                  <a:srgbClr val="1C2833"/>
                </a:solidFill>
                <a:latin typeface="Arial" pitchFamily="34" charset="0"/>
                <a:ea typeface="Arial" pitchFamily="34" charset="-122"/>
                <a:cs typeface="Arial" pitchFamily="34" charset="-120"/>
              </a:rPr>
              <a:t>Get closer to truth through multiple perspectives</a:t>
            </a:r>
            <a:endParaRPr lang="en-US" sz="1500" dirty="0"/>
          </a:p>
        </p:txBody>
      </p:sp>
      <p:sp>
        <p:nvSpPr>
          <p:cNvPr id="7" name="Shape 4"/>
          <p:cNvSpPr/>
          <p:nvPr/>
        </p:nvSpPr>
        <p:spPr>
          <a:xfrm>
            <a:off x="3474720" y="1508760"/>
            <a:ext cx="8168335" cy="914400"/>
          </a:xfrm>
          <a:prstGeom prst="roundRect">
            <a:avLst>
              <a:gd name="adj" fmla="val 8000"/>
            </a:avLst>
          </a:prstGeom>
          <a:solidFill>
            <a:srgbClr val="E3F1F0"/>
          </a:solidFill>
          <a:ln w="9525">
            <a:solidFill>
              <a:srgbClr val="D5DEE6"/>
            </a:solidFill>
            <a:prstDash val="solid"/>
          </a:ln>
        </p:spPr>
      </p:sp>
      <p:sp>
        <p:nvSpPr>
          <p:cNvPr id="8" name="Text 5"/>
          <p:cNvSpPr txBox="1"/>
          <p:nvPr/>
        </p:nvSpPr>
        <p:spPr>
          <a:xfrm>
            <a:off x="3657600" y="1508760"/>
            <a:ext cx="7802575" cy="914400"/>
          </a:xfrm>
          <a:prstGeom prst="rect">
            <a:avLst/>
          </a:prstGeom>
          <a:noFill/>
          <a:ln/>
        </p:spPr>
        <p:txBody>
          <a:bodyPr wrap="square" lIns="0" tIns="0" rIns="0" bIns="0" rtlCol="0" anchor="ctr"/>
          <a:lstStyle/>
          <a:p>
            <a:pPr indent="0" marL="0">
              <a:buNone/>
            </a:pPr>
            <a:r>
              <a:rPr lang="en-US" sz="1500" b="1" dirty="0">
                <a:solidFill>
                  <a:srgbClr val="3F7F4A"/>
                </a:solidFill>
                <a:latin typeface="Arial" pitchFamily="34" charset="0"/>
                <a:ea typeface="Arial" pitchFamily="34" charset="-122"/>
                <a:cs typeface="Arial" pitchFamily="34" charset="-120"/>
              </a:rPr>
              <a:t>Research question: </a:t>
            </a:r>
            <a:pPr indent="0" marL="0">
              <a:buNone/>
            </a:pPr>
            <a:r>
              <a:rPr lang="en-US" sz="1500" dirty="0">
                <a:solidFill>
                  <a:srgbClr val="1C2833"/>
                </a:solidFill>
                <a:latin typeface="Arial" pitchFamily="34" charset="0"/>
                <a:ea typeface="Arial" pitchFamily="34" charset="-122"/>
                <a:cs typeface="Arial" pitchFamily="34" charset="-120"/>
              </a:rPr>
              <a:t>Does the reported rise in customer satisfaction hold up when different kinds of evidence are compared?</a:t>
            </a:r>
            <a:endParaRPr lang="en-US" sz="1500" dirty="0"/>
          </a:p>
        </p:txBody>
      </p:sp>
      <p:sp>
        <p:nvSpPr>
          <p:cNvPr id="9" name="Shape 6"/>
          <p:cNvSpPr/>
          <p:nvPr/>
        </p:nvSpPr>
        <p:spPr>
          <a:xfrm>
            <a:off x="3474720" y="2560320"/>
            <a:ext cx="8168335" cy="1828800"/>
          </a:xfrm>
          <a:prstGeom prst="roundRect">
            <a:avLst>
              <a:gd name="adj" fmla="val 4000"/>
            </a:avLst>
          </a:prstGeom>
          <a:solidFill>
            <a:srgbClr val="EEF3F8"/>
          </a:solidFill>
          <a:ln w="9525">
            <a:solidFill>
              <a:srgbClr val="D5DEE6"/>
            </a:solidFill>
            <a:prstDash val="solid"/>
          </a:ln>
        </p:spPr>
      </p:sp>
      <p:sp>
        <p:nvSpPr>
          <p:cNvPr id="10" name="Text 7"/>
          <p:cNvSpPr txBox="1"/>
          <p:nvPr/>
        </p:nvSpPr>
        <p:spPr>
          <a:xfrm>
            <a:off x="3657600" y="2633472"/>
            <a:ext cx="7802575" cy="1691640"/>
          </a:xfrm>
          <a:prstGeom prst="rect">
            <a:avLst/>
          </a:prstGeom>
          <a:noFill/>
          <a:ln/>
        </p:spPr>
        <p:txBody>
          <a:bodyPr wrap="square" lIns="0" tIns="0" rIns="0" bIns="0" rtlCol="0" anchor="t"/>
          <a:lstStyle/>
          <a:p>
            <a:pPr indent="0" marL="0">
              <a:spcAft>
                <a:spcPts val="400"/>
              </a:spcAft>
              <a:buNone/>
            </a:pPr>
            <a:r>
              <a:rPr lang="en-US" sz="1500" b="1" dirty="0">
                <a:solidFill>
                  <a:srgbClr val="3F7F4A"/>
                </a:solidFill>
                <a:latin typeface="Arial" pitchFamily="34" charset="0"/>
                <a:ea typeface="Arial" pitchFamily="34" charset="-122"/>
                <a:cs typeface="Arial" pitchFamily="34" charset="-120"/>
              </a:rPr>
              <a:t>How Alien B would approach it</a:t>
            </a:r>
            <a:endParaRPr lang="en-US" sz="1500" dirty="0"/>
          </a:p>
          <a:p>
            <a:pPr indent="0" marL="0">
              <a:spcAft>
                <a:spcPts val="400"/>
              </a:spcAft>
              <a:buNone/>
            </a:pPr>
            <a:r>
              <a:rPr lang="en-US" sz="1500" dirty="0">
                <a:solidFill>
                  <a:srgbClr val="1C2833"/>
                </a:solidFill>
                <a:latin typeface="Arial" pitchFamily="34" charset="0"/>
                <a:ea typeface="Arial" pitchFamily="34" charset="-122"/>
                <a:cs typeface="Arial" pitchFamily="34" charset="-120"/>
              </a:rPr>
              <a:t>Analyse contact records from a million interactions to see where AI agents resolve queries. Survey 2,000 customers and hold structured interviews with 60 advisers. If satisfaction scores rise while complaints about not reaching a person also rise, as Klarna found, treat that contradiction as the key finding rather than discarding it.</a:t>
            </a:r>
            <a:endParaRPr lang="en-US" sz="1500" dirty="0"/>
          </a:p>
        </p:txBody>
      </p:sp>
      <p:sp>
        <p:nvSpPr>
          <p:cNvPr id="11" name="Shape 8"/>
          <p:cNvSpPr/>
          <p:nvPr/>
        </p:nvSpPr>
        <p:spPr>
          <a:xfrm>
            <a:off x="3474720" y="4526280"/>
            <a:ext cx="3992728" cy="1645920"/>
          </a:xfrm>
          <a:prstGeom prst="roundRect">
            <a:avLst>
              <a:gd name="adj" fmla="val 4444"/>
            </a:avLst>
          </a:prstGeom>
          <a:solidFill>
            <a:srgbClr val="EEF3F8"/>
          </a:solidFill>
          <a:ln w="9525">
            <a:solidFill>
              <a:srgbClr val="D5DEE6"/>
            </a:solidFill>
            <a:prstDash val="solid"/>
          </a:ln>
        </p:spPr>
      </p:sp>
      <p:sp>
        <p:nvSpPr>
          <p:cNvPr id="12" name="Text 9"/>
          <p:cNvSpPr txBox="1"/>
          <p:nvPr/>
        </p:nvSpPr>
        <p:spPr>
          <a:xfrm>
            <a:off x="3611880" y="4572000"/>
            <a:ext cx="3718408" cy="1554480"/>
          </a:xfrm>
          <a:prstGeom prst="rect">
            <a:avLst/>
          </a:prstGeom>
          <a:noFill/>
          <a:ln/>
        </p:spPr>
        <p:txBody>
          <a:bodyPr wrap="square" lIns="0" tIns="0" rIns="0" bIns="0" rtlCol="0" anchor="t"/>
          <a:lstStyle/>
          <a:p>
            <a:pPr indent="0" marL="0">
              <a:buNone/>
            </a:pPr>
            <a:r>
              <a:rPr lang="en-US" sz="1400" b="1" dirty="0">
                <a:solidFill>
                  <a:srgbClr val="3F7F4A"/>
                </a:solidFill>
                <a:latin typeface="Arial" pitchFamily="34" charset="0"/>
                <a:ea typeface="Arial" pitchFamily="34" charset="-122"/>
                <a:cs typeface="Arial" pitchFamily="34" charset="-120"/>
              </a:rPr>
              <a:t>Strengths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Honest about the limits of what research can know</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Draws on a range of methods to build a fuller picture</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Treats contradictions between data sources as useful findings</a:t>
            </a:r>
            <a:endParaRPr lang="en-US" sz="1400" dirty="0"/>
          </a:p>
        </p:txBody>
      </p:sp>
      <p:sp>
        <p:nvSpPr>
          <p:cNvPr id="13" name="Shape 10"/>
          <p:cNvSpPr/>
          <p:nvPr/>
        </p:nvSpPr>
        <p:spPr>
          <a:xfrm>
            <a:off x="7650328" y="4526280"/>
            <a:ext cx="3992728" cy="1645920"/>
          </a:xfrm>
          <a:prstGeom prst="roundRect">
            <a:avLst>
              <a:gd name="adj" fmla="val 4444"/>
            </a:avLst>
          </a:prstGeom>
          <a:solidFill>
            <a:srgbClr val="EEF3F8"/>
          </a:solidFill>
          <a:ln w="9525">
            <a:solidFill>
              <a:srgbClr val="D5DEE6"/>
            </a:solidFill>
            <a:prstDash val="solid"/>
          </a:ln>
        </p:spPr>
      </p:sp>
      <p:sp>
        <p:nvSpPr>
          <p:cNvPr id="14" name="Text 11"/>
          <p:cNvSpPr txBox="1"/>
          <p:nvPr/>
        </p:nvSpPr>
        <p:spPr>
          <a:xfrm>
            <a:off x="7787488" y="4572000"/>
            <a:ext cx="3718408" cy="1554480"/>
          </a:xfrm>
          <a:prstGeom prst="rect">
            <a:avLst/>
          </a:prstGeom>
          <a:noFill/>
          <a:ln/>
        </p:spPr>
        <p:txBody>
          <a:bodyPr wrap="square" lIns="0" tIns="0" rIns="0" bIns="0" rtlCol="0" anchor="t"/>
          <a:lstStyle/>
          <a:p>
            <a:pPr indent="0" marL="0">
              <a:buNone/>
            </a:pPr>
            <a:r>
              <a:rPr lang="en-US" sz="1400" b="1" dirty="0">
                <a:solidFill>
                  <a:srgbClr val="A4553D"/>
                </a:solidFill>
                <a:latin typeface="Arial" pitchFamily="34" charset="0"/>
                <a:ea typeface="Arial" pitchFamily="34" charset="-122"/>
                <a:cs typeface="Arial" pitchFamily="34" charset="-120"/>
              </a:rPr>
              <a:t>Limitations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Using multiple methods takes considerable time and resources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Still focused on finding patterns rather than personal meanings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Combining very different types of data can be complex</a:t>
            </a:r>
            <a:endParaRPr lang="en-US" sz="14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74</a:t>
            </a:fld>
            <a:endParaRPr lang="en-US"/>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name="Slide 75">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Alien C in practice: Interpretivism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Our case through Alien C's eyes, with strengths and limitations</a:t>
            </a:r>
            <a:endParaRPr lang="en-US" sz="1800" dirty="0"/>
          </a:p>
        </p:txBody>
      </p:sp>
      <p:sp>
        <p:nvSpPr>
          <p:cNvPr id="4" name="Shape 2"/>
          <p:cNvSpPr/>
          <p:nvPr/>
        </p:nvSpPr>
        <p:spPr>
          <a:xfrm>
            <a:off x="548640" y="1508760"/>
            <a:ext cx="2697480" cy="4663440"/>
          </a:xfrm>
          <a:prstGeom prst="roundRect">
            <a:avLst>
              <a:gd name="adj" fmla="val 2712"/>
            </a:avLst>
          </a:prstGeom>
          <a:solidFill>
            <a:srgbClr val="EEF3F8"/>
          </a:solidFill>
          <a:ln w="9525">
            <a:solidFill>
              <a:srgbClr val="D5DEE6"/>
            </a:solidFill>
            <a:prstDash val="solid"/>
          </a:ln>
        </p:spPr>
      </p:sp>
      <p:pic>
        <p:nvPicPr>
          <p:cNvPr id="5" name="Image 0" descr="/tmp/p7/img/big_C.png">    </p:cNvPr>
          <p:cNvPicPr>
            <a:picLocks noChangeAspect="1"/>
          </p:cNvPicPr>
          <p:nvPr/>
        </p:nvPicPr>
        <p:blipFill>
          <a:blip r:embed="rId1"/>
          <a:stretch>
            <a:fillRect/>
          </a:stretch>
        </p:blipFill>
        <p:spPr>
          <a:xfrm>
            <a:off x="1097280" y="1645920"/>
            <a:ext cx="1554480" cy="2176272"/>
          </a:xfrm>
          <a:prstGeom prst="rect">
            <a:avLst/>
          </a:prstGeom>
        </p:spPr>
      </p:pic>
      <p:sp>
        <p:nvSpPr>
          <p:cNvPr id="6" name="Text 3"/>
          <p:cNvSpPr txBox="1"/>
          <p:nvPr/>
        </p:nvSpPr>
        <p:spPr>
          <a:xfrm>
            <a:off x="731520" y="3931920"/>
            <a:ext cx="2331720" cy="2103120"/>
          </a:xfrm>
          <a:prstGeom prst="rect">
            <a:avLst/>
          </a:prstGeom>
          <a:noFill/>
          <a:ln/>
        </p:spPr>
        <p:txBody>
          <a:bodyPr wrap="square" lIns="0" tIns="0" rIns="0" bIns="0" rtlCol="0" anchor="t"/>
          <a:lstStyle/>
          <a:p>
            <a:pPr indent="0" marL="0">
              <a:spcAft>
                <a:spcPts val="600"/>
              </a:spcAft>
              <a:buNone/>
            </a:pPr>
            <a:r>
              <a:rPr lang="en-US" sz="1500" b="1" dirty="0">
                <a:solidFill>
                  <a:srgbClr val="A4553D"/>
                </a:solidFill>
                <a:latin typeface="Arial" pitchFamily="34" charset="0"/>
                <a:ea typeface="Arial" pitchFamily="34" charset="-122"/>
                <a:cs typeface="Arial" pitchFamily="34" charset="-120"/>
              </a:rPr>
              <a:t>Detective Conan</a:t>
            </a:r>
            <a:endParaRPr lang="en-US" sz="1500" dirty="0"/>
          </a:p>
          <a:p>
            <a:pPr indent="0" marL="0">
              <a:spcAft>
                <a:spcPts val="600"/>
              </a:spcAft>
              <a:buNone/>
            </a:pPr>
            <a:r>
              <a:rPr lang="en-US" sz="1500" b="1" dirty="0">
                <a:solidFill>
                  <a:srgbClr val="2E7D7A"/>
                </a:solidFill>
                <a:latin typeface="Arial" pitchFamily="34" charset="0"/>
                <a:ea typeface="Arial" pitchFamily="34" charset="-122"/>
                <a:cs typeface="Arial" pitchFamily="34" charset="-120"/>
              </a:rPr>
              <a:t>Goal: </a:t>
            </a:r>
            <a:pPr indent="0" marL="0">
              <a:spcAft>
                <a:spcPts val="600"/>
              </a:spcAft>
              <a:buNone/>
            </a:pPr>
            <a:r>
              <a:rPr lang="en-US" sz="1500" dirty="0">
                <a:solidFill>
                  <a:srgbClr val="1C2833"/>
                </a:solidFill>
                <a:latin typeface="Arial" pitchFamily="34" charset="0"/>
                <a:ea typeface="Arial" pitchFamily="34" charset="-122"/>
                <a:cs typeface="Arial" pitchFamily="34" charset="-120"/>
              </a:rPr>
              <a:t>Understand meaning, experience and context</a:t>
            </a:r>
            <a:endParaRPr lang="en-US" sz="1500" dirty="0"/>
          </a:p>
        </p:txBody>
      </p:sp>
      <p:sp>
        <p:nvSpPr>
          <p:cNvPr id="7" name="Shape 4"/>
          <p:cNvSpPr/>
          <p:nvPr/>
        </p:nvSpPr>
        <p:spPr>
          <a:xfrm>
            <a:off x="3474720" y="1508760"/>
            <a:ext cx="8168335" cy="914400"/>
          </a:xfrm>
          <a:prstGeom prst="roundRect">
            <a:avLst>
              <a:gd name="adj" fmla="val 8000"/>
            </a:avLst>
          </a:prstGeom>
          <a:solidFill>
            <a:srgbClr val="E3F1F0"/>
          </a:solidFill>
          <a:ln w="9525">
            <a:solidFill>
              <a:srgbClr val="D5DEE6"/>
            </a:solidFill>
            <a:prstDash val="solid"/>
          </a:ln>
        </p:spPr>
      </p:sp>
      <p:sp>
        <p:nvSpPr>
          <p:cNvPr id="8" name="Text 5"/>
          <p:cNvSpPr txBox="1"/>
          <p:nvPr/>
        </p:nvSpPr>
        <p:spPr>
          <a:xfrm>
            <a:off x="3657600" y="1508760"/>
            <a:ext cx="7802575" cy="914400"/>
          </a:xfrm>
          <a:prstGeom prst="rect">
            <a:avLst/>
          </a:prstGeom>
          <a:noFill/>
          <a:ln/>
        </p:spPr>
        <p:txBody>
          <a:bodyPr wrap="square" lIns="0" tIns="0" rIns="0" bIns="0" rtlCol="0" anchor="ctr"/>
          <a:lstStyle/>
          <a:p>
            <a:pPr indent="0" marL="0">
              <a:buNone/>
            </a:pPr>
            <a:r>
              <a:rPr lang="en-US" sz="1500" b="1" dirty="0">
                <a:solidFill>
                  <a:srgbClr val="A4553D"/>
                </a:solidFill>
                <a:latin typeface="Arial" pitchFamily="34" charset="0"/>
                <a:ea typeface="Arial" pitchFamily="34" charset="-122"/>
                <a:cs typeface="Arial" pitchFamily="34" charset="-120"/>
              </a:rPr>
              <a:t>Research question: </a:t>
            </a:r>
            <a:pPr indent="0" marL="0">
              <a:buNone/>
            </a:pPr>
            <a:r>
              <a:rPr lang="en-US" sz="1500" dirty="0">
                <a:solidFill>
                  <a:srgbClr val="1C2833"/>
                </a:solidFill>
                <a:latin typeface="Arial" pitchFamily="34" charset="0"/>
                <a:ea typeface="Arial" pitchFamily="34" charset="-122"/>
                <a:cs typeface="Arial" pitchFamily="34" charset="-120"/>
              </a:rPr>
              <a:t>What does the arrival of AI agents mean to the customer service advisers who now work alongside them in one contact centre?</a:t>
            </a:r>
            <a:endParaRPr lang="en-US" sz="1500" dirty="0"/>
          </a:p>
        </p:txBody>
      </p:sp>
      <p:sp>
        <p:nvSpPr>
          <p:cNvPr id="9" name="Shape 6"/>
          <p:cNvSpPr/>
          <p:nvPr/>
        </p:nvSpPr>
        <p:spPr>
          <a:xfrm>
            <a:off x="3474720" y="2560320"/>
            <a:ext cx="8168335" cy="1828800"/>
          </a:xfrm>
          <a:prstGeom prst="roundRect">
            <a:avLst>
              <a:gd name="adj" fmla="val 4000"/>
            </a:avLst>
          </a:prstGeom>
          <a:solidFill>
            <a:srgbClr val="EEF3F8"/>
          </a:solidFill>
          <a:ln w="9525">
            <a:solidFill>
              <a:srgbClr val="D5DEE6"/>
            </a:solidFill>
            <a:prstDash val="solid"/>
          </a:ln>
        </p:spPr>
      </p:sp>
      <p:sp>
        <p:nvSpPr>
          <p:cNvPr id="10" name="Text 7"/>
          <p:cNvSpPr txBox="1"/>
          <p:nvPr/>
        </p:nvSpPr>
        <p:spPr>
          <a:xfrm>
            <a:off x="3657600" y="2633472"/>
            <a:ext cx="7802575" cy="1691640"/>
          </a:xfrm>
          <a:prstGeom prst="rect">
            <a:avLst/>
          </a:prstGeom>
          <a:noFill/>
          <a:ln/>
        </p:spPr>
        <p:txBody>
          <a:bodyPr wrap="square" lIns="0" tIns="0" rIns="0" bIns="0" rtlCol="0" anchor="t"/>
          <a:lstStyle/>
          <a:p>
            <a:pPr indent="0" marL="0">
              <a:spcAft>
                <a:spcPts val="400"/>
              </a:spcAft>
              <a:buNone/>
            </a:pPr>
            <a:r>
              <a:rPr lang="en-US" sz="1500" b="1" dirty="0">
                <a:solidFill>
                  <a:srgbClr val="A4553D"/>
                </a:solidFill>
                <a:latin typeface="Arial" pitchFamily="34" charset="0"/>
                <a:ea typeface="Arial" pitchFamily="34" charset="-122"/>
                <a:cs typeface="Arial" pitchFamily="34" charset="-120"/>
              </a:rPr>
              <a:t>How Alien C would approach it</a:t>
            </a:r>
            <a:endParaRPr lang="en-US" sz="1500" dirty="0"/>
          </a:p>
          <a:p>
            <a:pPr indent="0" marL="0">
              <a:spcAft>
                <a:spcPts val="400"/>
              </a:spcAft>
              <a:buNone/>
            </a:pPr>
            <a:r>
              <a:rPr lang="en-US" sz="1500" dirty="0">
                <a:solidFill>
                  <a:srgbClr val="1C2833"/>
                </a:solidFill>
                <a:latin typeface="Arial" pitchFamily="34" charset="0"/>
                <a:ea typeface="Arial" pitchFamily="34" charset="-122"/>
                <a:cs typeface="Arial" pitchFamily="34" charset="-120"/>
              </a:rPr>
              <a:t>Hold 25 in-depth interviews with advisers and team leaders in a single contact centre and observe the floor. Interpret what they say in the context of their work, moving between individual accounts and the centre as a whole. You might find advisers understand their role as handling only the calls the machine cannot. That meaning in context is the finding.</a:t>
            </a:r>
            <a:endParaRPr lang="en-US" sz="1500" dirty="0"/>
          </a:p>
        </p:txBody>
      </p:sp>
      <p:sp>
        <p:nvSpPr>
          <p:cNvPr id="11" name="Shape 8"/>
          <p:cNvSpPr/>
          <p:nvPr/>
        </p:nvSpPr>
        <p:spPr>
          <a:xfrm>
            <a:off x="3474720" y="4526280"/>
            <a:ext cx="3992728" cy="1645920"/>
          </a:xfrm>
          <a:prstGeom prst="roundRect">
            <a:avLst>
              <a:gd name="adj" fmla="val 4444"/>
            </a:avLst>
          </a:prstGeom>
          <a:solidFill>
            <a:srgbClr val="EEF3F8"/>
          </a:solidFill>
          <a:ln w="9525">
            <a:solidFill>
              <a:srgbClr val="D5DEE6"/>
            </a:solidFill>
            <a:prstDash val="solid"/>
          </a:ln>
        </p:spPr>
      </p:sp>
      <p:sp>
        <p:nvSpPr>
          <p:cNvPr id="12" name="Text 9"/>
          <p:cNvSpPr txBox="1"/>
          <p:nvPr/>
        </p:nvSpPr>
        <p:spPr>
          <a:xfrm>
            <a:off x="3611880" y="4572000"/>
            <a:ext cx="3718408" cy="1554480"/>
          </a:xfrm>
          <a:prstGeom prst="rect">
            <a:avLst/>
          </a:prstGeom>
          <a:noFill/>
          <a:ln/>
        </p:spPr>
        <p:txBody>
          <a:bodyPr wrap="square" lIns="0" tIns="0" rIns="0" bIns="0" rtlCol="0" anchor="t"/>
          <a:lstStyle/>
          <a:p>
            <a:pPr indent="0" marL="0">
              <a:buNone/>
            </a:pPr>
            <a:r>
              <a:rPr lang="en-US" sz="1400" b="1" dirty="0">
                <a:solidFill>
                  <a:srgbClr val="3F7F4A"/>
                </a:solidFill>
                <a:latin typeface="Arial" pitchFamily="34" charset="0"/>
                <a:ea typeface="Arial" pitchFamily="34" charset="-122"/>
                <a:cs typeface="Arial" pitchFamily="34" charset="-120"/>
              </a:rPr>
              <a:t>Strengths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Rich, detailed understanding of individual experience</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Captures perspectives that surveys cannot reach</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Respects complexity and the role of context</a:t>
            </a:r>
            <a:endParaRPr lang="en-US" sz="1400" dirty="0"/>
          </a:p>
        </p:txBody>
      </p:sp>
      <p:sp>
        <p:nvSpPr>
          <p:cNvPr id="13" name="Shape 10"/>
          <p:cNvSpPr/>
          <p:nvPr/>
        </p:nvSpPr>
        <p:spPr>
          <a:xfrm>
            <a:off x="7650328" y="4526280"/>
            <a:ext cx="3992728" cy="1645920"/>
          </a:xfrm>
          <a:prstGeom prst="roundRect">
            <a:avLst>
              <a:gd name="adj" fmla="val 4444"/>
            </a:avLst>
          </a:prstGeom>
          <a:solidFill>
            <a:srgbClr val="EEF3F8"/>
          </a:solidFill>
          <a:ln w="9525">
            <a:solidFill>
              <a:srgbClr val="D5DEE6"/>
            </a:solidFill>
            <a:prstDash val="solid"/>
          </a:ln>
        </p:spPr>
      </p:sp>
      <p:sp>
        <p:nvSpPr>
          <p:cNvPr id="14" name="Text 11"/>
          <p:cNvSpPr txBox="1"/>
          <p:nvPr/>
        </p:nvSpPr>
        <p:spPr>
          <a:xfrm>
            <a:off x="7787488" y="4572000"/>
            <a:ext cx="3718408" cy="1554480"/>
          </a:xfrm>
          <a:prstGeom prst="rect">
            <a:avLst/>
          </a:prstGeom>
          <a:noFill/>
          <a:ln/>
        </p:spPr>
        <p:txBody>
          <a:bodyPr wrap="square" lIns="0" tIns="0" rIns="0" bIns="0" rtlCol="0" anchor="t"/>
          <a:lstStyle/>
          <a:p>
            <a:pPr indent="0" marL="0">
              <a:buNone/>
            </a:pPr>
            <a:r>
              <a:rPr lang="en-US" sz="1400" b="1" dirty="0">
                <a:solidFill>
                  <a:srgbClr val="A4553D"/>
                </a:solidFill>
                <a:latin typeface="Arial" pitchFamily="34" charset="0"/>
                <a:ea typeface="Arial" pitchFamily="34" charset="-122"/>
                <a:cs typeface="Arial" pitchFamily="34" charset="-120"/>
              </a:rPr>
              <a:t>Limitations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Findings apply to the people studied, not to everyone</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Takes considerable time and resources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The researcher's own perspective shapes the findings</a:t>
            </a:r>
            <a:endParaRPr lang="en-US" sz="14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75</a:t>
            </a:fld>
            <a:endParaRPr lang="en-US"/>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name="Slide 76">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Alien D in practice: Constructivism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Our case through Alien D's eyes, with strengths and limitations</a:t>
            </a:r>
            <a:endParaRPr lang="en-US" sz="1800" dirty="0"/>
          </a:p>
        </p:txBody>
      </p:sp>
      <p:sp>
        <p:nvSpPr>
          <p:cNvPr id="4" name="Shape 2"/>
          <p:cNvSpPr/>
          <p:nvPr/>
        </p:nvSpPr>
        <p:spPr>
          <a:xfrm>
            <a:off x="548640" y="1508760"/>
            <a:ext cx="2697480" cy="4663440"/>
          </a:xfrm>
          <a:prstGeom prst="roundRect">
            <a:avLst>
              <a:gd name="adj" fmla="val 2712"/>
            </a:avLst>
          </a:prstGeom>
          <a:solidFill>
            <a:srgbClr val="EEF3F8"/>
          </a:solidFill>
          <a:ln w="9525">
            <a:solidFill>
              <a:srgbClr val="D5DEE6"/>
            </a:solidFill>
            <a:prstDash val="solid"/>
          </a:ln>
        </p:spPr>
      </p:sp>
      <p:pic>
        <p:nvPicPr>
          <p:cNvPr id="5" name="Image 0" descr="/tmp/p7/img/big_D.png">    </p:cNvPr>
          <p:cNvPicPr>
            <a:picLocks noChangeAspect="1"/>
          </p:cNvPicPr>
          <p:nvPr/>
        </p:nvPicPr>
        <p:blipFill>
          <a:blip r:embed="rId1"/>
          <a:stretch>
            <a:fillRect/>
          </a:stretch>
        </p:blipFill>
        <p:spPr>
          <a:xfrm>
            <a:off x="1097280" y="1645920"/>
            <a:ext cx="1554480" cy="2176272"/>
          </a:xfrm>
          <a:prstGeom prst="rect">
            <a:avLst/>
          </a:prstGeom>
        </p:spPr>
      </p:pic>
      <p:sp>
        <p:nvSpPr>
          <p:cNvPr id="6" name="Text 3"/>
          <p:cNvSpPr txBox="1"/>
          <p:nvPr/>
        </p:nvSpPr>
        <p:spPr>
          <a:xfrm>
            <a:off x="731520" y="3931920"/>
            <a:ext cx="2331720" cy="2103120"/>
          </a:xfrm>
          <a:prstGeom prst="rect">
            <a:avLst/>
          </a:prstGeom>
          <a:noFill/>
          <a:ln/>
        </p:spPr>
        <p:txBody>
          <a:bodyPr wrap="square" lIns="0" tIns="0" rIns="0" bIns="0" rtlCol="0" anchor="t"/>
          <a:lstStyle/>
          <a:p>
            <a:pPr indent="0" marL="0">
              <a:spcAft>
                <a:spcPts val="600"/>
              </a:spcAft>
              <a:buNone/>
            </a:pPr>
            <a:r>
              <a:rPr lang="en-US" sz="1500" b="1" dirty="0">
                <a:solidFill>
                  <a:srgbClr val="6B4E94"/>
                </a:solidFill>
                <a:latin typeface="Arial" pitchFamily="34" charset="0"/>
                <a:ea typeface="Arial" pitchFamily="34" charset="-122"/>
                <a:cs typeface="Arial" pitchFamily="34" charset="-120"/>
              </a:rPr>
              <a:t>Dr Gregory House</a:t>
            </a:r>
            <a:endParaRPr lang="en-US" sz="1500" dirty="0"/>
          </a:p>
          <a:p>
            <a:pPr indent="0" marL="0">
              <a:spcAft>
                <a:spcPts val="600"/>
              </a:spcAft>
              <a:buNone/>
            </a:pPr>
            <a:r>
              <a:rPr lang="en-US" sz="1500" b="1" dirty="0">
                <a:solidFill>
                  <a:srgbClr val="2E7D7A"/>
                </a:solidFill>
                <a:latin typeface="Arial" pitchFamily="34" charset="0"/>
                <a:ea typeface="Arial" pitchFamily="34" charset="-122"/>
                <a:cs typeface="Arial" pitchFamily="34" charset="-120"/>
              </a:rPr>
              <a:t>Goal: </a:t>
            </a:r>
            <a:pPr indent="0" marL="0">
              <a:spcAft>
                <a:spcPts val="600"/>
              </a:spcAft>
              <a:buNone/>
            </a:pPr>
            <a:r>
              <a:rPr lang="en-US" sz="1500" dirty="0">
                <a:solidFill>
                  <a:srgbClr val="1C2833"/>
                </a:solidFill>
                <a:latin typeface="Arial" pitchFamily="34" charset="0"/>
                <a:ea typeface="Arial" pitchFamily="34" charset="-122"/>
                <a:cs typeface="Arial" pitchFamily="34" charset="-120"/>
              </a:rPr>
              <a:t>Understand how individuals personally construct their own meaning</a:t>
            </a:r>
            <a:endParaRPr lang="en-US" sz="1500" dirty="0"/>
          </a:p>
        </p:txBody>
      </p:sp>
      <p:sp>
        <p:nvSpPr>
          <p:cNvPr id="7" name="Shape 4"/>
          <p:cNvSpPr/>
          <p:nvPr/>
        </p:nvSpPr>
        <p:spPr>
          <a:xfrm>
            <a:off x="3474720" y="1508760"/>
            <a:ext cx="8168335" cy="914400"/>
          </a:xfrm>
          <a:prstGeom prst="roundRect">
            <a:avLst>
              <a:gd name="adj" fmla="val 8000"/>
            </a:avLst>
          </a:prstGeom>
          <a:solidFill>
            <a:srgbClr val="E3F1F0"/>
          </a:solidFill>
          <a:ln w="9525">
            <a:solidFill>
              <a:srgbClr val="D5DEE6"/>
            </a:solidFill>
            <a:prstDash val="solid"/>
          </a:ln>
        </p:spPr>
      </p:sp>
      <p:sp>
        <p:nvSpPr>
          <p:cNvPr id="8" name="Text 5"/>
          <p:cNvSpPr txBox="1"/>
          <p:nvPr/>
        </p:nvSpPr>
        <p:spPr>
          <a:xfrm>
            <a:off x="3657600" y="1508760"/>
            <a:ext cx="7802575" cy="914400"/>
          </a:xfrm>
          <a:prstGeom prst="rect">
            <a:avLst/>
          </a:prstGeom>
          <a:noFill/>
          <a:ln/>
        </p:spPr>
        <p:txBody>
          <a:bodyPr wrap="square" lIns="0" tIns="0" rIns="0" bIns="0" rtlCol="0" anchor="ctr"/>
          <a:lstStyle/>
          <a:p>
            <a:pPr indent="0" marL="0">
              <a:buNone/>
            </a:pPr>
            <a:r>
              <a:rPr lang="en-US" sz="1500" b="1" dirty="0">
                <a:solidFill>
                  <a:srgbClr val="6B4E94"/>
                </a:solidFill>
                <a:latin typeface="Arial" pitchFamily="34" charset="0"/>
                <a:ea typeface="Arial" pitchFamily="34" charset="-122"/>
                <a:cs typeface="Arial" pitchFamily="34" charset="-120"/>
              </a:rPr>
              <a:t>Research question: </a:t>
            </a:r>
            <a:pPr indent="0" marL="0">
              <a:buNone/>
            </a:pPr>
            <a:r>
              <a:rPr lang="en-US" sz="1500" dirty="0">
                <a:solidFill>
                  <a:srgbClr val="1C2833"/>
                </a:solidFill>
                <a:latin typeface="Arial" pitchFamily="34" charset="0"/>
                <a:ea typeface="Arial" pitchFamily="34" charset="-122"/>
                <a:cs typeface="Arial" pitchFamily="34" charset="-120"/>
              </a:rPr>
              <a:t>How does each adviser whose role has changed construct their own sense of their work and future career?</a:t>
            </a:r>
            <a:endParaRPr lang="en-US" sz="1500" dirty="0"/>
          </a:p>
        </p:txBody>
      </p:sp>
      <p:sp>
        <p:nvSpPr>
          <p:cNvPr id="9" name="Shape 6"/>
          <p:cNvSpPr/>
          <p:nvPr/>
        </p:nvSpPr>
        <p:spPr>
          <a:xfrm>
            <a:off x="3474720" y="2560320"/>
            <a:ext cx="8168335" cy="1828800"/>
          </a:xfrm>
          <a:prstGeom prst="roundRect">
            <a:avLst>
              <a:gd name="adj" fmla="val 4000"/>
            </a:avLst>
          </a:prstGeom>
          <a:solidFill>
            <a:srgbClr val="EEF3F8"/>
          </a:solidFill>
          <a:ln w="9525">
            <a:solidFill>
              <a:srgbClr val="D5DEE6"/>
            </a:solidFill>
            <a:prstDash val="solid"/>
          </a:ln>
        </p:spPr>
      </p:sp>
      <p:sp>
        <p:nvSpPr>
          <p:cNvPr id="10" name="Text 7"/>
          <p:cNvSpPr txBox="1"/>
          <p:nvPr/>
        </p:nvSpPr>
        <p:spPr>
          <a:xfrm>
            <a:off x="3657600" y="2633472"/>
            <a:ext cx="7802575" cy="1691640"/>
          </a:xfrm>
          <a:prstGeom prst="rect">
            <a:avLst/>
          </a:prstGeom>
          <a:noFill/>
          <a:ln/>
        </p:spPr>
        <p:txBody>
          <a:bodyPr wrap="square" lIns="0" tIns="0" rIns="0" bIns="0" rtlCol="0" anchor="t"/>
          <a:lstStyle/>
          <a:p>
            <a:pPr indent="0" marL="0">
              <a:spcAft>
                <a:spcPts val="400"/>
              </a:spcAft>
              <a:buNone/>
            </a:pPr>
            <a:r>
              <a:rPr lang="en-US" sz="1500" b="1" dirty="0">
                <a:solidFill>
                  <a:srgbClr val="6B4E94"/>
                </a:solidFill>
                <a:latin typeface="Arial" pitchFamily="34" charset="0"/>
                <a:ea typeface="Arial" pitchFamily="34" charset="-122"/>
                <a:cs typeface="Arial" pitchFamily="34" charset="-120"/>
              </a:rPr>
              <a:t>How Alien D would approach it</a:t>
            </a:r>
            <a:endParaRPr lang="en-US" sz="1500" dirty="0"/>
          </a:p>
          <a:p>
            <a:pPr indent="0" marL="0">
              <a:spcAft>
                <a:spcPts val="400"/>
              </a:spcAft>
              <a:buNone/>
            </a:pPr>
            <a:r>
              <a:rPr lang="en-US" sz="1500" dirty="0">
                <a:solidFill>
                  <a:srgbClr val="1C2833"/>
                </a:solidFill>
                <a:latin typeface="Arial" pitchFamily="34" charset="0"/>
                <a:ea typeface="Arial" pitchFamily="34" charset="-122"/>
                <a:cs typeface="Arial" pitchFamily="34" charset="-120"/>
              </a:rPr>
              <a:t>Follow six advisers over twelve months. Hold reflective conversations after each major change to their role. Explore each person's career history, identity and what being replaced or retained means to them personally. Each account is treated as unique and complete in itself, not compared with the others.</a:t>
            </a:r>
            <a:endParaRPr lang="en-US" sz="1500" dirty="0"/>
          </a:p>
        </p:txBody>
      </p:sp>
      <p:sp>
        <p:nvSpPr>
          <p:cNvPr id="11" name="Shape 8"/>
          <p:cNvSpPr/>
          <p:nvPr/>
        </p:nvSpPr>
        <p:spPr>
          <a:xfrm>
            <a:off x="3474720" y="4526280"/>
            <a:ext cx="3992728" cy="1645920"/>
          </a:xfrm>
          <a:prstGeom prst="roundRect">
            <a:avLst>
              <a:gd name="adj" fmla="val 4444"/>
            </a:avLst>
          </a:prstGeom>
          <a:solidFill>
            <a:srgbClr val="EEF3F8"/>
          </a:solidFill>
          <a:ln w="9525">
            <a:solidFill>
              <a:srgbClr val="D5DEE6"/>
            </a:solidFill>
            <a:prstDash val="solid"/>
          </a:ln>
        </p:spPr>
      </p:sp>
      <p:sp>
        <p:nvSpPr>
          <p:cNvPr id="12" name="Text 9"/>
          <p:cNvSpPr txBox="1"/>
          <p:nvPr/>
        </p:nvSpPr>
        <p:spPr>
          <a:xfrm>
            <a:off x="3611880" y="4572000"/>
            <a:ext cx="3718408" cy="1554480"/>
          </a:xfrm>
          <a:prstGeom prst="rect">
            <a:avLst/>
          </a:prstGeom>
          <a:noFill/>
          <a:ln/>
        </p:spPr>
        <p:txBody>
          <a:bodyPr wrap="square" lIns="0" tIns="0" rIns="0" bIns="0" rtlCol="0" anchor="t"/>
          <a:lstStyle/>
          <a:p>
            <a:pPr indent="0" marL="0">
              <a:buNone/>
            </a:pPr>
            <a:r>
              <a:rPr lang="en-US" sz="1400" b="1" dirty="0">
                <a:solidFill>
                  <a:srgbClr val="3F7F4A"/>
                </a:solidFill>
                <a:latin typeface="Arial" pitchFamily="34" charset="0"/>
                <a:ea typeface="Arial" pitchFamily="34" charset="-122"/>
                <a:cs typeface="Arial" pitchFamily="34" charset="-120"/>
              </a:rPr>
              <a:t>Strengths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Deep understanding of each individual's personal experience</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Captures unique personal meaning that surveys cannot reach</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Rich narrative detail that other methods miss</a:t>
            </a:r>
            <a:endParaRPr lang="en-US" sz="1400" dirty="0"/>
          </a:p>
        </p:txBody>
      </p:sp>
      <p:sp>
        <p:nvSpPr>
          <p:cNvPr id="13" name="Shape 10"/>
          <p:cNvSpPr/>
          <p:nvPr/>
        </p:nvSpPr>
        <p:spPr>
          <a:xfrm>
            <a:off x="7650328" y="4526280"/>
            <a:ext cx="3992728" cy="1645920"/>
          </a:xfrm>
          <a:prstGeom prst="roundRect">
            <a:avLst>
              <a:gd name="adj" fmla="val 4444"/>
            </a:avLst>
          </a:prstGeom>
          <a:solidFill>
            <a:srgbClr val="EEF3F8"/>
          </a:solidFill>
          <a:ln w="9525">
            <a:solidFill>
              <a:srgbClr val="D5DEE6"/>
            </a:solidFill>
            <a:prstDash val="solid"/>
          </a:ln>
        </p:spPr>
      </p:sp>
      <p:sp>
        <p:nvSpPr>
          <p:cNvPr id="14" name="Text 11"/>
          <p:cNvSpPr txBox="1"/>
          <p:nvPr/>
        </p:nvSpPr>
        <p:spPr>
          <a:xfrm>
            <a:off x="7787488" y="4572000"/>
            <a:ext cx="3718408" cy="1554480"/>
          </a:xfrm>
          <a:prstGeom prst="rect">
            <a:avLst/>
          </a:prstGeom>
          <a:noFill/>
          <a:ln/>
        </p:spPr>
        <p:txBody>
          <a:bodyPr wrap="square" lIns="0" tIns="0" rIns="0" bIns="0" rtlCol="0" anchor="t"/>
          <a:lstStyle/>
          <a:p>
            <a:pPr indent="0" marL="0">
              <a:buNone/>
            </a:pPr>
            <a:r>
              <a:rPr lang="en-US" sz="1400" b="1" dirty="0">
                <a:solidFill>
                  <a:srgbClr val="A4553D"/>
                </a:solidFill>
                <a:latin typeface="Arial" pitchFamily="34" charset="0"/>
                <a:ea typeface="Arial" pitchFamily="34" charset="-122"/>
                <a:cs typeface="Arial" pitchFamily="34" charset="-120"/>
              </a:rPr>
              <a:t>Limitations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Findings do not apply beyond the individuals studied</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Small numbers of participants, takes considerable time</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Requires the researcher to reflect carefully on their own influence</a:t>
            </a:r>
            <a:endParaRPr lang="en-US" sz="14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76</a:t>
            </a:fld>
            <a:endParaRPr lang="en-US"/>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name="Slide 77">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Alien E in practice: Social constructionism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Our case through Alien E's eyes, with strengths and limitations</a:t>
            </a:r>
            <a:endParaRPr lang="en-US" sz="1800" dirty="0"/>
          </a:p>
        </p:txBody>
      </p:sp>
      <p:sp>
        <p:nvSpPr>
          <p:cNvPr id="4" name="Shape 2"/>
          <p:cNvSpPr/>
          <p:nvPr/>
        </p:nvSpPr>
        <p:spPr>
          <a:xfrm>
            <a:off x="548640" y="1508760"/>
            <a:ext cx="2697480" cy="4663440"/>
          </a:xfrm>
          <a:prstGeom prst="roundRect">
            <a:avLst>
              <a:gd name="adj" fmla="val 2712"/>
            </a:avLst>
          </a:prstGeom>
          <a:solidFill>
            <a:srgbClr val="EEF3F8"/>
          </a:solidFill>
          <a:ln w="9525">
            <a:solidFill>
              <a:srgbClr val="D5DEE6"/>
            </a:solidFill>
            <a:prstDash val="solid"/>
          </a:ln>
        </p:spPr>
      </p:sp>
      <p:pic>
        <p:nvPicPr>
          <p:cNvPr id="5" name="Image 0" descr="/tmp/p7/img/big_E.png">    </p:cNvPr>
          <p:cNvPicPr>
            <a:picLocks noChangeAspect="1"/>
          </p:cNvPicPr>
          <p:nvPr/>
        </p:nvPicPr>
        <p:blipFill>
          <a:blip r:embed="rId1"/>
          <a:stretch>
            <a:fillRect/>
          </a:stretch>
        </p:blipFill>
        <p:spPr>
          <a:xfrm>
            <a:off x="1097280" y="1645920"/>
            <a:ext cx="1554480" cy="2176272"/>
          </a:xfrm>
          <a:prstGeom prst="rect">
            <a:avLst/>
          </a:prstGeom>
        </p:spPr>
      </p:pic>
      <p:sp>
        <p:nvSpPr>
          <p:cNvPr id="6" name="Text 3"/>
          <p:cNvSpPr txBox="1"/>
          <p:nvPr/>
        </p:nvSpPr>
        <p:spPr>
          <a:xfrm>
            <a:off x="731520" y="3931920"/>
            <a:ext cx="2331720" cy="2103120"/>
          </a:xfrm>
          <a:prstGeom prst="rect">
            <a:avLst/>
          </a:prstGeom>
          <a:noFill/>
          <a:ln/>
        </p:spPr>
        <p:txBody>
          <a:bodyPr wrap="square" lIns="0" tIns="0" rIns="0" bIns="0" rtlCol="0" anchor="t"/>
          <a:lstStyle/>
          <a:p>
            <a:pPr indent="0" marL="0">
              <a:spcAft>
                <a:spcPts val="600"/>
              </a:spcAft>
              <a:buNone/>
            </a:pPr>
            <a:r>
              <a:rPr lang="en-US" sz="1500" b="1" dirty="0">
                <a:solidFill>
                  <a:srgbClr val="8A4F9B"/>
                </a:solidFill>
                <a:latin typeface="Arial" pitchFamily="34" charset="0"/>
                <a:ea typeface="Arial" pitchFamily="34" charset="-122"/>
                <a:cs typeface="Arial" pitchFamily="34" charset="-120"/>
              </a:rPr>
              <a:t>Judge Dee</a:t>
            </a:r>
            <a:endParaRPr lang="en-US" sz="1500" dirty="0"/>
          </a:p>
          <a:p>
            <a:pPr indent="0" marL="0">
              <a:spcAft>
                <a:spcPts val="600"/>
              </a:spcAft>
              <a:buNone/>
            </a:pPr>
            <a:r>
              <a:rPr lang="en-US" sz="1500" b="1" dirty="0">
                <a:solidFill>
                  <a:srgbClr val="2E7D7A"/>
                </a:solidFill>
                <a:latin typeface="Arial" pitchFamily="34" charset="0"/>
                <a:ea typeface="Arial" pitchFamily="34" charset="-122"/>
                <a:cs typeface="Arial" pitchFamily="34" charset="-120"/>
              </a:rPr>
              <a:t>Goal: </a:t>
            </a:r>
            <a:pPr indent="0" marL="0">
              <a:spcAft>
                <a:spcPts val="600"/>
              </a:spcAft>
              <a:buNone/>
            </a:pPr>
            <a:r>
              <a:rPr lang="en-US" sz="1500" dirty="0">
                <a:solidFill>
                  <a:srgbClr val="1C2833"/>
                </a:solidFill>
                <a:latin typeface="Arial" pitchFamily="34" charset="0"/>
                <a:ea typeface="Arial" pitchFamily="34" charset="-122"/>
                <a:cs typeface="Arial" pitchFamily="34" charset="-120"/>
              </a:rPr>
              <a:t>Understand how groups collectively construct shared reality</a:t>
            </a:r>
            <a:endParaRPr lang="en-US" sz="1500" dirty="0"/>
          </a:p>
        </p:txBody>
      </p:sp>
      <p:sp>
        <p:nvSpPr>
          <p:cNvPr id="7" name="Shape 4"/>
          <p:cNvSpPr/>
          <p:nvPr/>
        </p:nvSpPr>
        <p:spPr>
          <a:xfrm>
            <a:off x="3474720" y="1508760"/>
            <a:ext cx="8168335" cy="914400"/>
          </a:xfrm>
          <a:prstGeom prst="roundRect">
            <a:avLst>
              <a:gd name="adj" fmla="val 8000"/>
            </a:avLst>
          </a:prstGeom>
          <a:solidFill>
            <a:srgbClr val="E3F1F0"/>
          </a:solidFill>
          <a:ln w="9525">
            <a:solidFill>
              <a:srgbClr val="D5DEE6"/>
            </a:solidFill>
            <a:prstDash val="solid"/>
          </a:ln>
        </p:spPr>
      </p:sp>
      <p:sp>
        <p:nvSpPr>
          <p:cNvPr id="8" name="Text 5"/>
          <p:cNvSpPr txBox="1"/>
          <p:nvPr/>
        </p:nvSpPr>
        <p:spPr>
          <a:xfrm>
            <a:off x="3657600" y="1508760"/>
            <a:ext cx="7802575" cy="914400"/>
          </a:xfrm>
          <a:prstGeom prst="rect">
            <a:avLst/>
          </a:prstGeom>
          <a:noFill/>
          <a:ln/>
        </p:spPr>
        <p:txBody>
          <a:bodyPr wrap="square" lIns="0" tIns="0" rIns="0" bIns="0" rtlCol="0" anchor="ctr"/>
          <a:lstStyle/>
          <a:p>
            <a:pPr indent="0" marL="0">
              <a:buNone/>
            </a:pPr>
            <a:r>
              <a:rPr lang="en-US" sz="1500" b="1" dirty="0">
                <a:solidFill>
                  <a:srgbClr val="8A4F9B"/>
                </a:solidFill>
                <a:latin typeface="Arial" pitchFamily="34" charset="0"/>
                <a:ea typeface="Arial" pitchFamily="34" charset="-122"/>
                <a:cs typeface="Arial" pitchFamily="34" charset="-120"/>
              </a:rPr>
              <a:t>Research question: </a:t>
            </a:r>
            <a:pPr indent="0" marL="0">
              <a:buNone/>
            </a:pPr>
            <a:r>
              <a:rPr lang="en-US" sz="1500" dirty="0">
                <a:solidFill>
                  <a:srgbClr val="1C2833"/>
                </a:solidFill>
                <a:latin typeface="Arial" pitchFamily="34" charset="0"/>
                <a:ea typeface="Arial" pitchFamily="34" charset="-122"/>
                <a:cs typeface="Arial" pitchFamily="34" charset="-120"/>
              </a:rPr>
              <a:t>How do the company, its staff and its customers talk AI customer service into being, and how is good service negotiated?</a:t>
            </a:r>
            <a:endParaRPr lang="en-US" sz="1500" dirty="0"/>
          </a:p>
        </p:txBody>
      </p:sp>
      <p:sp>
        <p:nvSpPr>
          <p:cNvPr id="9" name="Shape 6"/>
          <p:cNvSpPr/>
          <p:nvPr/>
        </p:nvSpPr>
        <p:spPr>
          <a:xfrm>
            <a:off x="3474720" y="2560320"/>
            <a:ext cx="8168335" cy="1828800"/>
          </a:xfrm>
          <a:prstGeom prst="roundRect">
            <a:avLst>
              <a:gd name="adj" fmla="val 4000"/>
            </a:avLst>
          </a:prstGeom>
          <a:solidFill>
            <a:srgbClr val="EEF3F8"/>
          </a:solidFill>
          <a:ln w="9525">
            <a:solidFill>
              <a:srgbClr val="D5DEE6"/>
            </a:solidFill>
            <a:prstDash val="solid"/>
          </a:ln>
        </p:spPr>
      </p:sp>
      <p:sp>
        <p:nvSpPr>
          <p:cNvPr id="10" name="Text 7"/>
          <p:cNvSpPr txBox="1"/>
          <p:nvPr/>
        </p:nvSpPr>
        <p:spPr>
          <a:xfrm>
            <a:off x="3657600" y="2633472"/>
            <a:ext cx="7802575" cy="1691640"/>
          </a:xfrm>
          <a:prstGeom prst="rect">
            <a:avLst/>
          </a:prstGeom>
          <a:noFill/>
          <a:ln/>
        </p:spPr>
        <p:txBody>
          <a:bodyPr wrap="square" lIns="0" tIns="0" rIns="0" bIns="0" rtlCol="0" anchor="t"/>
          <a:lstStyle/>
          <a:p>
            <a:pPr indent="0" marL="0">
              <a:spcAft>
                <a:spcPts val="400"/>
              </a:spcAft>
              <a:buNone/>
            </a:pPr>
            <a:r>
              <a:rPr lang="en-US" sz="1500" b="1" dirty="0">
                <a:solidFill>
                  <a:srgbClr val="8A4F9B"/>
                </a:solidFill>
                <a:latin typeface="Arial" pitchFamily="34" charset="0"/>
                <a:ea typeface="Arial" pitchFamily="34" charset="-122"/>
                <a:cs typeface="Arial" pitchFamily="34" charset="-120"/>
              </a:rPr>
              <a:t>How Alien E would approach it</a:t>
            </a:r>
            <a:endParaRPr lang="en-US" sz="1500" dirty="0"/>
          </a:p>
          <a:p>
            <a:pPr indent="0" marL="0">
              <a:spcAft>
                <a:spcPts val="400"/>
              </a:spcAft>
              <a:buNone/>
            </a:pPr>
            <a:r>
              <a:rPr lang="en-US" sz="1500" dirty="0">
                <a:solidFill>
                  <a:srgbClr val="1C2833"/>
                </a:solidFill>
                <a:latin typeface="Arial" pitchFamily="34" charset="0"/>
                <a:ea typeface="Arial" pitchFamily="34" charset="-122"/>
                <a:cs typeface="Arial" pitchFamily="34" charset="-120"/>
              </a:rPr>
              <a:t>Analyse the chief executive's public statements, internal communications, team meetings and customer forums. Examine the shared language that has grown up around the change: efficiency, rote work, a human if you want one. The question is not what individuals feel but how groups collectively construct what AI customer service is and what it is for.</a:t>
            </a:r>
            <a:endParaRPr lang="en-US" sz="1500" dirty="0"/>
          </a:p>
        </p:txBody>
      </p:sp>
      <p:sp>
        <p:nvSpPr>
          <p:cNvPr id="11" name="Shape 8"/>
          <p:cNvSpPr/>
          <p:nvPr/>
        </p:nvSpPr>
        <p:spPr>
          <a:xfrm>
            <a:off x="3474720" y="4526280"/>
            <a:ext cx="3992728" cy="1645920"/>
          </a:xfrm>
          <a:prstGeom prst="roundRect">
            <a:avLst>
              <a:gd name="adj" fmla="val 4444"/>
            </a:avLst>
          </a:prstGeom>
          <a:solidFill>
            <a:srgbClr val="EEF3F8"/>
          </a:solidFill>
          <a:ln w="9525">
            <a:solidFill>
              <a:srgbClr val="D5DEE6"/>
            </a:solidFill>
            <a:prstDash val="solid"/>
          </a:ln>
        </p:spPr>
      </p:sp>
      <p:sp>
        <p:nvSpPr>
          <p:cNvPr id="12" name="Text 9"/>
          <p:cNvSpPr txBox="1"/>
          <p:nvPr/>
        </p:nvSpPr>
        <p:spPr>
          <a:xfrm>
            <a:off x="3611880" y="4572000"/>
            <a:ext cx="3718408" cy="1554480"/>
          </a:xfrm>
          <a:prstGeom prst="rect">
            <a:avLst/>
          </a:prstGeom>
          <a:noFill/>
          <a:ln/>
        </p:spPr>
        <p:txBody>
          <a:bodyPr wrap="square" lIns="0" tIns="0" rIns="0" bIns="0" rtlCol="0" anchor="t"/>
          <a:lstStyle/>
          <a:p>
            <a:pPr indent="0" marL="0">
              <a:buNone/>
            </a:pPr>
            <a:r>
              <a:rPr lang="en-US" sz="1400" b="1" dirty="0">
                <a:solidFill>
                  <a:srgbClr val="3F7F4A"/>
                </a:solidFill>
                <a:latin typeface="Arial" pitchFamily="34" charset="0"/>
                <a:ea typeface="Arial" pitchFamily="34" charset="-122"/>
                <a:cs typeface="Arial" pitchFamily="34" charset="-120"/>
              </a:rPr>
              <a:t>Strengths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Shows how groups create and maintain shared understandings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Reveals how different communities experience the same thing differently</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Attends to collective meaning-making processes</a:t>
            </a:r>
            <a:endParaRPr lang="en-US" sz="1400" dirty="0"/>
          </a:p>
        </p:txBody>
      </p:sp>
      <p:sp>
        <p:nvSpPr>
          <p:cNvPr id="13" name="Shape 10"/>
          <p:cNvSpPr/>
          <p:nvPr/>
        </p:nvSpPr>
        <p:spPr>
          <a:xfrm>
            <a:off x="7650328" y="4526280"/>
            <a:ext cx="3992728" cy="1645920"/>
          </a:xfrm>
          <a:prstGeom prst="roundRect">
            <a:avLst>
              <a:gd name="adj" fmla="val 4444"/>
            </a:avLst>
          </a:prstGeom>
          <a:solidFill>
            <a:srgbClr val="EEF3F8"/>
          </a:solidFill>
          <a:ln w="9525">
            <a:solidFill>
              <a:srgbClr val="D5DEE6"/>
            </a:solidFill>
            <a:prstDash val="solid"/>
          </a:ln>
        </p:spPr>
      </p:sp>
      <p:sp>
        <p:nvSpPr>
          <p:cNvPr id="14" name="Text 11"/>
          <p:cNvSpPr txBox="1"/>
          <p:nvPr/>
        </p:nvSpPr>
        <p:spPr>
          <a:xfrm>
            <a:off x="7787488" y="4572000"/>
            <a:ext cx="3718408" cy="1554480"/>
          </a:xfrm>
          <a:prstGeom prst="rect">
            <a:avLst/>
          </a:prstGeom>
          <a:noFill/>
          <a:ln/>
        </p:spPr>
        <p:txBody>
          <a:bodyPr wrap="square" lIns="0" tIns="0" rIns="0" bIns="0" rtlCol="0" anchor="t"/>
          <a:lstStyle/>
          <a:p>
            <a:pPr indent="0" marL="0">
              <a:buNone/>
            </a:pPr>
            <a:r>
              <a:rPr lang="en-US" sz="1400" b="1" dirty="0">
                <a:solidFill>
                  <a:srgbClr val="A4553D"/>
                </a:solidFill>
                <a:latin typeface="Arial" pitchFamily="34" charset="0"/>
                <a:ea typeface="Arial" pitchFamily="34" charset="-122"/>
                <a:cs typeface="Arial" pitchFamily="34" charset="-120"/>
              </a:rPr>
              <a:t>Limitations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Can become too abstract without concrete grounding</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Requires careful thought about which groups are actually being studied</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Difficult to connect directly to practical business decisions</a:t>
            </a:r>
            <a:endParaRPr lang="en-US" sz="14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77</a:t>
            </a:fld>
            <a:endParaRPr lang="en-US"/>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name="Slide 78">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Alien F in practice: Critical theory</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Our case through Alien F's eyes, with strengths and limitations</a:t>
            </a:r>
            <a:endParaRPr lang="en-US" sz="1800" dirty="0"/>
          </a:p>
        </p:txBody>
      </p:sp>
      <p:sp>
        <p:nvSpPr>
          <p:cNvPr id="4" name="Shape 2"/>
          <p:cNvSpPr/>
          <p:nvPr/>
        </p:nvSpPr>
        <p:spPr>
          <a:xfrm>
            <a:off x="548640" y="1508760"/>
            <a:ext cx="2697480" cy="4663440"/>
          </a:xfrm>
          <a:prstGeom prst="roundRect">
            <a:avLst>
              <a:gd name="adj" fmla="val 2712"/>
            </a:avLst>
          </a:prstGeom>
          <a:solidFill>
            <a:srgbClr val="EEF3F8"/>
          </a:solidFill>
          <a:ln w="9525">
            <a:solidFill>
              <a:srgbClr val="D5DEE6"/>
            </a:solidFill>
            <a:prstDash val="solid"/>
          </a:ln>
        </p:spPr>
      </p:sp>
      <p:pic>
        <p:nvPicPr>
          <p:cNvPr id="5" name="Image 0" descr="/tmp/p7/img/big_F.png">    </p:cNvPr>
          <p:cNvPicPr>
            <a:picLocks noChangeAspect="1"/>
          </p:cNvPicPr>
          <p:nvPr/>
        </p:nvPicPr>
        <p:blipFill>
          <a:blip r:embed="rId1"/>
          <a:stretch>
            <a:fillRect/>
          </a:stretch>
        </p:blipFill>
        <p:spPr>
          <a:xfrm>
            <a:off x="1097280" y="1645920"/>
            <a:ext cx="1554480" cy="2176272"/>
          </a:xfrm>
          <a:prstGeom prst="rect">
            <a:avLst/>
          </a:prstGeom>
        </p:spPr>
      </p:pic>
      <p:sp>
        <p:nvSpPr>
          <p:cNvPr id="6" name="Text 3"/>
          <p:cNvSpPr txBox="1"/>
          <p:nvPr/>
        </p:nvSpPr>
        <p:spPr>
          <a:xfrm>
            <a:off x="731520" y="3931920"/>
            <a:ext cx="2331720" cy="2103120"/>
          </a:xfrm>
          <a:prstGeom prst="rect">
            <a:avLst/>
          </a:prstGeom>
          <a:noFill/>
          <a:ln/>
        </p:spPr>
        <p:txBody>
          <a:bodyPr wrap="square" lIns="0" tIns="0" rIns="0" bIns="0" rtlCol="0" anchor="t"/>
          <a:lstStyle/>
          <a:p>
            <a:pPr indent="0" marL="0">
              <a:spcAft>
                <a:spcPts val="600"/>
              </a:spcAft>
              <a:buNone/>
            </a:pPr>
            <a:r>
              <a:rPr lang="en-US" sz="1500" b="1" dirty="0">
                <a:solidFill>
                  <a:srgbClr val="A8622A"/>
                </a:solidFill>
                <a:latin typeface="Arial" pitchFamily="34" charset="0"/>
                <a:ea typeface="Arial" pitchFamily="34" charset="-122"/>
                <a:cs typeface="Arial" pitchFamily="34" charset="-120"/>
              </a:rPr>
              <a:t>DCI John Luther</a:t>
            </a:r>
            <a:endParaRPr lang="en-US" sz="1500" dirty="0"/>
          </a:p>
          <a:p>
            <a:pPr indent="0" marL="0">
              <a:spcAft>
                <a:spcPts val="600"/>
              </a:spcAft>
              <a:buNone/>
            </a:pPr>
            <a:r>
              <a:rPr lang="en-US" sz="1500" b="1" dirty="0">
                <a:solidFill>
                  <a:srgbClr val="2E7D7A"/>
                </a:solidFill>
                <a:latin typeface="Arial" pitchFamily="34" charset="0"/>
                <a:ea typeface="Arial" pitchFamily="34" charset="-122"/>
                <a:cs typeface="Arial" pitchFamily="34" charset="-120"/>
              </a:rPr>
              <a:t>Goal: </a:t>
            </a:r>
            <a:pPr indent="0" marL="0">
              <a:spcAft>
                <a:spcPts val="600"/>
              </a:spcAft>
              <a:buNone/>
            </a:pPr>
            <a:r>
              <a:rPr lang="en-US" sz="1500" dirty="0">
                <a:solidFill>
                  <a:srgbClr val="1C2833"/>
                </a:solidFill>
                <a:latin typeface="Arial" pitchFamily="34" charset="0"/>
                <a:ea typeface="Arial" pitchFamily="34" charset="-122"/>
                <a:cs typeface="Arial" pitchFamily="34" charset="-120"/>
              </a:rPr>
              <a:t>Expose oppression and actively work to change it</a:t>
            </a:r>
            <a:endParaRPr lang="en-US" sz="1500" dirty="0"/>
          </a:p>
        </p:txBody>
      </p:sp>
      <p:sp>
        <p:nvSpPr>
          <p:cNvPr id="7" name="Shape 4"/>
          <p:cNvSpPr/>
          <p:nvPr/>
        </p:nvSpPr>
        <p:spPr>
          <a:xfrm>
            <a:off x="3474720" y="1508760"/>
            <a:ext cx="8168335" cy="914400"/>
          </a:xfrm>
          <a:prstGeom prst="roundRect">
            <a:avLst>
              <a:gd name="adj" fmla="val 8000"/>
            </a:avLst>
          </a:prstGeom>
          <a:solidFill>
            <a:srgbClr val="E3F1F0"/>
          </a:solidFill>
          <a:ln w="9525">
            <a:solidFill>
              <a:srgbClr val="D5DEE6"/>
            </a:solidFill>
            <a:prstDash val="solid"/>
          </a:ln>
        </p:spPr>
      </p:sp>
      <p:sp>
        <p:nvSpPr>
          <p:cNvPr id="8" name="Text 5"/>
          <p:cNvSpPr txBox="1"/>
          <p:nvPr/>
        </p:nvSpPr>
        <p:spPr>
          <a:xfrm>
            <a:off x="3657600" y="1508760"/>
            <a:ext cx="7802575" cy="914400"/>
          </a:xfrm>
          <a:prstGeom prst="rect">
            <a:avLst/>
          </a:prstGeom>
          <a:noFill/>
          <a:ln/>
        </p:spPr>
        <p:txBody>
          <a:bodyPr wrap="square" lIns="0" tIns="0" rIns="0" bIns="0" rtlCol="0" anchor="ctr"/>
          <a:lstStyle/>
          <a:p>
            <a:pPr indent="0" marL="0">
              <a:buNone/>
            </a:pPr>
            <a:r>
              <a:rPr lang="en-US" sz="1500" b="1" dirty="0">
                <a:solidFill>
                  <a:srgbClr val="A8622A"/>
                </a:solidFill>
                <a:latin typeface="Arial" pitchFamily="34" charset="0"/>
                <a:ea typeface="Arial" pitchFamily="34" charset="-122"/>
                <a:cs typeface="Arial" pitchFamily="34" charset="-120"/>
              </a:rPr>
              <a:t>Research question: </a:t>
            </a:r>
            <a:pPr indent="0" marL="0">
              <a:buNone/>
            </a:pPr>
            <a:r>
              <a:rPr lang="en-US" sz="1500" dirty="0">
                <a:solidFill>
                  <a:srgbClr val="1C2833"/>
                </a:solidFill>
                <a:latin typeface="Arial" pitchFamily="34" charset="0"/>
                <a:ea typeface="Arial" pitchFamily="34" charset="-122"/>
                <a:cs typeface="Arial" pitchFamily="34" charset="-120"/>
              </a:rPr>
              <a:t>Whose interests does replacing human advisers with AI agents serve, and who bears the cost?</a:t>
            </a:r>
            <a:endParaRPr lang="en-US" sz="1500" dirty="0"/>
          </a:p>
        </p:txBody>
      </p:sp>
      <p:sp>
        <p:nvSpPr>
          <p:cNvPr id="9" name="Shape 6"/>
          <p:cNvSpPr/>
          <p:nvPr/>
        </p:nvSpPr>
        <p:spPr>
          <a:xfrm>
            <a:off x="3474720" y="2560320"/>
            <a:ext cx="8168335" cy="1828800"/>
          </a:xfrm>
          <a:prstGeom prst="roundRect">
            <a:avLst>
              <a:gd name="adj" fmla="val 4000"/>
            </a:avLst>
          </a:prstGeom>
          <a:solidFill>
            <a:srgbClr val="EEF3F8"/>
          </a:solidFill>
          <a:ln w="9525">
            <a:solidFill>
              <a:srgbClr val="D5DEE6"/>
            </a:solidFill>
            <a:prstDash val="solid"/>
          </a:ln>
        </p:spPr>
      </p:sp>
      <p:sp>
        <p:nvSpPr>
          <p:cNvPr id="10" name="Text 7"/>
          <p:cNvSpPr txBox="1"/>
          <p:nvPr/>
        </p:nvSpPr>
        <p:spPr>
          <a:xfrm>
            <a:off x="3657600" y="2633472"/>
            <a:ext cx="7802575" cy="1691640"/>
          </a:xfrm>
          <a:prstGeom prst="rect">
            <a:avLst/>
          </a:prstGeom>
          <a:noFill/>
          <a:ln/>
        </p:spPr>
        <p:txBody>
          <a:bodyPr wrap="square" lIns="0" tIns="0" rIns="0" bIns="0" rtlCol="0" anchor="t"/>
          <a:lstStyle/>
          <a:p>
            <a:pPr indent="0" marL="0">
              <a:spcAft>
                <a:spcPts val="400"/>
              </a:spcAft>
              <a:buNone/>
            </a:pPr>
            <a:r>
              <a:rPr lang="en-US" sz="1500" b="1" dirty="0">
                <a:solidFill>
                  <a:srgbClr val="A8622A"/>
                </a:solidFill>
                <a:latin typeface="Arial" pitchFamily="34" charset="0"/>
                <a:ea typeface="Arial" pitchFamily="34" charset="-122"/>
                <a:cs typeface="Arial" pitchFamily="34" charset="-120"/>
              </a:rPr>
              <a:t>How Alien F would approach it</a:t>
            </a:r>
            <a:endParaRPr lang="en-US" sz="1500" dirty="0"/>
          </a:p>
          <a:p>
            <a:pPr indent="0" marL="0">
              <a:spcAft>
                <a:spcPts val="400"/>
              </a:spcAft>
              <a:buNone/>
            </a:pPr>
            <a:r>
              <a:rPr lang="en-US" sz="1500" dirty="0">
                <a:solidFill>
                  <a:srgbClr val="1C2833"/>
                </a:solidFill>
                <a:latin typeface="Arial" pitchFamily="34" charset="0"/>
                <a:ea typeface="Arial" pitchFamily="34" charset="-122"/>
                <a:cs typeface="Arial" pitchFamily="34" charset="-120"/>
              </a:rPr>
              <a:t>Conduct participatory research with displaced advisers, worker representatives and customers with limited digital access. Examine how a satisfaction score can justify job cuts while those who cannot use the new system go unheard. The goal is not to help the company cut costs. It is to produce evidence that informs employment and consumer policy.</a:t>
            </a:r>
            <a:endParaRPr lang="en-US" sz="1500" dirty="0"/>
          </a:p>
        </p:txBody>
      </p:sp>
      <p:sp>
        <p:nvSpPr>
          <p:cNvPr id="11" name="Shape 8"/>
          <p:cNvSpPr/>
          <p:nvPr/>
        </p:nvSpPr>
        <p:spPr>
          <a:xfrm>
            <a:off x="3474720" y="4526280"/>
            <a:ext cx="3992728" cy="1645920"/>
          </a:xfrm>
          <a:prstGeom prst="roundRect">
            <a:avLst>
              <a:gd name="adj" fmla="val 4444"/>
            </a:avLst>
          </a:prstGeom>
          <a:solidFill>
            <a:srgbClr val="EEF3F8"/>
          </a:solidFill>
          <a:ln w="9525">
            <a:solidFill>
              <a:srgbClr val="D5DEE6"/>
            </a:solidFill>
            <a:prstDash val="solid"/>
          </a:ln>
        </p:spPr>
      </p:sp>
      <p:sp>
        <p:nvSpPr>
          <p:cNvPr id="12" name="Text 9"/>
          <p:cNvSpPr txBox="1"/>
          <p:nvPr/>
        </p:nvSpPr>
        <p:spPr>
          <a:xfrm>
            <a:off x="3611880" y="4572000"/>
            <a:ext cx="3718408" cy="1554480"/>
          </a:xfrm>
          <a:prstGeom prst="rect">
            <a:avLst/>
          </a:prstGeom>
          <a:noFill/>
          <a:ln/>
        </p:spPr>
        <p:txBody>
          <a:bodyPr wrap="square" lIns="0" tIns="0" rIns="0" bIns="0" rtlCol="0" anchor="t"/>
          <a:lstStyle/>
          <a:p>
            <a:pPr indent="0" marL="0">
              <a:buNone/>
            </a:pPr>
            <a:r>
              <a:rPr lang="en-US" sz="1400" b="1" dirty="0">
                <a:solidFill>
                  <a:srgbClr val="3F7F4A"/>
                </a:solidFill>
                <a:latin typeface="Arial" pitchFamily="34" charset="0"/>
                <a:ea typeface="Arial" pitchFamily="34" charset="-122"/>
                <a:cs typeface="Arial" pitchFamily="34" charset="-120"/>
              </a:rPr>
              <a:t>Strengths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Gives voice to groups who are normally not heard</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Links research directly to action and social change</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Makes the political dimension of research explicit</a:t>
            </a:r>
            <a:endParaRPr lang="en-US" sz="1400" dirty="0"/>
          </a:p>
        </p:txBody>
      </p:sp>
      <p:sp>
        <p:nvSpPr>
          <p:cNvPr id="13" name="Shape 10"/>
          <p:cNvSpPr/>
          <p:nvPr/>
        </p:nvSpPr>
        <p:spPr>
          <a:xfrm>
            <a:off x="7650328" y="4526280"/>
            <a:ext cx="3992728" cy="1645920"/>
          </a:xfrm>
          <a:prstGeom prst="roundRect">
            <a:avLst>
              <a:gd name="adj" fmla="val 4444"/>
            </a:avLst>
          </a:prstGeom>
          <a:solidFill>
            <a:srgbClr val="EEF3F8"/>
          </a:solidFill>
          <a:ln w="9525">
            <a:solidFill>
              <a:srgbClr val="D5DEE6"/>
            </a:solidFill>
            <a:prstDash val="solid"/>
          </a:ln>
        </p:spPr>
      </p:sp>
      <p:sp>
        <p:nvSpPr>
          <p:cNvPr id="14" name="Text 11"/>
          <p:cNvSpPr txBox="1"/>
          <p:nvPr/>
        </p:nvSpPr>
        <p:spPr>
          <a:xfrm>
            <a:off x="7787488" y="4572000"/>
            <a:ext cx="3718408" cy="1554480"/>
          </a:xfrm>
          <a:prstGeom prst="rect">
            <a:avLst/>
          </a:prstGeom>
          <a:noFill/>
          <a:ln/>
        </p:spPr>
        <p:txBody>
          <a:bodyPr wrap="square" lIns="0" tIns="0" rIns="0" bIns="0" rtlCol="0" anchor="t"/>
          <a:lstStyle/>
          <a:p>
            <a:pPr indent="0" marL="0">
              <a:buNone/>
            </a:pPr>
            <a:r>
              <a:rPr lang="en-US" sz="1400" b="1" dirty="0">
                <a:solidFill>
                  <a:srgbClr val="A4553D"/>
                </a:solidFill>
                <a:latin typeface="Arial" pitchFamily="34" charset="0"/>
                <a:ea typeface="Arial" pitchFamily="34" charset="-122"/>
                <a:cs typeface="Arial" pitchFamily="34" charset="-120"/>
              </a:rPr>
              <a:t>Limitations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May be seen as politically biased by those it challenges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Can be difficult to publish in some traditional academic outlets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Risk of the researcher imposing their own political position on participants</a:t>
            </a:r>
            <a:endParaRPr lang="en-US" sz="14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78</a:t>
            </a:fld>
            <a:endParaRPr lang="en-US"/>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name="Slide 79">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Alien G in practice: Pragmatism</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Our case through Alien G's eyes, with strengths and limitations</a:t>
            </a:r>
            <a:endParaRPr lang="en-US" sz="1800" dirty="0"/>
          </a:p>
        </p:txBody>
      </p:sp>
      <p:sp>
        <p:nvSpPr>
          <p:cNvPr id="4" name="Shape 2"/>
          <p:cNvSpPr/>
          <p:nvPr/>
        </p:nvSpPr>
        <p:spPr>
          <a:xfrm>
            <a:off x="548640" y="1508760"/>
            <a:ext cx="2697480" cy="4663440"/>
          </a:xfrm>
          <a:prstGeom prst="roundRect">
            <a:avLst>
              <a:gd name="adj" fmla="val 2712"/>
            </a:avLst>
          </a:prstGeom>
          <a:solidFill>
            <a:srgbClr val="EEF3F8"/>
          </a:solidFill>
          <a:ln w="9525">
            <a:solidFill>
              <a:srgbClr val="D5DEE6"/>
            </a:solidFill>
            <a:prstDash val="solid"/>
          </a:ln>
        </p:spPr>
      </p:sp>
      <p:pic>
        <p:nvPicPr>
          <p:cNvPr id="5" name="Image 0" descr="/tmp/p7/img/big_G.png">    </p:cNvPr>
          <p:cNvPicPr>
            <a:picLocks noChangeAspect="1"/>
          </p:cNvPicPr>
          <p:nvPr/>
        </p:nvPicPr>
        <p:blipFill>
          <a:blip r:embed="rId1"/>
          <a:stretch>
            <a:fillRect/>
          </a:stretch>
        </p:blipFill>
        <p:spPr>
          <a:xfrm>
            <a:off x="1097280" y="1645920"/>
            <a:ext cx="1554480" cy="2176272"/>
          </a:xfrm>
          <a:prstGeom prst="rect">
            <a:avLst/>
          </a:prstGeom>
        </p:spPr>
      </p:pic>
      <p:sp>
        <p:nvSpPr>
          <p:cNvPr id="6" name="Text 3"/>
          <p:cNvSpPr txBox="1"/>
          <p:nvPr/>
        </p:nvSpPr>
        <p:spPr>
          <a:xfrm>
            <a:off x="731520" y="3931920"/>
            <a:ext cx="2331720" cy="2103120"/>
          </a:xfrm>
          <a:prstGeom prst="rect">
            <a:avLst/>
          </a:prstGeom>
          <a:noFill/>
          <a:ln/>
        </p:spPr>
        <p:txBody>
          <a:bodyPr wrap="square" lIns="0" tIns="0" rIns="0" bIns="0" rtlCol="0" anchor="t"/>
          <a:lstStyle/>
          <a:p>
            <a:pPr indent="0" marL="0">
              <a:spcAft>
                <a:spcPts val="600"/>
              </a:spcAft>
              <a:buNone/>
            </a:pPr>
            <a:r>
              <a:rPr lang="en-US" sz="1500" b="1" dirty="0">
                <a:solidFill>
                  <a:srgbClr val="1F6E6F"/>
                </a:solidFill>
                <a:latin typeface="Arial" pitchFamily="34" charset="0"/>
                <a:ea typeface="Arial" pitchFamily="34" charset="-122"/>
                <a:cs typeface="Arial" pitchFamily="34" charset="-120"/>
              </a:rPr>
              <a:t>Benoit Blanc</a:t>
            </a:r>
            <a:endParaRPr lang="en-US" sz="1500" dirty="0"/>
          </a:p>
          <a:p>
            <a:pPr indent="0" marL="0">
              <a:spcAft>
                <a:spcPts val="600"/>
              </a:spcAft>
              <a:buNone/>
            </a:pPr>
            <a:r>
              <a:rPr lang="en-US" sz="1500" b="1" dirty="0">
                <a:solidFill>
                  <a:srgbClr val="2E7D7A"/>
                </a:solidFill>
                <a:latin typeface="Arial" pitchFamily="34" charset="0"/>
                <a:ea typeface="Arial" pitchFamily="34" charset="-122"/>
                <a:cs typeface="Arial" pitchFamily="34" charset="-120"/>
              </a:rPr>
              <a:t>Goal: </a:t>
            </a:r>
            <a:pPr indent="0" marL="0">
              <a:spcAft>
                <a:spcPts val="600"/>
              </a:spcAft>
              <a:buNone/>
            </a:pPr>
            <a:r>
              <a:rPr lang="en-US" sz="1500" dirty="0">
                <a:solidFill>
                  <a:srgbClr val="1C2833"/>
                </a:solidFill>
                <a:latin typeface="Arial" pitchFamily="34" charset="0"/>
                <a:ea typeface="Arial" pitchFamily="34" charset="-122"/>
                <a:cs typeface="Arial" pitchFamily="34" charset="-120"/>
              </a:rPr>
              <a:t>Solve practical problems with workable solutions</a:t>
            </a:r>
            <a:endParaRPr lang="en-US" sz="1500" dirty="0"/>
          </a:p>
        </p:txBody>
      </p:sp>
      <p:sp>
        <p:nvSpPr>
          <p:cNvPr id="7" name="Shape 4"/>
          <p:cNvSpPr/>
          <p:nvPr/>
        </p:nvSpPr>
        <p:spPr>
          <a:xfrm>
            <a:off x="3474720" y="1508760"/>
            <a:ext cx="8168335" cy="914400"/>
          </a:xfrm>
          <a:prstGeom prst="roundRect">
            <a:avLst>
              <a:gd name="adj" fmla="val 8000"/>
            </a:avLst>
          </a:prstGeom>
          <a:solidFill>
            <a:srgbClr val="E3F1F0"/>
          </a:solidFill>
          <a:ln w="9525">
            <a:solidFill>
              <a:srgbClr val="D5DEE6"/>
            </a:solidFill>
            <a:prstDash val="solid"/>
          </a:ln>
        </p:spPr>
      </p:sp>
      <p:sp>
        <p:nvSpPr>
          <p:cNvPr id="8" name="Text 5"/>
          <p:cNvSpPr txBox="1"/>
          <p:nvPr/>
        </p:nvSpPr>
        <p:spPr>
          <a:xfrm>
            <a:off x="3657600" y="1508760"/>
            <a:ext cx="7802575" cy="914400"/>
          </a:xfrm>
          <a:prstGeom prst="rect">
            <a:avLst/>
          </a:prstGeom>
          <a:noFill/>
          <a:ln/>
        </p:spPr>
        <p:txBody>
          <a:bodyPr wrap="square" lIns="0" tIns="0" rIns="0" bIns="0" rtlCol="0" anchor="ctr"/>
          <a:lstStyle/>
          <a:p>
            <a:pPr indent="0" marL="0">
              <a:buNone/>
            </a:pPr>
            <a:r>
              <a:rPr lang="en-US" sz="1500" b="1" dirty="0">
                <a:solidFill>
                  <a:srgbClr val="1F6E6F"/>
                </a:solidFill>
                <a:latin typeface="Arial" pitchFamily="34" charset="0"/>
                <a:ea typeface="Arial" pitchFamily="34" charset="-122"/>
                <a:cs typeface="Arial" pitchFamily="34" charset="-120"/>
              </a:rPr>
              <a:t>Research question: </a:t>
            </a:r>
            <a:pPr indent="0" marL="0">
              <a:buNone/>
            </a:pPr>
            <a:r>
              <a:rPr lang="en-US" sz="1500" dirty="0">
                <a:solidFill>
                  <a:srgbClr val="1C2833"/>
                </a:solidFill>
                <a:latin typeface="Arial" pitchFamily="34" charset="0"/>
                <a:ea typeface="Arial" pitchFamily="34" charset="-122"/>
                <a:cs typeface="Arial" pitchFamily="34" charset="-120"/>
              </a:rPr>
              <a:t>What mix of AI agents and human advisers resolves customer problems best, and how do we know it is working?</a:t>
            </a:r>
            <a:endParaRPr lang="en-US" sz="1500" dirty="0"/>
          </a:p>
        </p:txBody>
      </p:sp>
      <p:sp>
        <p:nvSpPr>
          <p:cNvPr id="9" name="Shape 6"/>
          <p:cNvSpPr/>
          <p:nvPr/>
        </p:nvSpPr>
        <p:spPr>
          <a:xfrm>
            <a:off x="3474720" y="2560320"/>
            <a:ext cx="8168335" cy="1828800"/>
          </a:xfrm>
          <a:prstGeom prst="roundRect">
            <a:avLst>
              <a:gd name="adj" fmla="val 4000"/>
            </a:avLst>
          </a:prstGeom>
          <a:solidFill>
            <a:srgbClr val="EEF3F8"/>
          </a:solidFill>
          <a:ln w="9525">
            <a:solidFill>
              <a:srgbClr val="D5DEE6"/>
            </a:solidFill>
            <a:prstDash val="solid"/>
          </a:ln>
        </p:spPr>
      </p:sp>
      <p:sp>
        <p:nvSpPr>
          <p:cNvPr id="10" name="Text 7"/>
          <p:cNvSpPr txBox="1"/>
          <p:nvPr/>
        </p:nvSpPr>
        <p:spPr>
          <a:xfrm>
            <a:off x="3657600" y="2633472"/>
            <a:ext cx="7802575" cy="1691640"/>
          </a:xfrm>
          <a:prstGeom prst="rect">
            <a:avLst/>
          </a:prstGeom>
          <a:noFill/>
          <a:ln/>
        </p:spPr>
        <p:txBody>
          <a:bodyPr wrap="square" lIns="0" tIns="0" rIns="0" bIns="0" rtlCol="0" anchor="t"/>
          <a:lstStyle/>
          <a:p>
            <a:pPr indent="0" marL="0">
              <a:spcAft>
                <a:spcPts val="400"/>
              </a:spcAft>
              <a:buNone/>
            </a:pPr>
            <a:r>
              <a:rPr lang="en-US" sz="1500" b="1" dirty="0">
                <a:solidFill>
                  <a:srgbClr val="1F6E6F"/>
                </a:solidFill>
                <a:latin typeface="Arial" pitchFamily="34" charset="0"/>
                <a:ea typeface="Arial" pitchFamily="34" charset="-122"/>
                <a:cs typeface="Arial" pitchFamily="34" charset="-120"/>
              </a:rPr>
              <a:t>How Alien G would approach it</a:t>
            </a:r>
            <a:endParaRPr lang="en-US" sz="1500" dirty="0"/>
          </a:p>
          <a:p>
            <a:pPr indent="0" marL="0">
              <a:spcAft>
                <a:spcPts val="400"/>
              </a:spcAft>
              <a:buNone/>
            </a:pPr>
            <a:r>
              <a:rPr lang="en-US" sz="1500" dirty="0">
                <a:solidFill>
                  <a:srgbClr val="1C2833"/>
                </a:solidFill>
                <a:latin typeface="Arial" pitchFamily="34" charset="0"/>
                <a:ea typeface="Arial" pitchFamily="34" charset="-122"/>
                <a:cs typeface="Arial" pitchFamily="34" charset="-120"/>
              </a:rPr>
              <a:t>Start with contact data to find where AI agents fail. Interview customers and advisers to understand why. Pilot a hybrid model in which a human is always available on request, then judge it by resolution rates, satisfaction and staff retention. Each phase shapes the next, and the design is justified through pragmatism (Morgan, 2007).</a:t>
            </a:r>
            <a:endParaRPr lang="en-US" sz="1500" dirty="0"/>
          </a:p>
        </p:txBody>
      </p:sp>
      <p:sp>
        <p:nvSpPr>
          <p:cNvPr id="11" name="Shape 8"/>
          <p:cNvSpPr/>
          <p:nvPr/>
        </p:nvSpPr>
        <p:spPr>
          <a:xfrm>
            <a:off x="3474720" y="4526280"/>
            <a:ext cx="3992728" cy="1645920"/>
          </a:xfrm>
          <a:prstGeom prst="roundRect">
            <a:avLst>
              <a:gd name="adj" fmla="val 4444"/>
            </a:avLst>
          </a:prstGeom>
          <a:solidFill>
            <a:srgbClr val="EEF3F8"/>
          </a:solidFill>
          <a:ln w="9525">
            <a:solidFill>
              <a:srgbClr val="D5DEE6"/>
            </a:solidFill>
            <a:prstDash val="solid"/>
          </a:ln>
        </p:spPr>
      </p:sp>
      <p:sp>
        <p:nvSpPr>
          <p:cNvPr id="12" name="Text 9"/>
          <p:cNvSpPr txBox="1"/>
          <p:nvPr/>
        </p:nvSpPr>
        <p:spPr>
          <a:xfrm>
            <a:off x="3611880" y="4572000"/>
            <a:ext cx="3718408" cy="1554480"/>
          </a:xfrm>
          <a:prstGeom prst="rect">
            <a:avLst/>
          </a:prstGeom>
          <a:noFill/>
          <a:ln/>
        </p:spPr>
        <p:txBody>
          <a:bodyPr wrap="square" lIns="0" tIns="0" rIns="0" bIns="0" rtlCol="0" anchor="t"/>
          <a:lstStyle/>
          <a:p>
            <a:pPr indent="0" marL="0">
              <a:buNone/>
            </a:pPr>
            <a:r>
              <a:rPr lang="en-US" sz="1400" b="1" dirty="0">
                <a:solidFill>
                  <a:srgbClr val="3F7F4A"/>
                </a:solidFill>
                <a:latin typeface="Arial" pitchFamily="34" charset="0"/>
                <a:ea typeface="Arial" pitchFamily="34" charset="-122"/>
                <a:cs typeface="Arial" pitchFamily="34" charset="-120"/>
              </a:rPr>
              <a:t>Strengths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Flexible and adapts to the specific research problem</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Focused on producing real-world outcomes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Not constrained by a single philosophical tradition</a:t>
            </a:r>
            <a:endParaRPr lang="en-US" sz="1400" dirty="0"/>
          </a:p>
        </p:txBody>
      </p:sp>
      <p:sp>
        <p:nvSpPr>
          <p:cNvPr id="13" name="Shape 10"/>
          <p:cNvSpPr/>
          <p:nvPr/>
        </p:nvSpPr>
        <p:spPr>
          <a:xfrm>
            <a:off x="7650328" y="4526280"/>
            <a:ext cx="3992728" cy="1645920"/>
          </a:xfrm>
          <a:prstGeom prst="roundRect">
            <a:avLst>
              <a:gd name="adj" fmla="val 4444"/>
            </a:avLst>
          </a:prstGeom>
          <a:solidFill>
            <a:srgbClr val="EEF3F8"/>
          </a:solidFill>
          <a:ln w="9525">
            <a:solidFill>
              <a:srgbClr val="D5DEE6"/>
            </a:solidFill>
            <a:prstDash val="solid"/>
          </a:ln>
        </p:spPr>
      </p:sp>
      <p:sp>
        <p:nvSpPr>
          <p:cNvPr id="14" name="Text 11"/>
          <p:cNvSpPr txBox="1"/>
          <p:nvPr/>
        </p:nvSpPr>
        <p:spPr>
          <a:xfrm>
            <a:off x="7787488" y="4572000"/>
            <a:ext cx="3718408" cy="1554480"/>
          </a:xfrm>
          <a:prstGeom prst="rect">
            <a:avLst/>
          </a:prstGeom>
          <a:noFill/>
          <a:ln/>
        </p:spPr>
        <p:txBody>
          <a:bodyPr wrap="square" lIns="0" tIns="0" rIns="0" bIns="0" rtlCol="0" anchor="t"/>
          <a:lstStyle/>
          <a:p>
            <a:pPr indent="0" marL="0">
              <a:buNone/>
            </a:pPr>
            <a:r>
              <a:rPr lang="en-US" sz="1400" b="1" dirty="0">
                <a:solidFill>
                  <a:srgbClr val="A4553D"/>
                </a:solidFill>
                <a:latin typeface="Arial" pitchFamily="34" charset="0"/>
                <a:ea typeface="Arial" pitchFamily="34" charset="-122"/>
                <a:cs typeface="Arial" pitchFamily="34" charset="-120"/>
              </a:rPr>
              <a:t>Limitations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Can appear to lack philosophical grounding to doctoral examiners</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Risk of selecting methods for convenience rather than rigour</a:t>
            </a:r>
            <a:endParaRPr lang="en-US" sz="1400" dirty="0"/>
          </a:p>
          <a:p>
            <a:pPr marL="177800" indent="-177800">
              <a:buSzPct val="100000"/>
              <a:buChar char="•"/>
            </a:pPr>
            <a:r>
              <a:rPr lang="en-US" sz="1400" dirty="0">
                <a:solidFill>
                  <a:srgbClr val="1C2833"/>
                </a:solidFill>
                <a:latin typeface="Arial" pitchFamily="34" charset="0"/>
                <a:ea typeface="Arial" pitchFamily="34" charset="-122"/>
                <a:cs typeface="Arial" pitchFamily="34" charset="-120"/>
              </a:rPr>
              <a:t>Without a values framework, what works and what is right can pull in opposite directions</a:t>
            </a:r>
            <a:endParaRPr lang="en-US" sz="14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79</a:t>
            </a:fld>
            <a:endParaRPr lang="en-US"/>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name="Slide 80">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The same problem, seven different lenses</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AI agents in customer service through each alien</a:t>
            </a:r>
            <a:endParaRPr lang="en-US" sz="1800" dirty="0"/>
          </a:p>
        </p:txBody>
      </p:sp>
      <p:sp>
        <p:nvSpPr>
          <p:cNvPr id="4" name="Shape 2"/>
          <p:cNvSpPr/>
          <p:nvPr/>
        </p:nvSpPr>
        <p:spPr>
          <a:xfrm>
            <a:off x="548640" y="1600200"/>
            <a:ext cx="11094415" cy="574766"/>
          </a:xfrm>
          <a:prstGeom prst="roundRect">
            <a:avLst>
              <a:gd name="adj" fmla="val 12727"/>
            </a:avLst>
          </a:prstGeom>
          <a:solidFill>
            <a:srgbClr val="EEF3F8"/>
          </a:solidFill>
          <a:ln w="9525">
            <a:solidFill>
              <a:srgbClr val="D5DEE6"/>
            </a:solidFill>
            <a:prstDash val="solid"/>
          </a:ln>
        </p:spPr>
      </p:sp>
      <p:pic>
        <p:nvPicPr>
          <p:cNvPr id="5" name="Image 0" descr="/tmp/p7/img/big_A.png">    </p:cNvPr>
          <p:cNvPicPr>
            <a:picLocks noChangeAspect="1"/>
          </p:cNvPicPr>
          <p:nvPr/>
        </p:nvPicPr>
        <p:blipFill>
          <a:blip r:embed="rId1"/>
          <a:stretch>
            <a:fillRect/>
          </a:stretch>
        </p:blipFill>
        <p:spPr>
          <a:xfrm>
            <a:off x="658368" y="1636776"/>
            <a:ext cx="358296" cy="501614"/>
          </a:xfrm>
          <a:prstGeom prst="rect">
            <a:avLst/>
          </a:prstGeom>
        </p:spPr>
      </p:pic>
      <p:sp>
        <p:nvSpPr>
          <p:cNvPr id="6" name="Text 3"/>
          <p:cNvSpPr txBox="1"/>
          <p:nvPr/>
        </p:nvSpPr>
        <p:spPr>
          <a:xfrm>
            <a:off x="1234440" y="1600200"/>
            <a:ext cx="10271455" cy="574766"/>
          </a:xfrm>
          <a:prstGeom prst="rect">
            <a:avLst/>
          </a:prstGeom>
          <a:noFill/>
          <a:ln/>
        </p:spPr>
        <p:txBody>
          <a:bodyPr wrap="square" lIns="0" tIns="0" rIns="0" bIns="0" rtlCol="0" anchor="ctr">
            <a:normAutofit/>
          </a:bodyPr>
          <a:lstStyle/>
          <a:p>
            <a:pPr indent="0" marL="0">
              <a:buNone/>
            </a:pPr>
            <a:r>
              <a:rPr lang="en-US" sz="1700" b="1" dirty="0">
                <a:solidFill>
                  <a:srgbClr val="2E7D7D"/>
                </a:solidFill>
                <a:latin typeface="Arial" pitchFamily="34" charset="0"/>
                <a:ea typeface="Arial" pitchFamily="34" charset="-122"/>
                <a:cs typeface="Arial" pitchFamily="34" charset="-120"/>
              </a:rPr>
              <a:t>A  Positivism: </a:t>
            </a:r>
            <a:pPr indent="0" marL="0">
              <a:buNone/>
            </a:pPr>
            <a:r>
              <a:rPr lang="en-US" sz="1700" dirty="0">
                <a:solidFill>
                  <a:srgbClr val="1C2833"/>
                </a:solidFill>
                <a:latin typeface="Arial" pitchFamily="34" charset="0"/>
                <a:ea typeface="Arial" pitchFamily="34" charset="-122"/>
                <a:cs typeface="Arial" pitchFamily="34" charset="-120"/>
              </a:rPr>
              <a:t>Randomly route 200,000 queries. Which factors statistically predict satisfaction?</a:t>
            </a:r>
            <a:endParaRPr lang="en-US" sz="1700" dirty="0"/>
          </a:p>
        </p:txBody>
      </p:sp>
      <p:sp>
        <p:nvSpPr>
          <p:cNvPr id="7" name="Shape 4"/>
          <p:cNvSpPr/>
          <p:nvPr/>
        </p:nvSpPr>
        <p:spPr>
          <a:xfrm>
            <a:off x="548640" y="2266406"/>
            <a:ext cx="11094415" cy="574766"/>
          </a:xfrm>
          <a:prstGeom prst="roundRect">
            <a:avLst>
              <a:gd name="adj" fmla="val 12727"/>
            </a:avLst>
          </a:prstGeom>
          <a:solidFill>
            <a:srgbClr val="FFFFFF"/>
          </a:solidFill>
          <a:ln w="9525">
            <a:solidFill>
              <a:srgbClr val="D5DEE6"/>
            </a:solidFill>
            <a:prstDash val="solid"/>
          </a:ln>
        </p:spPr>
      </p:sp>
      <p:pic>
        <p:nvPicPr>
          <p:cNvPr id="8" name="Image 1" descr="/tmp/p7/img/big_B.png">    </p:cNvPr>
          <p:cNvPicPr>
            <a:picLocks noChangeAspect="1"/>
          </p:cNvPicPr>
          <p:nvPr/>
        </p:nvPicPr>
        <p:blipFill>
          <a:blip r:embed="rId2"/>
          <a:stretch>
            <a:fillRect/>
          </a:stretch>
        </p:blipFill>
        <p:spPr>
          <a:xfrm>
            <a:off x="658368" y="2302982"/>
            <a:ext cx="358296" cy="501614"/>
          </a:xfrm>
          <a:prstGeom prst="rect">
            <a:avLst/>
          </a:prstGeom>
        </p:spPr>
      </p:pic>
      <p:sp>
        <p:nvSpPr>
          <p:cNvPr id="9" name="Text 5"/>
          <p:cNvSpPr txBox="1"/>
          <p:nvPr/>
        </p:nvSpPr>
        <p:spPr>
          <a:xfrm>
            <a:off x="1234440" y="2266406"/>
            <a:ext cx="10271455" cy="574766"/>
          </a:xfrm>
          <a:prstGeom prst="rect">
            <a:avLst/>
          </a:prstGeom>
          <a:noFill/>
          <a:ln/>
        </p:spPr>
        <p:txBody>
          <a:bodyPr wrap="square" lIns="0" tIns="0" rIns="0" bIns="0" rtlCol="0" anchor="ctr">
            <a:normAutofit/>
          </a:bodyPr>
          <a:lstStyle/>
          <a:p>
            <a:pPr indent="0" marL="0">
              <a:buNone/>
            </a:pPr>
            <a:r>
              <a:rPr lang="en-US" sz="1700" b="1" dirty="0">
                <a:solidFill>
                  <a:srgbClr val="3F7F4A"/>
                </a:solidFill>
                <a:latin typeface="Arial" pitchFamily="34" charset="0"/>
                <a:ea typeface="Arial" pitchFamily="34" charset="-122"/>
                <a:cs typeface="Arial" pitchFamily="34" charset="-120"/>
              </a:rPr>
              <a:t>B  Post-positivism: </a:t>
            </a:r>
            <a:pPr indent="0" marL="0">
              <a:buNone/>
            </a:pPr>
            <a:r>
              <a:rPr lang="en-US" sz="1700" dirty="0">
                <a:solidFill>
                  <a:srgbClr val="1C2833"/>
                </a:solidFill>
                <a:latin typeface="Arial" pitchFamily="34" charset="0"/>
                <a:ea typeface="Arial" pitchFamily="34" charset="-122"/>
                <a:cs typeface="Arial" pitchFamily="34" charset="-120"/>
              </a:rPr>
              <a:t>Combine contact records, surveys and interviews. Contradictions are findings.</a:t>
            </a:r>
            <a:endParaRPr lang="en-US" sz="1700" dirty="0"/>
          </a:p>
        </p:txBody>
      </p:sp>
      <p:sp>
        <p:nvSpPr>
          <p:cNvPr id="10" name="Shape 6"/>
          <p:cNvSpPr/>
          <p:nvPr/>
        </p:nvSpPr>
        <p:spPr>
          <a:xfrm>
            <a:off x="548640" y="2932611"/>
            <a:ext cx="11094415" cy="574766"/>
          </a:xfrm>
          <a:prstGeom prst="roundRect">
            <a:avLst>
              <a:gd name="adj" fmla="val 12727"/>
            </a:avLst>
          </a:prstGeom>
          <a:solidFill>
            <a:srgbClr val="EEF3F8"/>
          </a:solidFill>
          <a:ln w="9525">
            <a:solidFill>
              <a:srgbClr val="D5DEE6"/>
            </a:solidFill>
            <a:prstDash val="solid"/>
          </a:ln>
        </p:spPr>
      </p:sp>
      <p:pic>
        <p:nvPicPr>
          <p:cNvPr id="11" name="Image 2" descr="/tmp/p7/img/big_C.png">    </p:cNvPr>
          <p:cNvPicPr>
            <a:picLocks noChangeAspect="1"/>
          </p:cNvPicPr>
          <p:nvPr/>
        </p:nvPicPr>
        <p:blipFill>
          <a:blip r:embed="rId3"/>
          <a:stretch>
            <a:fillRect/>
          </a:stretch>
        </p:blipFill>
        <p:spPr>
          <a:xfrm>
            <a:off x="658368" y="2969187"/>
            <a:ext cx="358296" cy="501614"/>
          </a:xfrm>
          <a:prstGeom prst="rect">
            <a:avLst/>
          </a:prstGeom>
        </p:spPr>
      </p:pic>
      <p:sp>
        <p:nvSpPr>
          <p:cNvPr id="12" name="Text 7"/>
          <p:cNvSpPr txBox="1"/>
          <p:nvPr/>
        </p:nvSpPr>
        <p:spPr>
          <a:xfrm>
            <a:off x="1234440" y="2932611"/>
            <a:ext cx="10271455" cy="574766"/>
          </a:xfrm>
          <a:prstGeom prst="rect">
            <a:avLst/>
          </a:prstGeom>
          <a:noFill/>
          <a:ln/>
        </p:spPr>
        <p:txBody>
          <a:bodyPr wrap="square" lIns="0" tIns="0" rIns="0" bIns="0" rtlCol="0" anchor="ctr">
            <a:normAutofit/>
          </a:bodyPr>
          <a:lstStyle/>
          <a:p>
            <a:pPr indent="0" marL="0">
              <a:buNone/>
            </a:pPr>
            <a:r>
              <a:rPr lang="en-US" sz="1700" b="1" dirty="0">
                <a:solidFill>
                  <a:srgbClr val="A4553D"/>
                </a:solidFill>
                <a:latin typeface="Arial" pitchFamily="34" charset="0"/>
                <a:ea typeface="Arial" pitchFamily="34" charset="-122"/>
                <a:cs typeface="Arial" pitchFamily="34" charset="-120"/>
              </a:rPr>
              <a:t>C  Interpretivism: </a:t>
            </a:r>
            <a:pPr indent="0" marL="0">
              <a:buNone/>
            </a:pPr>
            <a:r>
              <a:rPr lang="en-US" sz="1700" dirty="0">
                <a:solidFill>
                  <a:srgbClr val="1C2833"/>
                </a:solidFill>
                <a:latin typeface="Arial" pitchFamily="34" charset="0"/>
                <a:ea typeface="Arial" pitchFamily="34" charset="-122"/>
                <a:cs typeface="Arial" pitchFamily="34" charset="-120"/>
              </a:rPr>
              <a:t>What does the AI agent mean to advisers in their own contact centre?</a:t>
            </a:r>
            <a:endParaRPr lang="en-US" sz="1700" dirty="0"/>
          </a:p>
        </p:txBody>
      </p:sp>
      <p:sp>
        <p:nvSpPr>
          <p:cNvPr id="13" name="Shape 8"/>
          <p:cNvSpPr/>
          <p:nvPr/>
        </p:nvSpPr>
        <p:spPr>
          <a:xfrm>
            <a:off x="548640" y="3598817"/>
            <a:ext cx="11094415" cy="574766"/>
          </a:xfrm>
          <a:prstGeom prst="roundRect">
            <a:avLst>
              <a:gd name="adj" fmla="val 12727"/>
            </a:avLst>
          </a:prstGeom>
          <a:solidFill>
            <a:srgbClr val="FFFFFF"/>
          </a:solidFill>
          <a:ln w="9525">
            <a:solidFill>
              <a:srgbClr val="D5DEE6"/>
            </a:solidFill>
            <a:prstDash val="solid"/>
          </a:ln>
        </p:spPr>
      </p:sp>
      <p:pic>
        <p:nvPicPr>
          <p:cNvPr id="14" name="Image 3" descr="/tmp/p7/img/big_D.png">    </p:cNvPr>
          <p:cNvPicPr>
            <a:picLocks noChangeAspect="1"/>
          </p:cNvPicPr>
          <p:nvPr/>
        </p:nvPicPr>
        <p:blipFill>
          <a:blip r:embed="rId4"/>
          <a:stretch>
            <a:fillRect/>
          </a:stretch>
        </p:blipFill>
        <p:spPr>
          <a:xfrm>
            <a:off x="658368" y="3635393"/>
            <a:ext cx="358296" cy="501614"/>
          </a:xfrm>
          <a:prstGeom prst="rect">
            <a:avLst/>
          </a:prstGeom>
        </p:spPr>
      </p:pic>
      <p:sp>
        <p:nvSpPr>
          <p:cNvPr id="15" name="Text 9"/>
          <p:cNvSpPr txBox="1"/>
          <p:nvPr/>
        </p:nvSpPr>
        <p:spPr>
          <a:xfrm>
            <a:off x="1234440" y="3598817"/>
            <a:ext cx="10271455" cy="574766"/>
          </a:xfrm>
          <a:prstGeom prst="rect">
            <a:avLst/>
          </a:prstGeom>
          <a:noFill/>
          <a:ln/>
        </p:spPr>
        <p:txBody>
          <a:bodyPr wrap="square" lIns="0" tIns="0" rIns="0" bIns="0" rtlCol="0" anchor="ctr">
            <a:normAutofit/>
          </a:bodyPr>
          <a:lstStyle/>
          <a:p>
            <a:pPr indent="0" marL="0">
              <a:buNone/>
            </a:pPr>
            <a:r>
              <a:rPr lang="en-US" sz="1700" b="1" dirty="0">
                <a:solidFill>
                  <a:srgbClr val="6B4E94"/>
                </a:solidFill>
                <a:latin typeface="Arial" pitchFamily="34" charset="0"/>
                <a:ea typeface="Arial" pitchFamily="34" charset="-122"/>
                <a:cs typeface="Arial" pitchFamily="34" charset="-120"/>
              </a:rPr>
              <a:t>D  Constructivism: </a:t>
            </a:r>
            <a:pPr indent="0" marL="0">
              <a:buNone/>
            </a:pPr>
            <a:r>
              <a:rPr lang="en-US" sz="1700" dirty="0">
                <a:solidFill>
                  <a:srgbClr val="1C2833"/>
                </a:solidFill>
                <a:latin typeface="Arial" pitchFamily="34" charset="0"/>
                <a:ea typeface="Arial" pitchFamily="34" charset="-122"/>
                <a:cs typeface="Arial" pitchFamily="34" charset="-120"/>
              </a:rPr>
              <a:t>How does each adviser construct their own sense of a changed career?</a:t>
            </a:r>
            <a:endParaRPr lang="en-US" sz="1700" dirty="0"/>
          </a:p>
        </p:txBody>
      </p:sp>
      <p:sp>
        <p:nvSpPr>
          <p:cNvPr id="16" name="Shape 10"/>
          <p:cNvSpPr/>
          <p:nvPr/>
        </p:nvSpPr>
        <p:spPr>
          <a:xfrm>
            <a:off x="548640" y="4265023"/>
            <a:ext cx="11094415" cy="574766"/>
          </a:xfrm>
          <a:prstGeom prst="roundRect">
            <a:avLst>
              <a:gd name="adj" fmla="val 12727"/>
            </a:avLst>
          </a:prstGeom>
          <a:solidFill>
            <a:srgbClr val="EEF3F8"/>
          </a:solidFill>
          <a:ln w="9525">
            <a:solidFill>
              <a:srgbClr val="D5DEE6"/>
            </a:solidFill>
            <a:prstDash val="solid"/>
          </a:ln>
        </p:spPr>
      </p:sp>
      <p:pic>
        <p:nvPicPr>
          <p:cNvPr id="17" name="Image 4" descr="/tmp/p7/img/big_E.png">    </p:cNvPr>
          <p:cNvPicPr>
            <a:picLocks noChangeAspect="1"/>
          </p:cNvPicPr>
          <p:nvPr/>
        </p:nvPicPr>
        <p:blipFill>
          <a:blip r:embed="rId5"/>
          <a:stretch>
            <a:fillRect/>
          </a:stretch>
        </p:blipFill>
        <p:spPr>
          <a:xfrm>
            <a:off x="658368" y="4301599"/>
            <a:ext cx="358296" cy="501614"/>
          </a:xfrm>
          <a:prstGeom prst="rect">
            <a:avLst/>
          </a:prstGeom>
        </p:spPr>
      </p:pic>
      <p:sp>
        <p:nvSpPr>
          <p:cNvPr id="18" name="Text 11"/>
          <p:cNvSpPr txBox="1"/>
          <p:nvPr/>
        </p:nvSpPr>
        <p:spPr>
          <a:xfrm>
            <a:off x="1234440" y="4265023"/>
            <a:ext cx="10271455" cy="574766"/>
          </a:xfrm>
          <a:prstGeom prst="rect">
            <a:avLst/>
          </a:prstGeom>
          <a:noFill/>
          <a:ln/>
        </p:spPr>
        <p:txBody>
          <a:bodyPr wrap="square" lIns="0" tIns="0" rIns="0" bIns="0" rtlCol="0" anchor="ctr">
            <a:normAutofit/>
          </a:bodyPr>
          <a:lstStyle/>
          <a:p>
            <a:pPr indent="0" marL="0">
              <a:buNone/>
            </a:pPr>
            <a:r>
              <a:rPr lang="en-US" sz="1700" b="1" dirty="0">
                <a:solidFill>
                  <a:srgbClr val="8A4F9B"/>
                </a:solidFill>
                <a:latin typeface="Arial" pitchFamily="34" charset="0"/>
                <a:ea typeface="Arial" pitchFamily="34" charset="-122"/>
                <a:cs typeface="Arial" pitchFamily="34" charset="-120"/>
              </a:rPr>
              <a:t>E  Social constructionism: </a:t>
            </a:r>
            <a:pPr indent="0" marL="0">
              <a:buNone/>
            </a:pPr>
            <a:r>
              <a:rPr lang="en-US" sz="1700" dirty="0">
                <a:solidFill>
                  <a:srgbClr val="1C2833"/>
                </a:solidFill>
                <a:latin typeface="Arial" pitchFamily="34" charset="0"/>
                <a:ea typeface="Arial" pitchFamily="34" charset="-122"/>
                <a:cs typeface="Arial" pitchFamily="34" charset="-120"/>
              </a:rPr>
              <a:t>How do company, staff and customers talk AI customer service into being?</a:t>
            </a:r>
            <a:endParaRPr lang="en-US" sz="1700" dirty="0"/>
          </a:p>
        </p:txBody>
      </p:sp>
      <p:sp>
        <p:nvSpPr>
          <p:cNvPr id="19" name="Shape 12"/>
          <p:cNvSpPr/>
          <p:nvPr/>
        </p:nvSpPr>
        <p:spPr>
          <a:xfrm>
            <a:off x="548640" y="4931229"/>
            <a:ext cx="11094415" cy="574766"/>
          </a:xfrm>
          <a:prstGeom prst="roundRect">
            <a:avLst>
              <a:gd name="adj" fmla="val 12727"/>
            </a:avLst>
          </a:prstGeom>
          <a:solidFill>
            <a:srgbClr val="FFFFFF"/>
          </a:solidFill>
          <a:ln w="9525">
            <a:solidFill>
              <a:srgbClr val="D5DEE6"/>
            </a:solidFill>
            <a:prstDash val="solid"/>
          </a:ln>
        </p:spPr>
      </p:sp>
      <p:pic>
        <p:nvPicPr>
          <p:cNvPr id="20" name="Image 5" descr="/tmp/p7/img/big_F.png">    </p:cNvPr>
          <p:cNvPicPr>
            <a:picLocks noChangeAspect="1"/>
          </p:cNvPicPr>
          <p:nvPr/>
        </p:nvPicPr>
        <p:blipFill>
          <a:blip r:embed="rId6"/>
          <a:stretch>
            <a:fillRect/>
          </a:stretch>
        </p:blipFill>
        <p:spPr>
          <a:xfrm>
            <a:off x="658368" y="4967805"/>
            <a:ext cx="358296" cy="501614"/>
          </a:xfrm>
          <a:prstGeom prst="rect">
            <a:avLst/>
          </a:prstGeom>
        </p:spPr>
      </p:pic>
      <p:sp>
        <p:nvSpPr>
          <p:cNvPr id="21" name="Text 13"/>
          <p:cNvSpPr txBox="1"/>
          <p:nvPr/>
        </p:nvSpPr>
        <p:spPr>
          <a:xfrm>
            <a:off x="1234440" y="4931229"/>
            <a:ext cx="10271455" cy="574766"/>
          </a:xfrm>
          <a:prstGeom prst="rect">
            <a:avLst/>
          </a:prstGeom>
          <a:noFill/>
          <a:ln/>
        </p:spPr>
        <p:txBody>
          <a:bodyPr wrap="square" lIns="0" tIns="0" rIns="0" bIns="0" rtlCol="0" anchor="ctr">
            <a:normAutofit/>
          </a:bodyPr>
          <a:lstStyle/>
          <a:p>
            <a:pPr indent="0" marL="0">
              <a:buNone/>
            </a:pPr>
            <a:r>
              <a:rPr lang="en-US" sz="1700" b="1" dirty="0">
                <a:solidFill>
                  <a:srgbClr val="A8622A"/>
                </a:solidFill>
                <a:latin typeface="Arial" pitchFamily="34" charset="0"/>
                <a:ea typeface="Arial" pitchFamily="34" charset="-122"/>
                <a:cs typeface="Arial" pitchFamily="34" charset="-120"/>
              </a:rPr>
              <a:t>F  Critical theory: </a:t>
            </a:r>
            <a:pPr indent="0" marL="0">
              <a:buNone/>
            </a:pPr>
            <a:r>
              <a:rPr lang="en-US" sz="1700" dirty="0">
                <a:solidFill>
                  <a:srgbClr val="1C2833"/>
                </a:solidFill>
                <a:latin typeface="Arial" pitchFamily="34" charset="0"/>
                <a:ea typeface="Arial" pitchFamily="34" charset="-122"/>
                <a:cs typeface="Arial" pitchFamily="34" charset="-120"/>
              </a:rPr>
              <a:t>Whose interests do the job cuts serve? Who bears the cost?</a:t>
            </a:r>
            <a:endParaRPr lang="en-US" sz="1700" dirty="0"/>
          </a:p>
        </p:txBody>
      </p:sp>
      <p:sp>
        <p:nvSpPr>
          <p:cNvPr id="22" name="Shape 14"/>
          <p:cNvSpPr/>
          <p:nvPr/>
        </p:nvSpPr>
        <p:spPr>
          <a:xfrm>
            <a:off x="548640" y="5597434"/>
            <a:ext cx="11094415" cy="574766"/>
          </a:xfrm>
          <a:prstGeom prst="roundRect">
            <a:avLst>
              <a:gd name="adj" fmla="val 12727"/>
            </a:avLst>
          </a:prstGeom>
          <a:solidFill>
            <a:srgbClr val="EEF3F8"/>
          </a:solidFill>
          <a:ln w="9525">
            <a:solidFill>
              <a:srgbClr val="D5DEE6"/>
            </a:solidFill>
            <a:prstDash val="solid"/>
          </a:ln>
        </p:spPr>
      </p:sp>
      <p:pic>
        <p:nvPicPr>
          <p:cNvPr id="23" name="Image 6" descr="/tmp/p7/img/big_G.png">    </p:cNvPr>
          <p:cNvPicPr>
            <a:picLocks noChangeAspect="1"/>
          </p:cNvPicPr>
          <p:nvPr/>
        </p:nvPicPr>
        <p:blipFill>
          <a:blip r:embed="rId7"/>
          <a:stretch>
            <a:fillRect/>
          </a:stretch>
        </p:blipFill>
        <p:spPr>
          <a:xfrm>
            <a:off x="658368" y="5634010"/>
            <a:ext cx="358296" cy="501614"/>
          </a:xfrm>
          <a:prstGeom prst="rect">
            <a:avLst/>
          </a:prstGeom>
        </p:spPr>
      </p:pic>
      <p:sp>
        <p:nvSpPr>
          <p:cNvPr id="24" name="Text 15"/>
          <p:cNvSpPr txBox="1"/>
          <p:nvPr/>
        </p:nvSpPr>
        <p:spPr>
          <a:xfrm>
            <a:off x="1234440" y="5597434"/>
            <a:ext cx="10271455" cy="574766"/>
          </a:xfrm>
          <a:prstGeom prst="rect">
            <a:avLst/>
          </a:prstGeom>
          <a:noFill/>
          <a:ln/>
        </p:spPr>
        <p:txBody>
          <a:bodyPr wrap="square" lIns="0" tIns="0" rIns="0" bIns="0" rtlCol="0" anchor="ctr">
            <a:normAutofit/>
          </a:bodyPr>
          <a:lstStyle/>
          <a:p>
            <a:pPr indent="0" marL="0">
              <a:buNone/>
            </a:pPr>
            <a:r>
              <a:rPr lang="en-US" sz="1700" b="1" dirty="0">
                <a:solidFill>
                  <a:srgbClr val="1F6E6F"/>
                </a:solidFill>
                <a:latin typeface="Arial" pitchFamily="34" charset="0"/>
                <a:ea typeface="Arial" pitchFamily="34" charset="-122"/>
                <a:cs typeface="Arial" pitchFamily="34" charset="-120"/>
              </a:rPr>
              <a:t>G  Pragmatism: </a:t>
            </a:r>
            <a:pPr indent="0" marL="0">
              <a:buNone/>
            </a:pPr>
            <a:r>
              <a:rPr lang="en-US" sz="1700" dirty="0">
                <a:solidFill>
                  <a:srgbClr val="1C2833"/>
                </a:solidFill>
                <a:latin typeface="Arial" pitchFamily="34" charset="0"/>
                <a:ea typeface="Arial" pitchFamily="34" charset="-122"/>
                <a:cs typeface="Arial" pitchFamily="34" charset="-120"/>
              </a:rPr>
              <a:t>Pilot a hybrid model. Judge it by its consequences for customers and staff.</a:t>
            </a:r>
            <a:endParaRPr lang="en-US" sz="17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80</a:t>
            </a:fld>
            <a:endParaRPr lang="en-US"/>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name="Slide 81">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Common pitfalls to avoid</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Learn from others' mistakes</a:t>
            </a:r>
            <a:endParaRPr lang="en-US" sz="1800" dirty="0"/>
          </a:p>
        </p:txBody>
      </p:sp>
      <p:sp>
        <p:nvSpPr>
          <p:cNvPr id="4" name="Shape 2"/>
          <p:cNvSpPr/>
          <p:nvPr/>
        </p:nvSpPr>
        <p:spPr>
          <a:xfrm>
            <a:off x="548640" y="1645920"/>
            <a:ext cx="3515258" cy="2148840"/>
          </a:xfrm>
          <a:prstGeom prst="roundRect">
            <a:avLst>
              <a:gd name="adj" fmla="val 3404"/>
            </a:avLst>
          </a:prstGeom>
          <a:solidFill>
            <a:srgbClr val="EEF3F8"/>
          </a:solidFill>
          <a:ln w="9525">
            <a:solidFill>
              <a:srgbClr val="D5DEE6"/>
            </a:solidFill>
            <a:prstDash val="solid"/>
          </a:ln>
        </p:spPr>
      </p:sp>
      <p:sp>
        <p:nvSpPr>
          <p:cNvPr id="5" name="Text 3"/>
          <p:cNvSpPr txBox="1"/>
          <p:nvPr/>
        </p:nvSpPr>
        <p:spPr>
          <a:xfrm>
            <a:off x="777240" y="1783080"/>
            <a:ext cx="3058058" cy="187452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Pitfall 1</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Mixing paradigms without justification</a:t>
            </a:r>
            <a:endParaRPr lang="en-US" sz="1800" dirty="0"/>
          </a:p>
        </p:txBody>
      </p:sp>
      <p:sp>
        <p:nvSpPr>
          <p:cNvPr id="6" name="Shape 4"/>
          <p:cNvSpPr/>
          <p:nvPr/>
        </p:nvSpPr>
        <p:spPr>
          <a:xfrm>
            <a:off x="4338218" y="1645920"/>
            <a:ext cx="3515258" cy="2148840"/>
          </a:xfrm>
          <a:prstGeom prst="roundRect">
            <a:avLst>
              <a:gd name="adj" fmla="val 3404"/>
            </a:avLst>
          </a:prstGeom>
          <a:solidFill>
            <a:srgbClr val="EEF3F8"/>
          </a:solidFill>
          <a:ln w="9525">
            <a:solidFill>
              <a:srgbClr val="D5DEE6"/>
            </a:solidFill>
            <a:prstDash val="solid"/>
          </a:ln>
        </p:spPr>
      </p:sp>
      <p:sp>
        <p:nvSpPr>
          <p:cNvPr id="7" name="Text 5"/>
          <p:cNvSpPr txBox="1"/>
          <p:nvPr/>
        </p:nvSpPr>
        <p:spPr>
          <a:xfrm>
            <a:off x="4566818" y="1783080"/>
            <a:ext cx="3058058" cy="187452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Pitfall 2</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Using methods inconsistent with your paradigm</a:t>
            </a:r>
            <a:endParaRPr lang="en-US" sz="1800" dirty="0"/>
          </a:p>
        </p:txBody>
      </p:sp>
      <p:sp>
        <p:nvSpPr>
          <p:cNvPr id="8" name="Shape 6"/>
          <p:cNvSpPr/>
          <p:nvPr/>
        </p:nvSpPr>
        <p:spPr>
          <a:xfrm>
            <a:off x="8127797" y="1645920"/>
            <a:ext cx="3515258" cy="2148840"/>
          </a:xfrm>
          <a:prstGeom prst="roundRect">
            <a:avLst>
              <a:gd name="adj" fmla="val 3404"/>
            </a:avLst>
          </a:prstGeom>
          <a:solidFill>
            <a:srgbClr val="EEF3F8"/>
          </a:solidFill>
          <a:ln w="9525">
            <a:solidFill>
              <a:srgbClr val="D5DEE6"/>
            </a:solidFill>
            <a:prstDash val="solid"/>
          </a:ln>
        </p:spPr>
      </p:sp>
      <p:sp>
        <p:nvSpPr>
          <p:cNvPr id="9" name="Text 7"/>
          <p:cNvSpPr txBox="1"/>
          <p:nvPr/>
        </p:nvSpPr>
        <p:spPr>
          <a:xfrm>
            <a:off x="8356397" y="1783080"/>
            <a:ext cx="3058058" cy="187452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Pitfall 3</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Failing to state your paradigm explicitly</a:t>
            </a:r>
            <a:endParaRPr lang="en-US" sz="1800" dirty="0"/>
          </a:p>
        </p:txBody>
      </p:sp>
      <p:sp>
        <p:nvSpPr>
          <p:cNvPr id="10" name="Shape 8"/>
          <p:cNvSpPr/>
          <p:nvPr/>
        </p:nvSpPr>
        <p:spPr>
          <a:xfrm>
            <a:off x="548640" y="4023360"/>
            <a:ext cx="3515258" cy="2148840"/>
          </a:xfrm>
          <a:prstGeom prst="roundRect">
            <a:avLst>
              <a:gd name="adj" fmla="val 3404"/>
            </a:avLst>
          </a:prstGeom>
          <a:solidFill>
            <a:srgbClr val="EEF3F8"/>
          </a:solidFill>
          <a:ln w="9525">
            <a:solidFill>
              <a:srgbClr val="D5DEE6"/>
            </a:solidFill>
            <a:prstDash val="solid"/>
          </a:ln>
        </p:spPr>
      </p:sp>
      <p:sp>
        <p:nvSpPr>
          <p:cNvPr id="11" name="Text 9"/>
          <p:cNvSpPr txBox="1"/>
          <p:nvPr/>
        </p:nvSpPr>
        <p:spPr>
          <a:xfrm>
            <a:off x="777240" y="4160520"/>
            <a:ext cx="3058058" cy="187452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Pitfall 4</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Judging quality using inappropriate criteria</a:t>
            </a:r>
            <a:endParaRPr lang="en-US" sz="1800" dirty="0"/>
          </a:p>
        </p:txBody>
      </p:sp>
      <p:sp>
        <p:nvSpPr>
          <p:cNvPr id="12" name="Shape 10"/>
          <p:cNvSpPr/>
          <p:nvPr/>
        </p:nvSpPr>
        <p:spPr>
          <a:xfrm>
            <a:off x="4338218" y="4023360"/>
            <a:ext cx="3515258" cy="2148840"/>
          </a:xfrm>
          <a:prstGeom prst="roundRect">
            <a:avLst>
              <a:gd name="adj" fmla="val 3404"/>
            </a:avLst>
          </a:prstGeom>
          <a:solidFill>
            <a:srgbClr val="EEF3F8"/>
          </a:solidFill>
          <a:ln w="9525">
            <a:solidFill>
              <a:srgbClr val="D5DEE6"/>
            </a:solidFill>
            <a:prstDash val="solid"/>
          </a:ln>
        </p:spPr>
      </p:sp>
      <p:sp>
        <p:nvSpPr>
          <p:cNvPr id="13" name="Text 11"/>
          <p:cNvSpPr txBox="1"/>
          <p:nvPr/>
        </p:nvSpPr>
        <p:spPr>
          <a:xfrm>
            <a:off x="4566818" y="4160520"/>
            <a:ext cx="3058058" cy="187452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Pitfall 5</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Confusing methodology with paradigm</a:t>
            </a:r>
            <a:endParaRPr lang="en-US" sz="1800" dirty="0"/>
          </a:p>
        </p:txBody>
      </p:sp>
      <p:sp>
        <p:nvSpPr>
          <p:cNvPr id="14" name="Shape 12"/>
          <p:cNvSpPr/>
          <p:nvPr/>
        </p:nvSpPr>
        <p:spPr>
          <a:xfrm>
            <a:off x="8127797" y="4023360"/>
            <a:ext cx="3515258" cy="2148840"/>
          </a:xfrm>
          <a:prstGeom prst="roundRect">
            <a:avLst>
              <a:gd name="adj" fmla="val 3404"/>
            </a:avLst>
          </a:prstGeom>
          <a:solidFill>
            <a:srgbClr val="EEF3F8"/>
          </a:solidFill>
          <a:ln w="9525">
            <a:solidFill>
              <a:srgbClr val="D5DEE6"/>
            </a:solidFill>
            <a:prstDash val="solid"/>
          </a:ln>
        </p:spPr>
      </p:sp>
      <p:sp>
        <p:nvSpPr>
          <p:cNvPr id="15" name="Text 13"/>
          <p:cNvSpPr txBox="1"/>
          <p:nvPr/>
        </p:nvSpPr>
        <p:spPr>
          <a:xfrm>
            <a:off x="8356397" y="4160520"/>
            <a:ext cx="3058058" cy="1874520"/>
          </a:xfrm>
          <a:prstGeom prst="rect">
            <a:avLst/>
          </a:prstGeom>
          <a:noFill/>
          <a:ln/>
        </p:spPr>
        <p:txBody>
          <a:bodyPr wrap="square" lIns="0" tIns="0" rIns="0" bIns="0" rtlCol="0" anchor="t">
            <a:normAutofit/>
          </a:bodyPr>
          <a:lstStyle/>
          <a:p>
            <a:pPr indent="0" marL="0">
              <a:spcAft>
                <a:spcPts val="600"/>
              </a:spcAft>
              <a:buNone/>
            </a:pPr>
            <a:r>
              <a:rPr lang="en-US" sz="1800" b="1" dirty="0">
                <a:solidFill>
                  <a:srgbClr val="2E7D7A"/>
                </a:solidFill>
                <a:latin typeface="Arial" pitchFamily="34" charset="0"/>
                <a:ea typeface="Arial" pitchFamily="34" charset="-122"/>
                <a:cs typeface="Arial" pitchFamily="34" charset="-120"/>
              </a:rPr>
              <a:t>Pitfall 6</a:t>
            </a:r>
            <a:endParaRPr lang="en-US" sz="1800" dirty="0"/>
          </a:p>
          <a:p>
            <a:pPr indent="0" marL="0">
              <a:spcAft>
                <a:spcPts val="600"/>
              </a:spcAft>
              <a:buNone/>
            </a:pPr>
            <a:r>
              <a:rPr lang="en-US" sz="1800" dirty="0">
                <a:solidFill>
                  <a:srgbClr val="1C2833"/>
                </a:solidFill>
                <a:latin typeface="Arial" pitchFamily="34" charset="0"/>
                <a:ea typeface="Arial" pitchFamily="34" charset="-122"/>
                <a:cs typeface="Arial" pitchFamily="34" charset="-120"/>
              </a:rPr>
              <a:t>Treating paradigms as 'better' or 'worse' rather than different</a:t>
            </a:r>
            <a:endParaRPr lang="en-US" sz="18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81</a:t>
            </a:fld>
            <a:endParaRPr lang="en-US"/>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name="Slide 82">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Check your understanding</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Answer these on your own, then compare with a partner</a:t>
            </a:r>
            <a:endParaRPr lang="en-US" sz="1800" dirty="0"/>
          </a:p>
        </p:txBody>
      </p:sp>
      <p:sp>
        <p:nvSpPr>
          <p:cNvPr id="4" name="Shape 2"/>
          <p:cNvSpPr/>
          <p:nvPr/>
        </p:nvSpPr>
        <p:spPr>
          <a:xfrm>
            <a:off x="548640" y="1600200"/>
            <a:ext cx="5410048" cy="960120"/>
          </a:xfrm>
          <a:prstGeom prst="roundRect">
            <a:avLst>
              <a:gd name="adj" fmla="val 7619"/>
            </a:avLst>
          </a:prstGeom>
          <a:solidFill>
            <a:srgbClr val="EEF3F8"/>
          </a:solidFill>
          <a:ln w="9525">
            <a:solidFill>
              <a:srgbClr val="D5DEE6"/>
            </a:solidFill>
            <a:prstDash val="solid"/>
          </a:ln>
        </p:spPr>
      </p:sp>
      <p:sp>
        <p:nvSpPr>
          <p:cNvPr id="5" name="Shape 3"/>
          <p:cNvSpPr/>
          <p:nvPr/>
        </p:nvSpPr>
        <p:spPr>
          <a:xfrm>
            <a:off x="731520" y="1851660"/>
            <a:ext cx="457200" cy="457200"/>
          </a:xfrm>
          <a:prstGeom prst="ellipse">
            <a:avLst/>
          </a:prstGeom>
          <a:solidFill>
            <a:srgbClr val="2E7D7A"/>
          </a:solidFill>
          <a:ln w="12700">
            <a:solidFill>
              <a:srgbClr val="2E7D7A"/>
            </a:solidFill>
            <a:prstDash val="solid"/>
          </a:ln>
        </p:spPr>
      </p:sp>
      <p:sp>
        <p:nvSpPr>
          <p:cNvPr id="6" name="Text 4"/>
          <p:cNvSpPr txBox="1"/>
          <p:nvPr/>
        </p:nvSpPr>
        <p:spPr>
          <a:xfrm>
            <a:off x="731520" y="1851660"/>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1</a:t>
            </a:r>
            <a:endParaRPr lang="en-US" sz="1600" dirty="0"/>
          </a:p>
        </p:txBody>
      </p:sp>
      <p:sp>
        <p:nvSpPr>
          <p:cNvPr id="7" name="Text 5"/>
          <p:cNvSpPr txBox="1"/>
          <p:nvPr/>
        </p:nvSpPr>
        <p:spPr>
          <a:xfrm>
            <a:off x="1371600" y="1600200"/>
            <a:ext cx="4449928" cy="960120"/>
          </a:xfrm>
          <a:prstGeom prst="rect">
            <a:avLst/>
          </a:prstGeom>
          <a:noFill/>
          <a:ln/>
        </p:spPr>
        <p:txBody>
          <a:bodyPr wrap="square" lIns="0" tIns="0" rIns="0" bIns="0" rtlCol="0" anchor="ctr"/>
          <a:lstStyle/>
          <a:p>
            <a:pPr indent="0" marL="0">
              <a:buNone/>
            </a:pPr>
            <a:r>
              <a:rPr lang="en-US" sz="1700" dirty="0">
                <a:solidFill>
                  <a:srgbClr val="1C2833"/>
                </a:solidFill>
                <a:latin typeface="Arial" pitchFamily="34" charset="0"/>
                <a:ea typeface="Arial" pitchFamily="34" charset="-122"/>
                <a:cs typeface="Arial" pitchFamily="34" charset="-120"/>
              </a:rPr>
              <a:t>Why does ontology come first?</a:t>
            </a:r>
            <a:endParaRPr lang="en-US" sz="1700" dirty="0"/>
          </a:p>
        </p:txBody>
      </p:sp>
      <p:sp>
        <p:nvSpPr>
          <p:cNvPr id="8" name="Shape 6"/>
          <p:cNvSpPr/>
          <p:nvPr/>
        </p:nvSpPr>
        <p:spPr>
          <a:xfrm>
            <a:off x="548640" y="2724912"/>
            <a:ext cx="5410048" cy="960120"/>
          </a:xfrm>
          <a:prstGeom prst="roundRect">
            <a:avLst>
              <a:gd name="adj" fmla="val 7619"/>
            </a:avLst>
          </a:prstGeom>
          <a:solidFill>
            <a:srgbClr val="EEF3F8"/>
          </a:solidFill>
          <a:ln w="9525">
            <a:solidFill>
              <a:srgbClr val="D5DEE6"/>
            </a:solidFill>
            <a:prstDash val="solid"/>
          </a:ln>
        </p:spPr>
      </p:sp>
      <p:sp>
        <p:nvSpPr>
          <p:cNvPr id="9" name="Shape 7"/>
          <p:cNvSpPr/>
          <p:nvPr/>
        </p:nvSpPr>
        <p:spPr>
          <a:xfrm>
            <a:off x="731520" y="2976372"/>
            <a:ext cx="457200" cy="457200"/>
          </a:xfrm>
          <a:prstGeom prst="ellipse">
            <a:avLst/>
          </a:prstGeom>
          <a:solidFill>
            <a:srgbClr val="2E7D7A"/>
          </a:solidFill>
          <a:ln w="12700">
            <a:solidFill>
              <a:srgbClr val="2E7D7A"/>
            </a:solidFill>
            <a:prstDash val="solid"/>
          </a:ln>
        </p:spPr>
      </p:sp>
      <p:sp>
        <p:nvSpPr>
          <p:cNvPr id="10" name="Text 8"/>
          <p:cNvSpPr txBox="1"/>
          <p:nvPr/>
        </p:nvSpPr>
        <p:spPr>
          <a:xfrm>
            <a:off x="731520" y="2976372"/>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2</a:t>
            </a:r>
            <a:endParaRPr lang="en-US" sz="1600" dirty="0"/>
          </a:p>
        </p:txBody>
      </p:sp>
      <p:sp>
        <p:nvSpPr>
          <p:cNvPr id="11" name="Text 9"/>
          <p:cNvSpPr txBox="1"/>
          <p:nvPr/>
        </p:nvSpPr>
        <p:spPr>
          <a:xfrm>
            <a:off x="1371600" y="2724912"/>
            <a:ext cx="4449928" cy="960120"/>
          </a:xfrm>
          <a:prstGeom prst="rect">
            <a:avLst/>
          </a:prstGeom>
          <a:noFill/>
          <a:ln/>
        </p:spPr>
        <p:txBody>
          <a:bodyPr wrap="square" lIns="0" tIns="0" rIns="0" bIns="0" rtlCol="0" anchor="ctr"/>
          <a:lstStyle/>
          <a:p>
            <a:pPr indent="0" marL="0">
              <a:buNone/>
            </a:pPr>
            <a:r>
              <a:rPr lang="en-US" sz="1700" dirty="0">
                <a:solidFill>
                  <a:srgbClr val="1C2833"/>
                </a:solidFill>
                <a:latin typeface="Arial" pitchFamily="34" charset="0"/>
                <a:ea typeface="Arial" pitchFamily="34" charset="-122"/>
                <a:cs typeface="Arial" pitchFamily="34" charset="-120"/>
              </a:rPr>
              <a:t>What did Kuhn argue in 1962 about how science changes?</a:t>
            </a:r>
            <a:endParaRPr lang="en-US" sz="1700" dirty="0"/>
          </a:p>
        </p:txBody>
      </p:sp>
      <p:sp>
        <p:nvSpPr>
          <p:cNvPr id="12" name="Shape 10"/>
          <p:cNvSpPr/>
          <p:nvPr/>
        </p:nvSpPr>
        <p:spPr>
          <a:xfrm>
            <a:off x="548640" y="3849624"/>
            <a:ext cx="5410048" cy="960120"/>
          </a:xfrm>
          <a:prstGeom prst="roundRect">
            <a:avLst>
              <a:gd name="adj" fmla="val 7619"/>
            </a:avLst>
          </a:prstGeom>
          <a:solidFill>
            <a:srgbClr val="EEF3F8"/>
          </a:solidFill>
          <a:ln w="9525">
            <a:solidFill>
              <a:srgbClr val="D5DEE6"/>
            </a:solidFill>
            <a:prstDash val="solid"/>
          </a:ln>
        </p:spPr>
      </p:sp>
      <p:sp>
        <p:nvSpPr>
          <p:cNvPr id="13" name="Shape 11"/>
          <p:cNvSpPr/>
          <p:nvPr/>
        </p:nvSpPr>
        <p:spPr>
          <a:xfrm>
            <a:off x="731520" y="4101084"/>
            <a:ext cx="457200" cy="457200"/>
          </a:xfrm>
          <a:prstGeom prst="ellipse">
            <a:avLst/>
          </a:prstGeom>
          <a:solidFill>
            <a:srgbClr val="2E7D7A"/>
          </a:solidFill>
          <a:ln w="12700">
            <a:solidFill>
              <a:srgbClr val="2E7D7A"/>
            </a:solidFill>
            <a:prstDash val="solid"/>
          </a:ln>
        </p:spPr>
      </p:sp>
      <p:sp>
        <p:nvSpPr>
          <p:cNvPr id="14" name="Text 12"/>
          <p:cNvSpPr txBox="1"/>
          <p:nvPr/>
        </p:nvSpPr>
        <p:spPr>
          <a:xfrm>
            <a:off x="731520" y="4101084"/>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3</a:t>
            </a:r>
            <a:endParaRPr lang="en-US" sz="1600" dirty="0"/>
          </a:p>
        </p:txBody>
      </p:sp>
      <p:sp>
        <p:nvSpPr>
          <p:cNvPr id="15" name="Text 13"/>
          <p:cNvSpPr txBox="1"/>
          <p:nvPr/>
        </p:nvSpPr>
        <p:spPr>
          <a:xfrm>
            <a:off x="1371600" y="3849624"/>
            <a:ext cx="4449928" cy="960120"/>
          </a:xfrm>
          <a:prstGeom prst="rect">
            <a:avLst/>
          </a:prstGeom>
          <a:noFill/>
          <a:ln/>
        </p:spPr>
        <p:txBody>
          <a:bodyPr wrap="square" lIns="0" tIns="0" rIns="0" bIns="0" rtlCol="0" anchor="ctr"/>
          <a:lstStyle/>
          <a:p>
            <a:pPr indent="0" marL="0">
              <a:buNone/>
            </a:pPr>
            <a:r>
              <a:rPr lang="en-US" sz="1700" dirty="0">
                <a:solidFill>
                  <a:srgbClr val="1C2833"/>
                </a:solidFill>
                <a:latin typeface="Arial" pitchFamily="34" charset="0"/>
                <a:ea typeface="Arial" pitchFamily="34" charset="-122"/>
                <a:cs typeface="Arial" pitchFamily="34" charset="-120"/>
              </a:rPr>
              <a:t>What are the two meanings of critical realism?</a:t>
            </a:r>
            <a:endParaRPr lang="en-US" sz="1700" dirty="0"/>
          </a:p>
        </p:txBody>
      </p:sp>
      <p:sp>
        <p:nvSpPr>
          <p:cNvPr id="16" name="Shape 14"/>
          <p:cNvSpPr/>
          <p:nvPr/>
        </p:nvSpPr>
        <p:spPr>
          <a:xfrm>
            <a:off x="548640" y="4974336"/>
            <a:ext cx="5410048" cy="960120"/>
          </a:xfrm>
          <a:prstGeom prst="roundRect">
            <a:avLst>
              <a:gd name="adj" fmla="val 7619"/>
            </a:avLst>
          </a:prstGeom>
          <a:solidFill>
            <a:srgbClr val="EEF3F8"/>
          </a:solidFill>
          <a:ln w="9525">
            <a:solidFill>
              <a:srgbClr val="D5DEE6"/>
            </a:solidFill>
            <a:prstDash val="solid"/>
          </a:ln>
        </p:spPr>
      </p:sp>
      <p:sp>
        <p:nvSpPr>
          <p:cNvPr id="17" name="Shape 15"/>
          <p:cNvSpPr/>
          <p:nvPr/>
        </p:nvSpPr>
        <p:spPr>
          <a:xfrm>
            <a:off x="731520" y="5225796"/>
            <a:ext cx="457200" cy="457200"/>
          </a:xfrm>
          <a:prstGeom prst="ellipse">
            <a:avLst/>
          </a:prstGeom>
          <a:solidFill>
            <a:srgbClr val="2E7D7A"/>
          </a:solidFill>
          <a:ln w="12700">
            <a:solidFill>
              <a:srgbClr val="2E7D7A"/>
            </a:solidFill>
            <a:prstDash val="solid"/>
          </a:ln>
        </p:spPr>
      </p:sp>
      <p:sp>
        <p:nvSpPr>
          <p:cNvPr id="18" name="Text 16"/>
          <p:cNvSpPr txBox="1"/>
          <p:nvPr/>
        </p:nvSpPr>
        <p:spPr>
          <a:xfrm>
            <a:off x="731520" y="5225796"/>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4</a:t>
            </a:r>
            <a:endParaRPr lang="en-US" sz="1600" dirty="0"/>
          </a:p>
        </p:txBody>
      </p:sp>
      <p:sp>
        <p:nvSpPr>
          <p:cNvPr id="19" name="Text 17"/>
          <p:cNvSpPr txBox="1"/>
          <p:nvPr/>
        </p:nvSpPr>
        <p:spPr>
          <a:xfrm>
            <a:off x="1371600" y="4974336"/>
            <a:ext cx="4449928" cy="960120"/>
          </a:xfrm>
          <a:prstGeom prst="rect">
            <a:avLst/>
          </a:prstGeom>
          <a:noFill/>
          <a:ln/>
        </p:spPr>
        <p:txBody>
          <a:bodyPr wrap="square" lIns="0" tIns="0" rIns="0" bIns="0" rtlCol="0" anchor="ctr"/>
          <a:lstStyle/>
          <a:p>
            <a:pPr indent="0" marL="0">
              <a:buNone/>
            </a:pPr>
            <a:r>
              <a:rPr lang="en-US" sz="1700" dirty="0">
                <a:solidFill>
                  <a:srgbClr val="1C2833"/>
                </a:solidFill>
                <a:latin typeface="Arial" pitchFamily="34" charset="0"/>
                <a:ea typeface="Arial" pitchFamily="34" charset="-122"/>
                <a:cs typeface="Arial" pitchFamily="34" charset="-120"/>
              </a:rPr>
              <a:t>What is Verstehen, and which alien relies on it?</a:t>
            </a:r>
            <a:endParaRPr lang="en-US" sz="1700" dirty="0"/>
          </a:p>
        </p:txBody>
      </p:sp>
      <p:sp>
        <p:nvSpPr>
          <p:cNvPr id="20" name="Shape 18"/>
          <p:cNvSpPr/>
          <p:nvPr/>
        </p:nvSpPr>
        <p:spPr>
          <a:xfrm>
            <a:off x="6233008" y="1600200"/>
            <a:ext cx="5410048" cy="960120"/>
          </a:xfrm>
          <a:prstGeom prst="roundRect">
            <a:avLst>
              <a:gd name="adj" fmla="val 7619"/>
            </a:avLst>
          </a:prstGeom>
          <a:solidFill>
            <a:srgbClr val="EEF3F8"/>
          </a:solidFill>
          <a:ln w="9525">
            <a:solidFill>
              <a:srgbClr val="D5DEE6"/>
            </a:solidFill>
            <a:prstDash val="solid"/>
          </a:ln>
        </p:spPr>
      </p:sp>
      <p:sp>
        <p:nvSpPr>
          <p:cNvPr id="21" name="Shape 19"/>
          <p:cNvSpPr/>
          <p:nvPr/>
        </p:nvSpPr>
        <p:spPr>
          <a:xfrm>
            <a:off x="6415888" y="1851660"/>
            <a:ext cx="457200" cy="457200"/>
          </a:xfrm>
          <a:prstGeom prst="ellipse">
            <a:avLst/>
          </a:prstGeom>
          <a:solidFill>
            <a:srgbClr val="2E7D7A"/>
          </a:solidFill>
          <a:ln w="12700">
            <a:solidFill>
              <a:srgbClr val="2E7D7A"/>
            </a:solidFill>
            <a:prstDash val="solid"/>
          </a:ln>
        </p:spPr>
      </p:sp>
      <p:sp>
        <p:nvSpPr>
          <p:cNvPr id="22" name="Text 20"/>
          <p:cNvSpPr txBox="1"/>
          <p:nvPr/>
        </p:nvSpPr>
        <p:spPr>
          <a:xfrm>
            <a:off x="6415888" y="1851660"/>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5</a:t>
            </a:r>
            <a:endParaRPr lang="en-US" sz="1600" dirty="0"/>
          </a:p>
        </p:txBody>
      </p:sp>
      <p:sp>
        <p:nvSpPr>
          <p:cNvPr id="23" name="Text 21"/>
          <p:cNvSpPr txBox="1"/>
          <p:nvPr/>
        </p:nvSpPr>
        <p:spPr>
          <a:xfrm>
            <a:off x="7055968" y="1600200"/>
            <a:ext cx="4449928" cy="960120"/>
          </a:xfrm>
          <a:prstGeom prst="rect">
            <a:avLst/>
          </a:prstGeom>
          <a:noFill/>
          <a:ln/>
        </p:spPr>
        <p:txBody>
          <a:bodyPr wrap="square" lIns="0" tIns="0" rIns="0" bIns="0" rtlCol="0" anchor="ctr"/>
          <a:lstStyle/>
          <a:p>
            <a:pPr indent="0" marL="0">
              <a:buNone/>
            </a:pPr>
            <a:r>
              <a:rPr lang="en-US" sz="1700" dirty="0">
                <a:solidFill>
                  <a:srgbClr val="1C2833"/>
                </a:solidFill>
                <a:latin typeface="Arial" pitchFamily="34" charset="0"/>
                <a:ea typeface="Arial" pitchFamily="34" charset="-122"/>
                <a:cs typeface="Arial" pitchFamily="34" charset="-120"/>
              </a:rPr>
              <a:t>Where is meaning made for Aliens C, D and E?</a:t>
            </a:r>
            <a:endParaRPr lang="en-US" sz="1700" dirty="0"/>
          </a:p>
        </p:txBody>
      </p:sp>
      <p:sp>
        <p:nvSpPr>
          <p:cNvPr id="24" name="Shape 22"/>
          <p:cNvSpPr/>
          <p:nvPr/>
        </p:nvSpPr>
        <p:spPr>
          <a:xfrm>
            <a:off x="6233008" y="2724912"/>
            <a:ext cx="5410048" cy="960120"/>
          </a:xfrm>
          <a:prstGeom prst="roundRect">
            <a:avLst>
              <a:gd name="adj" fmla="val 7619"/>
            </a:avLst>
          </a:prstGeom>
          <a:solidFill>
            <a:srgbClr val="EEF3F8"/>
          </a:solidFill>
          <a:ln w="9525">
            <a:solidFill>
              <a:srgbClr val="D5DEE6"/>
            </a:solidFill>
            <a:prstDash val="solid"/>
          </a:ln>
        </p:spPr>
      </p:sp>
      <p:sp>
        <p:nvSpPr>
          <p:cNvPr id="25" name="Shape 23"/>
          <p:cNvSpPr/>
          <p:nvPr/>
        </p:nvSpPr>
        <p:spPr>
          <a:xfrm>
            <a:off x="6415888" y="2976372"/>
            <a:ext cx="457200" cy="457200"/>
          </a:xfrm>
          <a:prstGeom prst="ellipse">
            <a:avLst/>
          </a:prstGeom>
          <a:solidFill>
            <a:srgbClr val="2E7D7A"/>
          </a:solidFill>
          <a:ln w="12700">
            <a:solidFill>
              <a:srgbClr val="2E7D7A"/>
            </a:solidFill>
            <a:prstDash val="solid"/>
          </a:ln>
        </p:spPr>
      </p:sp>
      <p:sp>
        <p:nvSpPr>
          <p:cNvPr id="26" name="Text 24"/>
          <p:cNvSpPr txBox="1"/>
          <p:nvPr/>
        </p:nvSpPr>
        <p:spPr>
          <a:xfrm>
            <a:off x="6415888" y="2976372"/>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6</a:t>
            </a:r>
            <a:endParaRPr lang="en-US" sz="1600" dirty="0"/>
          </a:p>
        </p:txBody>
      </p:sp>
      <p:sp>
        <p:nvSpPr>
          <p:cNvPr id="27" name="Text 25"/>
          <p:cNvSpPr txBox="1"/>
          <p:nvPr/>
        </p:nvSpPr>
        <p:spPr>
          <a:xfrm>
            <a:off x="7055968" y="2724912"/>
            <a:ext cx="4449928" cy="960120"/>
          </a:xfrm>
          <a:prstGeom prst="rect">
            <a:avLst/>
          </a:prstGeom>
          <a:noFill/>
          <a:ln/>
        </p:spPr>
        <p:txBody>
          <a:bodyPr wrap="square" lIns="0" tIns="0" rIns="0" bIns="0" rtlCol="0" anchor="ctr"/>
          <a:lstStyle/>
          <a:p>
            <a:pPr indent="0" marL="0">
              <a:buNone/>
            </a:pPr>
            <a:r>
              <a:rPr lang="en-US" sz="1700" dirty="0">
                <a:solidFill>
                  <a:srgbClr val="1C2833"/>
                </a:solidFill>
                <a:latin typeface="Arial" pitchFamily="34" charset="0"/>
                <a:ea typeface="Arial" pitchFamily="34" charset="-122"/>
                <a:cs typeface="Arial" pitchFamily="34" charset="-120"/>
              </a:rPr>
              <a:t>Why did Heron and Reason argue for axiology?</a:t>
            </a:r>
            <a:endParaRPr lang="en-US" sz="1700" dirty="0"/>
          </a:p>
        </p:txBody>
      </p:sp>
      <p:sp>
        <p:nvSpPr>
          <p:cNvPr id="28" name="Shape 26"/>
          <p:cNvSpPr/>
          <p:nvPr/>
        </p:nvSpPr>
        <p:spPr>
          <a:xfrm>
            <a:off x="6233008" y="3849624"/>
            <a:ext cx="5410048" cy="960120"/>
          </a:xfrm>
          <a:prstGeom prst="roundRect">
            <a:avLst>
              <a:gd name="adj" fmla="val 7619"/>
            </a:avLst>
          </a:prstGeom>
          <a:solidFill>
            <a:srgbClr val="EEF3F8"/>
          </a:solidFill>
          <a:ln w="9525">
            <a:solidFill>
              <a:srgbClr val="D5DEE6"/>
            </a:solidFill>
            <a:prstDash val="solid"/>
          </a:ln>
        </p:spPr>
      </p:sp>
      <p:sp>
        <p:nvSpPr>
          <p:cNvPr id="29" name="Shape 27"/>
          <p:cNvSpPr/>
          <p:nvPr/>
        </p:nvSpPr>
        <p:spPr>
          <a:xfrm>
            <a:off x="6415888" y="4101084"/>
            <a:ext cx="457200" cy="457200"/>
          </a:xfrm>
          <a:prstGeom prst="ellipse">
            <a:avLst/>
          </a:prstGeom>
          <a:solidFill>
            <a:srgbClr val="2E7D7A"/>
          </a:solidFill>
          <a:ln w="12700">
            <a:solidFill>
              <a:srgbClr val="2E7D7A"/>
            </a:solidFill>
            <a:prstDash val="solid"/>
          </a:ln>
        </p:spPr>
      </p:sp>
      <p:sp>
        <p:nvSpPr>
          <p:cNvPr id="30" name="Text 28"/>
          <p:cNvSpPr txBox="1"/>
          <p:nvPr/>
        </p:nvSpPr>
        <p:spPr>
          <a:xfrm>
            <a:off x="6415888" y="4101084"/>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7</a:t>
            </a:r>
            <a:endParaRPr lang="en-US" sz="1600" dirty="0"/>
          </a:p>
        </p:txBody>
      </p:sp>
      <p:sp>
        <p:nvSpPr>
          <p:cNvPr id="31" name="Text 29"/>
          <p:cNvSpPr txBox="1"/>
          <p:nvPr/>
        </p:nvSpPr>
        <p:spPr>
          <a:xfrm>
            <a:off x="7055968" y="3849624"/>
            <a:ext cx="4449928" cy="960120"/>
          </a:xfrm>
          <a:prstGeom prst="rect">
            <a:avLst/>
          </a:prstGeom>
          <a:noFill/>
          <a:ln/>
        </p:spPr>
        <p:txBody>
          <a:bodyPr wrap="square" lIns="0" tIns="0" rIns="0" bIns="0" rtlCol="0" anchor="ctr"/>
          <a:lstStyle/>
          <a:p>
            <a:pPr indent="0" marL="0">
              <a:buNone/>
            </a:pPr>
            <a:r>
              <a:rPr lang="en-US" sz="1700" dirty="0">
                <a:solidFill>
                  <a:srgbClr val="1C2833"/>
                </a:solidFill>
                <a:latin typeface="Arial" pitchFamily="34" charset="0"/>
                <a:ea typeface="Arial" pitchFamily="34" charset="-122"/>
                <a:cs typeface="Arial" pitchFamily="34" charset="-120"/>
              </a:rPr>
              <a:t>What is the difference between methodology and methods?</a:t>
            </a:r>
            <a:endParaRPr lang="en-US" sz="1700" dirty="0"/>
          </a:p>
        </p:txBody>
      </p:sp>
      <p:sp>
        <p:nvSpPr>
          <p:cNvPr id="32" name="Shape 30"/>
          <p:cNvSpPr/>
          <p:nvPr/>
        </p:nvSpPr>
        <p:spPr>
          <a:xfrm>
            <a:off x="6233008" y="4974336"/>
            <a:ext cx="5410048" cy="960120"/>
          </a:xfrm>
          <a:prstGeom prst="roundRect">
            <a:avLst>
              <a:gd name="adj" fmla="val 7619"/>
            </a:avLst>
          </a:prstGeom>
          <a:solidFill>
            <a:srgbClr val="EEF3F8"/>
          </a:solidFill>
          <a:ln w="9525">
            <a:solidFill>
              <a:srgbClr val="D5DEE6"/>
            </a:solidFill>
            <a:prstDash val="solid"/>
          </a:ln>
        </p:spPr>
      </p:sp>
      <p:sp>
        <p:nvSpPr>
          <p:cNvPr id="33" name="Shape 31"/>
          <p:cNvSpPr/>
          <p:nvPr/>
        </p:nvSpPr>
        <p:spPr>
          <a:xfrm>
            <a:off x="6415888" y="5225796"/>
            <a:ext cx="457200" cy="457200"/>
          </a:xfrm>
          <a:prstGeom prst="ellipse">
            <a:avLst/>
          </a:prstGeom>
          <a:solidFill>
            <a:srgbClr val="2E7D7A"/>
          </a:solidFill>
          <a:ln w="12700">
            <a:solidFill>
              <a:srgbClr val="2E7D7A"/>
            </a:solidFill>
            <a:prstDash val="solid"/>
          </a:ln>
        </p:spPr>
      </p:sp>
      <p:sp>
        <p:nvSpPr>
          <p:cNvPr id="34" name="Text 32"/>
          <p:cNvSpPr txBox="1"/>
          <p:nvPr/>
        </p:nvSpPr>
        <p:spPr>
          <a:xfrm>
            <a:off x="6415888" y="5225796"/>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8</a:t>
            </a:r>
            <a:endParaRPr lang="en-US" sz="1600" dirty="0"/>
          </a:p>
        </p:txBody>
      </p:sp>
      <p:sp>
        <p:nvSpPr>
          <p:cNvPr id="35" name="Text 33"/>
          <p:cNvSpPr txBox="1"/>
          <p:nvPr/>
        </p:nvSpPr>
        <p:spPr>
          <a:xfrm>
            <a:off x="7055968" y="4974336"/>
            <a:ext cx="4449928" cy="960120"/>
          </a:xfrm>
          <a:prstGeom prst="rect">
            <a:avLst/>
          </a:prstGeom>
          <a:noFill/>
          <a:ln/>
        </p:spPr>
        <p:txBody>
          <a:bodyPr wrap="square" lIns="0" tIns="0" rIns="0" bIns="0" rtlCol="0" anchor="ctr"/>
          <a:lstStyle/>
          <a:p>
            <a:pPr indent="0" marL="0">
              <a:buNone/>
            </a:pPr>
            <a:r>
              <a:rPr lang="en-US" sz="1700" dirty="0">
                <a:solidFill>
                  <a:srgbClr val="1C2833"/>
                </a:solidFill>
                <a:latin typeface="Arial" pitchFamily="34" charset="0"/>
                <a:ea typeface="Arial" pitchFamily="34" charset="-122"/>
                <a:cs typeface="Arial" pitchFamily="34" charset="-120"/>
              </a:rPr>
              <a:t>What makes a research design's chain broken?</a:t>
            </a:r>
            <a:endParaRPr lang="en-US" sz="17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82</a:t>
            </a:fld>
            <a:endParaRPr lang="en-US"/>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name="Slide 83">
    <p:spTree>
      <p:nvGrpSpPr>
        <p:cNvPr id="1" name=""/>
        <p:cNvGrpSpPr/>
        <p:nvPr/>
      </p:nvGrpSpPr>
      <p:grpSpPr>
        <a:xfrm>
          <a:off x="0" y="0"/>
          <a:ext cx="0" cy="0"/>
          <a:chOff x="0" y="0"/>
          <a:chExt cx="0" cy="0"/>
        </a:xfrm>
      </p:grpSpPr>
      <p:sp>
        <p:nvSpPr>
          <p:cNvPr id="2" name="Shape 0"/>
          <p:cNvSpPr/>
          <p:nvPr/>
        </p:nvSpPr>
        <p:spPr>
          <a:xfrm>
            <a:off x="548640" y="274320"/>
            <a:ext cx="5669280" cy="384048"/>
          </a:xfrm>
          <a:prstGeom prst="roundRect">
            <a:avLst>
              <a:gd name="adj" fmla="val 19048"/>
            </a:avLst>
          </a:prstGeom>
          <a:solidFill>
            <a:srgbClr val="1C2833"/>
          </a:solidFill>
          <a:ln w="12700">
            <a:solidFill>
              <a:srgbClr val="1C2833"/>
            </a:solidFill>
            <a:prstDash val="solid"/>
          </a:ln>
        </p:spPr>
      </p:sp>
      <p:sp>
        <p:nvSpPr>
          <p:cNvPr id="3" name="Text 1"/>
          <p:cNvSpPr txBox="1"/>
          <p:nvPr/>
        </p:nvSpPr>
        <p:spPr>
          <a:xfrm>
            <a:off x="548640" y="274320"/>
            <a:ext cx="5669280" cy="384048"/>
          </a:xfrm>
          <a:prstGeom prst="rect">
            <a:avLst/>
          </a:prstGeom>
          <a:noFill/>
          <a:ln/>
        </p:spPr>
        <p:txBody>
          <a:bodyPr wrap="square" lIns="0" tIns="0" rIns="0" bIns="0" rtlCol="0" anchor="ctr"/>
          <a:lstStyle/>
          <a:p>
            <a:pPr algn="ctr" indent="0" marL="0">
              <a:buNone/>
            </a:pPr>
            <a:r>
              <a:rPr lang="en-US" sz="1400" b="1" dirty="0">
                <a:solidFill>
                  <a:srgbClr val="FFFFFF"/>
                </a:solidFill>
                <a:latin typeface="Arial" pitchFamily="34" charset="0"/>
                <a:ea typeface="Arial" pitchFamily="34" charset="-122"/>
                <a:cs typeface="Arial" pitchFamily="34" charset="-120"/>
              </a:rPr>
              <a:t>Answers | Check your understanding</a:t>
            </a:r>
            <a:endParaRPr lang="en-US" sz="1400" dirty="0"/>
          </a:p>
        </p:txBody>
      </p:sp>
      <p:sp>
        <p:nvSpPr>
          <p:cNvPr id="4" name="Text 2"/>
          <p:cNvSpPr txBox="1"/>
          <p:nvPr/>
        </p:nvSpPr>
        <p:spPr>
          <a:xfrm>
            <a:off x="548640" y="749808"/>
            <a:ext cx="11094415" cy="548640"/>
          </a:xfrm>
          <a:prstGeom prst="rect">
            <a:avLst/>
          </a:prstGeom>
          <a:noFill/>
          <a:ln/>
        </p:spPr>
        <p:txBody>
          <a:bodyPr wrap="square" lIns="0" tIns="0" rIns="0" bIns="0" rtlCol="0" anchor="ctr"/>
          <a:lstStyle/>
          <a:p>
            <a:pPr indent="0" marL="0">
              <a:buNone/>
            </a:pPr>
            <a:r>
              <a:rPr lang="en-US" sz="2800" b="1" dirty="0">
                <a:solidFill>
                  <a:srgbClr val="1C2833"/>
                </a:solidFill>
                <a:latin typeface="Arial" pitchFamily="34" charset="0"/>
                <a:ea typeface="Arial" pitchFamily="34" charset="-122"/>
                <a:cs typeface="Arial" pitchFamily="34" charset="-120"/>
              </a:rPr>
              <a:t>Check your understanding</a:t>
            </a:r>
            <a:endParaRPr lang="en-US" sz="2800" dirty="0"/>
          </a:p>
        </p:txBody>
      </p:sp>
      <p:sp>
        <p:nvSpPr>
          <p:cNvPr id="5" name="Shape 3"/>
          <p:cNvSpPr/>
          <p:nvPr/>
        </p:nvSpPr>
        <p:spPr>
          <a:xfrm>
            <a:off x="548640" y="1463040"/>
            <a:ext cx="11094415" cy="508635"/>
          </a:xfrm>
          <a:prstGeom prst="roundRect">
            <a:avLst>
              <a:gd name="adj" fmla="val 14382"/>
            </a:avLst>
          </a:prstGeom>
          <a:solidFill>
            <a:srgbClr val="FFFFFF"/>
          </a:solidFill>
          <a:ln w="9525">
            <a:solidFill>
              <a:srgbClr val="D5DEE6"/>
            </a:solidFill>
            <a:prstDash val="solid"/>
          </a:ln>
        </p:spPr>
      </p:sp>
      <p:sp>
        <p:nvSpPr>
          <p:cNvPr id="6" name="Text 4"/>
          <p:cNvSpPr txBox="1"/>
          <p:nvPr/>
        </p:nvSpPr>
        <p:spPr>
          <a:xfrm>
            <a:off x="777240" y="1463040"/>
            <a:ext cx="10637215" cy="508635"/>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1  </a:t>
            </a:r>
            <a:pPr indent="0" marL="0">
              <a:buNone/>
            </a:pPr>
            <a:r>
              <a:rPr lang="en-US" sz="1500" dirty="0">
                <a:solidFill>
                  <a:srgbClr val="1C2833"/>
                </a:solidFill>
                <a:latin typeface="Arial" pitchFamily="34" charset="0"/>
                <a:ea typeface="Arial" pitchFamily="34" charset="-122"/>
                <a:cs typeface="Arial" pitchFamily="34" charset="-120"/>
              </a:rPr>
              <a:t>What you believe reality is limits how you can know it, the role of values and which methods make sense.</a:t>
            </a:r>
            <a:endParaRPr lang="en-US" sz="1500" dirty="0"/>
          </a:p>
        </p:txBody>
      </p:sp>
      <p:sp>
        <p:nvSpPr>
          <p:cNvPr id="7" name="Shape 5"/>
          <p:cNvSpPr/>
          <p:nvPr/>
        </p:nvSpPr>
        <p:spPr>
          <a:xfrm>
            <a:off x="548640" y="2063115"/>
            <a:ext cx="11094415" cy="508635"/>
          </a:xfrm>
          <a:prstGeom prst="roundRect">
            <a:avLst>
              <a:gd name="adj" fmla="val 14382"/>
            </a:avLst>
          </a:prstGeom>
          <a:solidFill>
            <a:srgbClr val="FFFFFF"/>
          </a:solidFill>
          <a:ln w="9525">
            <a:solidFill>
              <a:srgbClr val="D5DEE6"/>
            </a:solidFill>
            <a:prstDash val="solid"/>
          </a:ln>
        </p:spPr>
      </p:sp>
      <p:sp>
        <p:nvSpPr>
          <p:cNvPr id="8" name="Text 6"/>
          <p:cNvSpPr txBox="1"/>
          <p:nvPr/>
        </p:nvSpPr>
        <p:spPr>
          <a:xfrm>
            <a:off x="777240" y="2063115"/>
            <a:ext cx="10637215" cy="508635"/>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2  </a:t>
            </a:r>
            <a:pPr indent="0" marL="0">
              <a:buNone/>
            </a:pPr>
            <a:r>
              <a:rPr lang="en-US" sz="1500" dirty="0">
                <a:solidFill>
                  <a:srgbClr val="1C2833"/>
                </a:solidFill>
                <a:latin typeface="Arial" pitchFamily="34" charset="0"/>
                <a:ea typeface="Arial" pitchFamily="34" charset="-122"/>
                <a:cs typeface="Arial" pitchFamily="34" charset="-120"/>
              </a:rPr>
              <a:t>Science moves in cycles; a paradigm shift happens when a new paradigm replaces the old one.</a:t>
            </a:r>
            <a:endParaRPr lang="en-US" sz="1500" dirty="0"/>
          </a:p>
        </p:txBody>
      </p:sp>
      <p:sp>
        <p:nvSpPr>
          <p:cNvPr id="9" name="Shape 7"/>
          <p:cNvSpPr/>
          <p:nvPr/>
        </p:nvSpPr>
        <p:spPr>
          <a:xfrm>
            <a:off x="548640" y="2663190"/>
            <a:ext cx="11094415" cy="508635"/>
          </a:xfrm>
          <a:prstGeom prst="roundRect">
            <a:avLst>
              <a:gd name="adj" fmla="val 14382"/>
            </a:avLst>
          </a:prstGeom>
          <a:solidFill>
            <a:srgbClr val="FFFFFF"/>
          </a:solidFill>
          <a:ln w="9525">
            <a:solidFill>
              <a:srgbClr val="D5DEE6"/>
            </a:solidFill>
            <a:prstDash val="solid"/>
          </a:ln>
        </p:spPr>
      </p:sp>
      <p:sp>
        <p:nvSpPr>
          <p:cNvPr id="10" name="Text 8"/>
          <p:cNvSpPr txBox="1"/>
          <p:nvPr/>
        </p:nvSpPr>
        <p:spPr>
          <a:xfrm>
            <a:off x="777240" y="2663190"/>
            <a:ext cx="10637215" cy="508635"/>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3  </a:t>
            </a:r>
            <a:pPr indent="0" marL="0">
              <a:buNone/>
            </a:pPr>
            <a:r>
              <a:rPr lang="en-US" sz="1500" dirty="0">
                <a:solidFill>
                  <a:srgbClr val="1C2833"/>
                </a:solidFill>
                <a:latin typeface="Arial" pitchFamily="34" charset="0"/>
                <a:ea typeface="Arial" pitchFamily="34" charset="-122"/>
                <a:cs typeface="Arial" pitchFamily="34" charset="-120"/>
              </a:rPr>
              <a:t>Lincoln, Lynham and Guba: Alien B’s ontology. Bhaskar: a separate philosophy with three layers of reality.</a:t>
            </a:r>
            <a:endParaRPr lang="en-US" sz="1500" dirty="0"/>
          </a:p>
        </p:txBody>
      </p:sp>
      <p:sp>
        <p:nvSpPr>
          <p:cNvPr id="11" name="Shape 9"/>
          <p:cNvSpPr/>
          <p:nvPr/>
        </p:nvSpPr>
        <p:spPr>
          <a:xfrm>
            <a:off x="548640" y="3263265"/>
            <a:ext cx="11094415" cy="508635"/>
          </a:xfrm>
          <a:prstGeom prst="roundRect">
            <a:avLst>
              <a:gd name="adj" fmla="val 14382"/>
            </a:avLst>
          </a:prstGeom>
          <a:solidFill>
            <a:srgbClr val="FFFFFF"/>
          </a:solidFill>
          <a:ln w="9525">
            <a:solidFill>
              <a:srgbClr val="D5DEE6"/>
            </a:solidFill>
            <a:prstDash val="solid"/>
          </a:ln>
        </p:spPr>
      </p:sp>
      <p:sp>
        <p:nvSpPr>
          <p:cNvPr id="12" name="Text 10"/>
          <p:cNvSpPr txBox="1"/>
          <p:nvPr/>
        </p:nvSpPr>
        <p:spPr>
          <a:xfrm>
            <a:off x="777240" y="3263265"/>
            <a:ext cx="10637215" cy="508635"/>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4  </a:t>
            </a:r>
            <a:pPr indent="0" marL="0">
              <a:buNone/>
            </a:pPr>
            <a:r>
              <a:rPr lang="en-US" sz="1500" dirty="0">
                <a:solidFill>
                  <a:srgbClr val="1C2833"/>
                </a:solidFill>
                <a:latin typeface="Arial" pitchFamily="34" charset="0"/>
                <a:ea typeface="Arial" pitchFamily="34" charset="-122"/>
                <a:cs typeface="Arial" pitchFamily="34" charset="-120"/>
              </a:rPr>
              <a:t>German for understanding: grasping what things mean to people from their point of view (Weber, 1922). Alien C.</a:t>
            </a:r>
            <a:endParaRPr lang="en-US" sz="1500" dirty="0"/>
          </a:p>
        </p:txBody>
      </p:sp>
      <p:sp>
        <p:nvSpPr>
          <p:cNvPr id="13" name="Shape 11"/>
          <p:cNvSpPr/>
          <p:nvPr/>
        </p:nvSpPr>
        <p:spPr>
          <a:xfrm>
            <a:off x="548640" y="3863340"/>
            <a:ext cx="11094415" cy="508635"/>
          </a:xfrm>
          <a:prstGeom prst="roundRect">
            <a:avLst>
              <a:gd name="adj" fmla="val 14382"/>
            </a:avLst>
          </a:prstGeom>
          <a:solidFill>
            <a:srgbClr val="FFFFFF"/>
          </a:solidFill>
          <a:ln w="9525">
            <a:solidFill>
              <a:srgbClr val="D5DEE6"/>
            </a:solidFill>
            <a:prstDash val="solid"/>
          </a:ln>
        </p:spPr>
      </p:sp>
      <p:sp>
        <p:nvSpPr>
          <p:cNvPr id="14" name="Text 12"/>
          <p:cNvSpPr txBox="1"/>
          <p:nvPr/>
        </p:nvSpPr>
        <p:spPr>
          <a:xfrm>
            <a:off x="777240" y="3863340"/>
            <a:ext cx="10637215" cy="508635"/>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5  </a:t>
            </a:r>
            <a:pPr indent="0" marL="0">
              <a:buNone/>
            </a:pPr>
            <a:r>
              <a:rPr lang="en-US" sz="1500" dirty="0">
                <a:solidFill>
                  <a:srgbClr val="1C2833"/>
                </a:solidFill>
                <a:latin typeface="Arial" pitchFamily="34" charset="0"/>
                <a:ea typeface="Arial" pitchFamily="34" charset="-122"/>
                <a:cs typeface="Arial" pitchFamily="34" charset="-120"/>
              </a:rPr>
              <a:t>C: in a setting. D: inside each individual. E: between people, in language.</a:t>
            </a:r>
            <a:endParaRPr lang="en-US" sz="1500" dirty="0"/>
          </a:p>
        </p:txBody>
      </p:sp>
      <p:sp>
        <p:nvSpPr>
          <p:cNvPr id="15" name="Shape 13"/>
          <p:cNvSpPr/>
          <p:nvPr/>
        </p:nvSpPr>
        <p:spPr>
          <a:xfrm>
            <a:off x="548640" y="4463415"/>
            <a:ext cx="11094415" cy="508635"/>
          </a:xfrm>
          <a:prstGeom prst="roundRect">
            <a:avLst>
              <a:gd name="adj" fmla="val 14382"/>
            </a:avLst>
          </a:prstGeom>
          <a:solidFill>
            <a:srgbClr val="FFFFFF"/>
          </a:solidFill>
          <a:ln w="9525">
            <a:solidFill>
              <a:srgbClr val="D5DEE6"/>
            </a:solidFill>
            <a:prstDash val="solid"/>
          </a:ln>
        </p:spPr>
      </p:sp>
      <p:sp>
        <p:nvSpPr>
          <p:cNvPr id="16" name="Text 14"/>
          <p:cNvSpPr txBox="1"/>
          <p:nvPr/>
        </p:nvSpPr>
        <p:spPr>
          <a:xfrm>
            <a:off x="777240" y="4463415"/>
            <a:ext cx="10637215" cy="508635"/>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6  </a:t>
            </a:r>
            <a:pPr indent="0" marL="0">
              <a:buNone/>
            </a:pPr>
            <a:r>
              <a:rPr lang="en-US" sz="1500" dirty="0">
                <a:solidFill>
                  <a:srgbClr val="1C2833"/>
                </a:solidFill>
                <a:latin typeface="Arial" pitchFamily="34" charset="0"/>
                <a:ea typeface="Arial" pitchFamily="34" charset="-122"/>
                <a:cs typeface="Arial" pitchFamily="34" charset="-120"/>
              </a:rPr>
              <a:t>Three questions missed what is worth knowing and for whom; research should serve human flourishing.</a:t>
            </a:r>
            <a:endParaRPr lang="en-US" sz="1500" dirty="0"/>
          </a:p>
        </p:txBody>
      </p:sp>
      <p:sp>
        <p:nvSpPr>
          <p:cNvPr id="17" name="Shape 15"/>
          <p:cNvSpPr/>
          <p:nvPr/>
        </p:nvSpPr>
        <p:spPr>
          <a:xfrm>
            <a:off x="548640" y="5063490"/>
            <a:ext cx="11094415" cy="508635"/>
          </a:xfrm>
          <a:prstGeom prst="roundRect">
            <a:avLst>
              <a:gd name="adj" fmla="val 14382"/>
            </a:avLst>
          </a:prstGeom>
          <a:solidFill>
            <a:srgbClr val="FFFFFF"/>
          </a:solidFill>
          <a:ln w="9525">
            <a:solidFill>
              <a:srgbClr val="D5DEE6"/>
            </a:solidFill>
            <a:prstDash val="solid"/>
          </a:ln>
        </p:spPr>
      </p:sp>
      <p:sp>
        <p:nvSpPr>
          <p:cNvPr id="18" name="Text 16"/>
          <p:cNvSpPr txBox="1"/>
          <p:nvPr/>
        </p:nvSpPr>
        <p:spPr>
          <a:xfrm>
            <a:off x="777240" y="5063490"/>
            <a:ext cx="10637215" cy="508635"/>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7  </a:t>
            </a:r>
            <a:pPr indent="0" marL="0">
              <a:buNone/>
            </a:pPr>
            <a:r>
              <a:rPr lang="en-US" sz="1500" dirty="0">
                <a:solidFill>
                  <a:srgbClr val="1C2833"/>
                </a:solidFill>
                <a:latin typeface="Arial" pitchFamily="34" charset="0"/>
                <a:ea typeface="Arial" pitchFamily="34" charset="-122"/>
                <a:cs typeface="Arial" pitchFamily="34" charset="-120"/>
              </a:rPr>
              <a:t>Methodology is the strategy and its logic; methods are the tools.</a:t>
            </a:r>
            <a:endParaRPr lang="en-US" sz="1500" dirty="0"/>
          </a:p>
        </p:txBody>
      </p:sp>
      <p:sp>
        <p:nvSpPr>
          <p:cNvPr id="19" name="Shape 17"/>
          <p:cNvSpPr/>
          <p:nvPr/>
        </p:nvSpPr>
        <p:spPr>
          <a:xfrm>
            <a:off x="548640" y="5663565"/>
            <a:ext cx="11094415" cy="508635"/>
          </a:xfrm>
          <a:prstGeom prst="roundRect">
            <a:avLst>
              <a:gd name="adj" fmla="val 14382"/>
            </a:avLst>
          </a:prstGeom>
          <a:solidFill>
            <a:srgbClr val="FFFFFF"/>
          </a:solidFill>
          <a:ln w="9525">
            <a:solidFill>
              <a:srgbClr val="D5DEE6"/>
            </a:solidFill>
            <a:prstDash val="solid"/>
          </a:ln>
        </p:spPr>
      </p:sp>
      <p:sp>
        <p:nvSpPr>
          <p:cNvPr id="20" name="Text 18"/>
          <p:cNvSpPr txBox="1"/>
          <p:nvPr/>
        </p:nvSpPr>
        <p:spPr>
          <a:xfrm>
            <a:off x="777240" y="5663565"/>
            <a:ext cx="10637215" cy="508635"/>
          </a:xfrm>
          <a:prstGeom prst="rect">
            <a:avLst/>
          </a:prstGeom>
          <a:noFill/>
          <a:ln/>
        </p:spPr>
        <p:txBody>
          <a:bodyPr wrap="square" lIns="0" tIns="0" rIns="0" bIns="0" rtlCol="0" anchor="ctr"/>
          <a:lstStyle/>
          <a:p>
            <a:pPr indent="0" marL="0">
              <a:buNone/>
            </a:pPr>
            <a:r>
              <a:rPr lang="en-US" sz="1500" b="1" dirty="0">
                <a:solidFill>
                  <a:srgbClr val="2E7D7A"/>
                </a:solidFill>
                <a:latin typeface="Arial" pitchFamily="34" charset="0"/>
                <a:ea typeface="Arial" pitchFamily="34" charset="-122"/>
                <a:cs typeface="Arial" pitchFamily="34" charset="-120"/>
              </a:rPr>
              <a:t>8  </a:t>
            </a:r>
            <a:pPr indent="0" marL="0">
              <a:buNone/>
            </a:pPr>
            <a:r>
              <a:rPr lang="en-US" sz="1500" dirty="0">
                <a:solidFill>
                  <a:srgbClr val="1C2833"/>
                </a:solidFill>
                <a:latin typeface="Arial" pitchFamily="34" charset="0"/>
                <a:ea typeface="Arial" pitchFamily="34" charset="-122"/>
                <a:cs typeface="Arial" pitchFamily="34" charset="-120"/>
              </a:rPr>
              <a:t>A link that does not follow from the one before, most often methods that do not fit the paradigm.</a:t>
            </a:r>
            <a:endParaRPr lang="en-US" sz="15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83</a:t>
            </a:fld>
            <a:endParaRPr lang="en-US"/>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name="Slide 84">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Summary and next steps</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Your research journey</a:t>
            </a:r>
            <a:endParaRPr lang="en-US" sz="1800" dirty="0"/>
          </a:p>
        </p:txBody>
      </p:sp>
      <p:sp>
        <p:nvSpPr>
          <p:cNvPr id="4" name="Shape 2"/>
          <p:cNvSpPr/>
          <p:nvPr/>
        </p:nvSpPr>
        <p:spPr>
          <a:xfrm>
            <a:off x="548640" y="1645920"/>
            <a:ext cx="11094415" cy="594360"/>
          </a:xfrm>
          <a:prstGeom prst="roundRect">
            <a:avLst>
              <a:gd name="adj" fmla="val 12308"/>
            </a:avLst>
          </a:prstGeom>
          <a:solidFill>
            <a:srgbClr val="EEF3F8"/>
          </a:solidFill>
          <a:ln w="9525">
            <a:solidFill>
              <a:srgbClr val="D5DEE6"/>
            </a:solidFill>
            <a:prstDash val="solid"/>
          </a:ln>
        </p:spPr>
      </p:sp>
      <p:sp>
        <p:nvSpPr>
          <p:cNvPr id="5" name="Shape 3"/>
          <p:cNvSpPr/>
          <p:nvPr/>
        </p:nvSpPr>
        <p:spPr>
          <a:xfrm>
            <a:off x="731520" y="1714500"/>
            <a:ext cx="457200" cy="457200"/>
          </a:xfrm>
          <a:prstGeom prst="ellipse">
            <a:avLst/>
          </a:prstGeom>
          <a:solidFill>
            <a:srgbClr val="2E7D7A"/>
          </a:solidFill>
          <a:ln w="12700">
            <a:solidFill>
              <a:srgbClr val="2E7D7A"/>
            </a:solidFill>
            <a:prstDash val="solid"/>
          </a:ln>
        </p:spPr>
      </p:sp>
      <p:sp>
        <p:nvSpPr>
          <p:cNvPr id="6" name="Text 4"/>
          <p:cNvSpPr txBox="1"/>
          <p:nvPr/>
        </p:nvSpPr>
        <p:spPr>
          <a:xfrm>
            <a:off x="731520" y="1714500"/>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1</a:t>
            </a:r>
            <a:endParaRPr lang="en-US" sz="1600" dirty="0"/>
          </a:p>
        </p:txBody>
      </p:sp>
      <p:sp>
        <p:nvSpPr>
          <p:cNvPr id="7" name="Text 5"/>
          <p:cNvSpPr txBox="1"/>
          <p:nvPr/>
        </p:nvSpPr>
        <p:spPr>
          <a:xfrm>
            <a:off x="1371600" y="1645920"/>
            <a:ext cx="10088575" cy="594360"/>
          </a:xfrm>
          <a:prstGeom prst="rect">
            <a:avLst/>
          </a:prstGeom>
          <a:noFill/>
          <a:ln/>
        </p:spPr>
        <p:txBody>
          <a:bodyPr wrap="square" lIns="0" tIns="0" rIns="0" bIns="0" rtlCol="0" anchor="ctr">
            <a:normAutofit/>
          </a:bodyPr>
          <a:lstStyle/>
          <a:p>
            <a:pPr indent="0" marL="0">
              <a:buNone/>
            </a:pPr>
            <a:r>
              <a:rPr lang="en-US" sz="1900" dirty="0">
                <a:solidFill>
                  <a:srgbClr val="1C2833"/>
                </a:solidFill>
                <a:latin typeface="Arial" pitchFamily="34" charset="0"/>
                <a:ea typeface="Arial" pitchFamily="34" charset="-122"/>
                <a:cs typeface="Arial" pitchFamily="34" charset="-120"/>
              </a:rPr>
              <a:t>Understanding paradigms is essential for doctoral research</a:t>
            </a:r>
            <a:endParaRPr lang="en-US" sz="1900" dirty="0"/>
          </a:p>
        </p:txBody>
      </p:sp>
      <p:sp>
        <p:nvSpPr>
          <p:cNvPr id="8" name="Shape 6"/>
          <p:cNvSpPr/>
          <p:nvPr/>
        </p:nvSpPr>
        <p:spPr>
          <a:xfrm>
            <a:off x="548640" y="2423160"/>
            <a:ext cx="11094415" cy="594360"/>
          </a:xfrm>
          <a:prstGeom prst="roundRect">
            <a:avLst>
              <a:gd name="adj" fmla="val 12308"/>
            </a:avLst>
          </a:prstGeom>
          <a:solidFill>
            <a:srgbClr val="EEF3F8"/>
          </a:solidFill>
          <a:ln w="9525">
            <a:solidFill>
              <a:srgbClr val="D5DEE6"/>
            </a:solidFill>
            <a:prstDash val="solid"/>
          </a:ln>
        </p:spPr>
      </p:sp>
      <p:sp>
        <p:nvSpPr>
          <p:cNvPr id="9" name="Shape 7"/>
          <p:cNvSpPr/>
          <p:nvPr/>
        </p:nvSpPr>
        <p:spPr>
          <a:xfrm>
            <a:off x="731520" y="2491740"/>
            <a:ext cx="457200" cy="457200"/>
          </a:xfrm>
          <a:prstGeom prst="ellipse">
            <a:avLst/>
          </a:prstGeom>
          <a:solidFill>
            <a:srgbClr val="2E7D7A"/>
          </a:solidFill>
          <a:ln w="12700">
            <a:solidFill>
              <a:srgbClr val="2E7D7A"/>
            </a:solidFill>
            <a:prstDash val="solid"/>
          </a:ln>
        </p:spPr>
      </p:sp>
      <p:sp>
        <p:nvSpPr>
          <p:cNvPr id="10" name="Text 8"/>
          <p:cNvSpPr txBox="1"/>
          <p:nvPr/>
        </p:nvSpPr>
        <p:spPr>
          <a:xfrm>
            <a:off x="731520" y="2491740"/>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2</a:t>
            </a:r>
            <a:endParaRPr lang="en-US" sz="1600" dirty="0"/>
          </a:p>
        </p:txBody>
      </p:sp>
      <p:sp>
        <p:nvSpPr>
          <p:cNvPr id="11" name="Text 9"/>
          <p:cNvSpPr txBox="1"/>
          <p:nvPr/>
        </p:nvSpPr>
        <p:spPr>
          <a:xfrm>
            <a:off x="1371600" y="2423160"/>
            <a:ext cx="10088575" cy="594360"/>
          </a:xfrm>
          <a:prstGeom prst="rect">
            <a:avLst/>
          </a:prstGeom>
          <a:noFill/>
          <a:ln/>
        </p:spPr>
        <p:txBody>
          <a:bodyPr wrap="square" lIns="0" tIns="0" rIns="0" bIns="0" rtlCol="0" anchor="ctr">
            <a:normAutofit/>
          </a:bodyPr>
          <a:lstStyle/>
          <a:p>
            <a:pPr indent="0" marL="0">
              <a:buNone/>
            </a:pPr>
            <a:r>
              <a:rPr lang="en-US" sz="1900" dirty="0">
                <a:solidFill>
                  <a:srgbClr val="1C2833"/>
                </a:solidFill>
                <a:latin typeface="Arial" pitchFamily="34" charset="0"/>
                <a:ea typeface="Arial" pitchFamily="34" charset="-122"/>
                <a:cs typeface="Arial" pitchFamily="34" charset="-120"/>
              </a:rPr>
              <a:t>Your paradigm shapes every aspect of your research design</a:t>
            </a:r>
            <a:endParaRPr lang="en-US" sz="1900" dirty="0"/>
          </a:p>
        </p:txBody>
      </p:sp>
      <p:sp>
        <p:nvSpPr>
          <p:cNvPr id="12" name="Shape 10"/>
          <p:cNvSpPr/>
          <p:nvPr/>
        </p:nvSpPr>
        <p:spPr>
          <a:xfrm>
            <a:off x="548640" y="3200400"/>
            <a:ext cx="11094415" cy="594360"/>
          </a:xfrm>
          <a:prstGeom prst="roundRect">
            <a:avLst>
              <a:gd name="adj" fmla="val 12308"/>
            </a:avLst>
          </a:prstGeom>
          <a:solidFill>
            <a:srgbClr val="EEF3F8"/>
          </a:solidFill>
          <a:ln w="9525">
            <a:solidFill>
              <a:srgbClr val="D5DEE6"/>
            </a:solidFill>
            <a:prstDash val="solid"/>
          </a:ln>
        </p:spPr>
      </p:sp>
      <p:sp>
        <p:nvSpPr>
          <p:cNvPr id="13" name="Shape 11"/>
          <p:cNvSpPr/>
          <p:nvPr/>
        </p:nvSpPr>
        <p:spPr>
          <a:xfrm>
            <a:off x="731520" y="3268980"/>
            <a:ext cx="457200" cy="457200"/>
          </a:xfrm>
          <a:prstGeom prst="ellipse">
            <a:avLst/>
          </a:prstGeom>
          <a:solidFill>
            <a:srgbClr val="2E7D7A"/>
          </a:solidFill>
          <a:ln w="12700">
            <a:solidFill>
              <a:srgbClr val="2E7D7A"/>
            </a:solidFill>
            <a:prstDash val="solid"/>
          </a:ln>
        </p:spPr>
      </p:sp>
      <p:sp>
        <p:nvSpPr>
          <p:cNvPr id="14" name="Text 12"/>
          <p:cNvSpPr txBox="1"/>
          <p:nvPr/>
        </p:nvSpPr>
        <p:spPr>
          <a:xfrm>
            <a:off x="731520" y="3268980"/>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3</a:t>
            </a:r>
            <a:endParaRPr lang="en-US" sz="1600" dirty="0"/>
          </a:p>
        </p:txBody>
      </p:sp>
      <p:sp>
        <p:nvSpPr>
          <p:cNvPr id="15" name="Text 13"/>
          <p:cNvSpPr txBox="1"/>
          <p:nvPr/>
        </p:nvSpPr>
        <p:spPr>
          <a:xfrm>
            <a:off x="1371600" y="3200400"/>
            <a:ext cx="10088575" cy="594360"/>
          </a:xfrm>
          <a:prstGeom prst="rect">
            <a:avLst/>
          </a:prstGeom>
          <a:noFill/>
          <a:ln/>
        </p:spPr>
        <p:txBody>
          <a:bodyPr wrap="square" lIns="0" tIns="0" rIns="0" bIns="0" rtlCol="0" anchor="ctr">
            <a:normAutofit/>
          </a:bodyPr>
          <a:lstStyle/>
          <a:p>
            <a:pPr indent="0" marL="0">
              <a:buNone/>
            </a:pPr>
            <a:r>
              <a:rPr lang="en-US" sz="1900" dirty="0">
                <a:solidFill>
                  <a:srgbClr val="1C2833"/>
                </a:solidFill>
                <a:latin typeface="Arial" pitchFamily="34" charset="0"/>
                <a:ea typeface="Arial" pitchFamily="34" charset="-122"/>
                <a:cs typeface="Arial" pitchFamily="34" charset="-120"/>
              </a:rPr>
              <a:t>Different paradigms answer different types of questions</a:t>
            </a:r>
            <a:endParaRPr lang="en-US" sz="1900" dirty="0"/>
          </a:p>
        </p:txBody>
      </p:sp>
      <p:sp>
        <p:nvSpPr>
          <p:cNvPr id="16" name="Shape 14"/>
          <p:cNvSpPr/>
          <p:nvPr/>
        </p:nvSpPr>
        <p:spPr>
          <a:xfrm>
            <a:off x="548640" y="3977640"/>
            <a:ext cx="11094415" cy="594360"/>
          </a:xfrm>
          <a:prstGeom prst="roundRect">
            <a:avLst>
              <a:gd name="adj" fmla="val 12308"/>
            </a:avLst>
          </a:prstGeom>
          <a:solidFill>
            <a:srgbClr val="EEF3F8"/>
          </a:solidFill>
          <a:ln w="9525">
            <a:solidFill>
              <a:srgbClr val="D5DEE6"/>
            </a:solidFill>
            <a:prstDash val="solid"/>
          </a:ln>
        </p:spPr>
      </p:sp>
      <p:sp>
        <p:nvSpPr>
          <p:cNvPr id="17" name="Shape 15"/>
          <p:cNvSpPr/>
          <p:nvPr/>
        </p:nvSpPr>
        <p:spPr>
          <a:xfrm>
            <a:off x="731520" y="4046220"/>
            <a:ext cx="457200" cy="457200"/>
          </a:xfrm>
          <a:prstGeom prst="ellipse">
            <a:avLst/>
          </a:prstGeom>
          <a:solidFill>
            <a:srgbClr val="2E7D7A"/>
          </a:solidFill>
          <a:ln w="12700">
            <a:solidFill>
              <a:srgbClr val="2E7D7A"/>
            </a:solidFill>
            <a:prstDash val="solid"/>
          </a:ln>
        </p:spPr>
      </p:sp>
      <p:sp>
        <p:nvSpPr>
          <p:cNvPr id="18" name="Text 16"/>
          <p:cNvSpPr txBox="1"/>
          <p:nvPr/>
        </p:nvSpPr>
        <p:spPr>
          <a:xfrm>
            <a:off x="731520" y="4046220"/>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4</a:t>
            </a:r>
            <a:endParaRPr lang="en-US" sz="1600" dirty="0"/>
          </a:p>
        </p:txBody>
      </p:sp>
      <p:sp>
        <p:nvSpPr>
          <p:cNvPr id="19" name="Text 17"/>
          <p:cNvSpPr txBox="1"/>
          <p:nvPr/>
        </p:nvSpPr>
        <p:spPr>
          <a:xfrm>
            <a:off x="1371600" y="3977640"/>
            <a:ext cx="10088575" cy="594360"/>
          </a:xfrm>
          <a:prstGeom prst="rect">
            <a:avLst/>
          </a:prstGeom>
          <a:noFill/>
          <a:ln/>
        </p:spPr>
        <p:txBody>
          <a:bodyPr wrap="square" lIns="0" tIns="0" rIns="0" bIns="0" rtlCol="0" anchor="ctr">
            <a:normAutofit/>
          </a:bodyPr>
          <a:lstStyle/>
          <a:p>
            <a:pPr indent="0" marL="0">
              <a:buNone/>
            </a:pPr>
            <a:r>
              <a:rPr lang="en-US" sz="1900" dirty="0">
                <a:solidFill>
                  <a:srgbClr val="1C2833"/>
                </a:solidFill>
                <a:latin typeface="Arial" pitchFamily="34" charset="0"/>
                <a:ea typeface="Arial" pitchFamily="34" charset="-122"/>
                <a:cs typeface="Arial" pitchFamily="34" charset="-120"/>
              </a:rPr>
              <a:t>Be explicit, be consistent, be rigorous</a:t>
            </a:r>
            <a:endParaRPr lang="en-US" sz="1900" dirty="0"/>
          </a:p>
        </p:txBody>
      </p:sp>
      <p:sp>
        <p:nvSpPr>
          <p:cNvPr id="20" name="Shape 18"/>
          <p:cNvSpPr/>
          <p:nvPr/>
        </p:nvSpPr>
        <p:spPr>
          <a:xfrm>
            <a:off x="548640" y="4754880"/>
            <a:ext cx="11094415" cy="594360"/>
          </a:xfrm>
          <a:prstGeom prst="roundRect">
            <a:avLst>
              <a:gd name="adj" fmla="val 12308"/>
            </a:avLst>
          </a:prstGeom>
          <a:solidFill>
            <a:srgbClr val="EEF3F8"/>
          </a:solidFill>
          <a:ln w="9525">
            <a:solidFill>
              <a:srgbClr val="D5DEE6"/>
            </a:solidFill>
            <a:prstDash val="solid"/>
          </a:ln>
        </p:spPr>
      </p:sp>
      <p:sp>
        <p:nvSpPr>
          <p:cNvPr id="21" name="Shape 19"/>
          <p:cNvSpPr/>
          <p:nvPr/>
        </p:nvSpPr>
        <p:spPr>
          <a:xfrm>
            <a:off x="731520" y="4823460"/>
            <a:ext cx="457200" cy="457200"/>
          </a:xfrm>
          <a:prstGeom prst="ellipse">
            <a:avLst/>
          </a:prstGeom>
          <a:solidFill>
            <a:srgbClr val="2E7D7A"/>
          </a:solidFill>
          <a:ln w="12700">
            <a:solidFill>
              <a:srgbClr val="2E7D7A"/>
            </a:solidFill>
            <a:prstDash val="solid"/>
          </a:ln>
        </p:spPr>
      </p:sp>
      <p:sp>
        <p:nvSpPr>
          <p:cNvPr id="22" name="Text 20"/>
          <p:cNvSpPr txBox="1"/>
          <p:nvPr/>
        </p:nvSpPr>
        <p:spPr>
          <a:xfrm>
            <a:off x="731520" y="4823460"/>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5</a:t>
            </a:r>
            <a:endParaRPr lang="en-US" sz="1600" dirty="0"/>
          </a:p>
        </p:txBody>
      </p:sp>
      <p:sp>
        <p:nvSpPr>
          <p:cNvPr id="23" name="Text 21"/>
          <p:cNvSpPr txBox="1"/>
          <p:nvPr/>
        </p:nvSpPr>
        <p:spPr>
          <a:xfrm>
            <a:off x="1371600" y="4754880"/>
            <a:ext cx="10088575" cy="594360"/>
          </a:xfrm>
          <a:prstGeom prst="rect">
            <a:avLst/>
          </a:prstGeom>
          <a:noFill/>
          <a:ln/>
        </p:spPr>
        <p:txBody>
          <a:bodyPr wrap="square" lIns="0" tIns="0" rIns="0" bIns="0" rtlCol="0" anchor="ctr">
            <a:normAutofit/>
          </a:bodyPr>
          <a:lstStyle/>
          <a:p>
            <a:pPr indent="0" marL="0">
              <a:buNone/>
            </a:pPr>
            <a:r>
              <a:rPr lang="en-US" sz="1900" dirty="0">
                <a:solidFill>
                  <a:srgbClr val="1C2833"/>
                </a:solidFill>
                <a:latin typeface="Arial" pitchFamily="34" charset="0"/>
                <a:ea typeface="Arial" pitchFamily="34" charset="-122"/>
                <a:cs typeface="Arial" pitchFamily="34" charset="-120"/>
              </a:rPr>
              <a:t>Discuss your paradigm choice with your supervisor</a:t>
            </a:r>
            <a:endParaRPr lang="en-US" sz="1900" dirty="0"/>
          </a:p>
        </p:txBody>
      </p:sp>
      <p:sp>
        <p:nvSpPr>
          <p:cNvPr id="24" name="Shape 22"/>
          <p:cNvSpPr/>
          <p:nvPr/>
        </p:nvSpPr>
        <p:spPr>
          <a:xfrm>
            <a:off x="548640" y="5532120"/>
            <a:ext cx="11094415" cy="594360"/>
          </a:xfrm>
          <a:prstGeom prst="roundRect">
            <a:avLst>
              <a:gd name="adj" fmla="val 12308"/>
            </a:avLst>
          </a:prstGeom>
          <a:solidFill>
            <a:srgbClr val="EEF3F8"/>
          </a:solidFill>
          <a:ln w="9525">
            <a:solidFill>
              <a:srgbClr val="D5DEE6"/>
            </a:solidFill>
            <a:prstDash val="solid"/>
          </a:ln>
        </p:spPr>
      </p:sp>
      <p:sp>
        <p:nvSpPr>
          <p:cNvPr id="25" name="Shape 23"/>
          <p:cNvSpPr/>
          <p:nvPr/>
        </p:nvSpPr>
        <p:spPr>
          <a:xfrm>
            <a:off x="731520" y="5600700"/>
            <a:ext cx="457200" cy="457200"/>
          </a:xfrm>
          <a:prstGeom prst="ellipse">
            <a:avLst/>
          </a:prstGeom>
          <a:solidFill>
            <a:srgbClr val="2E7D7A"/>
          </a:solidFill>
          <a:ln w="12700">
            <a:solidFill>
              <a:srgbClr val="2E7D7A"/>
            </a:solidFill>
            <a:prstDash val="solid"/>
          </a:ln>
        </p:spPr>
      </p:sp>
      <p:sp>
        <p:nvSpPr>
          <p:cNvPr id="26" name="Text 24"/>
          <p:cNvSpPr txBox="1"/>
          <p:nvPr/>
        </p:nvSpPr>
        <p:spPr>
          <a:xfrm>
            <a:off x="731520" y="5600700"/>
            <a:ext cx="457200" cy="457200"/>
          </a:xfrm>
          <a:prstGeom prst="rect">
            <a:avLst/>
          </a:prstGeom>
          <a:noFill/>
          <a:ln/>
        </p:spPr>
        <p:txBody>
          <a:bodyPr wrap="square" lIns="0" tIns="0" rIns="0" bIns="0" rtlCol="0" anchor="ctr"/>
          <a:lstStyle/>
          <a:p>
            <a:pPr algn="ctr" indent="0" marL="0">
              <a:buNone/>
            </a:pPr>
            <a:r>
              <a:rPr lang="en-US" sz="1600" b="1" dirty="0">
                <a:solidFill>
                  <a:srgbClr val="FFFFFF"/>
                </a:solidFill>
                <a:latin typeface="Arial" pitchFamily="34" charset="0"/>
                <a:ea typeface="Arial" pitchFamily="34" charset="-122"/>
                <a:cs typeface="Arial" pitchFamily="34" charset="-120"/>
              </a:rPr>
              <a:t>6</a:t>
            </a:r>
            <a:endParaRPr lang="en-US" sz="1600" dirty="0"/>
          </a:p>
        </p:txBody>
      </p:sp>
      <p:sp>
        <p:nvSpPr>
          <p:cNvPr id="27" name="Text 25"/>
          <p:cNvSpPr txBox="1"/>
          <p:nvPr/>
        </p:nvSpPr>
        <p:spPr>
          <a:xfrm>
            <a:off x="1371600" y="5532120"/>
            <a:ext cx="10088575" cy="594360"/>
          </a:xfrm>
          <a:prstGeom prst="rect">
            <a:avLst/>
          </a:prstGeom>
          <a:noFill/>
          <a:ln/>
        </p:spPr>
        <p:txBody>
          <a:bodyPr wrap="square" lIns="0" tIns="0" rIns="0" bIns="0" rtlCol="0" anchor="ctr">
            <a:normAutofit/>
          </a:bodyPr>
          <a:lstStyle/>
          <a:p>
            <a:pPr indent="0" marL="0">
              <a:buNone/>
            </a:pPr>
            <a:r>
              <a:rPr lang="en-US" sz="1900" dirty="0">
                <a:solidFill>
                  <a:srgbClr val="1C2833"/>
                </a:solidFill>
                <a:latin typeface="Arial" pitchFamily="34" charset="0"/>
                <a:ea typeface="Arial" pitchFamily="34" charset="-122"/>
                <a:cs typeface="Arial" pitchFamily="34" charset="-120"/>
              </a:rPr>
              <a:t>Read widely and deeply in your chosen tradition</a:t>
            </a:r>
            <a:endParaRPr lang="en-US" sz="19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84</a:t>
            </a:fld>
            <a:endParaRPr lang="en-US"/>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name="Slide 85">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Key references (1 of 3)</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The paradigm framework</a:t>
            </a:r>
            <a:endParaRPr lang="en-US" sz="1800" dirty="0"/>
          </a:p>
        </p:txBody>
      </p:sp>
      <p:sp>
        <p:nvSpPr>
          <p:cNvPr id="4" name="Text 2"/>
          <p:cNvSpPr txBox="1"/>
          <p:nvPr/>
        </p:nvSpPr>
        <p:spPr>
          <a:xfrm>
            <a:off x="548640" y="1463040"/>
            <a:ext cx="11094415" cy="4709160"/>
          </a:xfrm>
          <a:prstGeom prst="rect">
            <a:avLst/>
          </a:prstGeom>
          <a:noFill/>
          <a:ln/>
        </p:spPr>
        <p:txBody>
          <a:bodyPr wrap="square" lIns="0" tIns="0" rIns="0" bIns="0" rtlCol="0" anchor="t">
            <a:normAutofit/>
          </a:bodyPr>
          <a:lstStyle/>
          <a:p>
            <a:pPr indent="0" marL="0">
              <a:spcAft>
                <a:spcPts val="800"/>
              </a:spcAft>
              <a:buNone/>
            </a:pPr>
            <a:r>
              <a:rPr lang="en-US" sz="1600" dirty="0">
                <a:solidFill>
                  <a:srgbClr val="1C2833"/>
                </a:solidFill>
                <a:latin typeface="Arial" pitchFamily="34" charset="0"/>
                <a:ea typeface="Arial" pitchFamily="34" charset="-122"/>
                <a:cs typeface="Arial" pitchFamily="34" charset="-120"/>
              </a:rPr>
              <a:t>Barney, J., 1991. Firm resources and sustained competitive advantage.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Journal of Management</a:t>
            </a:r>
            <a:pPr indent="0" marL="0">
              <a:spcAft>
                <a:spcPts val="800"/>
              </a:spcAft>
              <a:buNone/>
            </a:pPr>
            <a:r>
              <a:rPr lang="en-US" sz="1600" dirty="0">
                <a:solidFill>
                  <a:srgbClr val="1C2833"/>
                </a:solidFill>
                <a:latin typeface="Arial" pitchFamily="34" charset="0"/>
                <a:ea typeface="Arial" pitchFamily="34" charset="-122"/>
                <a:cs typeface="Arial" pitchFamily="34" charset="-120"/>
              </a:rPr>
              <a:t>, 17(1), pp. 99-120.</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Bhaskar, R., 1975.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A realist theory of science</a:t>
            </a:r>
            <a:pPr indent="0" marL="0">
              <a:spcAft>
                <a:spcPts val="800"/>
              </a:spcAft>
              <a:buNone/>
            </a:pPr>
            <a:r>
              <a:rPr lang="en-US" sz="1600" dirty="0">
                <a:solidFill>
                  <a:srgbClr val="1C2833"/>
                </a:solidFill>
                <a:latin typeface="Arial" pitchFamily="34" charset="0"/>
                <a:ea typeface="Arial" pitchFamily="34" charset="-122"/>
                <a:cs typeface="Arial" pitchFamily="34" charset="-120"/>
              </a:rPr>
              <a:t>. Leeds: Leeds Books.</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Bryman, A., 2016.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Social research methods</a:t>
            </a:r>
            <a:pPr indent="0" marL="0">
              <a:spcAft>
                <a:spcPts val="800"/>
              </a:spcAft>
              <a:buNone/>
            </a:pPr>
            <a:r>
              <a:rPr lang="en-US" sz="1600" dirty="0">
                <a:solidFill>
                  <a:srgbClr val="1C2833"/>
                </a:solidFill>
                <a:latin typeface="Arial" pitchFamily="34" charset="0"/>
                <a:ea typeface="Arial" pitchFamily="34" charset="-122"/>
                <a:cs typeface="Arial" pitchFamily="34" charset="-120"/>
              </a:rPr>
              <a:t>. 5th edn. Oxford: Oxford University Press.</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Burrell, G. and Morgan, G., 1979.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Sociological paradigms and organisational analysis</a:t>
            </a:r>
            <a:pPr indent="0" marL="0">
              <a:spcAft>
                <a:spcPts val="800"/>
              </a:spcAft>
              <a:buNone/>
            </a:pPr>
            <a:r>
              <a:rPr lang="en-US" sz="1600" dirty="0">
                <a:solidFill>
                  <a:srgbClr val="1C2833"/>
                </a:solidFill>
                <a:latin typeface="Arial" pitchFamily="34" charset="0"/>
                <a:ea typeface="Arial" pitchFamily="34" charset="-122"/>
                <a:cs typeface="Arial" pitchFamily="34" charset="-120"/>
              </a:rPr>
              <a:t>. London: Heinemann.</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Crotty, M., 1998.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The foundations of social research: meaning and perspective in the research process</a:t>
            </a:r>
            <a:pPr indent="0" marL="0">
              <a:spcAft>
                <a:spcPts val="800"/>
              </a:spcAft>
              <a:buNone/>
            </a:pPr>
            <a:r>
              <a:rPr lang="en-US" sz="1600" dirty="0">
                <a:solidFill>
                  <a:srgbClr val="1C2833"/>
                </a:solidFill>
                <a:latin typeface="Arial" pitchFamily="34" charset="0"/>
                <a:ea typeface="Arial" pitchFamily="34" charset="-122"/>
                <a:cs typeface="Arial" pitchFamily="34" charset="-120"/>
              </a:rPr>
              <a:t>. London: Sage.</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Guba, E.G. and Lincoln, Y.S., 1994. Competing paradigms in qualitative research. In: N.K. Denzin and Y.S. Lincoln, eds.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Handbook of qualitative research</a:t>
            </a:r>
            <a:pPr indent="0" marL="0">
              <a:spcAft>
                <a:spcPts val="800"/>
              </a:spcAft>
              <a:buNone/>
            </a:pPr>
            <a:r>
              <a:rPr lang="en-US" sz="1600" dirty="0">
                <a:solidFill>
                  <a:srgbClr val="1C2833"/>
                </a:solidFill>
                <a:latin typeface="Arial" pitchFamily="34" charset="0"/>
                <a:ea typeface="Arial" pitchFamily="34" charset="-122"/>
                <a:cs typeface="Arial" pitchFamily="34" charset="-120"/>
              </a:rPr>
              <a:t>. Thousand Oaks, CA: Sage, pp. 105-117.</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Guba, E.G., ed., 1990.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The paradigm dialog</a:t>
            </a:r>
            <a:pPr indent="0" marL="0">
              <a:spcAft>
                <a:spcPts val="800"/>
              </a:spcAft>
              <a:buNone/>
            </a:pPr>
            <a:r>
              <a:rPr lang="en-US" sz="1600" dirty="0">
                <a:solidFill>
                  <a:srgbClr val="1C2833"/>
                </a:solidFill>
                <a:latin typeface="Arial" pitchFamily="34" charset="0"/>
                <a:ea typeface="Arial" pitchFamily="34" charset="-122"/>
                <a:cs typeface="Arial" pitchFamily="34" charset="-120"/>
              </a:rPr>
              <a:t>. Newbury Park, CA: Sage.</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Heron, J. and Reason, P., 1997. A participatory inquiry paradigm.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Qualitative Inquiry</a:t>
            </a:r>
            <a:pPr indent="0" marL="0">
              <a:spcAft>
                <a:spcPts val="800"/>
              </a:spcAft>
              <a:buNone/>
            </a:pPr>
            <a:r>
              <a:rPr lang="en-US" sz="1600" dirty="0">
                <a:solidFill>
                  <a:srgbClr val="1C2833"/>
                </a:solidFill>
                <a:latin typeface="Arial" pitchFamily="34" charset="0"/>
                <a:ea typeface="Arial" pitchFamily="34" charset="-122"/>
                <a:cs typeface="Arial" pitchFamily="34" charset="-120"/>
              </a:rPr>
              <a:t>, 3(3), pp. 274-294.</a:t>
            </a:r>
            <a:endParaRPr lang="en-US" sz="16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85</a:t>
            </a:fld>
            <a:endParaRPr lang="en-US"/>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name="Slide 86">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Key references (2 of 3)</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The paradigm framework</a:t>
            </a:r>
            <a:endParaRPr lang="en-US" sz="1800" dirty="0"/>
          </a:p>
        </p:txBody>
      </p:sp>
      <p:sp>
        <p:nvSpPr>
          <p:cNvPr id="4" name="Text 2"/>
          <p:cNvSpPr txBox="1"/>
          <p:nvPr/>
        </p:nvSpPr>
        <p:spPr>
          <a:xfrm>
            <a:off x="548640" y="1463040"/>
            <a:ext cx="11094415" cy="4709160"/>
          </a:xfrm>
          <a:prstGeom prst="rect">
            <a:avLst/>
          </a:prstGeom>
          <a:noFill/>
          <a:ln/>
        </p:spPr>
        <p:txBody>
          <a:bodyPr wrap="square" lIns="0" tIns="0" rIns="0" bIns="0" rtlCol="0" anchor="t">
            <a:normAutofit/>
          </a:bodyPr>
          <a:lstStyle/>
          <a:p>
            <a:pPr indent="0" marL="0">
              <a:spcAft>
                <a:spcPts val="800"/>
              </a:spcAft>
              <a:buNone/>
            </a:pPr>
            <a:r>
              <a:rPr lang="en-US" sz="1600" dirty="0">
                <a:solidFill>
                  <a:srgbClr val="1C2833"/>
                </a:solidFill>
                <a:latin typeface="Arial" pitchFamily="34" charset="0"/>
                <a:ea typeface="Arial" pitchFamily="34" charset="-122"/>
                <a:cs typeface="Arial" pitchFamily="34" charset="-120"/>
              </a:rPr>
              <a:t>Hofstede, G., 1980.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Culture's consequences: international differences in work-related values</a:t>
            </a:r>
            <a:pPr indent="0" marL="0">
              <a:spcAft>
                <a:spcPts val="800"/>
              </a:spcAft>
              <a:buNone/>
            </a:pPr>
            <a:r>
              <a:rPr lang="en-US" sz="1600" dirty="0">
                <a:solidFill>
                  <a:srgbClr val="1C2833"/>
                </a:solidFill>
                <a:latin typeface="Arial" pitchFamily="34" charset="0"/>
                <a:ea typeface="Arial" pitchFamily="34" charset="-122"/>
                <a:cs typeface="Arial" pitchFamily="34" charset="-120"/>
              </a:rPr>
              <a:t>. Beverly Hills, CA: Sage.</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Kuhn, T.S., 1970.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The structure of scientific revolutions</a:t>
            </a:r>
            <a:pPr indent="0" marL="0">
              <a:spcAft>
                <a:spcPts val="800"/>
              </a:spcAft>
              <a:buNone/>
            </a:pPr>
            <a:r>
              <a:rPr lang="en-US" sz="1600" dirty="0">
                <a:solidFill>
                  <a:srgbClr val="1C2833"/>
                </a:solidFill>
                <a:latin typeface="Arial" pitchFamily="34" charset="0"/>
                <a:ea typeface="Arial" pitchFamily="34" charset="-122"/>
                <a:cs typeface="Arial" pitchFamily="34" charset="-120"/>
              </a:rPr>
              <a:t>. 2nd edn. Chicago: University of Chicago Press.</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Lincoln, Y.S. and Guba, E.G., 2000. Paradigmatic controversies, contradictions, and emerging confluences. In: N.K. Denzin and Y.S. Lincoln, eds.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Handbook of qualitative research</a:t>
            </a:r>
            <a:pPr indent="0" marL="0">
              <a:spcAft>
                <a:spcPts val="800"/>
              </a:spcAft>
              <a:buNone/>
            </a:pPr>
            <a:r>
              <a:rPr lang="en-US" sz="1600" dirty="0">
                <a:solidFill>
                  <a:srgbClr val="1C2833"/>
                </a:solidFill>
                <a:latin typeface="Arial" pitchFamily="34" charset="0"/>
                <a:ea typeface="Arial" pitchFamily="34" charset="-122"/>
                <a:cs typeface="Arial" pitchFamily="34" charset="-120"/>
              </a:rPr>
              <a:t>. 2nd edn. Thousand Oaks, CA: Sage, pp. 163-188.</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Lincoln, Y.S., Lynham, S.A. and Guba, E.G., 2018. Paradigmatic controversies, contradictions, and emerging confluences, revisited. In: N.K. Denzin and Y.S. Lincoln, eds.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The Sage handbook of qualitative research</a:t>
            </a:r>
            <a:pPr indent="0" marL="0">
              <a:spcAft>
                <a:spcPts val="800"/>
              </a:spcAft>
              <a:buNone/>
            </a:pPr>
            <a:r>
              <a:rPr lang="en-US" sz="1600" dirty="0">
                <a:solidFill>
                  <a:srgbClr val="1C2833"/>
                </a:solidFill>
                <a:latin typeface="Arial" pitchFamily="34" charset="0"/>
                <a:ea typeface="Arial" pitchFamily="34" charset="-122"/>
                <a:cs typeface="Arial" pitchFamily="34" charset="-120"/>
              </a:rPr>
              <a:t>. 5th edn. Thousand Oaks, CA: Sage, pp. 213-263.</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Masterman, M., 1970. The nature of a paradigm. In: I. Lakatos and A. Musgrave, eds.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Criticism and the growth of knowledge</a:t>
            </a:r>
            <a:pPr indent="0" marL="0">
              <a:spcAft>
                <a:spcPts val="800"/>
              </a:spcAft>
              <a:buNone/>
            </a:pPr>
            <a:r>
              <a:rPr lang="en-US" sz="1600" dirty="0">
                <a:solidFill>
                  <a:srgbClr val="1C2833"/>
                </a:solidFill>
                <a:latin typeface="Arial" pitchFamily="34" charset="0"/>
                <a:ea typeface="Arial" pitchFamily="34" charset="-122"/>
                <a:cs typeface="Arial" pitchFamily="34" charset="-120"/>
              </a:rPr>
              <a:t>. Cambridge: Cambridge University Press, pp. 59-89.</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Morgan, D.L., 2007. Paradigms lost and pragmatism regained: methodological implications of combining qualitative and quantitative methods.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Journal of Mixed Methods Research</a:t>
            </a:r>
            <a:pPr indent="0" marL="0">
              <a:spcAft>
                <a:spcPts val="800"/>
              </a:spcAft>
              <a:buNone/>
            </a:pPr>
            <a:r>
              <a:rPr lang="en-US" sz="1600" dirty="0">
                <a:solidFill>
                  <a:srgbClr val="1C2833"/>
                </a:solidFill>
                <a:latin typeface="Arial" pitchFamily="34" charset="0"/>
                <a:ea typeface="Arial" pitchFamily="34" charset="-122"/>
                <a:cs typeface="Arial" pitchFamily="34" charset="-120"/>
              </a:rPr>
              <a:t>, 1(1), pp. 48-76.</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Pfeffer, J., 1993. Barriers to the advance of organizational science: paradigm development as a dependent variable.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Academy of Management Review</a:t>
            </a:r>
            <a:pPr indent="0" marL="0">
              <a:spcAft>
                <a:spcPts val="800"/>
              </a:spcAft>
              <a:buNone/>
            </a:pPr>
            <a:r>
              <a:rPr lang="en-US" sz="1600" dirty="0">
                <a:solidFill>
                  <a:srgbClr val="1C2833"/>
                </a:solidFill>
                <a:latin typeface="Arial" pitchFamily="34" charset="0"/>
                <a:ea typeface="Arial" pitchFamily="34" charset="-122"/>
                <a:cs typeface="Arial" pitchFamily="34" charset="-120"/>
              </a:rPr>
              <a:t>, 18(4), pp. 599-620.</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Porter, M.E., 1980.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Competitive strategy: techniques for analyzing industries and competitors</a:t>
            </a:r>
            <a:pPr indent="0" marL="0">
              <a:spcAft>
                <a:spcPts val="800"/>
              </a:spcAft>
              <a:buNone/>
            </a:pPr>
            <a:r>
              <a:rPr lang="en-US" sz="1600" dirty="0">
                <a:solidFill>
                  <a:srgbClr val="1C2833"/>
                </a:solidFill>
                <a:latin typeface="Arial" pitchFamily="34" charset="0"/>
                <a:ea typeface="Arial" pitchFamily="34" charset="-122"/>
                <a:cs typeface="Arial" pitchFamily="34" charset="-120"/>
              </a:rPr>
              <a:t>. New York: Free Press.</a:t>
            </a:r>
            <a:endParaRPr lang="en-US" sz="16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86</a:t>
            </a:fld>
            <a:endParaRPr lang="en-US"/>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name="Slide 87">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Key references (3 of 3)</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The paradigm framework</a:t>
            </a:r>
            <a:endParaRPr lang="en-US" sz="1800" dirty="0"/>
          </a:p>
        </p:txBody>
      </p:sp>
      <p:sp>
        <p:nvSpPr>
          <p:cNvPr id="4" name="Text 2"/>
          <p:cNvSpPr txBox="1"/>
          <p:nvPr/>
        </p:nvSpPr>
        <p:spPr>
          <a:xfrm>
            <a:off x="548640" y="1463040"/>
            <a:ext cx="11094415" cy="4709160"/>
          </a:xfrm>
          <a:prstGeom prst="rect">
            <a:avLst/>
          </a:prstGeom>
          <a:noFill/>
          <a:ln/>
        </p:spPr>
        <p:txBody>
          <a:bodyPr wrap="square" lIns="0" tIns="0" rIns="0" bIns="0" rtlCol="0" anchor="t">
            <a:normAutofit/>
          </a:bodyPr>
          <a:lstStyle/>
          <a:p>
            <a:pPr indent="0" marL="0">
              <a:spcAft>
                <a:spcPts val="800"/>
              </a:spcAft>
              <a:buNone/>
            </a:pPr>
            <a:r>
              <a:rPr lang="en-US" sz="1600" dirty="0">
                <a:solidFill>
                  <a:srgbClr val="1C2833"/>
                </a:solidFill>
                <a:latin typeface="Arial" pitchFamily="34" charset="0"/>
                <a:ea typeface="Arial" pitchFamily="34" charset="-122"/>
                <a:cs typeface="Arial" pitchFamily="34" charset="-120"/>
              </a:rPr>
              <a:t>Roethlisberger, F.J. and Dickson, W.J., 1939.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Management and the worker</a:t>
            </a:r>
            <a:pPr indent="0" marL="0">
              <a:spcAft>
                <a:spcPts val="800"/>
              </a:spcAft>
              <a:buNone/>
            </a:pPr>
            <a:r>
              <a:rPr lang="en-US" sz="1600" dirty="0">
                <a:solidFill>
                  <a:srgbClr val="1C2833"/>
                </a:solidFill>
                <a:latin typeface="Arial" pitchFamily="34" charset="0"/>
                <a:ea typeface="Arial" pitchFamily="34" charset="-122"/>
                <a:cs typeface="Arial" pitchFamily="34" charset="-120"/>
              </a:rPr>
              <a:t>. Cambridge, MA: Harvard University Press.</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Schwandt, T.A., 2000. Three epistemological stances for qualitative inquiry: interpretivism, hermeneutics, and social constructionism. In: N.K. Denzin and Y.S. Lincoln, eds.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Handbook of qualitative research</a:t>
            </a:r>
            <a:pPr indent="0" marL="0">
              <a:spcAft>
                <a:spcPts val="800"/>
              </a:spcAft>
              <a:buNone/>
            </a:pPr>
            <a:r>
              <a:rPr lang="en-US" sz="1600" dirty="0">
                <a:solidFill>
                  <a:srgbClr val="1C2833"/>
                </a:solidFill>
                <a:latin typeface="Arial" pitchFamily="34" charset="0"/>
                <a:ea typeface="Arial" pitchFamily="34" charset="-122"/>
                <a:cs typeface="Arial" pitchFamily="34" charset="-120"/>
              </a:rPr>
              <a:t>. 2nd edn. Thousand Oaks, CA: Sage, pp. 189-213.</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Taylor, F.W., 1911.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The principles of scientific management</a:t>
            </a:r>
            <a:pPr indent="0" marL="0">
              <a:spcAft>
                <a:spcPts val="800"/>
              </a:spcAft>
              <a:buNone/>
            </a:pPr>
            <a:r>
              <a:rPr lang="en-US" sz="1600" dirty="0">
                <a:solidFill>
                  <a:srgbClr val="1C2833"/>
                </a:solidFill>
                <a:latin typeface="Arial" pitchFamily="34" charset="0"/>
                <a:ea typeface="Arial" pitchFamily="34" charset="-122"/>
                <a:cs typeface="Arial" pitchFamily="34" charset="-120"/>
              </a:rPr>
              <a:t>. New York: Harper and Brothers.</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Timmermans, S. and Tavory, I., 2012. Theory construction in qualitative research: from grounded theory to abductive analysis.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Sociological Theory</a:t>
            </a:r>
            <a:pPr indent="0" marL="0">
              <a:spcAft>
                <a:spcPts val="800"/>
              </a:spcAft>
              <a:buNone/>
            </a:pPr>
            <a:r>
              <a:rPr lang="en-US" sz="1600" dirty="0">
                <a:solidFill>
                  <a:srgbClr val="1C2833"/>
                </a:solidFill>
                <a:latin typeface="Arial" pitchFamily="34" charset="0"/>
                <a:ea typeface="Arial" pitchFamily="34" charset="-122"/>
                <a:cs typeface="Arial" pitchFamily="34" charset="-120"/>
              </a:rPr>
              <a:t>, 30(3), pp. 167-186.</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Weber, M., 1922.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Wirtschaft und Gesellschaft</a:t>
            </a:r>
            <a:pPr indent="0" marL="0">
              <a:spcAft>
                <a:spcPts val="800"/>
              </a:spcAft>
              <a:buNone/>
            </a:pPr>
            <a:r>
              <a:rPr lang="en-US" sz="1600" dirty="0">
                <a:solidFill>
                  <a:srgbClr val="1C2833"/>
                </a:solidFill>
                <a:latin typeface="Arial" pitchFamily="34" charset="0"/>
                <a:ea typeface="Arial" pitchFamily="34" charset="-122"/>
                <a:cs typeface="Arial" pitchFamily="34" charset="-120"/>
              </a:rPr>
              <a:t>. Tübingen: Mohr. Translated as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Economy and society</a:t>
            </a:r>
            <a:pPr indent="0" marL="0">
              <a:spcAft>
                <a:spcPts val="800"/>
              </a:spcAft>
              <a:buNone/>
            </a:pPr>
            <a:r>
              <a:rPr lang="en-US" sz="1600" dirty="0">
                <a:solidFill>
                  <a:srgbClr val="1C2833"/>
                </a:solidFill>
                <a:latin typeface="Arial" pitchFamily="34" charset="0"/>
                <a:ea typeface="Arial" pitchFamily="34" charset="-122"/>
                <a:cs typeface="Arial" pitchFamily="34" charset="-120"/>
              </a:rPr>
              <a:t> (1978). Berkeley, CA: University of California Press.</a:t>
            </a:r>
            <a:endParaRPr lang="en-US" sz="16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87</a:t>
            </a:fld>
            <a:endParaRPr lang="en-US"/>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name="Slide 88">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Key reading for each alien</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One or two sources to start with for each paradigm</a:t>
            </a:r>
            <a:endParaRPr lang="en-US" sz="1800" dirty="0"/>
          </a:p>
        </p:txBody>
      </p:sp>
      <p:sp>
        <p:nvSpPr>
          <p:cNvPr id="4" name="Text 2"/>
          <p:cNvSpPr txBox="1"/>
          <p:nvPr/>
        </p:nvSpPr>
        <p:spPr>
          <a:xfrm>
            <a:off x="548640" y="1463040"/>
            <a:ext cx="11094415" cy="4709160"/>
          </a:xfrm>
          <a:prstGeom prst="rect">
            <a:avLst/>
          </a:prstGeom>
          <a:noFill/>
          <a:ln/>
        </p:spPr>
        <p:txBody>
          <a:bodyPr wrap="square" lIns="0" tIns="0" rIns="0" bIns="0" rtlCol="0" anchor="t">
            <a:normAutofit/>
          </a:bodyPr>
          <a:lstStyle/>
          <a:p>
            <a:pPr indent="0" marL="0">
              <a:spcAft>
                <a:spcPts val="800"/>
              </a:spcAft>
              <a:buNone/>
            </a:pPr>
            <a:r>
              <a:rPr lang="en-US" sz="1600" dirty="0">
                <a:solidFill>
                  <a:srgbClr val="1C2833"/>
                </a:solidFill>
                <a:latin typeface="Arial" pitchFamily="34" charset="0"/>
                <a:ea typeface="Arial" pitchFamily="34" charset="-122"/>
                <a:cs typeface="Arial" pitchFamily="34" charset="-120"/>
              </a:rPr>
              <a:t>A  Johnson, P. and Duberley, J., 2000.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Understanding management research: an introduction to epistemology</a:t>
            </a:r>
            <a:pPr indent="0" marL="0">
              <a:spcAft>
                <a:spcPts val="800"/>
              </a:spcAft>
              <a:buNone/>
            </a:pPr>
            <a:r>
              <a:rPr lang="en-US" sz="1600" dirty="0">
                <a:solidFill>
                  <a:srgbClr val="1C2833"/>
                </a:solidFill>
                <a:latin typeface="Arial" pitchFamily="34" charset="0"/>
                <a:ea typeface="Arial" pitchFamily="34" charset="-122"/>
                <a:cs typeface="Arial" pitchFamily="34" charset="-120"/>
              </a:rPr>
              <a:t>. London: Sage.</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B  Phillips, D.C. and Burbules, N.C., 2000.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Postpositivism and educational research</a:t>
            </a:r>
            <a:pPr indent="0" marL="0">
              <a:spcAft>
                <a:spcPts val="800"/>
              </a:spcAft>
              <a:buNone/>
            </a:pPr>
            <a:r>
              <a:rPr lang="en-US" sz="1600" dirty="0">
                <a:solidFill>
                  <a:srgbClr val="1C2833"/>
                </a:solidFill>
                <a:latin typeface="Arial" pitchFamily="34" charset="0"/>
                <a:ea typeface="Arial" pitchFamily="34" charset="-122"/>
                <a:cs typeface="Arial" pitchFamily="34" charset="-120"/>
              </a:rPr>
              <a:t>. Lanham, MD: Rowman and Littlefield.</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C  Schwandt, T.A., 2000. Three epistemological stances for qualitative inquiry: interpretivism, hermeneutics, and social constructionism. In: N.K. Denzin and Y.S. Lincoln, eds.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Handbook of qualitative research</a:t>
            </a:r>
            <a:pPr indent="0" marL="0">
              <a:spcAft>
                <a:spcPts val="800"/>
              </a:spcAft>
              <a:buNone/>
            </a:pPr>
            <a:r>
              <a:rPr lang="en-US" sz="1600" dirty="0">
                <a:solidFill>
                  <a:srgbClr val="1C2833"/>
                </a:solidFill>
                <a:latin typeface="Arial" pitchFamily="34" charset="0"/>
                <a:ea typeface="Arial" pitchFamily="34" charset="-122"/>
                <a:cs typeface="Arial" pitchFamily="34" charset="-120"/>
              </a:rPr>
              <a:t>. 2nd edn. Thousand Oaks, CA: Sage, pp. 189-213.</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D  Charmaz, K., 2014.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Constructing grounded theory</a:t>
            </a:r>
            <a:pPr indent="0" marL="0">
              <a:spcAft>
                <a:spcPts val="800"/>
              </a:spcAft>
              <a:buNone/>
            </a:pPr>
            <a:r>
              <a:rPr lang="en-US" sz="1600" dirty="0">
                <a:solidFill>
                  <a:srgbClr val="1C2833"/>
                </a:solidFill>
                <a:latin typeface="Arial" pitchFamily="34" charset="0"/>
                <a:ea typeface="Arial" pitchFamily="34" charset="-122"/>
                <a:cs typeface="Arial" pitchFamily="34" charset="-120"/>
              </a:rPr>
              <a:t>. 2nd edn. London: Sage.</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E  Berger, P.L. and Luckmann, T., 1966.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The social construction of reality: a treatise in the sociology of knowledge</a:t>
            </a:r>
            <a:pPr indent="0" marL="0">
              <a:spcAft>
                <a:spcPts val="800"/>
              </a:spcAft>
              <a:buNone/>
            </a:pPr>
            <a:r>
              <a:rPr lang="en-US" sz="1600" dirty="0">
                <a:solidFill>
                  <a:srgbClr val="1C2833"/>
                </a:solidFill>
                <a:latin typeface="Arial" pitchFamily="34" charset="0"/>
                <a:ea typeface="Arial" pitchFamily="34" charset="-122"/>
                <a:cs typeface="Arial" pitchFamily="34" charset="-120"/>
              </a:rPr>
              <a:t>. Garden City, NY: Doubleday.</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F  Alvesson, M. and Deetz, S., 2000.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Doing critical management research</a:t>
            </a:r>
            <a:pPr indent="0" marL="0">
              <a:spcAft>
                <a:spcPts val="800"/>
              </a:spcAft>
              <a:buNone/>
            </a:pPr>
            <a:r>
              <a:rPr lang="en-US" sz="1600" dirty="0">
                <a:solidFill>
                  <a:srgbClr val="1C2833"/>
                </a:solidFill>
                <a:latin typeface="Arial" pitchFamily="34" charset="0"/>
                <a:ea typeface="Arial" pitchFamily="34" charset="-122"/>
                <a:cs typeface="Arial" pitchFamily="34" charset="-120"/>
              </a:rPr>
              <a:t>. London: Sage.</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G  Morgan, D.L., 2007. Paradigms lost and pragmatism regained: methodological implications of combining qualitative and quantitative methods.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Journal of Mixed Methods Research</a:t>
            </a:r>
            <a:pPr indent="0" marL="0">
              <a:spcAft>
                <a:spcPts val="800"/>
              </a:spcAft>
              <a:buNone/>
            </a:pPr>
            <a:r>
              <a:rPr lang="en-US" sz="1600" dirty="0">
                <a:solidFill>
                  <a:srgbClr val="1C2833"/>
                </a:solidFill>
                <a:latin typeface="Arial" pitchFamily="34" charset="0"/>
                <a:ea typeface="Arial" pitchFamily="34" charset="-122"/>
                <a:cs typeface="Arial" pitchFamily="34" charset="-120"/>
              </a:rPr>
              <a:t>, 1(1), pp. 48-76.</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G  Creswell, J.W. and Plano Clark, V.L., 2018.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Designing and conducting mixed methods research</a:t>
            </a:r>
            <a:pPr indent="0" marL="0">
              <a:spcAft>
                <a:spcPts val="800"/>
              </a:spcAft>
              <a:buNone/>
            </a:pPr>
            <a:r>
              <a:rPr lang="en-US" sz="1600" dirty="0">
                <a:solidFill>
                  <a:srgbClr val="1C2833"/>
                </a:solidFill>
                <a:latin typeface="Arial" pitchFamily="34" charset="0"/>
                <a:ea typeface="Arial" pitchFamily="34" charset="-122"/>
                <a:cs typeface="Arial" pitchFamily="34" charset="-120"/>
              </a:rPr>
              <a:t>. 3rd edn. Thousand Oaks, CA: Sage.</a:t>
            </a:r>
            <a:endParaRPr lang="en-US" sz="16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88</a:t>
            </a:fld>
            <a:endParaRPr lang="en-US"/>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name="Slide 89">
    <p:spTree>
      <p:nvGrpSpPr>
        <p:cNvPr id="1" name=""/>
        <p:cNvGrpSpPr/>
        <p:nvPr/>
      </p:nvGrpSpPr>
      <p:grpSpPr>
        <a:xfrm>
          <a:off x="0" y="0"/>
          <a:ext cx="0" cy="0"/>
          <a:chOff x="0" y="0"/>
          <a:chExt cx="0" cy="0"/>
        </a:xfrm>
      </p:grpSpPr>
      <p:sp>
        <p:nvSpPr>
          <p:cNvPr id="2" name="Text 0"/>
          <p:cNvSpPr txBox="1"/>
          <p:nvPr/>
        </p:nvSpPr>
        <p:spPr>
          <a:xfrm>
            <a:off x="548640" y="320040"/>
            <a:ext cx="11094415" cy="685800"/>
          </a:xfrm>
          <a:prstGeom prst="rect">
            <a:avLst/>
          </a:prstGeom>
          <a:noFill/>
          <a:ln/>
        </p:spPr>
        <p:txBody>
          <a:bodyPr wrap="square" lIns="0" tIns="0" rIns="0" bIns="0" rtlCol="0" anchor="ctr">
            <a:normAutofit/>
          </a:bodyPr>
          <a:lstStyle/>
          <a:p>
            <a:pPr indent="0" marL="0">
              <a:buNone/>
            </a:pPr>
            <a:r>
              <a:rPr lang="en-US" sz="3000" b="1" dirty="0">
                <a:solidFill>
                  <a:srgbClr val="1C2833"/>
                </a:solidFill>
                <a:latin typeface="Arial" pitchFamily="34" charset="0"/>
                <a:ea typeface="Arial" pitchFamily="34" charset="-122"/>
                <a:cs typeface="Arial" pitchFamily="34" charset="-120"/>
              </a:rPr>
              <a:t>References for our case</a:t>
            </a:r>
            <a:endParaRPr lang="en-US" sz="3000" dirty="0"/>
          </a:p>
        </p:txBody>
      </p:sp>
      <p:sp>
        <p:nvSpPr>
          <p:cNvPr id="3" name="Text 1"/>
          <p:cNvSpPr txBox="1"/>
          <p:nvPr/>
        </p:nvSpPr>
        <p:spPr>
          <a:xfrm>
            <a:off x="548640" y="1005840"/>
            <a:ext cx="11094415" cy="411480"/>
          </a:xfrm>
          <a:prstGeom prst="rect">
            <a:avLst/>
          </a:prstGeom>
          <a:noFill/>
          <a:ln/>
        </p:spPr>
        <p:txBody>
          <a:bodyPr wrap="square" lIns="0" tIns="0" rIns="0" bIns="0" rtlCol="0" anchor="ctr"/>
          <a:lstStyle/>
          <a:p>
            <a:pPr indent="0" marL="0">
              <a:buNone/>
            </a:pPr>
            <a:r>
              <a:rPr lang="en-US" sz="1800" i="1" dirty="0">
                <a:solidFill>
                  <a:srgbClr val="2E7D7A"/>
                </a:solidFill>
                <a:latin typeface="Arial" pitchFamily="34" charset="0"/>
                <a:ea typeface="Arial" pitchFamily="34" charset="-122"/>
                <a:cs typeface="Arial" pitchFamily="34" charset="-120"/>
              </a:rPr>
              <a:t>AI agents in customer service</a:t>
            </a:r>
            <a:endParaRPr lang="en-US" sz="1800" dirty="0"/>
          </a:p>
        </p:txBody>
      </p:sp>
      <p:sp>
        <p:nvSpPr>
          <p:cNvPr id="4" name="Text 2"/>
          <p:cNvSpPr txBox="1"/>
          <p:nvPr/>
        </p:nvSpPr>
        <p:spPr>
          <a:xfrm>
            <a:off x="548640" y="1463040"/>
            <a:ext cx="11094415" cy="4709160"/>
          </a:xfrm>
          <a:prstGeom prst="rect">
            <a:avLst/>
          </a:prstGeom>
          <a:noFill/>
          <a:ln/>
        </p:spPr>
        <p:txBody>
          <a:bodyPr wrap="square" lIns="0" tIns="0" rIns="0" bIns="0" rtlCol="0" anchor="t">
            <a:normAutofit/>
          </a:bodyPr>
          <a:lstStyle/>
          <a:p>
            <a:pPr indent="0" marL="0">
              <a:spcAft>
                <a:spcPts val="800"/>
              </a:spcAft>
              <a:buNone/>
            </a:pPr>
            <a:r>
              <a:rPr lang="en-US" sz="1600" dirty="0">
                <a:solidFill>
                  <a:srgbClr val="1C2833"/>
                </a:solidFill>
                <a:latin typeface="Arial" pitchFamily="34" charset="0"/>
                <a:ea typeface="Arial" pitchFamily="34" charset="-122"/>
                <a:cs typeface="Arial" pitchFamily="34" charset="-120"/>
              </a:rPr>
              <a:t>Doerer, K., 2026. Verizon CEO: AI will take over ‘a large percentage’ of customer service.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Customer Experience Dive</a:t>
            </a:r>
            <a:pPr indent="0" marL="0">
              <a:spcAft>
                <a:spcPts val="800"/>
              </a:spcAft>
              <a:buNone/>
            </a:pPr>
            <a:r>
              <a:rPr lang="en-US" sz="1600" dirty="0">
                <a:solidFill>
                  <a:srgbClr val="1C2833"/>
                </a:solidFill>
                <a:latin typeface="Arial" pitchFamily="34" charset="0"/>
                <a:ea typeface="Arial" pitchFamily="34" charset="-122"/>
                <a:cs typeface="Arial" pitchFamily="34" charset="-120"/>
              </a:rPr>
              <a:t>, 5 June. Available at: https://www.customerexperiencedive.com/news/verizon-ceo-ai-take-over-a-large-percentage-of-customer-service/822158/ (Accessed: 26 October 2026).</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Mousicos, N., 2025. Klarna reverses AI customer service overhaul.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Tech.co</a:t>
            </a:r>
            <a:pPr indent="0" marL="0">
              <a:spcAft>
                <a:spcPts val="800"/>
              </a:spcAft>
              <a:buNone/>
            </a:pPr>
            <a:r>
              <a:rPr lang="en-US" sz="1600" dirty="0">
                <a:solidFill>
                  <a:srgbClr val="1C2833"/>
                </a:solidFill>
                <a:latin typeface="Arial" pitchFamily="34" charset="0"/>
                <a:ea typeface="Arial" pitchFamily="34" charset="-122"/>
                <a:cs typeface="Arial" pitchFamily="34" charset="-120"/>
              </a:rPr>
              <a:t>, 20 May. Available at: https://tech.co/news/klarna-reverses-ai-overhaul (Accessed: 26 October 2026).</a:t>
            </a:r>
            <a:endParaRPr lang="en-US" sz="1600" dirty="0"/>
          </a:p>
          <a:p>
            <a:pPr indent="0" marL="0">
              <a:spcAft>
                <a:spcPts val="800"/>
              </a:spcAft>
              <a:buNone/>
            </a:pPr>
            <a:r>
              <a:rPr lang="en-US" sz="1600" dirty="0">
                <a:solidFill>
                  <a:srgbClr val="1C2833"/>
                </a:solidFill>
                <a:latin typeface="Arial" pitchFamily="34" charset="0"/>
                <a:ea typeface="Arial" pitchFamily="34" charset="-122"/>
                <a:cs typeface="Arial" pitchFamily="34" charset="-120"/>
              </a:rPr>
              <a:t>Stan, A.M., 2026. Verizon cuts 3,000 retail jobs as AI replaces customer service and stores move to franchises. </a:t>
            </a:r>
            <a:pPr indent="0" marL="0">
              <a:spcAft>
                <a:spcPts val="800"/>
              </a:spcAft>
              <a:buNone/>
            </a:pPr>
            <a:r>
              <a:rPr lang="en-US" sz="1600" i="1" dirty="0">
                <a:solidFill>
                  <a:srgbClr val="1C2833"/>
                </a:solidFill>
                <a:latin typeface="Arial" pitchFamily="34" charset="0"/>
                <a:ea typeface="Arial" pitchFamily="34" charset="-122"/>
                <a:cs typeface="Arial" pitchFamily="34" charset="-120"/>
              </a:rPr>
              <a:t>The Next Web</a:t>
            </a:r>
            <a:pPr indent="0" marL="0">
              <a:spcAft>
                <a:spcPts val="800"/>
              </a:spcAft>
              <a:buNone/>
            </a:pPr>
            <a:r>
              <a:rPr lang="en-US" sz="1600" dirty="0">
                <a:solidFill>
                  <a:srgbClr val="1C2833"/>
                </a:solidFill>
                <a:latin typeface="Arial" pitchFamily="34" charset="0"/>
                <a:ea typeface="Arial" pitchFamily="34" charset="-122"/>
                <a:cs typeface="Arial" pitchFamily="34" charset="-120"/>
              </a:rPr>
              <a:t>, 16 July. Available at: https://thenextweb.com/news/verizon-3000-retail-layoffs-store-reorganization (Accessed: 26 October 2026).</a:t>
            </a:r>
            <a:endParaRPr lang="en-US" sz="1600" dirty="0"/>
          </a:p>
        </p:txBody>
      </p:sp>
      <p:sp>
        <p:nvSpPr>
          <p:cNvPr id="25" name="Slide Number Placeholder 0"/>
          <p:cNvSpPr>
            <a:spLocks noGrp="1"/>
          </p:cNvSpPr>
          <p:nvPr>
            <p:ph type="sldNum" sz="quarter" idx="4294967295"/>
          </p:nvPr>
        </p:nvSpPr>
        <p:spPr>
          <a:xfrm>
            <a:off x="10972800" y="6355080"/>
            <a:ext cx="667512" cy="365760"/>
          </a:xfrm>
          <a:prstGeom prst="rect">
            <a:avLst/>
          </a:prstGeom>
          <a:extLst>
            <a:ext uri="{C572A759-6A51-4108-AA02-DFA0A04FC94B}">
              <ma14:wrappingTextBoxFlag xmlns:ma14="http://schemas.microsoft.com/office/mac/drawingml/2011/main" val="0"/>
            </a:ext>
          </a:extLst>
        </p:spPr>
        <p:txBody>
          <a:bodyPr/>
          <a:lstStyle>
            <a:lvl1pPr>
              <a:defRPr sz="1400">
                <a:solidFill>
                  <a:srgbClr val="607085"/>
                </a:solidFill>
                <a:latin typeface="Arial"/>
                <a:ea typeface="Arial"/>
                <a:cs typeface="Arial"/>
              </a:defRPr>
            </a:lvl1pPr>
          </a:lstStyle>
          <a:p>
            <a:pPr algn="r"/>
            <a:fld id="{F7021451-1387-4CA6-816F-3879F97B5CBC}" type="slidenum">
              <a:rPr b="0" lang="en-US"/>
              <a:t>89</a:t>
            </a:fld>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89</Slides>
  <Notes>89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89</vt:i4>
      </vt:variant>
    </vt:vector>
  </HeadingPairs>
  <TitlesOfParts>
    <vt:vector size="92"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lpstr>Slide 41</vt:lpstr>
      <vt:lpstr>Slide 42</vt:lpstr>
      <vt:lpstr>Slide 43</vt:lpstr>
      <vt:lpstr>Slide 44</vt:lpstr>
      <vt:lpstr>Slide 45</vt:lpstr>
      <vt:lpstr>Slide 46</vt:lpstr>
      <vt:lpstr>Slide 47</vt:lpstr>
      <vt:lpstr>Slide 48</vt:lpstr>
      <vt:lpstr>Slide 49</vt:lpstr>
      <vt:lpstr>Slide 50</vt:lpstr>
      <vt:lpstr>Slide 51</vt:lpstr>
      <vt:lpstr>Slide 52</vt:lpstr>
      <vt:lpstr>Slide 53</vt:lpstr>
      <vt:lpstr>Slide 54</vt:lpstr>
      <vt:lpstr>Slide 55</vt:lpstr>
      <vt:lpstr>Slide 56</vt:lpstr>
      <vt:lpstr>Slide 57</vt:lpstr>
      <vt:lpstr>Slide 58</vt:lpstr>
      <vt:lpstr>Slide 59</vt:lpstr>
      <vt:lpstr>Slide 60</vt:lpstr>
      <vt:lpstr>Slide 61</vt:lpstr>
      <vt:lpstr>Slide 62</vt:lpstr>
      <vt:lpstr>Slide 63</vt:lpstr>
      <vt:lpstr>Slide 64</vt:lpstr>
      <vt:lpstr>Slide 65</vt:lpstr>
      <vt:lpstr>Slide 66</vt:lpstr>
      <vt:lpstr>Slide 67</vt:lpstr>
      <vt:lpstr>Slide 68</vt:lpstr>
      <vt:lpstr>Slide 69</vt:lpstr>
      <vt:lpstr>Slide 70</vt:lpstr>
      <vt:lpstr>Slide 71</vt:lpstr>
      <vt:lpstr>Slide 72</vt:lpstr>
      <vt:lpstr>Slide 73</vt:lpstr>
      <vt:lpstr>Slide 74</vt:lpstr>
      <vt:lpstr>Slide 75</vt:lpstr>
      <vt:lpstr>Slide 76</vt:lpstr>
      <vt:lpstr>Slide 77</vt:lpstr>
      <vt:lpstr>Slide 78</vt:lpstr>
      <vt:lpstr>Slide 79</vt:lpstr>
      <vt:lpstr>Slide 80</vt:lpstr>
      <vt:lpstr>Slide 81</vt:lpstr>
      <vt:lpstr>Slide 82</vt:lpstr>
      <vt:lpstr>Slide 83</vt:lpstr>
      <vt:lpstr>Slide 84</vt:lpstr>
      <vt:lpstr>Slide 85</vt:lpstr>
      <vt:lpstr>Slide 86</vt:lpstr>
      <vt:lpstr>Slide 87</vt:lpstr>
      <vt:lpstr>Slide 88</vt:lpstr>
      <vt:lpstr>Slide 89</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LCDB7007 Research paradigms and the Seven Aliens</dc:title>
  <dc:subject>PptxGenJS Presentation</dc:subject>
  <dc:creator>Dr Caroline Jawad</dc:creator>
  <cp:lastModifiedBy>Dr Caroline Jawad</cp:lastModifiedBy>
  <cp:revision>1</cp:revision>
  <dcterms:created xsi:type="dcterms:W3CDTF">2026-10-26T18:26:10Z</dcterms:created>
  <dcterms:modified xsi:type="dcterms:W3CDTF">2026-10-26T18:26:10Z</dcterms:modified>
</cp:coreProperties>
</file>