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3"/>
  </p:notesMasterIdLst>
  <p:handoutMasterIdLst>
    <p:handoutMasterId r:id="rId34"/>
  </p:handoutMasterIdLst>
  <p:sldIdLst>
    <p:sldId id="363" r:id="rId2"/>
    <p:sldId id="331" r:id="rId3"/>
    <p:sldId id="374" r:id="rId4"/>
    <p:sldId id="378" r:id="rId5"/>
    <p:sldId id="384" r:id="rId6"/>
    <p:sldId id="387" r:id="rId7"/>
    <p:sldId id="390" r:id="rId8"/>
    <p:sldId id="318" r:id="rId9"/>
    <p:sldId id="319" r:id="rId10"/>
    <p:sldId id="320" r:id="rId11"/>
    <p:sldId id="321" r:id="rId12"/>
    <p:sldId id="322" r:id="rId13"/>
    <p:sldId id="323" r:id="rId14"/>
    <p:sldId id="312" r:id="rId15"/>
    <p:sldId id="388" r:id="rId16"/>
    <p:sldId id="386" r:id="rId17"/>
    <p:sldId id="324" r:id="rId18"/>
    <p:sldId id="325" r:id="rId19"/>
    <p:sldId id="389" r:id="rId20"/>
    <p:sldId id="326" r:id="rId21"/>
    <p:sldId id="298" r:id="rId22"/>
    <p:sldId id="332" r:id="rId23"/>
    <p:sldId id="333" r:id="rId24"/>
    <p:sldId id="334" r:id="rId25"/>
    <p:sldId id="335" r:id="rId26"/>
    <p:sldId id="336" r:id="rId27"/>
    <p:sldId id="337" r:id="rId28"/>
    <p:sldId id="391" r:id="rId29"/>
    <p:sldId id="362" r:id="rId30"/>
    <p:sldId id="369" r:id="rId31"/>
    <p:sldId id="370" r:id="rId32"/>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8080"/>
    <a:srgbClr val="0000FF"/>
    <a:srgbClr val="C0C0C0"/>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576" autoAdjust="0"/>
  </p:normalViewPr>
  <p:slideViewPr>
    <p:cSldViewPr>
      <p:cViewPr varScale="1">
        <p:scale>
          <a:sx n="115" d="100"/>
          <a:sy n="115" d="100"/>
        </p:scale>
        <p:origin x="252" y="114"/>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2928483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3341196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1193112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3192727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2168008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E7B318E-1DC9-4D52-AED7-A6970FBCCA71}"/>
              </a:ext>
            </a:extLst>
          </p:cNvPr>
          <p:cNvSpPr>
            <a:spLocks noChangeArrowheads="1"/>
          </p:cNvSpPr>
          <p:nvPr/>
        </p:nvSpPr>
        <p:spPr bwMode="auto">
          <a:xfrm>
            <a:off x="3884613" y="0"/>
            <a:ext cx="2973387"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4339" name="Rectangle 3">
            <a:extLst>
              <a:ext uri="{FF2B5EF4-FFF2-40B4-BE49-F238E27FC236}">
                <a16:creationId xmlns:a16="http://schemas.microsoft.com/office/drawing/2014/main" id="{339192E8-938B-4FE4-A249-F7416D40B821}"/>
              </a:ext>
            </a:extLst>
          </p:cNvPr>
          <p:cNvSpPr>
            <a:spLocks noChangeArrowheads="1"/>
          </p:cNvSpPr>
          <p:nvPr/>
        </p:nvSpPr>
        <p:spPr bwMode="auto">
          <a:xfrm>
            <a:off x="3884613" y="8685213"/>
            <a:ext cx="2973387"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r>
              <a:rPr lang="en-GB" altLang="en-US" sz="1000" i="1"/>
              <a:t>1</a:t>
            </a:r>
          </a:p>
        </p:txBody>
      </p:sp>
      <p:sp>
        <p:nvSpPr>
          <p:cNvPr id="14340" name="Rectangle 4">
            <a:extLst>
              <a:ext uri="{FF2B5EF4-FFF2-40B4-BE49-F238E27FC236}">
                <a16:creationId xmlns:a16="http://schemas.microsoft.com/office/drawing/2014/main" id="{E5D55960-58E5-4451-BBD1-654B8C298678}"/>
              </a:ext>
            </a:extLst>
          </p:cNvPr>
          <p:cNvSpPr>
            <a:spLocks noChangeArrowheads="1"/>
          </p:cNvSpPr>
          <p:nvPr/>
        </p:nvSpPr>
        <p:spPr bwMode="auto">
          <a:xfrm>
            <a:off x="-1588" y="8685213"/>
            <a:ext cx="2971801"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4341" name="Rectangle 5">
            <a:extLst>
              <a:ext uri="{FF2B5EF4-FFF2-40B4-BE49-F238E27FC236}">
                <a16:creationId xmlns:a16="http://schemas.microsoft.com/office/drawing/2014/main" id="{20D9D45B-3125-434C-8675-95E5DA1369B2}"/>
              </a:ext>
            </a:extLst>
          </p:cNvPr>
          <p:cNvSpPr>
            <a:spLocks noChangeArrowheads="1"/>
          </p:cNvSpPr>
          <p:nvPr/>
        </p:nvSpPr>
        <p:spPr bwMode="auto">
          <a:xfrm>
            <a:off x="-1588" y="0"/>
            <a:ext cx="2971801"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4342" name="Rectangle 6">
            <a:extLst>
              <a:ext uri="{FF2B5EF4-FFF2-40B4-BE49-F238E27FC236}">
                <a16:creationId xmlns:a16="http://schemas.microsoft.com/office/drawing/2014/main" id="{1E4FF2F7-0765-4CB2-B6F7-E562F7295AA2}"/>
              </a:ext>
            </a:extLst>
          </p:cNvPr>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3" name="Rectangle 7">
            <a:extLst>
              <a:ext uri="{FF2B5EF4-FFF2-40B4-BE49-F238E27FC236}">
                <a16:creationId xmlns:a16="http://schemas.microsoft.com/office/drawing/2014/main" id="{78E30841-EA49-4D8A-B0FD-56F67F629C0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D0993E83-A101-4BAF-B5C3-2723F2CFF447}"/>
              </a:ext>
            </a:extLst>
          </p:cNvPr>
          <p:cNvSpPr>
            <a:spLocks noChangeArrowheads="1"/>
          </p:cNvSpPr>
          <p:nvPr/>
        </p:nvSpPr>
        <p:spPr bwMode="auto">
          <a:xfrm>
            <a:off x="3884613" y="0"/>
            <a:ext cx="2973387"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6387" name="Rectangle 3">
            <a:extLst>
              <a:ext uri="{FF2B5EF4-FFF2-40B4-BE49-F238E27FC236}">
                <a16:creationId xmlns:a16="http://schemas.microsoft.com/office/drawing/2014/main" id="{71C6E5ED-B417-4814-85AB-9CE449EE477B}"/>
              </a:ext>
            </a:extLst>
          </p:cNvPr>
          <p:cNvSpPr>
            <a:spLocks noChangeArrowheads="1"/>
          </p:cNvSpPr>
          <p:nvPr/>
        </p:nvSpPr>
        <p:spPr bwMode="auto">
          <a:xfrm>
            <a:off x="3884613" y="8685213"/>
            <a:ext cx="2973387"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r>
              <a:rPr lang="en-GB" altLang="en-US" sz="1000" i="1"/>
              <a:t>2</a:t>
            </a:r>
          </a:p>
        </p:txBody>
      </p:sp>
      <p:sp>
        <p:nvSpPr>
          <p:cNvPr id="16388" name="Rectangle 4">
            <a:extLst>
              <a:ext uri="{FF2B5EF4-FFF2-40B4-BE49-F238E27FC236}">
                <a16:creationId xmlns:a16="http://schemas.microsoft.com/office/drawing/2014/main" id="{E9D3E678-295B-4CE1-9267-0431365929E3}"/>
              </a:ext>
            </a:extLst>
          </p:cNvPr>
          <p:cNvSpPr>
            <a:spLocks noChangeArrowheads="1"/>
          </p:cNvSpPr>
          <p:nvPr/>
        </p:nvSpPr>
        <p:spPr bwMode="auto">
          <a:xfrm>
            <a:off x="-1588" y="8685213"/>
            <a:ext cx="2971801"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6389" name="Rectangle 5">
            <a:extLst>
              <a:ext uri="{FF2B5EF4-FFF2-40B4-BE49-F238E27FC236}">
                <a16:creationId xmlns:a16="http://schemas.microsoft.com/office/drawing/2014/main" id="{39A2A4DA-CF22-458D-9624-C23C964FC5F5}"/>
              </a:ext>
            </a:extLst>
          </p:cNvPr>
          <p:cNvSpPr>
            <a:spLocks noChangeArrowheads="1"/>
          </p:cNvSpPr>
          <p:nvPr/>
        </p:nvSpPr>
        <p:spPr bwMode="auto">
          <a:xfrm>
            <a:off x="-1588" y="0"/>
            <a:ext cx="2971801"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6390" name="Rectangle 6">
            <a:extLst>
              <a:ext uri="{FF2B5EF4-FFF2-40B4-BE49-F238E27FC236}">
                <a16:creationId xmlns:a16="http://schemas.microsoft.com/office/drawing/2014/main" id="{32890F61-3748-40A4-B9E4-31DF3FB9EBF5}"/>
              </a:ext>
            </a:extLst>
          </p:cNvPr>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91" name="Rectangle 7">
            <a:extLst>
              <a:ext uri="{FF2B5EF4-FFF2-40B4-BE49-F238E27FC236}">
                <a16:creationId xmlns:a16="http://schemas.microsoft.com/office/drawing/2014/main" id="{47A64447-052B-4D7A-8D9C-F42BCA4E6E1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790A9F53-1F4E-4DDB-BE6E-39E106C44648}"/>
              </a:ext>
            </a:extLst>
          </p:cNvPr>
          <p:cNvSpPr>
            <a:spLocks noChangeArrowheads="1"/>
          </p:cNvSpPr>
          <p:nvPr/>
        </p:nvSpPr>
        <p:spPr bwMode="auto">
          <a:xfrm>
            <a:off x="3884613" y="0"/>
            <a:ext cx="2973387"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8435" name="Rectangle 3">
            <a:extLst>
              <a:ext uri="{FF2B5EF4-FFF2-40B4-BE49-F238E27FC236}">
                <a16:creationId xmlns:a16="http://schemas.microsoft.com/office/drawing/2014/main" id="{557C57A0-938B-4EBF-838B-8777F731E75F}"/>
              </a:ext>
            </a:extLst>
          </p:cNvPr>
          <p:cNvSpPr>
            <a:spLocks noChangeArrowheads="1"/>
          </p:cNvSpPr>
          <p:nvPr/>
        </p:nvSpPr>
        <p:spPr bwMode="auto">
          <a:xfrm>
            <a:off x="3884613" y="8685213"/>
            <a:ext cx="2973387"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r>
              <a:rPr lang="en-GB" altLang="en-US" sz="1000" i="1"/>
              <a:t>3</a:t>
            </a:r>
          </a:p>
        </p:txBody>
      </p:sp>
      <p:sp>
        <p:nvSpPr>
          <p:cNvPr id="18436" name="Rectangle 4">
            <a:extLst>
              <a:ext uri="{FF2B5EF4-FFF2-40B4-BE49-F238E27FC236}">
                <a16:creationId xmlns:a16="http://schemas.microsoft.com/office/drawing/2014/main" id="{F8FA069A-F835-4FBB-A7A5-6FE18E294F3E}"/>
              </a:ext>
            </a:extLst>
          </p:cNvPr>
          <p:cNvSpPr>
            <a:spLocks noChangeArrowheads="1"/>
          </p:cNvSpPr>
          <p:nvPr/>
        </p:nvSpPr>
        <p:spPr bwMode="auto">
          <a:xfrm>
            <a:off x="-1588" y="8685213"/>
            <a:ext cx="2971801"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8437" name="Rectangle 5">
            <a:extLst>
              <a:ext uri="{FF2B5EF4-FFF2-40B4-BE49-F238E27FC236}">
                <a16:creationId xmlns:a16="http://schemas.microsoft.com/office/drawing/2014/main" id="{1920B10C-43FA-45C1-8FE2-A0D2DFDE3096}"/>
              </a:ext>
            </a:extLst>
          </p:cNvPr>
          <p:cNvSpPr>
            <a:spLocks noChangeArrowheads="1"/>
          </p:cNvSpPr>
          <p:nvPr/>
        </p:nvSpPr>
        <p:spPr bwMode="auto">
          <a:xfrm>
            <a:off x="-1588" y="0"/>
            <a:ext cx="2971801"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8438" name="Rectangle 6">
            <a:extLst>
              <a:ext uri="{FF2B5EF4-FFF2-40B4-BE49-F238E27FC236}">
                <a16:creationId xmlns:a16="http://schemas.microsoft.com/office/drawing/2014/main" id="{5CFB693D-22FD-44D0-A029-66D55B396D34}"/>
              </a:ext>
            </a:extLst>
          </p:cNvPr>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9" name="Rectangle 7">
            <a:extLst>
              <a:ext uri="{FF2B5EF4-FFF2-40B4-BE49-F238E27FC236}">
                <a16:creationId xmlns:a16="http://schemas.microsoft.com/office/drawing/2014/main" id="{2BDD02AF-59C7-4BBC-80C2-EFE350AEBCD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F162EBE-9836-4CE9-8A03-9FD9BAA1E8A5}"/>
              </a:ext>
            </a:extLst>
          </p:cNvPr>
          <p:cNvSpPr>
            <a:spLocks noChangeArrowheads="1"/>
          </p:cNvSpPr>
          <p:nvPr/>
        </p:nvSpPr>
        <p:spPr bwMode="auto">
          <a:xfrm>
            <a:off x="3884613" y="0"/>
            <a:ext cx="2973387"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0483" name="Rectangle 3">
            <a:extLst>
              <a:ext uri="{FF2B5EF4-FFF2-40B4-BE49-F238E27FC236}">
                <a16:creationId xmlns:a16="http://schemas.microsoft.com/office/drawing/2014/main" id="{B0905E82-43C4-4A86-87F9-61BDD71F0D5A}"/>
              </a:ext>
            </a:extLst>
          </p:cNvPr>
          <p:cNvSpPr>
            <a:spLocks noChangeArrowheads="1"/>
          </p:cNvSpPr>
          <p:nvPr/>
        </p:nvSpPr>
        <p:spPr bwMode="auto">
          <a:xfrm>
            <a:off x="3884613" y="8685213"/>
            <a:ext cx="2973387"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r>
              <a:rPr lang="en-GB" altLang="en-US" sz="1000" i="1"/>
              <a:t>4</a:t>
            </a:r>
          </a:p>
        </p:txBody>
      </p:sp>
      <p:sp>
        <p:nvSpPr>
          <p:cNvPr id="20484" name="Rectangle 4">
            <a:extLst>
              <a:ext uri="{FF2B5EF4-FFF2-40B4-BE49-F238E27FC236}">
                <a16:creationId xmlns:a16="http://schemas.microsoft.com/office/drawing/2014/main" id="{B4610CB0-B651-459E-9CBA-E639C7797051}"/>
              </a:ext>
            </a:extLst>
          </p:cNvPr>
          <p:cNvSpPr>
            <a:spLocks noChangeArrowheads="1"/>
          </p:cNvSpPr>
          <p:nvPr/>
        </p:nvSpPr>
        <p:spPr bwMode="auto">
          <a:xfrm>
            <a:off x="-1588" y="8685213"/>
            <a:ext cx="2971801"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0485" name="Rectangle 5">
            <a:extLst>
              <a:ext uri="{FF2B5EF4-FFF2-40B4-BE49-F238E27FC236}">
                <a16:creationId xmlns:a16="http://schemas.microsoft.com/office/drawing/2014/main" id="{CF31A1BE-C87F-42A9-B343-A546C704AF58}"/>
              </a:ext>
            </a:extLst>
          </p:cNvPr>
          <p:cNvSpPr>
            <a:spLocks noChangeArrowheads="1"/>
          </p:cNvSpPr>
          <p:nvPr/>
        </p:nvSpPr>
        <p:spPr bwMode="auto">
          <a:xfrm>
            <a:off x="-1588" y="0"/>
            <a:ext cx="2971801"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0486" name="Rectangle 6">
            <a:extLst>
              <a:ext uri="{FF2B5EF4-FFF2-40B4-BE49-F238E27FC236}">
                <a16:creationId xmlns:a16="http://schemas.microsoft.com/office/drawing/2014/main" id="{CE25D67F-8438-4828-89F7-AFD26C886F40}"/>
              </a:ext>
            </a:extLst>
          </p:cNvPr>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7" name="Rectangle 7">
            <a:extLst>
              <a:ext uri="{FF2B5EF4-FFF2-40B4-BE49-F238E27FC236}">
                <a16:creationId xmlns:a16="http://schemas.microsoft.com/office/drawing/2014/main" id="{CB817E38-5C5C-46CB-9C56-031AD6FEEFA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03103C46-0ED6-4D71-AB43-F29573155364}"/>
              </a:ext>
            </a:extLst>
          </p:cNvPr>
          <p:cNvSpPr>
            <a:spLocks noChangeArrowheads="1"/>
          </p:cNvSpPr>
          <p:nvPr/>
        </p:nvSpPr>
        <p:spPr bwMode="auto">
          <a:xfrm>
            <a:off x="3884613" y="0"/>
            <a:ext cx="2973387"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2531" name="Rectangle 3">
            <a:extLst>
              <a:ext uri="{FF2B5EF4-FFF2-40B4-BE49-F238E27FC236}">
                <a16:creationId xmlns:a16="http://schemas.microsoft.com/office/drawing/2014/main" id="{3DE880CA-9572-4F60-9765-7929167B9AF1}"/>
              </a:ext>
            </a:extLst>
          </p:cNvPr>
          <p:cNvSpPr>
            <a:spLocks noChangeArrowheads="1"/>
          </p:cNvSpPr>
          <p:nvPr/>
        </p:nvSpPr>
        <p:spPr bwMode="auto">
          <a:xfrm>
            <a:off x="3884613" y="8685213"/>
            <a:ext cx="2973387"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r>
              <a:rPr lang="en-GB" altLang="en-US" sz="1000" i="1"/>
              <a:t>5</a:t>
            </a:r>
          </a:p>
        </p:txBody>
      </p:sp>
      <p:sp>
        <p:nvSpPr>
          <p:cNvPr id="22532" name="Rectangle 4">
            <a:extLst>
              <a:ext uri="{FF2B5EF4-FFF2-40B4-BE49-F238E27FC236}">
                <a16:creationId xmlns:a16="http://schemas.microsoft.com/office/drawing/2014/main" id="{603D4342-88F3-4DC8-943C-D8744BB0DA98}"/>
              </a:ext>
            </a:extLst>
          </p:cNvPr>
          <p:cNvSpPr>
            <a:spLocks noChangeArrowheads="1"/>
          </p:cNvSpPr>
          <p:nvPr/>
        </p:nvSpPr>
        <p:spPr bwMode="auto">
          <a:xfrm>
            <a:off x="-1588" y="8685213"/>
            <a:ext cx="2971801"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2533" name="Rectangle 5">
            <a:extLst>
              <a:ext uri="{FF2B5EF4-FFF2-40B4-BE49-F238E27FC236}">
                <a16:creationId xmlns:a16="http://schemas.microsoft.com/office/drawing/2014/main" id="{AC4A48EE-AA7D-459C-BD75-476B4A570217}"/>
              </a:ext>
            </a:extLst>
          </p:cNvPr>
          <p:cNvSpPr>
            <a:spLocks noChangeArrowheads="1"/>
          </p:cNvSpPr>
          <p:nvPr/>
        </p:nvSpPr>
        <p:spPr bwMode="auto">
          <a:xfrm>
            <a:off x="-1588" y="0"/>
            <a:ext cx="2971801"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2534" name="Rectangle 6">
            <a:extLst>
              <a:ext uri="{FF2B5EF4-FFF2-40B4-BE49-F238E27FC236}">
                <a16:creationId xmlns:a16="http://schemas.microsoft.com/office/drawing/2014/main" id="{7DC9D235-1841-4629-91F9-16DA56578ABA}"/>
              </a:ext>
            </a:extLst>
          </p:cNvPr>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5" name="Rectangle 7">
            <a:extLst>
              <a:ext uri="{FF2B5EF4-FFF2-40B4-BE49-F238E27FC236}">
                <a16:creationId xmlns:a16="http://schemas.microsoft.com/office/drawing/2014/main" id="{312F0879-B5B7-47B6-BF5C-302F2F20F86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2C2F3DF4-A005-4CEE-BC31-E59099C63E52}"/>
              </a:ext>
            </a:extLst>
          </p:cNvPr>
          <p:cNvSpPr>
            <a:spLocks noChangeArrowheads="1"/>
          </p:cNvSpPr>
          <p:nvPr/>
        </p:nvSpPr>
        <p:spPr bwMode="auto">
          <a:xfrm>
            <a:off x="3884613" y="0"/>
            <a:ext cx="2973387"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4579" name="Rectangle 3">
            <a:extLst>
              <a:ext uri="{FF2B5EF4-FFF2-40B4-BE49-F238E27FC236}">
                <a16:creationId xmlns:a16="http://schemas.microsoft.com/office/drawing/2014/main" id="{403F9C8D-BF7A-4416-91BC-2AD3B7930056}"/>
              </a:ext>
            </a:extLst>
          </p:cNvPr>
          <p:cNvSpPr>
            <a:spLocks noChangeArrowheads="1"/>
          </p:cNvSpPr>
          <p:nvPr/>
        </p:nvSpPr>
        <p:spPr bwMode="auto">
          <a:xfrm>
            <a:off x="3884613" y="8685213"/>
            <a:ext cx="2973387"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r>
              <a:rPr lang="en-GB" altLang="en-US" sz="1000" i="1"/>
              <a:t>6</a:t>
            </a:r>
          </a:p>
        </p:txBody>
      </p:sp>
      <p:sp>
        <p:nvSpPr>
          <p:cNvPr id="24580" name="Rectangle 4">
            <a:extLst>
              <a:ext uri="{FF2B5EF4-FFF2-40B4-BE49-F238E27FC236}">
                <a16:creationId xmlns:a16="http://schemas.microsoft.com/office/drawing/2014/main" id="{B9695676-E54B-4DF0-A225-3545C00B42B3}"/>
              </a:ext>
            </a:extLst>
          </p:cNvPr>
          <p:cNvSpPr>
            <a:spLocks noChangeArrowheads="1"/>
          </p:cNvSpPr>
          <p:nvPr/>
        </p:nvSpPr>
        <p:spPr bwMode="auto">
          <a:xfrm>
            <a:off x="-1588" y="8685213"/>
            <a:ext cx="2971801"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4581" name="Rectangle 5">
            <a:extLst>
              <a:ext uri="{FF2B5EF4-FFF2-40B4-BE49-F238E27FC236}">
                <a16:creationId xmlns:a16="http://schemas.microsoft.com/office/drawing/2014/main" id="{183292D8-803E-4594-A7A2-7602F830E589}"/>
              </a:ext>
            </a:extLst>
          </p:cNvPr>
          <p:cNvSpPr>
            <a:spLocks noChangeArrowheads="1"/>
          </p:cNvSpPr>
          <p:nvPr/>
        </p:nvSpPr>
        <p:spPr bwMode="auto">
          <a:xfrm>
            <a:off x="-1588" y="0"/>
            <a:ext cx="2971801"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4582" name="Rectangle 6">
            <a:extLst>
              <a:ext uri="{FF2B5EF4-FFF2-40B4-BE49-F238E27FC236}">
                <a16:creationId xmlns:a16="http://schemas.microsoft.com/office/drawing/2014/main" id="{F8D176B7-FA31-4E66-BB5D-4828D7F2A430}"/>
              </a:ext>
            </a:extLst>
          </p:cNvPr>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3" name="Rectangle 7">
            <a:extLst>
              <a:ext uri="{FF2B5EF4-FFF2-40B4-BE49-F238E27FC236}">
                <a16:creationId xmlns:a16="http://schemas.microsoft.com/office/drawing/2014/main" id="{22275346-2293-48C1-A5EB-463DE79F3E5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667BC98B-A333-4CB1-89BC-3D1C39E4252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A85CAE46-FB70-4703-9C83-4E4455014C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6628" name="Slide Number Placeholder 3">
            <a:extLst>
              <a:ext uri="{FF2B5EF4-FFF2-40B4-BE49-F238E27FC236}">
                <a16:creationId xmlns:a16="http://schemas.microsoft.com/office/drawing/2014/main" id="{36E7CBD9-97B0-44FE-93B9-487336F818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C2B6F-F068-429F-BE8F-2AD4443A4D25}" type="slidenum">
              <a:rPr lang="en-GB" altLang="en-US"/>
              <a:pPr/>
              <a:t>14</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30614138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3741848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4C237FDA-EC27-43B2-81B1-7CBE53053CD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D0E31911-1567-4DCB-80A2-DAAA7699C5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9460" name="Slide Number Placeholder 3">
            <a:extLst>
              <a:ext uri="{FF2B5EF4-FFF2-40B4-BE49-F238E27FC236}">
                <a16:creationId xmlns:a16="http://schemas.microsoft.com/office/drawing/2014/main" id="{7E76E6E0-3647-460B-A804-D4C93A3D18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C4C7EA8-7E91-461E-8B68-32215D5B2C80}" type="slidenum">
              <a:rPr lang="en-GB" altLang="en-US"/>
              <a:pPr/>
              <a:t>17</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6B30A66B-8C95-4300-9EC9-EE39DB0AA4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22FE6D5B-30EB-4502-BE9B-DB5D4D52ED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4988C2C4-3F4D-4CFB-AE3F-1A4E9BAAEAC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09ECBB7-850F-40E1-B96C-9F8E4252E987}" type="slidenum">
              <a:rPr lang="en-GB" altLang="en-US"/>
              <a:pPr/>
              <a:t>18</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28164CFB-75E0-438B-AE6F-0B6035AA804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049A9DF9-FCE5-4AEC-9B30-B26FD345B5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3556" name="Slide Number Placeholder 3">
            <a:extLst>
              <a:ext uri="{FF2B5EF4-FFF2-40B4-BE49-F238E27FC236}">
                <a16:creationId xmlns:a16="http://schemas.microsoft.com/office/drawing/2014/main" id="{7ADF56AE-8329-4CA7-A554-FD37DD0BDA1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1EA73E3-6D23-4D98-9F23-D87EE83B5A75}" type="slidenum">
              <a:rPr lang="en-GB" altLang="en-US"/>
              <a:pPr/>
              <a:t>19</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EEBB653-E17A-48DE-B6FB-54E5C53518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536C6FEB-8014-4A98-AFB5-411D9142BB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5604" name="Slide Number Placeholder 3">
            <a:extLst>
              <a:ext uri="{FF2B5EF4-FFF2-40B4-BE49-F238E27FC236}">
                <a16:creationId xmlns:a16="http://schemas.microsoft.com/office/drawing/2014/main" id="{DD46F304-2D6D-481B-8221-F4420524C55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CF6B87E-53B8-46BA-A74D-D1B3106D22D2}" type="slidenum">
              <a:rPr lang="en-GB" altLang="en-US"/>
              <a:pPr/>
              <a:t>20</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A61A2B39-CFDB-490D-8E87-E5F395C1284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F517BE8C-A5D5-4B48-9243-B5DC9CD773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7652" name="Slide Number Placeholder 3">
            <a:extLst>
              <a:ext uri="{FF2B5EF4-FFF2-40B4-BE49-F238E27FC236}">
                <a16:creationId xmlns:a16="http://schemas.microsoft.com/office/drawing/2014/main" id="{1CAE9BAC-3082-4CDE-890C-83FFD415075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6F3AC4C-8BEA-44C4-8B60-1618EF16F70B}" type="slidenum">
              <a:rPr lang="en-GB" altLang="en-US"/>
              <a:pPr/>
              <a:t>21</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163CD9D-C6EC-4A82-97E1-7297763EBE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F241A401-B739-4974-8F56-8D0D3BF4AF1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9700" name="Slide Number Placeholder 3">
            <a:extLst>
              <a:ext uri="{FF2B5EF4-FFF2-40B4-BE49-F238E27FC236}">
                <a16:creationId xmlns:a16="http://schemas.microsoft.com/office/drawing/2014/main" id="{9CB901E2-0258-4F49-8CF0-57A456E1456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B54D67D-5C6E-4FC5-8038-4CF9F5E57CCB}" type="slidenum">
              <a:rPr lang="en-GB" altLang="en-US"/>
              <a:pPr/>
              <a:t>22</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EE72D5A8-19D9-4669-A202-00B03A80E5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7DDA8D52-1D83-44B3-99D1-30BEC27C7A1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1748" name="Slide Number Placeholder 3">
            <a:extLst>
              <a:ext uri="{FF2B5EF4-FFF2-40B4-BE49-F238E27FC236}">
                <a16:creationId xmlns:a16="http://schemas.microsoft.com/office/drawing/2014/main" id="{A987DE8E-192D-455A-AE10-BF74BA2B9F8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620B88B-0183-4150-B652-6746C4726B2B}" type="slidenum">
              <a:rPr lang="en-GB" altLang="en-US"/>
              <a:pPr/>
              <a:t>23</a:t>
            </a:fld>
            <a:endParaRPr lang="en-GB"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5AD0925-CEC0-47F1-A652-9D1421F138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4264CF63-268E-4D42-8333-0F98264B8C1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3796" name="Slide Number Placeholder 3">
            <a:extLst>
              <a:ext uri="{FF2B5EF4-FFF2-40B4-BE49-F238E27FC236}">
                <a16:creationId xmlns:a16="http://schemas.microsoft.com/office/drawing/2014/main" id="{ECF2E6D3-4B61-4A4A-BE6C-196DDF0DA9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D1BDE66-01F6-4C76-BEC4-3F980A499419}" type="slidenum">
              <a:rPr lang="en-GB" altLang="en-US"/>
              <a:pPr/>
              <a:t>24</a:t>
            </a:fld>
            <a:endParaRPr lang="en-GB"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248F631C-EDB4-4CE9-9D65-91F61555DB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12286D55-8275-453F-87E7-52E86003692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5844" name="Slide Number Placeholder 3">
            <a:extLst>
              <a:ext uri="{FF2B5EF4-FFF2-40B4-BE49-F238E27FC236}">
                <a16:creationId xmlns:a16="http://schemas.microsoft.com/office/drawing/2014/main" id="{77364FEA-0EFD-4C38-A315-DC71AEBBF0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A84BC95-5D6D-4AD3-806B-D4130DAA0B8A}" type="slidenum">
              <a:rPr lang="en-GB" altLang="en-US"/>
              <a:pPr/>
              <a:t>25</a:t>
            </a:fld>
            <a:endParaRPr lang="en-GB"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CE448136-FA9D-4E66-8068-B72D852C85E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7B28813-B951-49DF-BE17-28B0D15989F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7892" name="Slide Number Placeholder 3">
            <a:extLst>
              <a:ext uri="{FF2B5EF4-FFF2-40B4-BE49-F238E27FC236}">
                <a16:creationId xmlns:a16="http://schemas.microsoft.com/office/drawing/2014/main" id="{D4DE6359-4EBB-4DE2-AE56-288471C6A65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86F2BAC-CDDA-4298-B7DE-003B56D5A0A5}" type="slidenum">
              <a:rPr lang="en-GB" altLang="en-US"/>
              <a:pPr/>
              <a:t>26</a:t>
            </a:fld>
            <a:endParaRPr lang="en-GB"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65654254-B2CC-4B1C-ABF4-4E8DEF9F45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C87F94D-A7ED-4724-BE47-6F03EC0E76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9940" name="Slide Number Placeholder 3">
            <a:extLst>
              <a:ext uri="{FF2B5EF4-FFF2-40B4-BE49-F238E27FC236}">
                <a16:creationId xmlns:a16="http://schemas.microsoft.com/office/drawing/2014/main" id="{E48ADE25-7B24-4667-B7F1-ED50DF180F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BE38477-5F5A-45A1-A2C1-FC3A114B1F3E}" type="slidenum">
              <a:rPr lang="en-GB" altLang="en-US"/>
              <a:pPr/>
              <a:t>27</a:t>
            </a:fld>
            <a:endParaRPr lang="en-GB"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65654254-B2CC-4B1C-ABF4-4E8DEF9F45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1C87F94D-A7ED-4724-BE47-6F03EC0E76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9940" name="Slide Number Placeholder 3">
            <a:extLst>
              <a:ext uri="{FF2B5EF4-FFF2-40B4-BE49-F238E27FC236}">
                <a16:creationId xmlns:a16="http://schemas.microsoft.com/office/drawing/2014/main" id="{E48ADE25-7B24-4667-B7F1-ED50DF180F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BE38477-5F5A-45A1-A2C1-FC3A114B1F3E}" type="slidenum">
              <a:rPr lang="en-GB" altLang="en-US"/>
              <a:pPr/>
              <a:t>28</a:t>
            </a:fld>
            <a:endParaRPr lang="en-GB" altLang="en-US"/>
          </a:p>
        </p:txBody>
      </p:sp>
    </p:spTree>
    <p:extLst>
      <p:ext uri="{BB962C8B-B14F-4D97-AF65-F5344CB8AC3E}">
        <p14:creationId xmlns:p14="http://schemas.microsoft.com/office/powerpoint/2010/main" val="20435090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57D9B86-D1BD-43ED-B2E0-1600028345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6372DCFE-B54D-4D9D-9AA5-A562095B55F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1988" name="Slide Number Placeholder 3">
            <a:extLst>
              <a:ext uri="{FF2B5EF4-FFF2-40B4-BE49-F238E27FC236}">
                <a16:creationId xmlns:a16="http://schemas.microsoft.com/office/drawing/2014/main" id="{65B515FF-A395-4EC2-8540-308FE1011E5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4FF4F99-4AAC-4EAF-9E10-9BF2C245468C}" type="slidenum">
              <a:rPr lang="en-GB" altLang="en-US"/>
              <a:pPr/>
              <a:t>29</a:t>
            </a:fld>
            <a:endParaRPr lang="en-GB"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30</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31</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12/02/2021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12/02/2021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12/02/2021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12/02/2021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12/02/2021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12/02/2021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12/02/2021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12/02/2021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12/02/2021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12/02/2021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12/02/2021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12/02/2021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BMSW6104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717032"/>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2</a:t>
            </a:r>
          </a:p>
          <a:p>
            <a:pPr eaLnBrk="1" hangingPunct="1"/>
            <a:r>
              <a:rPr lang="en-GB" altLang="en-US" sz="4000" dirty="0">
                <a:solidFill>
                  <a:srgbClr val="FFFF00"/>
                </a:solidFill>
              </a:rPr>
              <a:t>Analysing </a:t>
            </a:r>
            <a:r>
              <a:rPr lang="en-GB" altLang="en-US" sz="3600" dirty="0">
                <a:solidFill>
                  <a:srgbClr val="FFFF00"/>
                </a:solidFill>
              </a:rPr>
              <a:t>The Strategic Environment</a:t>
            </a:r>
          </a:p>
          <a:p>
            <a:pPr eaLnBrk="1" hangingPunct="1"/>
            <a:r>
              <a:rPr lang="en-GB" altLang="en-US" dirty="0">
                <a:solidFill>
                  <a:srgbClr val="FFFF00"/>
                </a:solidFill>
              </a:rPr>
              <a:t>(Macro-Environment Analysis)</a:t>
            </a: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a:t>
            </a:r>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Strategic Management for SMEs</a:t>
            </a:r>
            <a:endParaRPr lang="en-GB" altLang="en-US"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484784"/>
            <a:ext cx="10729191" cy="4176464"/>
          </a:xfrm>
        </p:spPr>
        <p:txBody>
          <a:bodyPr/>
          <a:lstStyle/>
          <a:p>
            <a:pPr algn="just"/>
            <a:r>
              <a:rPr lang="en-GB" dirty="0"/>
              <a:t>Explain why it is important to study the environment of the organisation</a:t>
            </a:r>
          </a:p>
          <a:p>
            <a:pPr algn="just"/>
            <a:r>
              <a:rPr lang="en-GB" dirty="0"/>
              <a:t>Outline the main environmental influences on the organisation and relate the degree of change to prescriptive and emergent strategic approaches</a:t>
            </a:r>
          </a:p>
          <a:p>
            <a:pPr algn="just"/>
            <a:r>
              <a:rPr lang="en-GB" dirty="0"/>
              <a:t>Analyse the broad macro-environment of organisations in terms of political, economic, social, technological, ecological and legal factors (PESTEL)</a:t>
            </a:r>
          </a:p>
          <a:p>
            <a:endParaRPr lang="en-US" sz="2800" dirty="0"/>
          </a:p>
          <a:p>
            <a:pPr marL="0" indent="0" eaLnBrk="1" hangingPunct="1">
              <a:buNone/>
              <a:defRPr/>
            </a:pPr>
            <a:endParaRPr lang="en-GB"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Last Week  -  Levels of Strategy</a:t>
            </a:r>
          </a:p>
        </p:txBody>
      </p:sp>
      <p:pic>
        <p:nvPicPr>
          <p:cNvPr id="3" name="Picture 2" descr="A picture containing drawing&#10;&#10;Description automatically generated">
            <a:extLst>
              <a:ext uri="{FF2B5EF4-FFF2-40B4-BE49-F238E27FC236}">
                <a16:creationId xmlns:a16="http://schemas.microsoft.com/office/drawing/2014/main" id="{F94BC7F4-D08E-4B82-8258-6384EDA3C2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4112" y="1268760"/>
            <a:ext cx="4921224" cy="4104456"/>
          </a:xfrm>
          <a:prstGeom prst="rect">
            <a:avLst/>
          </a:prstGeom>
        </p:spPr>
      </p:pic>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3" y="980728"/>
            <a:ext cx="6534726" cy="4680520"/>
          </a:xfrm>
        </p:spPr>
        <p:txBody>
          <a:bodyPr/>
          <a:lstStyle/>
          <a:p>
            <a:pPr algn="just"/>
            <a:r>
              <a:rPr lang="en-GB" sz="2400" b="1" dirty="0">
                <a:solidFill>
                  <a:srgbClr val="FF0000"/>
                </a:solidFill>
              </a:rPr>
              <a:t>Corporate-level strategy </a:t>
            </a:r>
            <a:r>
              <a:rPr lang="en-GB" sz="2400" dirty="0"/>
              <a:t>is concerned with the overall scope of an organisation and how value is added to the constituent businesses of the organisational whole.</a:t>
            </a:r>
          </a:p>
          <a:p>
            <a:pPr algn="just"/>
            <a:r>
              <a:rPr lang="en-GB" altLang="en-US" sz="2400" b="1" dirty="0">
                <a:solidFill>
                  <a:srgbClr val="FF0000"/>
                </a:solidFill>
              </a:rPr>
              <a:t>Business-level strategy </a:t>
            </a:r>
            <a:r>
              <a:rPr lang="en-GB" altLang="en-US" sz="2400" dirty="0"/>
              <a:t>is about how the individual businesses should compete in their particular markets.</a:t>
            </a:r>
          </a:p>
          <a:p>
            <a:pPr algn="just"/>
            <a:r>
              <a:rPr lang="en-GB" altLang="en-US" sz="2400" b="1" dirty="0">
                <a:solidFill>
                  <a:srgbClr val="FF0000"/>
                </a:solidFill>
              </a:rPr>
              <a:t>Functional strategies </a:t>
            </a:r>
            <a:r>
              <a:rPr lang="en-GB" altLang="en-US" sz="2400" dirty="0"/>
              <a:t>are concerned with how the components of an organisation deliver effectively the corporate- and business-level strategies in terms of resources, processes and people. </a:t>
            </a:r>
          </a:p>
        </p:txBody>
      </p:sp>
    </p:spTree>
    <p:extLst>
      <p:ext uri="{BB962C8B-B14F-4D97-AF65-F5344CB8AC3E}">
        <p14:creationId xmlns:p14="http://schemas.microsoft.com/office/powerpoint/2010/main" val="341007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500" fill="hold"/>
                                        <p:tgtEl>
                                          <p:spTgt spid="717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 calcmode="lin" valueType="num">
                                      <p:cBhvr additive="base">
                                        <p:cTn id="13" dur="500" fill="hold"/>
                                        <p:tgtEl>
                                          <p:spTgt spid="717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 calcmode="lin" valueType="num">
                                      <p:cBhvr additive="base">
                                        <p:cTn id="19" dur="500" fill="hold"/>
                                        <p:tgtEl>
                                          <p:spTgt spid="717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17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Last Week  -  Core Areas of Strategic Management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23392" y="1052736"/>
            <a:ext cx="10765195" cy="4680520"/>
          </a:xfrm>
        </p:spPr>
        <p:txBody>
          <a:bodyPr/>
          <a:lstStyle/>
          <a:p>
            <a:pPr marL="0" indent="0" eaLnBrk="1" hangingPunct="1">
              <a:buNone/>
              <a:defRPr/>
            </a:pPr>
            <a:r>
              <a:rPr lang="en-GB" altLang="en-US" sz="2400" b="1" dirty="0"/>
              <a:t>The three core areas of strategic management are</a:t>
            </a:r>
            <a:r>
              <a:rPr lang="en-GB" altLang="en-US" sz="2400" dirty="0"/>
              <a:t>:</a:t>
            </a:r>
          </a:p>
          <a:p>
            <a:pPr lvl="1" algn="just" eaLnBrk="1" hangingPunct="1">
              <a:buFont typeface="Wingdings" panose="05000000000000000000" pitchFamily="2" charset="2"/>
              <a:buChar char="§"/>
              <a:defRPr/>
            </a:pPr>
            <a:r>
              <a:rPr lang="en-GB" altLang="en-US" sz="2400" b="1" dirty="0">
                <a:solidFill>
                  <a:schemeClr val="accent1">
                    <a:lumMod val="50000"/>
                  </a:schemeClr>
                </a:solidFill>
              </a:rPr>
              <a:t>Strategic analysis</a:t>
            </a:r>
            <a:r>
              <a:rPr lang="en-GB" altLang="en-US" sz="2400" dirty="0"/>
              <a:t>. The organisation, its mission and objectives have to be examined and analysed.</a:t>
            </a:r>
          </a:p>
          <a:p>
            <a:pPr lvl="1" algn="just" eaLnBrk="1" hangingPunct="1">
              <a:buFont typeface="Wingdings" panose="05000000000000000000" pitchFamily="2" charset="2"/>
              <a:buChar char="§"/>
              <a:defRPr/>
            </a:pPr>
            <a:r>
              <a:rPr lang="en-GB" altLang="en-US" sz="2400" b="1" dirty="0">
                <a:solidFill>
                  <a:srgbClr val="00B050"/>
                </a:solidFill>
              </a:rPr>
              <a:t>Strategy development</a:t>
            </a:r>
            <a:r>
              <a:rPr lang="en-GB" altLang="en-US" sz="2400" dirty="0"/>
              <a:t>. The strategy options have to be developed and then selected. To be successful, the strategy is likely to be built on the particular skills of the organisation and the special relationships that it has or can develop with those outside – suppliers, customers, distributors and government.</a:t>
            </a:r>
          </a:p>
          <a:p>
            <a:pPr lvl="1" algn="just" eaLnBrk="1" hangingPunct="1">
              <a:buFont typeface="Wingdings" panose="05000000000000000000" pitchFamily="2" charset="2"/>
              <a:buChar char="§"/>
              <a:defRPr/>
            </a:pPr>
            <a:r>
              <a:rPr lang="en-GB" altLang="en-US" sz="2400" b="1" dirty="0">
                <a:solidFill>
                  <a:schemeClr val="accent6">
                    <a:lumMod val="50000"/>
                  </a:schemeClr>
                </a:solidFill>
              </a:rPr>
              <a:t>Strategy implementation</a:t>
            </a:r>
            <a:r>
              <a:rPr lang="en-GB" altLang="en-US" sz="2400" dirty="0"/>
              <a:t>. The selected options now have to be implemented. There may be major difficulties in terms of motivation, power relationships, government negotiations, company acquisitions and many other matters. </a:t>
            </a:r>
          </a:p>
        </p:txBody>
      </p:sp>
    </p:spTree>
    <p:extLst>
      <p:ext uri="{BB962C8B-B14F-4D97-AF65-F5344CB8AC3E}">
        <p14:creationId xmlns:p14="http://schemas.microsoft.com/office/powerpoint/2010/main" val="44884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299356" y="0"/>
            <a:ext cx="11593288" cy="1143000"/>
          </a:xfrm>
        </p:spPr>
        <p:txBody>
          <a:bodyPr/>
          <a:lstStyle/>
          <a:p>
            <a:pPr eaLnBrk="1" hangingPunct="1"/>
            <a:r>
              <a:rPr lang="en-GB" altLang="en-US" sz="3200" b="1" dirty="0">
                <a:solidFill>
                  <a:schemeClr val="tx2">
                    <a:lumMod val="75000"/>
                  </a:schemeClr>
                </a:solidFill>
              </a:rPr>
              <a:t>Why Studying the Competitive Environment is Important?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23392" y="1268760"/>
            <a:ext cx="10765195" cy="4464496"/>
          </a:xfrm>
        </p:spPr>
        <p:txBody>
          <a:bodyPr/>
          <a:lstStyle/>
          <a:p>
            <a:pPr algn="just" eaLnBrk="1" hangingPunct="1">
              <a:defRPr/>
            </a:pPr>
            <a:r>
              <a:rPr lang="en-GB" altLang="en-US" sz="2600" dirty="0"/>
              <a:t>In strategy, the environment means everything and everyone outside the organisation: competitors, customers, suppliers plus other influential institutions such as local and national governments.</a:t>
            </a:r>
          </a:p>
          <a:p>
            <a:pPr algn="just" eaLnBrk="1" hangingPunct="1">
              <a:defRPr/>
            </a:pPr>
            <a:r>
              <a:rPr lang="en-GB" altLang="en-US" sz="2600" dirty="0"/>
              <a:t>A study of the environment will provide information on the nature of competition as a step to developing </a:t>
            </a:r>
            <a:r>
              <a:rPr lang="en-GB" altLang="en-US" sz="2600" b="1" dirty="0">
                <a:solidFill>
                  <a:srgbClr val="FF0000"/>
                </a:solidFill>
              </a:rPr>
              <a:t>sustainable competitive advantage</a:t>
            </a:r>
            <a:r>
              <a:rPr lang="en-GB" altLang="en-US" sz="2600" dirty="0"/>
              <a:t>.</a:t>
            </a:r>
          </a:p>
          <a:p>
            <a:pPr algn="just" eaLnBrk="1" hangingPunct="1">
              <a:buClr>
                <a:schemeClr val="tx1"/>
              </a:buClr>
              <a:defRPr/>
            </a:pPr>
            <a:r>
              <a:rPr lang="en-GB" altLang="en-US" sz="2600" b="1" dirty="0">
                <a:solidFill>
                  <a:srgbClr val="FF0000"/>
                </a:solidFill>
              </a:rPr>
              <a:t>Sustainable competitive advantage</a:t>
            </a:r>
            <a:r>
              <a:rPr lang="en-GB" altLang="en-US" sz="2600" dirty="0"/>
              <a:t> is an advantage over competitors that cannot easily be imitated.</a:t>
            </a:r>
          </a:p>
          <a:p>
            <a:pPr algn="just" eaLnBrk="1" hangingPunct="1">
              <a:buClr>
                <a:schemeClr val="tx1"/>
              </a:buClr>
              <a:defRPr/>
            </a:pPr>
            <a:r>
              <a:rPr lang="en-GB" sz="2600" dirty="0">
                <a:solidFill>
                  <a:srgbClr val="242021"/>
                </a:solidFill>
              </a:rPr>
              <a:t>Organisations will perceive </a:t>
            </a:r>
            <a:r>
              <a:rPr lang="en-GB" sz="2600" i="1" dirty="0">
                <a:solidFill>
                  <a:srgbClr val="242021"/>
                </a:solidFill>
              </a:rPr>
              <a:t>opportunities </a:t>
            </a:r>
            <a:r>
              <a:rPr lang="en-GB" sz="2600" dirty="0">
                <a:solidFill>
                  <a:srgbClr val="242021"/>
                </a:solidFill>
              </a:rPr>
              <a:t>that might be explored and </a:t>
            </a:r>
            <a:r>
              <a:rPr lang="en-GB" sz="2600" i="1" dirty="0">
                <a:solidFill>
                  <a:srgbClr val="242021"/>
                </a:solidFill>
              </a:rPr>
              <a:t>threats </a:t>
            </a:r>
            <a:r>
              <a:rPr lang="en-GB" sz="2600" dirty="0">
                <a:solidFill>
                  <a:srgbClr val="242021"/>
                </a:solidFill>
              </a:rPr>
              <a:t>that need to be contained.</a:t>
            </a:r>
          </a:p>
        </p:txBody>
      </p:sp>
    </p:spTree>
    <p:extLst>
      <p:ext uri="{BB962C8B-B14F-4D97-AF65-F5344CB8AC3E}">
        <p14:creationId xmlns:p14="http://schemas.microsoft.com/office/powerpoint/2010/main" val="375232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Basic Framework for Strategy Analysis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295365"/>
            <a:ext cx="10765195" cy="648072"/>
          </a:xfrm>
        </p:spPr>
        <p:txBody>
          <a:bodyPr/>
          <a:lstStyle/>
          <a:p>
            <a:pPr marL="0" indent="0" algn="just">
              <a:buNone/>
            </a:pPr>
            <a:r>
              <a:rPr lang="en-GB" sz="3000" dirty="0"/>
              <a:t>Strategy as a link between the firm and its environment.</a:t>
            </a:r>
          </a:p>
          <a:p>
            <a:pPr marL="0" indent="0" eaLnBrk="1" hangingPunct="1">
              <a:buNone/>
              <a:defRPr/>
            </a:pPr>
            <a:endParaRPr lang="en-GB" altLang="en-US" sz="2400" dirty="0"/>
          </a:p>
        </p:txBody>
      </p:sp>
      <p:pic>
        <p:nvPicPr>
          <p:cNvPr id="2" name="Picture 1">
            <a:extLst>
              <a:ext uri="{FF2B5EF4-FFF2-40B4-BE49-F238E27FC236}">
                <a16:creationId xmlns:a16="http://schemas.microsoft.com/office/drawing/2014/main" id="{328C0127-C628-4917-8D0B-94D2AC3276BF}"/>
              </a:ext>
            </a:extLst>
          </p:cNvPr>
          <p:cNvPicPr>
            <a:picLocks noChangeAspect="1"/>
          </p:cNvPicPr>
          <p:nvPr/>
        </p:nvPicPr>
        <p:blipFill>
          <a:blip r:embed="rId3"/>
          <a:stretch>
            <a:fillRect/>
          </a:stretch>
        </p:blipFill>
        <p:spPr>
          <a:xfrm>
            <a:off x="1019435" y="2102691"/>
            <a:ext cx="10153128" cy="3312368"/>
          </a:xfrm>
          <a:prstGeom prst="rect">
            <a:avLst/>
          </a:prstGeom>
        </p:spPr>
      </p:pic>
    </p:spTree>
    <p:extLst>
      <p:ext uri="{BB962C8B-B14F-4D97-AF65-F5344CB8AC3E}">
        <p14:creationId xmlns:p14="http://schemas.microsoft.com/office/powerpoint/2010/main" val="142430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Layers of the Business Environment</a:t>
            </a:r>
          </a:p>
        </p:txBody>
      </p:sp>
      <p:pic>
        <p:nvPicPr>
          <p:cNvPr id="3" name="Picture 2">
            <a:extLst>
              <a:ext uri="{FF2B5EF4-FFF2-40B4-BE49-F238E27FC236}">
                <a16:creationId xmlns:a16="http://schemas.microsoft.com/office/drawing/2014/main" id="{B7B17D24-817A-4238-9C6B-65BC9073D2BA}"/>
              </a:ext>
            </a:extLst>
          </p:cNvPr>
          <p:cNvPicPr>
            <a:picLocks noChangeAspect="1"/>
          </p:cNvPicPr>
          <p:nvPr/>
        </p:nvPicPr>
        <p:blipFill>
          <a:blip r:embed="rId3"/>
          <a:stretch>
            <a:fillRect/>
          </a:stretch>
        </p:blipFill>
        <p:spPr>
          <a:xfrm>
            <a:off x="6096000" y="980728"/>
            <a:ext cx="5472608" cy="4661253"/>
          </a:xfrm>
          <a:prstGeom prst="rect">
            <a:avLst/>
          </a:prstGeom>
        </p:spPr>
      </p:pic>
      <p:sp>
        <p:nvSpPr>
          <p:cNvPr id="6" name="Content Placeholder 2">
            <a:extLst>
              <a:ext uri="{FF2B5EF4-FFF2-40B4-BE49-F238E27FC236}">
                <a16:creationId xmlns:a16="http://schemas.microsoft.com/office/drawing/2014/main" id="{C9682EC4-58F7-4600-93FD-C496C6372630}"/>
              </a:ext>
            </a:extLst>
          </p:cNvPr>
          <p:cNvSpPr txBox="1">
            <a:spLocks/>
          </p:cNvSpPr>
          <p:nvPr/>
        </p:nvSpPr>
        <p:spPr bwMode="auto">
          <a:xfrm>
            <a:off x="676151" y="1174050"/>
            <a:ext cx="5328591" cy="427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200" dirty="0"/>
              <a:t>Macro-environmental changes can often seem too big, complex or unpredictable for managers to grasp.</a:t>
            </a:r>
          </a:p>
          <a:p>
            <a:pPr algn="just"/>
            <a:r>
              <a:rPr lang="en-GB" sz="2200"/>
              <a:t>The </a:t>
            </a:r>
            <a:r>
              <a:rPr lang="en-GB" sz="2200" dirty="0"/>
              <a:t>market environment consists mainly of suppliers, customers and competitors. These are environmental participants with whom interactions are primarily economic.</a:t>
            </a:r>
          </a:p>
          <a:p>
            <a:pPr algn="just"/>
            <a:r>
              <a:rPr lang="en-GB" altLang="en-US" sz="2200" dirty="0"/>
              <a:t>The nonmarket environment involves primarily the social, political, legal and ecological factors, but can also be impacted by economic factors. </a:t>
            </a:r>
          </a:p>
        </p:txBody>
      </p:sp>
    </p:spTree>
    <p:extLst>
      <p:ext uri="{BB962C8B-B14F-4D97-AF65-F5344CB8AC3E}">
        <p14:creationId xmlns:p14="http://schemas.microsoft.com/office/powerpoint/2010/main" val="990612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anim calcmode="lin" valueType="num">
                                      <p:cBhvr>
                                        <p:cTn id="1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fltVal val="0"/>
                                          </p:val>
                                        </p:tav>
                                        <p:tav tm="100000">
                                          <p:val>
                                            <p:strVal val="#ppt_w"/>
                                          </p:val>
                                        </p:tav>
                                      </p:tavLst>
                                    </p:anim>
                                    <p:anim calcmode="lin" valueType="num">
                                      <p:cBhvr>
                                        <p:cTn id="25" dur="1000" fill="hold"/>
                                        <p:tgtEl>
                                          <p:spTgt spid="3"/>
                                        </p:tgtEl>
                                        <p:attrNameLst>
                                          <p:attrName>ppt_h</p:attrName>
                                        </p:attrNameLst>
                                      </p:cBhvr>
                                      <p:tavLst>
                                        <p:tav tm="0">
                                          <p:val>
                                            <p:fltVal val="0"/>
                                          </p:val>
                                        </p:tav>
                                        <p:tav tm="100000">
                                          <p:val>
                                            <p:strVal val="#ppt_h"/>
                                          </p:val>
                                        </p:tav>
                                      </p:tavLst>
                                    </p:anim>
                                    <p:anim calcmode="lin" valueType="num">
                                      <p:cBhvr>
                                        <p:cTn id="26" dur="1000" fill="hold"/>
                                        <p:tgtEl>
                                          <p:spTgt spid="3"/>
                                        </p:tgtEl>
                                        <p:attrNameLst>
                                          <p:attrName>style.rotation</p:attrName>
                                        </p:attrNameLst>
                                      </p:cBhvr>
                                      <p:tavLst>
                                        <p:tav tm="0">
                                          <p:val>
                                            <p:fltVal val="90"/>
                                          </p:val>
                                        </p:tav>
                                        <p:tav tm="100000">
                                          <p:val>
                                            <p:fltVal val="0"/>
                                          </p:val>
                                        </p:tav>
                                      </p:tavLst>
                                    </p:anim>
                                    <p:animEffect transition="in" filter="fade">
                                      <p:cBhvr>
                                        <p:cTn id="2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a:extLst>
              <a:ext uri="{FF2B5EF4-FFF2-40B4-BE49-F238E27FC236}">
                <a16:creationId xmlns:a16="http://schemas.microsoft.com/office/drawing/2014/main" id="{9277ACA8-01EC-45AE-AE9B-5FA189086D73}"/>
              </a:ext>
            </a:extLst>
          </p:cNvPr>
          <p:cNvSpPr>
            <a:spLocks noChangeArrowheads="1"/>
          </p:cNvSpPr>
          <p:nvPr/>
        </p:nvSpPr>
        <p:spPr bwMode="auto">
          <a:xfrm>
            <a:off x="1524001" y="6629401"/>
            <a:ext cx="4213225" cy="22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1000"/>
          </a:p>
        </p:txBody>
      </p:sp>
      <p:sp>
        <p:nvSpPr>
          <p:cNvPr id="13315" name="Oval 4">
            <a:extLst>
              <a:ext uri="{FF2B5EF4-FFF2-40B4-BE49-F238E27FC236}">
                <a16:creationId xmlns:a16="http://schemas.microsoft.com/office/drawing/2014/main" id="{B15F89E2-D444-40DE-85CE-62967E0FFF3D}"/>
              </a:ext>
            </a:extLst>
          </p:cNvPr>
          <p:cNvSpPr>
            <a:spLocks noChangeArrowheads="1"/>
          </p:cNvSpPr>
          <p:nvPr/>
        </p:nvSpPr>
        <p:spPr bwMode="auto">
          <a:xfrm>
            <a:off x="2957116" y="126157"/>
            <a:ext cx="5668962" cy="5668962"/>
          </a:xfrm>
          <a:prstGeom prst="ellipse">
            <a:avLst/>
          </a:prstGeom>
          <a:solidFill>
            <a:srgbClr val="FDE3BA"/>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16" name="Oval 5">
            <a:extLst>
              <a:ext uri="{FF2B5EF4-FFF2-40B4-BE49-F238E27FC236}">
                <a16:creationId xmlns:a16="http://schemas.microsoft.com/office/drawing/2014/main" id="{5DD88598-B056-489B-8ECB-C94F8B9AF05A}"/>
              </a:ext>
            </a:extLst>
          </p:cNvPr>
          <p:cNvSpPr>
            <a:spLocks noChangeArrowheads="1"/>
          </p:cNvSpPr>
          <p:nvPr/>
        </p:nvSpPr>
        <p:spPr bwMode="auto">
          <a:xfrm>
            <a:off x="2639616" y="116632"/>
            <a:ext cx="5656262" cy="5656262"/>
          </a:xfrm>
          <a:prstGeom prst="ellipse">
            <a:avLst/>
          </a:prstGeom>
          <a:solidFill>
            <a:srgbClr val="FCFEB9"/>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17" name="Oval 6">
            <a:extLst>
              <a:ext uri="{FF2B5EF4-FFF2-40B4-BE49-F238E27FC236}">
                <a16:creationId xmlns:a16="http://schemas.microsoft.com/office/drawing/2014/main" id="{53993E42-EB03-4293-BAC9-1551D6F46107}"/>
              </a:ext>
            </a:extLst>
          </p:cNvPr>
          <p:cNvSpPr>
            <a:spLocks noChangeArrowheads="1"/>
          </p:cNvSpPr>
          <p:nvPr/>
        </p:nvSpPr>
        <p:spPr bwMode="auto">
          <a:xfrm>
            <a:off x="2239566" y="113457"/>
            <a:ext cx="5656262" cy="5656262"/>
          </a:xfrm>
          <a:prstGeom prst="ellipse">
            <a:avLst/>
          </a:prstGeom>
          <a:solidFill>
            <a:srgbClr val="CCECFF"/>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18" name="Oval 7">
            <a:extLst>
              <a:ext uri="{FF2B5EF4-FFF2-40B4-BE49-F238E27FC236}">
                <a16:creationId xmlns:a16="http://schemas.microsoft.com/office/drawing/2014/main" id="{29DDEB85-0F95-41A7-8FD7-D7CE9B78F90F}"/>
              </a:ext>
            </a:extLst>
          </p:cNvPr>
          <p:cNvSpPr>
            <a:spLocks noChangeArrowheads="1"/>
          </p:cNvSpPr>
          <p:nvPr/>
        </p:nvSpPr>
        <p:spPr bwMode="auto">
          <a:xfrm>
            <a:off x="1839516" y="110282"/>
            <a:ext cx="5656262" cy="5656262"/>
          </a:xfrm>
          <a:prstGeom prst="ellipse">
            <a:avLst/>
          </a:prstGeom>
          <a:solidFill>
            <a:srgbClr val="CCECFF"/>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19" name="Oval 8">
            <a:extLst>
              <a:ext uri="{FF2B5EF4-FFF2-40B4-BE49-F238E27FC236}">
                <a16:creationId xmlns:a16="http://schemas.microsoft.com/office/drawing/2014/main" id="{42759C26-072E-4F87-A7D7-3179E6027BCC}"/>
              </a:ext>
            </a:extLst>
          </p:cNvPr>
          <p:cNvSpPr>
            <a:spLocks noChangeArrowheads="1"/>
          </p:cNvSpPr>
          <p:nvPr/>
        </p:nvSpPr>
        <p:spPr bwMode="auto">
          <a:xfrm>
            <a:off x="2633267" y="923083"/>
            <a:ext cx="4035425" cy="4035425"/>
          </a:xfrm>
          <a:prstGeom prst="ellipse">
            <a:avLst/>
          </a:prstGeom>
          <a:solidFill>
            <a:srgbClr val="FFFFCC"/>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20" name="Oval 9">
            <a:extLst>
              <a:ext uri="{FF2B5EF4-FFF2-40B4-BE49-F238E27FC236}">
                <a16:creationId xmlns:a16="http://schemas.microsoft.com/office/drawing/2014/main" id="{1493FE97-1348-4FBC-B076-C26185C663B3}"/>
              </a:ext>
            </a:extLst>
          </p:cNvPr>
          <p:cNvSpPr>
            <a:spLocks noChangeArrowheads="1"/>
          </p:cNvSpPr>
          <p:nvPr/>
        </p:nvSpPr>
        <p:spPr bwMode="auto">
          <a:xfrm>
            <a:off x="3558778" y="1848594"/>
            <a:ext cx="2184400" cy="2184400"/>
          </a:xfrm>
          <a:prstGeom prst="ellipse">
            <a:avLst/>
          </a:prstGeom>
          <a:solidFill>
            <a:srgbClr val="FFFF99"/>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22" name="Line 11">
            <a:extLst>
              <a:ext uri="{FF2B5EF4-FFF2-40B4-BE49-F238E27FC236}">
                <a16:creationId xmlns:a16="http://schemas.microsoft.com/office/drawing/2014/main" id="{AF702B6F-6C0F-4FF0-80FA-ACE922346F7D}"/>
              </a:ext>
            </a:extLst>
          </p:cNvPr>
          <p:cNvSpPr>
            <a:spLocks noChangeShapeType="1"/>
          </p:cNvSpPr>
          <p:nvPr/>
        </p:nvSpPr>
        <p:spPr bwMode="auto">
          <a:xfrm flipH="1">
            <a:off x="6292454" y="1305670"/>
            <a:ext cx="682625" cy="4159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3" name="Line 12">
            <a:extLst>
              <a:ext uri="{FF2B5EF4-FFF2-40B4-BE49-F238E27FC236}">
                <a16:creationId xmlns:a16="http://schemas.microsoft.com/office/drawing/2014/main" id="{0F394A41-F6E3-49F6-882D-F9BD394190F0}"/>
              </a:ext>
            </a:extLst>
          </p:cNvPr>
          <p:cNvSpPr>
            <a:spLocks noChangeShapeType="1"/>
          </p:cNvSpPr>
          <p:nvPr/>
        </p:nvSpPr>
        <p:spPr bwMode="auto">
          <a:xfrm>
            <a:off x="5587604" y="4791820"/>
            <a:ext cx="396875" cy="6445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4" name="Line 13">
            <a:extLst>
              <a:ext uri="{FF2B5EF4-FFF2-40B4-BE49-F238E27FC236}">
                <a16:creationId xmlns:a16="http://schemas.microsoft.com/office/drawing/2014/main" id="{DF3D9703-2E63-4129-BA7C-03244BC74E8E}"/>
              </a:ext>
            </a:extLst>
          </p:cNvPr>
          <p:cNvSpPr>
            <a:spLocks noChangeShapeType="1"/>
          </p:cNvSpPr>
          <p:nvPr/>
        </p:nvSpPr>
        <p:spPr bwMode="auto">
          <a:xfrm>
            <a:off x="6692504" y="3344020"/>
            <a:ext cx="739775" cy="130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5" name="Line 14">
            <a:extLst>
              <a:ext uri="{FF2B5EF4-FFF2-40B4-BE49-F238E27FC236}">
                <a16:creationId xmlns:a16="http://schemas.microsoft.com/office/drawing/2014/main" id="{55DBA1D0-7FA2-4478-AA15-E6D293ACDE16}"/>
              </a:ext>
            </a:extLst>
          </p:cNvPr>
          <p:cNvSpPr>
            <a:spLocks noChangeShapeType="1"/>
          </p:cNvSpPr>
          <p:nvPr/>
        </p:nvSpPr>
        <p:spPr bwMode="auto">
          <a:xfrm flipH="1">
            <a:off x="3263504" y="4772770"/>
            <a:ext cx="454025" cy="6254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6" name="Line 15">
            <a:extLst>
              <a:ext uri="{FF2B5EF4-FFF2-40B4-BE49-F238E27FC236}">
                <a16:creationId xmlns:a16="http://schemas.microsoft.com/office/drawing/2014/main" id="{D5CA41A5-2A4B-4557-A57F-63F64AEDC275}"/>
              </a:ext>
            </a:extLst>
          </p:cNvPr>
          <p:cNvSpPr>
            <a:spLocks noChangeShapeType="1"/>
          </p:cNvSpPr>
          <p:nvPr/>
        </p:nvSpPr>
        <p:spPr bwMode="auto">
          <a:xfrm flipH="1">
            <a:off x="1891904" y="3420220"/>
            <a:ext cx="777875" cy="168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7" name="Line 16">
            <a:extLst>
              <a:ext uri="{FF2B5EF4-FFF2-40B4-BE49-F238E27FC236}">
                <a16:creationId xmlns:a16="http://schemas.microsoft.com/office/drawing/2014/main" id="{6484FABF-458A-49AD-AD53-27ADF5A029F8}"/>
              </a:ext>
            </a:extLst>
          </p:cNvPr>
          <p:cNvSpPr>
            <a:spLocks noChangeShapeType="1"/>
          </p:cNvSpPr>
          <p:nvPr/>
        </p:nvSpPr>
        <p:spPr bwMode="auto">
          <a:xfrm flipH="1" flipV="1">
            <a:off x="2438003" y="1113582"/>
            <a:ext cx="654050" cy="50165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8" name="Line 17">
            <a:extLst>
              <a:ext uri="{FF2B5EF4-FFF2-40B4-BE49-F238E27FC236}">
                <a16:creationId xmlns:a16="http://schemas.microsoft.com/office/drawing/2014/main" id="{1A1FE514-19D6-4B44-B896-C6C4F0007217}"/>
              </a:ext>
            </a:extLst>
          </p:cNvPr>
          <p:cNvSpPr>
            <a:spLocks noChangeShapeType="1"/>
          </p:cNvSpPr>
          <p:nvPr/>
        </p:nvSpPr>
        <p:spPr bwMode="auto">
          <a:xfrm flipH="1">
            <a:off x="2977754" y="3553570"/>
            <a:ext cx="758825" cy="549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29" name="Line 18">
            <a:extLst>
              <a:ext uri="{FF2B5EF4-FFF2-40B4-BE49-F238E27FC236}">
                <a16:creationId xmlns:a16="http://schemas.microsoft.com/office/drawing/2014/main" id="{9CBD1379-9EDA-4FC3-BA70-A4AC85C32183}"/>
              </a:ext>
            </a:extLst>
          </p:cNvPr>
          <p:cNvSpPr>
            <a:spLocks noChangeShapeType="1"/>
          </p:cNvSpPr>
          <p:nvPr/>
        </p:nvSpPr>
        <p:spPr bwMode="auto">
          <a:xfrm>
            <a:off x="5530454" y="3667870"/>
            <a:ext cx="701675" cy="511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31" name="Rectangle 20">
            <a:extLst>
              <a:ext uri="{FF2B5EF4-FFF2-40B4-BE49-F238E27FC236}">
                <a16:creationId xmlns:a16="http://schemas.microsoft.com/office/drawing/2014/main" id="{D776E00B-1163-43AD-8166-BDB6A2EAEB0D}"/>
              </a:ext>
            </a:extLst>
          </p:cNvPr>
          <p:cNvSpPr>
            <a:spLocks noChangeArrowheads="1"/>
          </p:cNvSpPr>
          <p:nvPr/>
        </p:nvSpPr>
        <p:spPr bwMode="auto">
          <a:xfrm>
            <a:off x="2852342" y="669082"/>
            <a:ext cx="116998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Political/legal</a:t>
            </a:r>
          </a:p>
          <a:p>
            <a:pPr algn="ctr">
              <a:lnSpc>
                <a:spcPct val="90000"/>
              </a:lnSpc>
            </a:pPr>
            <a:r>
              <a:rPr lang="en-GB" altLang="en-US" sz="1200" b="1">
                <a:solidFill>
                  <a:schemeClr val="folHlink"/>
                </a:solidFill>
              </a:rPr>
              <a:t>forces</a:t>
            </a:r>
          </a:p>
        </p:txBody>
      </p:sp>
      <p:sp>
        <p:nvSpPr>
          <p:cNvPr id="13332" name="Rectangle 21">
            <a:extLst>
              <a:ext uri="{FF2B5EF4-FFF2-40B4-BE49-F238E27FC236}">
                <a16:creationId xmlns:a16="http://schemas.microsoft.com/office/drawing/2014/main" id="{0D45F86B-AC2F-42AF-BECB-0D19F4CC8B23}"/>
              </a:ext>
            </a:extLst>
          </p:cNvPr>
          <p:cNvSpPr>
            <a:spLocks noChangeArrowheads="1"/>
          </p:cNvSpPr>
          <p:nvPr/>
        </p:nvSpPr>
        <p:spPr bwMode="auto">
          <a:xfrm>
            <a:off x="5516167" y="669082"/>
            <a:ext cx="92233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Economic</a:t>
            </a:r>
          </a:p>
          <a:p>
            <a:pPr algn="ctr">
              <a:lnSpc>
                <a:spcPct val="90000"/>
              </a:lnSpc>
            </a:pPr>
            <a:r>
              <a:rPr lang="en-GB" altLang="en-US" sz="1200" b="1">
                <a:solidFill>
                  <a:schemeClr val="folHlink"/>
                </a:solidFill>
              </a:rPr>
              <a:t>forces</a:t>
            </a:r>
          </a:p>
        </p:txBody>
      </p:sp>
      <p:sp>
        <p:nvSpPr>
          <p:cNvPr id="13333" name="Rectangle 22">
            <a:extLst>
              <a:ext uri="{FF2B5EF4-FFF2-40B4-BE49-F238E27FC236}">
                <a16:creationId xmlns:a16="http://schemas.microsoft.com/office/drawing/2014/main" id="{E1F66FEE-D103-4BC9-9B93-96211801D4B4}"/>
              </a:ext>
            </a:extLst>
          </p:cNvPr>
          <p:cNvSpPr>
            <a:spLocks noChangeArrowheads="1"/>
          </p:cNvSpPr>
          <p:nvPr/>
        </p:nvSpPr>
        <p:spPr bwMode="auto">
          <a:xfrm>
            <a:off x="5481241" y="2013694"/>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structure</a:t>
            </a:r>
          </a:p>
        </p:txBody>
      </p:sp>
      <p:sp>
        <p:nvSpPr>
          <p:cNvPr id="13334" name="Rectangle 23">
            <a:extLst>
              <a:ext uri="{FF2B5EF4-FFF2-40B4-BE49-F238E27FC236}">
                <a16:creationId xmlns:a16="http://schemas.microsoft.com/office/drawing/2014/main" id="{EB1C0586-7E9A-42D7-B623-C5D2F784B938}"/>
              </a:ext>
            </a:extLst>
          </p:cNvPr>
          <p:cNvSpPr>
            <a:spLocks noChangeArrowheads="1"/>
          </p:cNvSpPr>
          <p:nvPr/>
        </p:nvSpPr>
        <p:spPr bwMode="auto">
          <a:xfrm>
            <a:off x="6449616" y="2075607"/>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Forces</a:t>
            </a:r>
          </a:p>
        </p:txBody>
      </p:sp>
      <p:sp>
        <p:nvSpPr>
          <p:cNvPr id="13335" name="Rectangle 24">
            <a:extLst>
              <a:ext uri="{FF2B5EF4-FFF2-40B4-BE49-F238E27FC236}">
                <a16:creationId xmlns:a16="http://schemas.microsoft.com/office/drawing/2014/main" id="{823DA979-DF08-4570-B89D-0428646E11FE}"/>
              </a:ext>
            </a:extLst>
          </p:cNvPr>
          <p:cNvSpPr>
            <a:spLocks noChangeArrowheads="1"/>
          </p:cNvSpPr>
          <p:nvPr/>
        </p:nvSpPr>
        <p:spPr bwMode="auto">
          <a:xfrm>
            <a:off x="5925742" y="4321919"/>
            <a:ext cx="10509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     Level of </a:t>
            </a:r>
          </a:p>
          <a:p>
            <a:pPr>
              <a:lnSpc>
                <a:spcPct val="90000"/>
              </a:lnSpc>
            </a:pPr>
            <a:r>
              <a:rPr lang="en-GB" altLang="en-US" sz="1200" b="1">
                <a:solidFill>
                  <a:schemeClr val="folHlink"/>
                </a:solidFill>
              </a:rPr>
              <a:t>Technology</a:t>
            </a:r>
          </a:p>
        </p:txBody>
      </p:sp>
      <p:sp>
        <p:nvSpPr>
          <p:cNvPr id="13340" name="Rectangle 29">
            <a:extLst>
              <a:ext uri="{FF2B5EF4-FFF2-40B4-BE49-F238E27FC236}">
                <a16:creationId xmlns:a16="http://schemas.microsoft.com/office/drawing/2014/main" id="{738B4D7B-0322-439B-A13D-85122B92005A}"/>
              </a:ext>
            </a:extLst>
          </p:cNvPr>
          <p:cNvSpPr>
            <a:spLocks noChangeArrowheads="1"/>
          </p:cNvSpPr>
          <p:nvPr/>
        </p:nvSpPr>
        <p:spPr bwMode="auto">
          <a:xfrm>
            <a:off x="2095103" y="4156819"/>
            <a:ext cx="118268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Geography </a:t>
            </a:r>
          </a:p>
          <a:p>
            <a:pPr algn="ctr">
              <a:lnSpc>
                <a:spcPct val="90000"/>
              </a:lnSpc>
            </a:pPr>
            <a:r>
              <a:rPr lang="en-GB" altLang="en-US" sz="1200" b="1">
                <a:solidFill>
                  <a:schemeClr val="folHlink"/>
                </a:solidFill>
              </a:rPr>
              <a:t>and</a:t>
            </a:r>
          </a:p>
          <a:p>
            <a:pPr algn="ctr">
              <a:lnSpc>
                <a:spcPct val="90000"/>
              </a:lnSpc>
            </a:pPr>
            <a:r>
              <a:rPr lang="en-GB" altLang="en-US" sz="1200" b="1">
                <a:solidFill>
                  <a:schemeClr val="folHlink"/>
                </a:solidFill>
              </a:rPr>
              <a:t>Infrastructure</a:t>
            </a:r>
          </a:p>
        </p:txBody>
      </p:sp>
      <p:sp>
        <p:nvSpPr>
          <p:cNvPr id="13341" name="Rectangle 30">
            <a:extLst>
              <a:ext uri="{FF2B5EF4-FFF2-40B4-BE49-F238E27FC236}">
                <a16:creationId xmlns:a16="http://schemas.microsoft.com/office/drawing/2014/main" id="{15EEDFEC-72EE-4DA3-9236-CDBCAF709A0F}"/>
              </a:ext>
            </a:extLst>
          </p:cNvPr>
          <p:cNvSpPr>
            <a:spLocks noChangeArrowheads="1"/>
          </p:cNvSpPr>
          <p:nvPr/>
        </p:nvSpPr>
        <p:spPr bwMode="auto">
          <a:xfrm>
            <a:off x="3715941" y="194420"/>
            <a:ext cx="195580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Foreign environment</a:t>
            </a:r>
          </a:p>
          <a:p>
            <a:pPr algn="ctr">
              <a:lnSpc>
                <a:spcPct val="90000"/>
              </a:lnSpc>
            </a:pPr>
            <a:r>
              <a:rPr lang="en-GB" altLang="en-US" sz="1400" b="1">
                <a:solidFill>
                  <a:srgbClr val="6699FF"/>
                </a:solidFill>
              </a:rPr>
              <a:t>(uncontrollable)</a:t>
            </a:r>
          </a:p>
        </p:txBody>
      </p:sp>
      <p:sp>
        <p:nvSpPr>
          <p:cNvPr id="13342" name="Rectangle 31">
            <a:extLst>
              <a:ext uri="{FF2B5EF4-FFF2-40B4-BE49-F238E27FC236}">
                <a16:creationId xmlns:a16="http://schemas.microsoft.com/office/drawing/2014/main" id="{3F17CBA0-0008-4634-92C7-5CE3035949AE}"/>
              </a:ext>
            </a:extLst>
          </p:cNvPr>
          <p:cNvSpPr>
            <a:spLocks noChangeArrowheads="1"/>
          </p:cNvSpPr>
          <p:nvPr/>
        </p:nvSpPr>
        <p:spPr bwMode="auto">
          <a:xfrm>
            <a:off x="4128692" y="5061694"/>
            <a:ext cx="105727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Structure of</a:t>
            </a:r>
          </a:p>
          <a:p>
            <a:pPr>
              <a:lnSpc>
                <a:spcPct val="90000"/>
              </a:lnSpc>
            </a:pPr>
            <a:r>
              <a:rPr lang="en-GB" altLang="en-US" sz="1200" b="1">
                <a:solidFill>
                  <a:schemeClr val="folHlink"/>
                </a:solidFill>
              </a:rPr>
              <a:t>distribution</a:t>
            </a:r>
          </a:p>
        </p:txBody>
      </p:sp>
      <p:sp>
        <p:nvSpPr>
          <p:cNvPr id="13343" name="Rectangle 32">
            <a:extLst>
              <a:ext uri="{FF2B5EF4-FFF2-40B4-BE49-F238E27FC236}">
                <a16:creationId xmlns:a16="http://schemas.microsoft.com/office/drawing/2014/main" id="{17A5FA48-E50C-4080-A9D1-715FDDF13C27}"/>
              </a:ext>
            </a:extLst>
          </p:cNvPr>
          <p:cNvSpPr>
            <a:spLocks noChangeArrowheads="1"/>
          </p:cNvSpPr>
          <p:nvPr/>
        </p:nvSpPr>
        <p:spPr bwMode="auto">
          <a:xfrm>
            <a:off x="3595291" y="4242545"/>
            <a:ext cx="2095500"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200" b="1">
                <a:solidFill>
                  <a:schemeClr val="folHlink"/>
                </a:solidFill>
              </a:rPr>
              <a:t>Economic climate</a:t>
            </a:r>
          </a:p>
        </p:txBody>
      </p:sp>
      <p:sp>
        <p:nvSpPr>
          <p:cNvPr id="13344" name="Rectangle 33">
            <a:extLst>
              <a:ext uri="{FF2B5EF4-FFF2-40B4-BE49-F238E27FC236}">
                <a16:creationId xmlns:a16="http://schemas.microsoft.com/office/drawing/2014/main" id="{C75C17E8-1393-45A8-ADA6-0B5C3E0FB835}"/>
              </a:ext>
            </a:extLst>
          </p:cNvPr>
          <p:cNvSpPr>
            <a:spLocks noChangeArrowheads="1"/>
          </p:cNvSpPr>
          <p:nvPr/>
        </p:nvSpPr>
        <p:spPr bwMode="auto">
          <a:xfrm>
            <a:off x="1955403" y="2075607"/>
            <a:ext cx="1030288"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Cultural </a:t>
            </a:r>
          </a:p>
          <a:p>
            <a:pPr>
              <a:lnSpc>
                <a:spcPct val="90000"/>
              </a:lnSpc>
            </a:pPr>
            <a:r>
              <a:rPr lang="en-GB" altLang="en-US" sz="1200" b="1">
                <a:solidFill>
                  <a:schemeClr val="folHlink"/>
                </a:solidFill>
              </a:rPr>
              <a:t>forces</a:t>
            </a:r>
          </a:p>
        </p:txBody>
      </p:sp>
      <p:sp>
        <p:nvSpPr>
          <p:cNvPr id="13345" name="Rectangle 34">
            <a:extLst>
              <a:ext uri="{FF2B5EF4-FFF2-40B4-BE49-F238E27FC236}">
                <a16:creationId xmlns:a16="http://schemas.microsoft.com/office/drawing/2014/main" id="{E868DB90-E740-4313-BAFE-DFC31C41791D}"/>
              </a:ext>
            </a:extLst>
          </p:cNvPr>
          <p:cNvSpPr>
            <a:spLocks noChangeArrowheads="1"/>
          </p:cNvSpPr>
          <p:nvPr/>
        </p:nvSpPr>
        <p:spPr bwMode="auto">
          <a:xfrm>
            <a:off x="2436417" y="667495"/>
            <a:ext cx="1482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3346" name="Rectangle 35">
            <a:extLst>
              <a:ext uri="{FF2B5EF4-FFF2-40B4-BE49-F238E27FC236}">
                <a16:creationId xmlns:a16="http://schemas.microsoft.com/office/drawing/2014/main" id="{FE59AC99-620A-4B14-B557-6FDFC0AE8EDE}"/>
              </a:ext>
            </a:extLst>
          </p:cNvPr>
          <p:cNvSpPr>
            <a:spLocks noChangeArrowheads="1"/>
          </p:cNvSpPr>
          <p:nvPr/>
        </p:nvSpPr>
        <p:spPr bwMode="auto">
          <a:xfrm>
            <a:off x="2880917" y="1885107"/>
            <a:ext cx="8223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a:t>
            </a:r>
          </a:p>
          <a:p>
            <a:pPr algn="ctr">
              <a:lnSpc>
                <a:spcPct val="90000"/>
              </a:lnSpc>
            </a:pPr>
            <a:r>
              <a:rPr lang="en-GB" altLang="en-US" sz="1200" b="1">
                <a:solidFill>
                  <a:schemeClr val="folHlink"/>
                </a:solidFill>
              </a:rPr>
              <a:t>legal</a:t>
            </a:r>
          </a:p>
          <a:p>
            <a:pPr algn="ctr">
              <a:lnSpc>
                <a:spcPct val="90000"/>
              </a:lnSpc>
            </a:pPr>
            <a:r>
              <a:rPr lang="en-GB" altLang="en-US" sz="1200" b="1">
                <a:solidFill>
                  <a:schemeClr val="folHlink"/>
                </a:solidFill>
              </a:rPr>
              <a:t>forces</a:t>
            </a:r>
          </a:p>
        </p:txBody>
      </p:sp>
      <p:sp>
        <p:nvSpPr>
          <p:cNvPr id="13347" name="Rectangle 36">
            <a:extLst>
              <a:ext uri="{FF2B5EF4-FFF2-40B4-BE49-F238E27FC236}">
                <a16:creationId xmlns:a16="http://schemas.microsoft.com/office/drawing/2014/main" id="{E701900A-F239-4528-9D8F-3B457063D18E}"/>
              </a:ext>
            </a:extLst>
          </p:cNvPr>
          <p:cNvSpPr>
            <a:spLocks noChangeArrowheads="1"/>
          </p:cNvSpPr>
          <p:nvPr/>
        </p:nvSpPr>
        <p:spPr bwMode="auto">
          <a:xfrm>
            <a:off x="3628629" y="1200895"/>
            <a:ext cx="2105025"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Domestic environment</a:t>
            </a:r>
          </a:p>
          <a:p>
            <a:pPr algn="ctr">
              <a:lnSpc>
                <a:spcPct val="90000"/>
              </a:lnSpc>
            </a:pPr>
            <a:r>
              <a:rPr lang="en-GB" altLang="en-US" sz="1400" b="1">
                <a:solidFill>
                  <a:srgbClr val="6699FF"/>
                </a:solidFill>
              </a:rPr>
              <a:t>(uncontrollable)</a:t>
            </a:r>
          </a:p>
        </p:txBody>
      </p:sp>
      <p:sp>
        <p:nvSpPr>
          <p:cNvPr id="13348" name="Rectangle 37">
            <a:extLst>
              <a:ext uri="{FF2B5EF4-FFF2-40B4-BE49-F238E27FC236}">
                <a16:creationId xmlns:a16="http://schemas.microsoft.com/office/drawing/2014/main" id="{57ECAFD5-39DE-49CC-8828-D49B25AE736C}"/>
              </a:ext>
            </a:extLst>
          </p:cNvPr>
          <p:cNvSpPr>
            <a:spLocks noChangeArrowheads="1"/>
          </p:cNvSpPr>
          <p:nvPr/>
        </p:nvSpPr>
        <p:spPr bwMode="auto">
          <a:xfrm>
            <a:off x="3895100" y="2678085"/>
            <a:ext cx="1524457" cy="520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solidFill>
                  <a:srgbClr val="6699FF"/>
                </a:solidFill>
              </a:rPr>
              <a:t>Internal Factors</a:t>
            </a:r>
            <a:br>
              <a:rPr lang="en-GB" altLang="en-US" sz="1400" b="1" dirty="0">
                <a:solidFill>
                  <a:srgbClr val="6699FF"/>
                </a:solidFill>
              </a:rPr>
            </a:br>
            <a:r>
              <a:rPr lang="en-GB" altLang="en-US" sz="1400" b="1" dirty="0">
                <a:solidFill>
                  <a:srgbClr val="6699FF"/>
                </a:solidFill>
              </a:rPr>
              <a:t>(controllable)</a:t>
            </a:r>
          </a:p>
        </p:txBody>
      </p:sp>
      <p:sp>
        <p:nvSpPr>
          <p:cNvPr id="13349" name="Line 38">
            <a:extLst>
              <a:ext uri="{FF2B5EF4-FFF2-40B4-BE49-F238E27FC236}">
                <a16:creationId xmlns:a16="http://schemas.microsoft.com/office/drawing/2014/main" id="{09017C8D-45B0-4694-9593-39F4CEC86A5B}"/>
              </a:ext>
            </a:extLst>
          </p:cNvPr>
          <p:cNvSpPr>
            <a:spLocks noChangeShapeType="1"/>
          </p:cNvSpPr>
          <p:nvPr/>
        </p:nvSpPr>
        <p:spPr bwMode="auto">
          <a:xfrm flipH="1" flipV="1">
            <a:off x="7719616" y="3380532"/>
            <a:ext cx="852488" cy="415924"/>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50" name="Line 39">
            <a:extLst>
              <a:ext uri="{FF2B5EF4-FFF2-40B4-BE49-F238E27FC236}">
                <a16:creationId xmlns:a16="http://schemas.microsoft.com/office/drawing/2014/main" id="{741A310A-3170-487B-A3DE-7D312EF26318}"/>
              </a:ext>
            </a:extLst>
          </p:cNvPr>
          <p:cNvSpPr>
            <a:spLocks noChangeShapeType="1"/>
          </p:cNvSpPr>
          <p:nvPr/>
        </p:nvSpPr>
        <p:spPr bwMode="auto">
          <a:xfrm flipH="1" flipV="1">
            <a:off x="7833916" y="4169518"/>
            <a:ext cx="738187" cy="357189"/>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51" name="Line 40">
            <a:extLst>
              <a:ext uri="{FF2B5EF4-FFF2-40B4-BE49-F238E27FC236}">
                <a16:creationId xmlns:a16="http://schemas.microsoft.com/office/drawing/2014/main" id="{34628ED8-31AA-46D2-B570-9ADFF54C17B8}"/>
              </a:ext>
            </a:extLst>
          </p:cNvPr>
          <p:cNvSpPr>
            <a:spLocks noChangeShapeType="1"/>
          </p:cNvSpPr>
          <p:nvPr/>
        </p:nvSpPr>
        <p:spPr bwMode="auto">
          <a:xfrm>
            <a:off x="7719615" y="4839444"/>
            <a:ext cx="893763" cy="415925"/>
          </a:xfrm>
          <a:prstGeom prst="line">
            <a:avLst/>
          </a:prstGeom>
          <a:noFill/>
          <a:ln w="12700">
            <a:solidFill>
              <a:schemeClr val="folHlink"/>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3352" name="Rectangle 42">
            <a:extLst>
              <a:ext uri="{FF2B5EF4-FFF2-40B4-BE49-F238E27FC236}">
                <a16:creationId xmlns:a16="http://schemas.microsoft.com/office/drawing/2014/main" id="{D937FC60-2BDF-41DB-BEC1-C493C3AF6951}"/>
              </a:ext>
            </a:extLst>
          </p:cNvPr>
          <p:cNvSpPr>
            <a:spLocks noChangeArrowheads="1"/>
          </p:cNvSpPr>
          <p:nvPr/>
        </p:nvSpPr>
        <p:spPr bwMode="auto">
          <a:xfrm>
            <a:off x="8527654" y="3510707"/>
            <a:ext cx="14319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Environmental</a:t>
            </a:r>
          </a:p>
          <a:p>
            <a:pPr>
              <a:lnSpc>
                <a:spcPct val="90000"/>
              </a:lnSpc>
            </a:pPr>
            <a:r>
              <a:rPr lang="en-GB" altLang="en-US" sz="1200" b="1">
                <a:solidFill>
                  <a:schemeClr val="folHlink"/>
                </a:solidFill>
              </a:rPr>
              <a:t>uncontrollables</a:t>
            </a:r>
          </a:p>
          <a:p>
            <a:pPr>
              <a:lnSpc>
                <a:spcPct val="90000"/>
              </a:lnSpc>
            </a:pPr>
            <a:r>
              <a:rPr lang="en-GB" altLang="en-US" sz="1200" b="1">
                <a:solidFill>
                  <a:schemeClr val="folHlink"/>
                </a:solidFill>
              </a:rPr>
              <a:t>country market A</a:t>
            </a:r>
          </a:p>
        </p:txBody>
      </p:sp>
      <p:sp>
        <p:nvSpPr>
          <p:cNvPr id="13353" name="Rectangle 43">
            <a:extLst>
              <a:ext uri="{FF2B5EF4-FFF2-40B4-BE49-F238E27FC236}">
                <a16:creationId xmlns:a16="http://schemas.microsoft.com/office/drawing/2014/main" id="{C1F48B0D-C38B-416E-B436-9822F6812C14}"/>
              </a:ext>
            </a:extLst>
          </p:cNvPr>
          <p:cNvSpPr>
            <a:spLocks noChangeArrowheads="1"/>
          </p:cNvSpPr>
          <p:nvPr/>
        </p:nvSpPr>
        <p:spPr bwMode="auto">
          <a:xfrm>
            <a:off x="8527654" y="4245719"/>
            <a:ext cx="15541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B</a:t>
            </a:r>
          </a:p>
        </p:txBody>
      </p:sp>
      <p:sp>
        <p:nvSpPr>
          <p:cNvPr id="13354" name="Rectangle 44">
            <a:extLst>
              <a:ext uri="{FF2B5EF4-FFF2-40B4-BE49-F238E27FC236}">
                <a16:creationId xmlns:a16="http://schemas.microsoft.com/office/drawing/2014/main" id="{DB19CA91-0147-4DA4-9139-8D9F2F0CE36D}"/>
              </a:ext>
            </a:extLst>
          </p:cNvPr>
          <p:cNvSpPr>
            <a:spLocks noChangeArrowheads="1"/>
          </p:cNvSpPr>
          <p:nvPr/>
        </p:nvSpPr>
        <p:spPr bwMode="auto">
          <a:xfrm>
            <a:off x="8572102" y="4980731"/>
            <a:ext cx="14890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C</a:t>
            </a:r>
          </a:p>
        </p:txBody>
      </p:sp>
      <p:sp>
        <p:nvSpPr>
          <p:cNvPr id="45" name="Title 1">
            <a:extLst>
              <a:ext uri="{FF2B5EF4-FFF2-40B4-BE49-F238E27FC236}">
                <a16:creationId xmlns:a16="http://schemas.microsoft.com/office/drawing/2014/main" id="{2510E201-99F5-443D-8547-3F134580C5F9}"/>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ransition>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7EB7B3E1-BCF0-4114-93EA-D7FCF0D08121}"/>
              </a:ext>
            </a:extLst>
          </p:cNvPr>
          <p:cNvSpPr>
            <a:spLocks noChangeArrowheads="1"/>
          </p:cNvSpPr>
          <p:nvPr/>
        </p:nvSpPr>
        <p:spPr bwMode="auto">
          <a:xfrm>
            <a:off x="1524001" y="6629401"/>
            <a:ext cx="4213225" cy="22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1000"/>
          </a:p>
        </p:txBody>
      </p:sp>
      <p:sp>
        <p:nvSpPr>
          <p:cNvPr id="15363" name="Oval 5">
            <a:extLst>
              <a:ext uri="{FF2B5EF4-FFF2-40B4-BE49-F238E27FC236}">
                <a16:creationId xmlns:a16="http://schemas.microsoft.com/office/drawing/2014/main" id="{A73B83DB-C3C3-4BA1-A0D5-1CE3E68532B7}"/>
              </a:ext>
            </a:extLst>
          </p:cNvPr>
          <p:cNvSpPr>
            <a:spLocks noChangeArrowheads="1"/>
          </p:cNvSpPr>
          <p:nvPr/>
        </p:nvSpPr>
        <p:spPr bwMode="auto">
          <a:xfrm>
            <a:off x="3109144" y="132507"/>
            <a:ext cx="5668962" cy="5668962"/>
          </a:xfrm>
          <a:prstGeom prst="ellipse">
            <a:avLst/>
          </a:prstGeom>
          <a:solidFill>
            <a:srgbClr val="FDE3BA"/>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64" name="Oval 6">
            <a:extLst>
              <a:ext uri="{FF2B5EF4-FFF2-40B4-BE49-F238E27FC236}">
                <a16:creationId xmlns:a16="http://schemas.microsoft.com/office/drawing/2014/main" id="{26F2AD32-EA42-4DF4-AA1E-DC8028D863C4}"/>
              </a:ext>
            </a:extLst>
          </p:cNvPr>
          <p:cNvSpPr>
            <a:spLocks noChangeArrowheads="1"/>
          </p:cNvSpPr>
          <p:nvPr/>
        </p:nvSpPr>
        <p:spPr bwMode="auto">
          <a:xfrm>
            <a:off x="2791644" y="122982"/>
            <a:ext cx="5656262" cy="5656262"/>
          </a:xfrm>
          <a:prstGeom prst="ellipse">
            <a:avLst/>
          </a:prstGeom>
          <a:solidFill>
            <a:srgbClr val="FCFEB9"/>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65" name="Oval 7">
            <a:extLst>
              <a:ext uri="{FF2B5EF4-FFF2-40B4-BE49-F238E27FC236}">
                <a16:creationId xmlns:a16="http://schemas.microsoft.com/office/drawing/2014/main" id="{7C455A6F-9303-46FD-9960-D6A28220FFE1}"/>
              </a:ext>
            </a:extLst>
          </p:cNvPr>
          <p:cNvSpPr>
            <a:spLocks noChangeArrowheads="1"/>
          </p:cNvSpPr>
          <p:nvPr/>
        </p:nvSpPr>
        <p:spPr bwMode="auto">
          <a:xfrm>
            <a:off x="2391594" y="119807"/>
            <a:ext cx="5656262" cy="5656262"/>
          </a:xfrm>
          <a:prstGeom prst="ellipse">
            <a:avLst/>
          </a:prstGeom>
          <a:solidFill>
            <a:srgbClr val="CCECFF"/>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66" name="Oval 8">
            <a:extLst>
              <a:ext uri="{FF2B5EF4-FFF2-40B4-BE49-F238E27FC236}">
                <a16:creationId xmlns:a16="http://schemas.microsoft.com/office/drawing/2014/main" id="{332E1E05-8FEE-4E32-904A-249DD8244200}"/>
              </a:ext>
            </a:extLst>
          </p:cNvPr>
          <p:cNvSpPr>
            <a:spLocks noChangeArrowheads="1"/>
          </p:cNvSpPr>
          <p:nvPr/>
        </p:nvSpPr>
        <p:spPr bwMode="auto">
          <a:xfrm>
            <a:off x="1991544" y="116632"/>
            <a:ext cx="5656262" cy="5656262"/>
          </a:xfrm>
          <a:prstGeom prst="ellipse">
            <a:avLst/>
          </a:prstGeom>
          <a:solidFill>
            <a:srgbClr val="CCECFF"/>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67" name="Oval 9">
            <a:extLst>
              <a:ext uri="{FF2B5EF4-FFF2-40B4-BE49-F238E27FC236}">
                <a16:creationId xmlns:a16="http://schemas.microsoft.com/office/drawing/2014/main" id="{499C102A-A7D1-49F0-8362-2C6F9ABD48B8}"/>
              </a:ext>
            </a:extLst>
          </p:cNvPr>
          <p:cNvSpPr>
            <a:spLocks noChangeArrowheads="1"/>
          </p:cNvSpPr>
          <p:nvPr/>
        </p:nvSpPr>
        <p:spPr bwMode="auto">
          <a:xfrm>
            <a:off x="2785295" y="929433"/>
            <a:ext cx="4035425" cy="4035425"/>
          </a:xfrm>
          <a:prstGeom prst="ellipse">
            <a:avLst/>
          </a:prstGeom>
          <a:solidFill>
            <a:srgbClr val="FFFFCC"/>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68" name="Oval 10">
            <a:extLst>
              <a:ext uri="{FF2B5EF4-FFF2-40B4-BE49-F238E27FC236}">
                <a16:creationId xmlns:a16="http://schemas.microsoft.com/office/drawing/2014/main" id="{25C22417-27D1-4E30-AA1A-316AA8E27CF6}"/>
              </a:ext>
            </a:extLst>
          </p:cNvPr>
          <p:cNvSpPr>
            <a:spLocks noChangeArrowheads="1"/>
          </p:cNvSpPr>
          <p:nvPr/>
        </p:nvSpPr>
        <p:spPr bwMode="auto">
          <a:xfrm>
            <a:off x="3710806" y="1854944"/>
            <a:ext cx="2184400" cy="2184400"/>
          </a:xfrm>
          <a:prstGeom prst="ellipse">
            <a:avLst/>
          </a:prstGeom>
          <a:solidFill>
            <a:srgbClr val="FFFF99"/>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70" name="Line 12">
            <a:extLst>
              <a:ext uri="{FF2B5EF4-FFF2-40B4-BE49-F238E27FC236}">
                <a16:creationId xmlns:a16="http://schemas.microsoft.com/office/drawing/2014/main" id="{A197E78D-F496-4012-B06A-750BD7B81A35}"/>
              </a:ext>
            </a:extLst>
          </p:cNvPr>
          <p:cNvSpPr>
            <a:spLocks noChangeShapeType="1"/>
          </p:cNvSpPr>
          <p:nvPr/>
        </p:nvSpPr>
        <p:spPr bwMode="auto">
          <a:xfrm flipH="1">
            <a:off x="6444482" y="1312020"/>
            <a:ext cx="682625" cy="4159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1" name="Line 13">
            <a:extLst>
              <a:ext uri="{FF2B5EF4-FFF2-40B4-BE49-F238E27FC236}">
                <a16:creationId xmlns:a16="http://schemas.microsoft.com/office/drawing/2014/main" id="{0F76C5D9-2928-4D17-B34C-C92FC31A0172}"/>
              </a:ext>
            </a:extLst>
          </p:cNvPr>
          <p:cNvSpPr>
            <a:spLocks noChangeShapeType="1"/>
          </p:cNvSpPr>
          <p:nvPr/>
        </p:nvSpPr>
        <p:spPr bwMode="auto">
          <a:xfrm>
            <a:off x="5739632" y="4798170"/>
            <a:ext cx="396875" cy="6445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2" name="Line 14">
            <a:extLst>
              <a:ext uri="{FF2B5EF4-FFF2-40B4-BE49-F238E27FC236}">
                <a16:creationId xmlns:a16="http://schemas.microsoft.com/office/drawing/2014/main" id="{E5AC8D0D-4EC4-421E-B780-8A5080B60ACD}"/>
              </a:ext>
            </a:extLst>
          </p:cNvPr>
          <p:cNvSpPr>
            <a:spLocks noChangeShapeType="1"/>
          </p:cNvSpPr>
          <p:nvPr/>
        </p:nvSpPr>
        <p:spPr bwMode="auto">
          <a:xfrm>
            <a:off x="6844532" y="3350370"/>
            <a:ext cx="739775" cy="130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3" name="Line 15">
            <a:extLst>
              <a:ext uri="{FF2B5EF4-FFF2-40B4-BE49-F238E27FC236}">
                <a16:creationId xmlns:a16="http://schemas.microsoft.com/office/drawing/2014/main" id="{2BB4BA3B-2A1C-4C91-8F40-5D2BAED5DD0C}"/>
              </a:ext>
            </a:extLst>
          </p:cNvPr>
          <p:cNvSpPr>
            <a:spLocks noChangeShapeType="1"/>
          </p:cNvSpPr>
          <p:nvPr/>
        </p:nvSpPr>
        <p:spPr bwMode="auto">
          <a:xfrm flipH="1">
            <a:off x="3415532" y="4779120"/>
            <a:ext cx="454025" cy="6254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4" name="Line 16">
            <a:extLst>
              <a:ext uri="{FF2B5EF4-FFF2-40B4-BE49-F238E27FC236}">
                <a16:creationId xmlns:a16="http://schemas.microsoft.com/office/drawing/2014/main" id="{E024113A-9F29-4D60-8020-2FA4B44E2FC8}"/>
              </a:ext>
            </a:extLst>
          </p:cNvPr>
          <p:cNvSpPr>
            <a:spLocks noChangeShapeType="1"/>
          </p:cNvSpPr>
          <p:nvPr/>
        </p:nvSpPr>
        <p:spPr bwMode="auto">
          <a:xfrm flipH="1">
            <a:off x="2043932" y="3426570"/>
            <a:ext cx="777875" cy="168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5" name="Line 17">
            <a:extLst>
              <a:ext uri="{FF2B5EF4-FFF2-40B4-BE49-F238E27FC236}">
                <a16:creationId xmlns:a16="http://schemas.microsoft.com/office/drawing/2014/main" id="{D8A4DBA1-3D24-48A9-AE3A-958784D5CBED}"/>
              </a:ext>
            </a:extLst>
          </p:cNvPr>
          <p:cNvSpPr>
            <a:spLocks noChangeShapeType="1"/>
          </p:cNvSpPr>
          <p:nvPr/>
        </p:nvSpPr>
        <p:spPr bwMode="auto">
          <a:xfrm flipH="1" flipV="1">
            <a:off x="2590031" y="1119932"/>
            <a:ext cx="654050" cy="50165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6" name="Line 18">
            <a:extLst>
              <a:ext uri="{FF2B5EF4-FFF2-40B4-BE49-F238E27FC236}">
                <a16:creationId xmlns:a16="http://schemas.microsoft.com/office/drawing/2014/main" id="{F3A95C1A-8EA9-4410-8DE6-C61048DA41CE}"/>
              </a:ext>
            </a:extLst>
          </p:cNvPr>
          <p:cNvSpPr>
            <a:spLocks noChangeShapeType="1"/>
          </p:cNvSpPr>
          <p:nvPr/>
        </p:nvSpPr>
        <p:spPr bwMode="auto">
          <a:xfrm flipH="1">
            <a:off x="3129782" y="3559920"/>
            <a:ext cx="758825" cy="549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7" name="Line 19">
            <a:extLst>
              <a:ext uri="{FF2B5EF4-FFF2-40B4-BE49-F238E27FC236}">
                <a16:creationId xmlns:a16="http://schemas.microsoft.com/office/drawing/2014/main" id="{5AAD17C9-91C0-4AB7-BE31-44B7952ED07F}"/>
              </a:ext>
            </a:extLst>
          </p:cNvPr>
          <p:cNvSpPr>
            <a:spLocks noChangeShapeType="1"/>
          </p:cNvSpPr>
          <p:nvPr/>
        </p:nvSpPr>
        <p:spPr bwMode="auto">
          <a:xfrm>
            <a:off x="5682482" y="3674220"/>
            <a:ext cx="701675" cy="511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379" name="Rectangle 21">
            <a:extLst>
              <a:ext uri="{FF2B5EF4-FFF2-40B4-BE49-F238E27FC236}">
                <a16:creationId xmlns:a16="http://schemas.microsoft.com/office/drawing/2014/main" id="{BFD94380-518A-44E8-9E60-1962166FF96A}"/>
              </a:ext>
            </a:extLst>
          </p:cNvPr>
          <p:cNvSpPr>
            <a:spLocks noChangeArrowheads="1"/>
          </p:cNvSpPr>
          <p:nvPr/>
        </p:nvSpPr>
        <p:spPr bwMode="auto">
          <a:xfrm>
            <a:off x="3004370" y="675432"/>
            <a:ext cx="116998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Political/legal</a:t>
            </a:r>
          </a:p>
          <a:p>
            <a:pPr algn="ctr">
              <a:lnSpc>
                <a:spcPct val="90000"/>
              </a:lnSpc>
            </a:pPr>
            <a:r>
              <a:rPr lang="en-GB" altLang="en-US" sz="1200" b="1">
                <a:solidFill>
                  <a:schemeClr val="folHlink"/>
                </a:solidFill>
              </a:rPr>
              <a:t>forces</a:t>
            </a:r>
          </a:p>
        </p:txBody>
      </p:sp>
      <p:sp>
        <p:nvSpPr>
          <p:cNvPr id="15380" name="Rectangle 22">
            <a:extLst>
              <a:ext uri="{FF2B5EF4-FFF2-40B4-BE49-F238E27FC236}">
                <a16:creationId xmlns:a16="http://schemas.microsoft.com/office/drawing/2014/main" id="{902FFE17-36B0-4B4B-94B2-FE55CC047C9C}"/>
              </a:ext>
            </a:extLst>
          </p:cNvPr>
          <p:cNvSpPr>
            <a:spLocks noChangeArrowheads="1"/>
          </p:cNvSpPr>
          <p:nvPr/>
        </p:nvSpPr>
        <p:spPr bwMode="auto">
          <a:xfrm>
            <a:off x="8761055" y="3674880"/>
            <a:ext cx="14446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A</a:t>
            </a:r>
          </a:p>
        </p:txBody>
      </p:sp>
      <p:sp>
        <p:nvSpPr>
          <p:cNvPr id="15381" name="Rectangle 23">
            <a:extLst>
              <a:ext uri="{FF2B5EF4-FFF2-40B4-BE49-F238E27FC236}">
                <a16:creationId xmlns:a16="http://schemas.microsoft.com/office/drawing/2014/main" id="{6D4FBDB8-C04E-41AC-AAAA-58EF51C1F850}"/>
              </a:ext>
            </a:extLst>
          </p:cNvPr>
          <p:cNvSpPr>
            <a:spLocks noChangeArrowheads="1"/>
          </p:cNvSpPr>
          <p:nvPr/>
        </p:nvSpPr>
        <p:spPr bwMode="auto">
          <a:xfrm>
            <a:off x="8735243" y="4367958"/>
            <a:ext cx="15541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B</a:t>
            </a:r>
          </a:p>
        </p:txBody>
      </p:sp>
      <p:sp>
        <p:nvSpPr>
          <p:cNvPr id="15382" name="Rectangle 24">
            <a:extLst>
              <a:ext uri="{FF2B5EF4-FFF2-40B4-BE49-F238E27FC236}">
                <a16:creationId xmlns:a16="http://schemas.microsoft.com/office/drawing/2014/main" id="{0C7DB4F7-BB08-45DA-B84E-8A208962B974}"/>
              </a:ext>
            </a:extLst>
          </p:cNvPr>
          <p:cNvSpPr>
            <a:spLocks noChangeArrowheads="1"/>
          </p:cNvSpPr>
          <p:nvPr/>
        </p:nvSpPr>
        <p:spPr bwMode="auto">
          <a:xfrm>
            <a:off x="8761055" y="5061036"/>
            <a:ext cx="148907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C</a:t>
            </a:r>
          </a:p>
        </p:txBody>
      </p:sp>
      <p:sp>
        <p:nvSpPr>
          <p:cNvPr id="15383" name="Rectangle 25">
            <a:extLst>
              <a:ext uri="{FF2B5EF4-FFF2-40B4-BE49-F238E27FC236}">
                <a16:creationId xmlns:a16="http://schemas.microsoft.com/office/drawing/2014/main" id="{A6CFE53B-DAAC-4545-8DAC-0E810779EB52}"/>
              </a:ext>
            </a:extLst>
          </p:cNvPr>
          <p:cNvSpPr>
            <a:spLocks noChangeArrowheads="1"/>
          </p:cNvSpPr>
          <p:nvPr/>
        </p:nvSpPr>
        <p:spPr bwMode="auto">
          <a:xfrm>
            <a:off x="5633269" y="2020044"/>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structure</a:t>
            </a:r>
          </a:p>
        </p:txBody>
      </p:sp>
      <p:sp>
        <p:nvSpPr>
          <p:cNvPr id="15384" name="Rectangle 26">
            <a:extLst>
              <a:ext uri="{FF2B5EF4-FFF2-40B4-BE49-F238E27FC236}">
                <a16:creationId xmlns:a16="http://schemas.microsoft.com/office/drawing/2014/main" id="{85E024A6-F493-42A5-9B3A-2A1C17DC48CB}"/>
              </a:ext>
            </a:extLst>
          </p:cNvPr>
          <p:cNvSpPr>
            <a:spLocks noChangeArrowheads="1"/>
          </p:cNvSpPr>
          <p:nvPr/>
        </p:nvSpPr>
        <p:spPr bwMode="auto">
          <a:xfrm>
            <a:off x="6601644" y="2081957"/>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Forces</a:t>
            </a:r>
          </a:p>
        </p:txBody>
      </p:sp>
      <p:sp>
        <p:nvSpPr>
          <p:cNvPr id="15385" name="Rectangle 27">
            <a:extLst>
              <a:ext uri="{FF2B5EF4-FFF2-40B4-BE49-F238E27FC236}">
                <a16:creationId xmlns:a16="http://schemas.microsoft.com/office/drawing/2014/main" id="{A034E9CB-C06D-4462-B2E4-3C8CC1E5FB5D}"/>
              </a:ext>
            </a:extLst>
          </p:cNvPr>
          <p:cNvSpPr>
            <a:spLocks noChangeArrowheads="1"/>
          </p:cNvSpPr>
          <p:nvPr/>
        </p:nvSpPr>
        <p:spPr bwMode="auto">
          <a:xfrm>
            <a:off x="6077770" y="4328269"/>
            <a:ext cx="10509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     Level of </a:t>
            </a:r>
          </a:p>
          <a:p>
            <a:pPr>
              <a:lnSpc>
                <a:spcPct val="90000"/>
              </a:lnSpc>
            </a:pPr>
            <a:r>
              <a:rPr lang="en-GB" altLang="en-US" sz="1200" b="1">
                <a:solidFill>
                  <a:schemeClr val="folHlink"/>
                </a:solidFill>
              </a:rPr>
              <a:t>Technology</a:t>
            </a:r>
          </a:p>
        </p:txBody>
      </p:sp>
      <p:sp>
        <p:nvSpPr>
          <p:cNvPr id="15390" name="Rectangle 32">
            <a:extLst>
              <a:ext uri="{FF2B5EF4-FFF2-40B4-BE49-F238E27FC236}">
                <a16:creationId xmlns:a16="http://schemas.microsoft.com/office/drawing/2014/main" id="{EAD17D5C-01EA-44F2-A9FB-7987A80385D3}"/>
              </a:ext>
            </a:extLst>
          </p:cNvPr>
          <p:cNvSpPr>
            <a:spLocks noChangeArrowheads="1"/>
          </p:cNvSpPr>
          <p:nvPr/>
        </p:nvSpPr>
        <p:spPr bwMode="auto">
          <a:xfrm>
            <a:off x="2247131" y="4163169"/>
            <a:ext cx="118268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Geography </a:t>
            </a:r>
          </a:p>
          <a:p>
            <a:pPr algn="ctr">
              <a:lnSpc>
                <a:spcPct val="90000"/>
              </a:lnSpc>
            </a:pPr>
            <a:r>
              <a:rPr lang="en-GB" altLang="en-US" sz="1200" b="1">
                <a:solidFill>
                  <a:schemeClr val="folHlink"/>
                </a:solidFill>
              </a:rPr>
              <a:t>and</a:t>
            </a:r>
          </a:p>
          <a:p>
            <a:pPr algn="ctr">
              <a:lnSpc>
                <a:spcPct val="90000"/>
              </a:lnSpc>
            </a:pPr>
            <a:r>
              <a:rPr lang="en-GB" altLang="en-US" sz="1200" b="1">
                <a:solidFill>
                  <a:schemeClr val="folHlink"/>
                </a:solidFill>
              </a:rPr>
              <a:t>Infrastructure</a:t>
            </a:r>
          </a:p>
        </p:txBody>
      </p:sp>
      <p:sp>
        <p:nvSpPr>
          <p:cNvPr id="15391" name="Rectangle 33">
            <a:extLst>
              <a:ext uri="{FF2B5EF4-FFF2-40B4-BE49-F238E27FC236}">
                <a16:creationId xmlns:a16="http://schemas.microsoft.com/office/drawing/2014/main" id="{92127107-8E02-4270-978C-AE9792FD87BA}"/>
              </a:ext>
            </a:extLst>
          </p:cNvPr>
          <p:cNvSpPr>
            <a:spLocks noChangeArrowheads="1"/>
          </p:cNvSpPr>
          <p:nvPr/>
        </p:nvSpPr>
        <p:spPr bwMode="auto">
          <a:xfrm>
            <a:off x="3867969" y="200770"/>
            <a:ext cx="195580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dirty="0">
                <a:solidFill>
                  <a:schemeClr val="tx2">
                    <a:lumMod val="75000"/>
                  </a:schemeClr>
                </a:solidFill>
              </a:rPr>
              <a:t>Foreign environment</a:t>
            </a:r>
          </a:p>
          <a:p>
            <a:pPr algn="ctr">
              <a:lnSpc>
                <a:spcPct val="90000"/>
              </a:lnSpc>
            </a:pPr>
            <a:r>
              <a:rPr lang="en-GB" altLang="en-US" sz="1400" b="1" dirty="0">
                <a:solidFill>
                  <a:schemeClr val="tx2">
                    <a:lumMod val="75000"/>
                  </a:schemeClr>
                </a:solidFill>
              </a:rPr>
              <a:t>(uncontrollable)</a:t>
            </a:r>
          </a:p>
        </p:txBody>
      </p:sp>
      <p:sp>
        <p:nvSpPr>
          <p:cNvPr id="15392" name="Rectangle 34">
            <a:extLst>
              <a:ext uri="{FF2B5EF4-FFF2-40B4-BE49-F238E27FC236}">
                <a16:creationId xmlns:a16="http://schemas.microsoft.com/office/drawing/2014/main" id="{07350F79-7B1B-46A8-964C-317AC0C65CA6}"/>
              </a:ext>
            </a:extLst>
          </p:cNvPr>
          <p:cNvSpPr>
            <a:spLocks noChangeArrowheads="1"/>
          </p:cNvSpPr>
          <p:nvPr/>
        </p:nvSpPr>
        <p:spPr bwMode="auto">
          <a:xfrm>
            <a:off x="4280720" y="5068044"/>
            <a:ext cx="105727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Structure of</a:t>
            </a:r>
          </a:p>
          <a:p>
            <a:pPr>
              <a:lnSpc>
                <a:spcPct val="90000"/>
              </a:lnSpc>
            </a:pPr>
            <a:r>
              <a:rPr lang="en-GB" altLang="en-US" sz="1200" b="1">
                <a:solidFill>
                  <a:schemeClr val="folHlink"/>
                </a:solidFill>
              </a:rPr>
              <a:t>distribution</a:t>
            </a:r>
          </a:p>
        </p:txBody>
      </p:sp>
      <p:sp>
        <p:nvSpPr>
          <p:cNvPr id="15393" name="Rectangle 35">
            <a:extLst>
              <a:ext uri="{FF2B5EF4-FFF2-40B4-BE49-F238E27FC236}">
                <a16:creationId xmlns:a16="http://schemas.microsoft.com/office/drawing/2014/main" id="{61B7A43F-4D50-41C9-A907-18D196270D3E}"/>
              </a:ext>
            </a:extLst>
          </p:cNvPr>
          <p:cNvSpPr>
            <a:spLocks noChangeArrowheads="1"/>
          </p:cNvSpPr>
          <p:nvPr/>
        </p:nvSpPr>
        <p:spPr bwMode="auto">
          <a:xfrm>
            <a:off x="3747319" y="4248895"/>
            <a:ext cx="2095500"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200" b="1">
                <a:solidFill>
                  <a:schemeClr val="folHlink"/>
                </a:solidFill>
              </a:rPr>
              <a:t>Economic climate</a:t>
            </a:r>
          </a:p>
        </p:txBody>
      </p:sp>
      <p:sp>
        <p:nvSpPr>
          <p:cNvPr id="15394" name="Rectangle 36">
            <a:extLst>
              <a:ext uri="{FF2B5EF4-FFF2-40B4-BE49-F238E27FC236}">
                <a16:creationId xmlns:a16="http://schemas.microsoft.com/office/drawing/2014/main" id="{F6FC7E25-294B-4E3B-9703-BC10C995425E}"/>
              </a:ext>
            </a:extLst>
          </p:cNvPr>
          <p:cNvSpPr>
            <a:spLocks noChangeArrowheads="1"/>
          </p:cNvSpPr>
          <p:nvPr/>
        </p:nvSpPr>
        <p:spPr bwMode="auto">
          <a:xfrm>
            <a:off x="2107431" y="2081957"/>
            <a:ext cx="1030288"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Cultural </a:t>
            </a:r>
          </a:p>
          <a:p>
            <a:pPr>
              <a:lnSpc>
                <a:spcPct val="90000"/>
              </a:lnSpc>
            </a:pPr>
            <a:r>
              <a:rPr lang="en-GB" altLang="en-US" sz="1200" b="1">
                <a:solidFill>
                  <a:schemeClr val="folHlink"/>
                </a:solidFill>
              </a:rPr>
              <a:t>forces</a:t>
            </a:r>
          </a:p>
        </p:txBody>
      </p:sp>
      <p:sp>
        <p:nvSpPr>
          <p:cNvPr id="15395" name="Rectangle 37">
            <a:extLst>
              <a:ext uri="{FF2B5EF4-FFF2-40B4-BE49-F238E27FC236}">
                <a16:creationId xmlns:a16="http://schemas.microsoft.com/office/drawing/2014/main" id="{CA1DEBEE-F28F-4292-8A76-BAA6A43B3CE4}"/>
              </a:ext>
            </a:extLst>
          </p:cNvPr>
          <p:cNvSpPr>
            <a:spLocks noChangeArrowheads="1"/>
          </p:cNvSpPr>
          <p:nvPr/>
        </p:nvSpPr>
        <p:spPr bwMode="auto">
          <a:xfrm>
            <a:off x="2588445" y="673845"/>
            <a:ext cx="1482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5396" name="Rectangle 38">
            <a:extLst>
              <a:ext uri="{FF2B5EF4-FFF2-40B4-BE49-F238E27FC236}">
                <a16:creationId xmlns:a16="http://schemas.microsoft.com/office/drawing/2014/main" id="{2CC2A089-86FD-40BC-B1C0-0BDE573FA461}"/>
              </a:ext>
            </a:extLst>
          </p:cNvPr>
          <p:cNvSpPr>
            <a:spLocks noChangeArrowheads="1"/>
          </p:cNvSpPr>
          <p:nvPr/>
        </p:nvSpPr>
        <p:spPr bwMode="auto">
          <a:xfrm>
            <a:off x="3032945" y="1891457"/>
            <a:ext cx="8223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a:t>
            </a:r>
          </a:p>
          <a:p>
            <a:pPr algn="ctr">
              <a:lnSpc>
                <a:spcPct val="90000"/>
              </a:lnSpc>
            </a:pPr>
            <a:r>
              <a:rPr lang="en-GB" altLang="en-US" sz="1200" b="1">
                <a:solidFill>
                  <a:schemeClr val="folHlink"/>
                </a:solidFill>
              </a:rPr>
              <a:t>legal</a:t>
            </a:r>
          </a:p>
          <a:p>
            <a:pPr algn="ctr">
              <a:lnSpc>
                <a:spcPct val="90000"/>
              </a:lnSpc>
            </a:pPr>
            <a:r>
              <a:rPr lang="en-GB" altLang="en-US" sz="1200" b="1">
                <a:solidFill>
                  <a:schemeClr val="folHlink"/>
                </a:solidFill>
              </a:rPr>
              <a:t>forces</a:t>
            </a:r>
          </a:p>
        </p:txBody>
      </p:sp>
      <p:sp>
        <p:nvSpPr>
          <p:cNvPr id="15397" name="Rectangle 39">
            <a:extLst>
              <a:ext uri="{FF2B5EF4-FFF2-40B4-BE49-F238E27FC236}">
                <a16:creationId xmlns:a16="http://schemas.microsoft.com/office/drawing/2014/main" id="{3530B511-D2A1-4B9B-8CBF-32F4BEFB5ACA}"/>
              </a:ext>
            </a:extLst>
          </p:cNvPr>
          <p:cNvSpPr>
            <a:spLocks noChangeArrowheads="1"/>
          </p:cNvSpPr>
          <p:nvPr/>
        </p:nvSpPr>
        <p:spPr bwMode="auto">
          <a:xfrm>
            <a:off x="3780657" y="1207245"/>
            <a:ext cx="2105025"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dirty="0">
                <a:solidFill>
                  <a:schemeClr val="tx2">
                    <a:lumMod val="75000"/>
                  </a:schemeClr>
                </a:solidFill>
              </a:rPr>
              <a:t>Domestic environment</a:t>
            </a:r>
          </a:p>
          <a:p>
            <a:pPr algn="ctr">
              <a:lnSpc>
                <a:spcPct val="90000"/>
              </a:lnSpc>
            </a:pPr>
            <a:r>
              <a:rPr lang="en-GB" altLang="en-US" sz="1400" b="1" dirty="0">
                <a:solidFill>
                  <a:schemeClr val="tx2">
                    <a:lumMod val="75000"/>
                  </a:schemeClr>
                </a:solidFill>
              </a:rPr>
              <a:t>(uncontrollable)</a:t>
            </a:r>
          </a:p>
        </p:txBody>
      </p:sp>
      <p:sp>
        <p:nvSpPr>
          <p:cNvPr id="15398" name="Rectangle 40">
            <a:extLst>
              <a:ext uri="{FF2B5EF4-FFF2-40B4-BE49-F238E27FC236}">
                <a16:creationId xmlns:a16="http://schemas.microsoft.com/office/drawing/2014/main" id="{D80A01C6-E3E1-4582-9790-B07850AFA48E}"/>
              </a:ext>
            </a:extLst>
          </p:cNvPr>
          <p:cNvSpPr>
            <a:spLocks noChangeArrowheads="1"/>
          </p:cNvSpPr>
          <p:nvPr/>
        </p:nvSpPr>
        <p:spPr bwMode="auto">
          <a:xfrm>
            <a:off x="4057447" y="2703463"/>
            <a:ext cx="1524457" cy="520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solidFill>
                  <a:schemeClr val="tx2">
                    <a:lumMod val="75000"/>
                  </a:schemeClr>
                </a:solidFill>
              </a:rPr>
              <a:t>Internal Factors</a:t>
            </a:r>
            <a:br>
              <a:rPr lang="en-GB" altLang="en-US" sz="1400" b="1" dirty="0">
                <a:solidFill>
                  <a:schemeClr val="tx2">
                    <a:lumMod val="75000"/>
                  </a:schemeClr>
                </a:solidFill>
              </a:rPr>
            </a:br>
            <a:r>
              <a:rPr lang="en-GB" altLang="en-US" sz="1400" b="1" dirty="0">
                <a:solidFill>
                  <a:schemeClr val="tx2">
                    <a:lumMod val="75000"/>
                  </a:schemeClr>
                </a:solidFill>
              </a:rPr>
              <a:t>(controllable)</a:t>
            </a:r>
          </a:p>
        </p:txBody>
      </p:sp>
      <p:sp>
        <p:nvSpPr>
          <p:cNvPr id="15399" name="Line 41">
            <a:extLst>
              <a:ext uri="{FF2B5EF4-FFF2-40B4-BE49-F238E27FC236}">
                <a16:creationId xmlns:a16="http://schemas.microsoft.com/office/drawing/2014/main" id="{204F2DA9-B982-49FF-83E7-E45735E3EA7A}"/>
              </a:ext>
            </a:extLst>
          </p:cNvPr>
          <p:cNvSpPr>
            <a:spLocks noChangeShapeType="1"/>
          </p:cNvSpPr>
          <p:nvPr/>
        </p:nvSpPr>
        <p:spPr bwMode="auto">
          <a:xfrm flipH="1" flipV="1">
            <a:off x="7817666" y="3652654"/>
            <a:ext cx="968375" cy="333978"/>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400" name="Line 42">
            <a:extLst>
              <a:ext uri="{FF2B5EF4-FFF2-40B4-BE49-F238E27FC236}">
                <a16:creationId xmlns:a16="http://schemas.microsoft.com/office/drawing/2014/main" id="{B3EF05C5-65A9-4ED3-B876-F0C82394EB1D}"/>
              </a:ext>
            </a:extLst>
          </p:cNvPr>
          <p:cNvSpPr>
            <a:spLocks noChangeShapeType="1"/>
          </p:cNvSpPr>
          <p:nvPr/>
        </p:nvSpPr>
        <p:spPr bwMode="auto">
          <a:xfrm flipH="1" flipV="1">
            <a:off x="7903393" y="4347038"/>
            <a:ext cx="874712" cy="334192"/>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401" name="Line 43">
            <a:extLst>
              <a:ext uri="{FF2B5EF4-FFF2-40B4-BE49-F238E27FC236}">
                <a16:creationId xmlns:a16="http://schemas.microsoft.com/office/drawing/2014/main" id="{DD916BB6-98DA-40AB-B0DA-FB02BA71DA80}"/>
              </a:ext>
            </a:extLst>
          </p:cNvPr>
          <p:cNvSpPr>
            <a:spLocks noChangeShapeType="1"/>
          </p:cNvSpPr>
          <p:nvPr/>
        </p:nvSpPr>
        <p:spPr bwMode="auto">
          <a:xfrm>
            <a:off x="7724005" y="5038810"/>
            <a:ext cx="1054100" cy="334405"/>
          </a:xfrm>
          <a:prstGeom prst="line">
            <a:avLst/>
          </a:prstGeom>
          <a:noFill/>
          <a:ln w="12700">
            <a:solidFill>
              <a:schemeClr val="folHlink"/>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5402" name="Rectangle 44">
            <a:extLst>
              <a:ext uri="{FF2B5EF4-FFF2-40B4-BE49-F238E27FC236}">
                <a16:creationId xmlns:a16="http://schemas.microsoft.com/office/drawing/2014/main" id="{359204E6-139C-4F2A-86EA-B667E85F5707}"/>
              </a:ext>
            </a:extLst>
          </p:cNvPr>
          <p:cNvSpPr>
            <a:spLocks noChangeArrowheads="1"/>
          </p:cNvSpPr>
          <p:nvPr/>
        </p:nvSpPr>
        <p:spPr bwMode="auto">
          <a:xfrm>
            <a:off x="5850756" y="227758"/>
            <a:ext cx="4287838" cy="1196975"/>
          </a:xfrm>
          <a:prstGeom prst="rect">
            <a:avLst/>
          </a:prstGeom>
          <a:solidFill>
            <a:schemeClr val="accent6">
              <a:lumMod val="50000"/>
            </a:schemeClr>
          </a:solidFill>
          <a:ln>
            <a:noFill/>
          </a:ln>
          <a:effectLst/>
        </p:spPr>
        <p:txBody>
          <a:bodyPr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GB" altLang="en-US" sz="2400" b="1" dirty="0">
                <a:solidFill>
                  <a:schemeClr val="bg1"/>
                </a:solidFill>
              </a:rPr>
              <a:t>The strategic managers must deal with two levels of uncontrollable uncertainty</a:t>
            </a:r>
          </a:p>
        </p:txBody>
      </p:sp>
      <p:sp>
        <p:nvSpPr>
          <p:cNvPr id="15403" name="Rectangle 45">
            <a:extLst>
              <a:ext uri="{FF2B5EF4-FFF2-40B4-BE49-F238E27FC236}">
                <a16:creationId xmlns:a16="http://schemas.microsoft.com/office/drawing/2014/main" id="{C18EC777-F4E4-4901-92C1-843AA81A39A4}"/>
              </a:ext>
            </a:extLst>
          </p:cNvPr>
          <p:cNvSpPr>
            <a:spLocks noChangeArrowheads="1"/>
          </p:cNvSpPr>
          <p:nvPr/>
        </p:nvSpPr>
        <p:spPr bwMode="auto">
          <a:xfrm>
            <a:off x="5661845" y="664320"/>
            <a:ext cx="295275"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r>
              <a:rPr lang="en-GB" altLang="en-US" sz="1200" b="1" dirty="0">
                <a:solidFill>
                  <a:schemeClr val="folHlink"/>
                </a:solidFill>
              </a:rPr>
              <a:t>E</a:t>
            </a:r>
          </a:p>
        </p:txBody>
      </p:sp>
      <p:sp>
        <p:nvSpPr>
          <p:cNvPr id="46" name="Title 1">
            <a:extLst>
              <a:ext uri="{FF2B5EF4-FFF2-40B4-BE49-F238E27FC236}">
                <a16:creationId xmlns:a16="http://schemas.microsoft.com/office/drawing/2014/main" id="{D137B485-AC63-472F-8953-3CBF7E0F0371}"/>
              </a:ext>
            </a:extLst>
          </p:cNvPr>
          <p:cNvSpPr txBox="1">
            <a:spLocks/>
          </p:cNvSpPr>
          <p:nvPr/>
        </p:nvSpPr>
        <p:spPr bwMode="auto">
          <a:xfrm>
            <a:off x="9017048" y="2020044"/>
            <a:ext cx="3047182" cy="73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Analysing the Strategic Environment</a:t>
            </a:r>
          </a:p>
        </p:txBody>
      </p:sp>
      <p:sp>
        <p:nvSpPr>
          <p:cNvPr id="47" name="Title 1">
            <a:extLst>
              <a:ext uri="{FF2B5EF4-FFF2-40B4-BE49-F238E27FC236}">
                <a16:creationId xmlns:a16="http://schemas.microsoft.com/office/drawing/2014/main" id="{9DDB52DF-E763-4D47-BF1F-7DF4E80FFEA0}"/>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a:extLst>
              <a:ext uri="{FF2B5EF4-FFF2-40B4-BE49-F238E27FC236}">
                <a16:creationId xmlns:a16="http://schemas.microsoft.com/office/drawing/2014/main" id="{0FA89F3F-DC04-47C4-BA22-574B9A0BFF0C}"/>
              </a:ext>
            </a:extLst>
          </p:cNvPr>
          <p:cNvSpPr>
            <a:spLocks noChangeArrowheads="1"/>
          </p:cNvSpPr>
          <p:nvPr/>
        </p:nvSpPr>
        <p:spPr bwMode="auto">
          <a:xfrm>
            <a:off x="1524001" y="6629401"/>
            <a:ext cx="4213225" cy="22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1000"/>
          </a:p>
        </p:txBody>
      </p:sp>
      <p:sp>
        <p:nvSpPr>
          <p:cNvPr id="17411" name="Oval 5">
            <a:extLst>
              <a:ext uri="{FF2B5EF4-FFF2-40B4-BE49-F238E27FC236}">
                <a16:creationId xmlns:a16="http://schemas.microsoft.com/office/drawing/2014/main" id="{7E744FFC-FFC9-49BA-951B-D28D9CB7AF17}"/>
              </a:ext>
            </a:extLst>
          </p:cNvPr>
          <p:cNvSpPr>
            <a:spLocks noChangeArrowheads="1"/>
          </p:cNvSpPr>
          <p:nvPr/>
        </p:nvSpPr>
        <p:spPr bwMode="auto">
          <a:xfrm>
            <a:off x="3475534" y="66849"/>
            <a:ext cx="5656262" cy="5656262"/>
          </a:xfrm>
          <a:prstGeom prst="ellipse">
            <a:avLst/>
          </a:prstGeom>
          <a:solidFill>
            <a:srgbClr val="FDE3BA"/>
          </a:solidFill>
          <a:ln w="254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12" name="Oval 6">
            <a:extLst>
              <a:ext uri="{FF2B5EF4-FFF2-40B4-BE49-F238E27FC236}">
                <a16:creationId xmlns:a16="http://schemas.microsoft.com/office/drawing/2014/main" id="{47E5C985-0D5A-45C0-9D62-6BFE6C6D9D0C}"/>
              </a:ext>
            </a:extLst>
          </p:cNvPr>
          <p:cNvSpPr>
            <a:spLocks noChangeArrowheads="1"/>
          </p:cNvSpPr>
          <p:nvPr/>
        </p:nvSpPr>
        <p:spPr bwMode="auto">
          <a:xfrm>
            <a:off x="3151684" y="50974"/>
            <a:ext cx="5656262" cy="5656262"/>
          </a:xfrm>
          <a:prstGeom prst="ellipse">
            <a:avLst/>
          </a:prstGeom>
          <a:solidFill>
            <a:srgbClr val="FCFEB9"/>
          </a:solidFill>
          <a:ln w="254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13" name="Oval 7">
            <a:extLst>
              <a:ext uri="{FF2B5EF4-FFF2-40B4-BE49-F238E27FC236}">
                <a16:creationId xmlns:a16="http://schemas.microsoft.com/office/drawing/2014/main" id="{A697D297-1259-4CF3-ACB2-46868D70D342}"/>
              </a:ext>
            </a:extLst>
          </p:cNvPr>
          <p:cNvSpPr>
            <a:spLocks noChangeArrowheads="1"/>
          </p:cNvSpPr>
          <p:nvPr/>
        </p:nvSpPr>
        <p:spPr bwMode="auto">
          <a:xfrm>
            <a:off x="2751634" y="47799"/>
            <a:ext cx="5656262" cy="5656262"/>
          </a:xfrm>
          <a:prstGeom prst="ellipse">
            <a:avLst/>
          </a:prstGeom>
          <a:solidFill>
            <a:srgbClr val="CCECFF"/>
          </a:solidFill>
          <a:ln w="254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14" name="Oval 8">
            <a:extLst>
              <a:ext uri="{FF2B5EF4-FFF2-40B4-BE49-F238E27FC236}">
                <a16:creationId xmlns:a16="http://schemas.microsoft.com/office/drawing/2014/main" id="{B5F38AEC-1244-437E-A528-84BB44BFDF88}"/>
              </a:ext>
            </a:extLst>
          </p:cNvPr>
          <p:cNvSpPr>
            <a:spLocks noChangeArrowheads="1"/>
          </p:cNvSpPr>
          <p:nvPr/>
        </p:nvSpPr>
        <p:spPr bwMode="auto">
          <a:xfrm>
            <a:off x="2351584" y="44624"/>
            <a:ext cx="5656262" cy="5656262"/>
          </a:xfrm>
          <a:prstGeom prst="ellipse">
            <a:avLst/>
          </a:prstGeom>
          <a:solidFill>
            <a:srgbClr val="CCECFF"/>
          </a:solidFill>
          <a:ln w="254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15" name="Oval 9">
            <a:extLst>
              <a:ext uri="{FF2B5EF4-FFF2-40B4-BE49-F238E27FC236}">
                <a16:creationId xmlns:a16="http://schemas.microsoft.com/office/drawing/2014/main" id="{15AC026A-3002-41AA-8254-38F938908A08}"/>
              </a:ext>
            </a:extLst>
          </p:cNvPr>
          <p:cNvSpPr>
            <a:spLocks noChangeArrowheads="1"/>
          </p:cNvSpPr>
          <p:nvPr/>
        </p:nvSpPr>
        <p:spPr bwMode="auto">
          <a:xfrm>
            <a:off x="3145335" y="857425"/>
            <a:ext cx="4035425" cy="4035425"/>
          </a:xfrm>
          <a:prstGeom prst="ellipse">
            <a:avLst/>
          </a:prstGeom>
          <a:solidFill>
            <a:srgbClr val="FFFFCC"/>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16" name="Oval 10">
            <a:extLst>
              <a:ext uri="{FF2B5EF4-FFF2-40B4-BE49-F238E27FC236}">
                <a16:creationId xmlns:a16="http://schemas.microsoft.com/office/drawing/2014/main" id="{F7458577-B221-4D78-98D9-6EC78DF72F49}"/>
              </a:ext>
            </a:extLst>
          </p:cNvPr>
          <p:cNvSpPr>
            <a:spLocks noChangeArrowheads="1"/>
          </p:cNvSpPr>
          <p:nvPr/>
        </p:nvSpPr>
        <p:spPr bwMode="auto">
          <a:xfrm>
            <a:off x="4070846" y="1782936"/>
            <a:ext cx="2184400" cy="2184400"/>
          </a:xfrm>
          <a:prstGeom prst="ellipse">
            <a:avLst/>
          </a:prstGeom>
          <a:solidFill>
            <a:srgbClr val="FFFF99"/>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18" name="Line 12">
            <a:extLst>
              <a:ext uri="{FF2B5EF4-FFF2-40B4-BE49-F238E27FC236}">
                <a16:creationId xmlns:a16="http://schemas.microsoft.com/office/drawing/2014/main" id="{FB86F313-6A06-404C-B4E3-D5912202AC70}"/>
              </a:ext>
            </a:extLst>
          </p:cNvPr>
          <p:cNvSpPr>
            <a:spLocks noChangeShapeType="1"/>
          </p:cNvSpPr>
          <p:nvPr/>
        </p:nvSpPr>
        <p:spPr bwMode="auto">
          <a:xfrm flipH="1">
            <a:off x="6804522" y="1240012"/>
            <a:ext cx="682625" cy="4159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9" name="Line 13">
            <a:extLst>
              <a:ext uri="{FF2B5EF4-FFF2-40B4-BE49-F238E27FC236}">
                <a16:creationId xmlns:a16="http://schemas.microsoft.com/office/drawing/2014/main" id="{1AB0972B-50B7-46B3-B371-7CBECE46E41E}"/>
              </a:ext>
            </a:extLst>
          </p:cNvPr>
          <p:cNvSpPr>
            <a:spLocks noChangeShapeType="1"/>
          </p:cNvSpPr>
          <p:nvPr/>
        </p:nvSpPr>
        <p:spPr bwMode="auto">
          <a:xfrm>
            <a:off x="6099672" y="4726162"/>
            <a:ext cx="396875" cy="6445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0" name="Line 14">
            <a:extLst>
              <a:ext uri="{FF2B5EF4-FFF2-40B4-BE49-F238E27FC236}">
                <a16:creationId xmlns:a16="http://schemas.microsoft.com/office/drawing/2014/main" id="{964604F8-BD4A-4CA3-94BA-EA05EF6911A6}"/>
              </a:ext>
            </a:extLst>
          </p:cNvPr>
          <p:cNvSpPr>
            <a:spLocks noChangeShapeType="1"/>
          </p:cNvSpPr>
          <p:nvPr/>
        </p:nvSpPr>
        <p:spPr bwMode="auto">
          <a:xfrm>
            <a:off x="7204572" y="3278362"/>
            <a:ext cx="739775" cy="130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1" name="Line 15">
            <a:extLst>
              <a:ext uri="{FF2B5EF4-FFF2-40B4-BE49-F238E27FC236}">
                <a16:creationId xmlns:a16="http://schemas.microsoft.com/office/drawing/2014/main" id="{4C5E5F66-DF86-40B4-8692-A0927741C270}"/>
              </a:ext>
            </a:extLst>
          </p:cNvPr>
          <p:cNvSpPr>
            <a:spLocks noChangeShapeType="1"/>
          </p:cNvSpPr>
          <p:nvPr/>
        </p:nvSpPr>
        <p:spPr bwMode="auto">
          <a:xfrm flipH="1">
            <a:off x="3775572" y="4707112"/>
            <a:ext cx="454025" cy="6254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2" name="Line 16">
            <a:extLst>
              <a:ext uri="{FF2B5EF4-FFF2-40B4-BE49-F238E27FC236}">
                <a16:creationId xmlns:a16="http://schemas.microsoft.com/office/drawing/2014/main" id="{92DE645C-C17A-4099-B392-534DA25F0970}"/>
              </a:ext>
            </a:extLst>
          </p:cNvPr>
          <p:cNvSpPr>
            <a:spLocks noChangeShapeType="1"/>
          </p:cNvSpPr>
          <p:nvPr/>
        </p:nvSpPr>
        <p:spPr bwMode="auto">
          <a:xfrm flipH="1">
            <a:off x="2403972" y="3354562"/>
            <a:ext cx="777875" cy="168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3" name="Line 17">
            <a:extLst>
              <a:ext uri="{FF2B5EF4-FFF2-40B4-BE49-F238E27FC236}">
                <a16:creationId xmlns:a16="http://schemas.microsoft.com/office/drawing/2014/main" id="{9B92AF4A-B99D-4748-8619-C1EA495B6EF7}"/>
              </a:ext>
            </a:extLst>
          </p:cNvPr>
          <p:cNvSpPr>
            <a:spLocks noChangeShapeType="1"/>
          </p:cNvSpPr>
          <p:nvPr/>
        </p:nvSpPr>
        <p:spPr bwMode="auto">
          <a:xfrm flipH="1" flipV="1">
            <a:off x="2950071" y="1047924"/>
            <a:ext cx="654050" cy="50165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4" name="Line 18">
            <a:extLst>
              <a:ext uri="{FF2B5EF4-FFF2-40B4-BE49-F238E27FC236}">
                <a16:creationId xmlns:a16="http://schemas.microsoft.com/office/drawing/2014/main" id="{B9A3BF98-5A30-4A25-8381-3F2119EDE69E}"/>
              </a:ext>
            </a:extLst>
          </p:cNvPr>
          <p:cNvSpPr>
            <a:spLocks noChangeShapeType="1"/>
          </p:cNvSpPr>
          <p:nvPr/>
        </p:nvSpPr>
        <p:spPr bwMode="auto">
          <a:xfrm flipH="1">
            <a:off x="3489822" y="3487912"/>
            <a:ext cx="758825" cy="549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5" name="Line 19">
            <a:extLst>
              <a:ext uri="{FF2B5EF4-FFF2-40B4-BE49-F238E27FC236}">
                <a16:creationId xmlns:a16="http://schemas.microsoft.com/office/drawing/2014/main" id="{2BE0E406-3089-48E8-958C-F3B0A2729AAC}"/>
              </a:ext>
            </a:extLst>
          </p:cNvPr>
          <p:cNvSpPr>
            <a:spLocks noChangeShapeType="1"/>
          </p:cNvSpPr>
          <p:nvPr/>
        </p:nvSpPr>
        <p:spPr bwMode="auto">
          <a:xfrm>
            <a:off x="6042522" y="3602212"/>
            <a:ext cx="701675" cy="511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27" name="Rectangle 21">
            <a:extLst>
              <a:ext uri="{FF2B5EF4-FFF2-40B4-BE49-F238E27FC236}">
                <a16:creationId xmlns:a16="http://schemas.microsoft.com/office/drawing/2014/main" id="{4F9673C1-2C64-4537-88D2-10D77A142019}"/>
              </a:ext>
            </a:extLst>
          </p:cNvPr>
          <p:cNvSpPr>
            <a:spLocks noChangeArrowheads="1"/>
          </p:cNvSpPr>
          <p:nvPr/>
        </p:nvSpPr>
        <p:spPr bwMode="auto">
          <a:xfrm>
            <a:off x="3364410" y="603424"/>
            <a:ext cx="116998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Political/legal</a:t>
            </a:r>
          </a:p>
          <a:p>
            <a:pPr algn="ctr">
              <a:lnSpc>
                <a:spcPct val="90000"/>
              </a:lnSpc>
            </a:pPr>
            <a:r>
              <a:rPr lang="en-GB" altLang="en-US" sz="1200" b="1">
                <a:solidFill>
                  <a:schemeClr val="folHlink"/>
                </a:solidFill>
              </a:rPr>
              <a:t>forces</a:t>
            </a:r>
          </a:p>
        </p:txBody>
      </p:sp>
      <p:sp>
        <p:nvSpPr>
          <p:cNvPr id="17428" name="Rectangle 22">
            <a:extLst>
              <a:ext uri="{FF2B5EF4-FFF2-40B4-BE49-F238E27FC236}">
                <a16:creationId xmlns:a16="http://schemas.microsoft.com/office/drawing/2014/main" id="{B3A0DD28-EB81-414C-98C6-71775F95B31B}"/>
              </a:ext>
            </a:extLst>
          </p:cNvPr>
          <p:cNvSpPr>
            <a:spLocks noChangeArrowheads="1"/>
          </p:cNvSpPr>
          <p:nvPr/>
        </p:nvSpPr>
        <p:spPr bwMode="auto">
          <a:xfrm>
            <a:off x="9039722" y="3445049"/>
            <a:ext cx="14446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accent2">
                    <a:lumMod val="50000"/>
                  </a:schemeClr>
                </a:solidFill>
              </a:rPr>
              <a:t>Environmental</a:t>
            </a:r>
          </a:p>
          <a:p>
            <a:pPr>
              <a:lnSpc>
                <a:spcPct val="90000"/>
              </a:lnSpc>
            </a:pPr>
            <a:r>
              <a:rPr lang="en-GB" altLang="en-US" sz="1200" b="1" dirty="0" err="1">
                <a:solidFill>
                  <a:schemeClr val="accent2">
                    <a:lumMod val="50000"/>
                  </a:schemeClr>
                </a:solidFill>
              </a:rPr>
              <a:t>uncontrollables</a:t>
            </a:r>
            <a:endParaRPr lang="en-GB" altLang="en-US" sz="1200" b="1" dirty="0">
              <a:solidFill>
                <a:schemeClr val="accent2">
                  <a:lumMod val="50000"/>
                </a:schemeClr>
              </a:solidFill>
            </a:endParaRPr>
          </a:p>
          <a:p>
            <a:pPr>
              <a:lnSpc>
                <a:spcPct val="90000"/>
              </a:lnSpc>
            </a:pPr>
            <a:r>
              <a:rPr lang="en-GB" altLang="en-US" sz="1200" b="1" dirty="0">
                <a:solidFill>
                  <a:schemeClr val="accent2">
                    <a:lumMod val="50000"/>
                  </a:schemeClr>
                </a:solidFill>
              </a:rPr>
              <a:t>country market A</a:t>
            </a:r>
          </a:p>
        </p:txBody>
      </p:sp>
      <p:sp>
        <p:nvSpPr>
          <p:cNvPr id="17429" name="Rectangle 23">
            <a:extLst>
              <a:ext uri="{FF2B5EF4-FFF2-40B4-BE49-F238E27FC236}">
                <a16:creationId xmlns:a16="http://schemas.microsoft.com/office/drawing/2014/main" id="{1DA5B74E-D9E5-4D71-A207-357FA320D134}"/>
              </a:ext>
            </a:extLst>
          </p:cNvPr>
          <p:cNvSpPr>
            <a:spLocks noChangeArrowheads="1"/>
          </p:cNvSpPr>
          <p:nvPr/>
        </p:nvSpPr>
        <p:spPr bwMode="auto">
          <a:xfrm>
            <a:off x="9039722" y="4232449"/>
            <a:ext cx="15541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accent2">
                    <a:lumMod val="50000"/>
                  </a:schemeClr>
                </a:solidFill>
              </a:rPr>
              <a:t>Environmental</a:t>
            </a:r>
          </a:p>
          <a:p>
            <a:pPr>
              <a:lnSpc>
                <a:spcPct val="90000"/>
              </a:lnSpc>
            </a:pPr>
            <a:r>
              <a:rPr lang="en-GB" altLang="en-US" sz="1200" b="1" dirty="0" err="1">
                <a:solidFill>
                  <a:schemeClr val="accent2">
                    <a:lumMod val="50000"/>
                  </a:schemeClr>
                </a:solidFill>
              </a:rPr>
              <a:t>uncontrollables</a:t>
            </a:r>
            <a:endParaRPr lang="en-GB" altLang="en-US" sz="1200" b="1" dirty="0">
              <a:solidFill>
                <a:schemeClr val="accent2">
                  <a:lumMod val="50000"/>
                </a:schemeClr>
              </a:solidFill>
            </a:endParaRPr>
          </a:p>
          <a:p>
            <a:pPr>
              <a:lnSpc>
                <a:spcPct val="90000"/>
              </a:lnSpc>
            </a:pPr>
            <a:r>
              <a:rPr lang="en-GB" altLang="en-US" sz="1200" b="1" dirty="0">
                <a:solidFill>
                  <a:schemeClr val="accent2">
                    <a:lumMod val="50000"/>
                  </a:schemeClr>
                </a:solidFill>
              </a:rPr>
              <a:t>country market B</a:t>
            </a:r>
          </a:p>
        </p:txBody>
      </p:sp>
      <p:sp>
        <p:nvSpPr>
          <p:cNvPr id="17430" name="Rectangle 24">
            <a:extLst>
              <a:ext uri="{FF2B5EF4-FFF2-40B4-BE49-F238E27FC236}">
                <a16:creationId xmlns:a16="http://schemas.microsoft.com/office/drawing/2014/main" id="{8F615373-C429-4CAC-8AA6-217ADDC94266}"/>
              </a:ext>
            </a:extLst>
          </p:cNvPr>
          <p:cNvSpPr>
            <a:spLocks noChangeArrowheads="1"/>
          </p:cNvSpPr>
          <p:nvPr/>
        </p:nvSpPr>
        <p:spPr bwMode="auto">
          <a:xfrm>
            <a:off x="9039722" y="5127799"/>
            <a:ext cx="148907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accent2">
                    <a:lumMod val="50000"/>
                  </a:schemeClr>
                </a:solidFill>
              </a:rPr>
              <a:t>Environmental</a:t>
            </a:r>
          </a:p>
          <a:p>
            <a:pPr>
              <a:lnSpc>
                <a:spcPct val="90000"/>
              </a:lnSpc>
            </a:pPr>
            <a:r>
              <a:rPr lang="en-GB" altLang="en-US" sz="1200" b="1" dirty="0" err="1">
                <a:solidFill>
                  <a:schemeClr val="accent2">
                    <a:lumMod val="50000"/>
                  </a:schemeClr>
                </a:solidFill>
              </a:rPr>
              <a:t>uncontrollables</a:t>
            </a:r>
            <a:endParaRPr lang="en-GB" altLang="en-US" sz="1200" b="1" dirty="0">
              <a:solidFill>
                <a:schemeClr val="accent2">
                  <a:lumMod val="50000"/>
                </a:schemeClr>
              </a:solidFill>
            </a:endParaRPr>
          </a:p>
          <a:p>
            <a:pPr>
              <a:lnSpc>
                <a:spcPct val="90000"/>
              </a:lnSpc>
            </a:pPr>
            <a:r>
              <a:rPr lang="en-GB" altLang="en-US" sz="1200" b="1" dirty="0">
                <a:solidFill>
                  <a:schemeClr val="accent2">
                    <a:lumMod val="50000"/>
                  </a:schemeClr>
                </a:solidFill>
              </a:rPr>
              <a:t>country market C</a:t>
            </a:r>
          </a:p>
        </p:txBody>
      </p:sp>
      <p:sp>
        <p:nvSpPr>
          <p:cNvPr id="17431" name="Rectangle 25">
            <a:extLst>
              <a:ext uri="{FF2B5EF4-FFF2-40B4-BE49-F238E27FC236}">
                <a16:creationId xmlns:a16="http://schemas.microsoft.com/office/drawing/2014/main" id="{43D44CD0-EBBD-47ED-B434-EC5C5F5D8257}"/>
              </a:ext>
            </a:extLst>
          </p:cNvPr>
          <p:cNvSpPr>
            <a:spLocks noChangeArrowheads="1"/>
          </p:cNvSpPr>
          <p:nvPr/>
        </p:nvSpPr>
        <p:spPr bwMode="auto">
          <a:xfrm>
            <a:off x="6437810" y="4256261"/>
            <a:ext cx="10509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     Level of </a:t>
            </a:r>
          </a:p>
          <a:p>
            <a:pPr>
              <a:lnSpc>
                <a:spcPct val="90000"/>
              </a:lnSpc>
            </a:pPr>
            <a:r>
              <a:rPr lang="en-GB" altLang="en-US" sz="1200" b="1">
                <a:solidFill>
                  <a:schemeClr val="folHlink"/>
                </a:solidFill>
              </a:rPr>
              <a:t>Technology</a:t>
            </a:r>
          </a:p>
        </p:txBody>
      </p:sp>
      <p:sp>
        <p:nvSpPr>
          <p:cNvPr id="17436" name="Rectangle 30">
            <a:extLst>
              <a:ext uri="{FF2B5EF4-FFF2-40B4-BE49-F238E27FC236}">
                <a16:creationId xmlns:a16="http://schemas.microsoft.com/office/drawing/2014/main" id="{C081BC14-DF35-47F5-83F4-939A3C5E1806}"/>
              </a:ext>
            </a:extLst>
          </p:cNvPr>
          <p:cNvSpPr>
            <a:spLocks noChangeArrowheads="1"/>
          </p:cNvSpPr>
          <p:nvPr/>
        </p:nvSpPr>
        <p:spPr bwMode="auto">
          <a:xfrm>
            <a:off x="2607171" y="4091161"/>
            <a:ext cx="118268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Geography </a:t>
            </a:r>
          </a:p>
          <a:p>
            <a:pPr algn="ctr">
              <a:lnSpc>
                <a:spcPct val="90000"/>
              </a:lnSpc>
            </a:pPr>
            <a:r>
              <a:rPr lang="en-GB" altLang="en-US" sz="1200" b="1">
                <a:solidFill>
                  <a:schemeClr val="folHlink"/>
                </a:solidFill>
              </a:rPr>
              <a:t>and</a:t>
            </a:r>
          </a:p>
          <a:p>
            <a:pPr algn="ctr">
              <a:lnSpc>
                <a:spcPct val="90000"/>
              </a:lnSpc>
            </a:pPr>
            <a:r>
              <a:rPr lang="en-GB" altLang="en-US" sz="1200" b="1">
                <a:solidFill>
                  <a:schemeClr val="folHlink"/>
                </a:solidFill>
              </a:rPr>
              <a:t>Infrastructure</a:t>
            </a:r>
          </a:p>
        </p:txBody>
      </p:sp>
      <p:sp>
        <p:nvSpPr>
          <p:cNvPr id="17437" name="Rectangle 31">
            <a:extLst>
              <a:ext uri="{FF2B5EF4-FFF2-40B4-BE49-F238E27FC236}">
                <a16:creationId xmlns:a16="http://schemas.microsoft.com/office/drawing/2014/main" id="{9FE8E28F-1A6F-4C5C-B736-66EF180F2D99}"/>
              </a:ext>
            </a:extLst>
          </p:cNvPr>
          <p:cNvSpPr>
            <a:spLocks noChangeArrowheads="1"/>
          </p:cNvSpPr>
          <p:nvPr/>
        </p:nvSpPr>
        <p:spPr bwMode="auto">
          <a:xfrm>
            <a:off x="4228803" y="233538"/>
            <a:ext cx="195580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dirty="0">
                <a:solidFill>
                  <a:schemeClr val="tx2">
                    <a:lumMod val="60000"/>
                    <a:lumOff val="40000"/>
                  </a:schemeClr>
                </a:solidFill>
              </a:rPr>
              <a:t>Foreign environment</a:t>
            </a:r>
          </a:p>
          <a:p>
            <a:pPr algn="ctr">
              <a:lnSpc>
                <a:spcPct val="90000"/>
              </a:lnSpc>
            </a:pPr>
            <a:r>
              <a:rPr lang="en-GB" altLang="en-US" sz="1400" b="1" dirty="0">
                <a:solidFill>
                  <a:schemeClr val="tx2">
                    <a:lumMod val="60000"/>
                    <a:lumOff val="40000"/>
                  </a:schemeClr>
                </a:solidFill>
              </a:rPr>
              <a:t>(uncontrollable)</a:t>
            </a:r>
          </a:p>
        </p:txBody>
      </p:sp>
      <p:sp>
        <p:nvSpPr>
          <p:cNvPr id="17438" name="Rectangle 32">
            <a:extLst>
              <a:ext uri="{FF2B5EF4-FFF2-40B4-BE49-F238E27FC236}">
                <a16:creationId xmlns:a16="http://schemas.microsoft.com/office/drawing/2014/main" id="{83B93B0A-4C9D-4A08-B1DD-F0834406FD88}"/>
              </a:ext>
            </a:extLst>
          </p:cNvPr>
          <p:cNvSpPr>
            <a:spLocks noChangeArrowheads="1"/>
          </p:cNvSpPr>
          <p:nvPr/>
        </p:nvSpPr>
        <p:spPr bwMode="auto">
          <a:xfrm>
            <a:off x="4640760" y="4996036"/>
            <a:ext cx="105727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Structure of</a:t>
            </a:r>
          </a:p>
          <a:p>
            <a:pPr>
              <a:lnSpc>
                <a:spcPct val="90000"/>
              </a:lnSpc>
            </a:pPr>
            <a:r>
              <a:rPr lang="en-GB" altLang="en-US" sz="1200" b="1">
                <a:solidFill>
                  <a:schemeClr val="folHlink"/>
                </a:solidFill>
              </a:rPr>
              <a:t>distribution</a:t>
            </a:r>
          </a:p>
        </p:txBody>
      </p:sp>
      <p:sp>
        <p:nvSpPr>
          <p:cNvPr id="17439" name="Rectangle 33">
            <a:extLst>
              <a:ext uri="{FF2B5EF4-FFF2-40B4-BE49-F238E27FC236}">
                <a16:creationId xmlns:a16="http://schemas.microsoft.com/office/drawing/2014/main" id="{1E7CCE6A-2BFF-492A-9AA3-ED93BD03C1BF}"/>
              </a:ext>
            </a:extLst>
          </p:cNvPr>
          <p:cNvSpPr>
            <a:spLocks noChangeArrowheads="1"/>
          </p:cNvSpPr>
          <p:nvPr/>
        </p:nvSpPr>
        <p:spPr bwMode="auto">
          <a:xfrm>
            <a:off x="4107359" y="4176887"/>
            <a:ext cx="2095500"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200" b="1">
                <a:solidFill>
                  <a:schemeClr val="folHlink"/>
                </a:solidFill>
              </a:rPr>
              <a:t>Economic climate</a:t>
            </a:r>
          </a:p>
        </p:txBody>
      </p:sp>
      <p:sp>
        <p:nvSpPr>
          <p:cNvPr id="17440" name="Rectangle 34">
            <a:extLst>
              <a:ext uri="{FF2B5EF4-FFF2-40B4-BE49-F238E27FC236}">
                <a16:creationId xmlns:a16="http://schemas.microsoft.com/office/drawing/2014/main" id="{C5D6F617-CA2B-4A7F-B5BC-E9A3E7B16005}"/>
              </a:ext>
            </a:extLst>
          </p:cNvPr>
          <p:cNvSpPr>
            <a:spLocks noChangeArrowheads="1"/>
          </p:cNvSpPr>
          <p:nvPr/>
        </p:nvSpPr>
        <p:spPr bwMode="auto">
          <a:xfrm>
            <a:off x="2467471" y="2009949"/>
            <a:ext cx="1030288"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Cultural </a:t>
            </a:r>
          </a:p>
          <a:p>
            <a:pPr>
              <a:lnSpc>
                <a:spcPct val="90000"/>
              </a:lnSpc>
            </a:pPr>
            <a:r>
              <a:rPr lang="en-GB" altLang="en-US" sz="1200" b="1">
                <a:solidFill>
                  <a:schemeClr val="folHlink"/>
                </a:solidFill>
              </a:rPr>
              <a:t>forces</a:t>
            </a:r>
          </a:p>
        </p:txBody>
      </p:sp>
      <p:sp>
        <p:nvSpPr>
          <p:cNvPr id="17441" name="Rectangle 35">
            <a:extLst>
              <a:ext uri="{FF2B5EF4-FFF2-40B4-BE49-F238E27FC236}">
                <a16:creationId xmlns:a16="http://schemas.microsoft.com/office/drawing/2014/main" id="{7F5540D4-A12F-451E-A840-502087333827}"/>
              </a:ext>
            </a:extLst>
          </p:cNvPr>
          <p:cNvSpPr>
            <a:spLocks noChangeArrowheads="1"/>
          </p:cNvSpPr>
          <p:nvPr/>
        </p:nvSpPr>
        <p:spPr bwMode="auto">
          <a:xfrm>
            <a:off x="2948485" y="601837"/>
            <a:ext cx="1482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7442" name="Rectangle 36">
            <a:extLst>
              <a:ext uri="{FF2B5EF4-FFF2-40B4-BE49-F238E27FC236}">
                <a16:creationId xmlns:a16="http://schemas.microsoft.com/office/drawing/2014/main" id="{291CCE9F-CDB4-4CFE-B3D1-A70C1906FD1A}"/>
              </a:ext>
            </a:extLst>
          </p:cNvPr>
          <p:cNvSpPr>
            <a:spLocks noChangeArrowheads="1"/>
          </p:cNvSpPr>
          <p:nvPr/>
        </p:nvSpPr>
        <p:spPr bwMode="auto">
          <a:xfrm>
            <a:off x="3392985" y="1819449"/>
            <a:ext cx="8223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a:t>
            </a:r>
          </a:p>
          <a:p>
            <a:pPr algn="ctr">
              <a:lnSpc>
                <a:spcPct val="90000"/>
              </a:lnSpc>
            </a:pPr>
            <a:r>
              <a:rPr lang="en-GB" altLang="en-US" sz="1200" b="1">
                <a:solidFill>
                  <a:schemeClr val="folHlink"/>
                </a:solidFill>
              </a:rPr>
              <a:t>legal</a:t>
            </a:r>
          </a:p>
          <a:p>
            <a:pPr algn="ctr">
              <a:lnSpc>
                <a:spcPct val="90000"/>
              </a:lnSpc>
            </a:pPr>
            <a:r>
              <a:rPr lang="en-GB" altLang="en-US" sz="1200" b="1">
                <a:solidFill>
                  <a:schemeClr val="folHlink"/>
                </a:solidFill>
              </a:rPr>
              <a:t>forces</a:t>
            </a:r>
          </a:p>
        </p:txBody>
      </p:sp>
      <p:sp>
        <p:nvSpPr>
          <p:cNvPr id="17443" name="Rectangle 37">
            <a:extLst>
              <a:ext uri="{FF2B5EF4-FFF2-40B4-BE49-F238E27FC236}">
                <a16:creationId xmlns:a16="http://schemas.microsoft.com/office/drawing/2014/main" id="{02BD566E-AB27-459F-A63F-BE8B80C037CC}"/>
              </a:ext>
            </a:extLst>
          </p:cNvPr>
          <p:cNvSpPr>
            <a:spLocks noChangeArrowheads="1"/>
          </p:cNvSpPr>
          <p:nvPr/>
        </p:nvSpPr>
        <p:spPr bwMode="auto">
          <a:xfrm>
            <a:off x="4140697" y="1135237"/>
            <a:ext cx="2105025"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Domestic environment</a:t>
            </a:r>
          </a:p>
          <a:p>
            <a:pPr algn="ctr">
              <a:lnSpc>
                <a:spcPct val="90000"/>
              </a:lnSpc>
            </a:pPr>
            <a:r>
              <a:rPr lang="en-GB" altLang="en-US" sz="1400" b="1">
                <a:solidFill>
                  <a:srgbClr val="6699FF"/>
                </a:solidFill>
              </a:rPr>
              <a:t>(uncontrollable)</a:t>
            </a:r>
          </a:p>
        </p:txBody>
      </p:sp>
      <p:sp>
        <p:nvSpPr>
          <p:cNvPr id="17445" name="Line 39">
            <a:extLst>
              <a:ext uri="{FF2B5EF4-FFF2-40B4-BE49-F238E27FC236}">
                <a16:creationId xmlns:a16="http://schemas.microsoft.com/office/drawing/2014/main" id="{6E6615E1-1923-4211-BC2F-311806B0CC5B}"/>
              </a:ext>
            </a:extLst>
          </p:cNvPr>
          <p:cNvSpPr>
            <a:spLocks noChangeShapeType="1"/>
          </p:cNvSpPr>
          <p:nvPr/>
        </p:nvSpPr>
        <p:spPr bwMode="auto">
          <a:xfrm flipH="1" flipV="1">
            <a:off x="8231684" y="3314875"/>
            <a:ext cx="876300" cy="274637"/>
          </a:xfrm>
          <a:prstGeom prst="line">
            <a:avLst/>
          </a:prstGeom>
          <a:ln>
            <a:headEnd/>
            <a:tailEnd type="triangle" w="med" len="med"/>
          </a:ln>
        </p:spPr>
        <p:style>
          <a:lnRef idx="1">
            <a:schemeClr val="accent6"/>
          </a:lnRef>
          <a:fillRef idx="0">
            <a:schemeClr val="accent6"/>
          </a:fillRef>
          <a:effectRef idx="0">
            <a:schemeClr val="accent6"/>
          </a:effectRef>
          <a:fontRef idx="minor">
            <a:schemeClr val="tx1"/>
          </a:fontRef>
        </p:style>
        <p:txBody>
          <a:bodyPr wrap="none" anchor="ctr"/>
          <a:lstStyle/>
          <a:p>
            <a:endParaRPr lang="en-GB"/>
          </a:p>
        </p:txBody>
      </p:sp>
      <p:sp>
        <p:nvSpPr>
          <p:cNvPr id="17446" name="Line 40">
            <a:extLst>
              <a:ext uri="{FF2B5EF4-FFF2-40B4-BE49-F238E27FC236}">
                <a16:creationId xmlns:a16="http://schemas.microsoft.com/office/drawing/2014/main" id="{743D0545-80D5-47C1-AD4F-303FFF9E4654}"/>
              </a:ext>
            </a:extLst>
          </p:cNvPr>
          <p:cNvSpPr>
            <a:spLocks noChangeShapeType="1"/>
          </p:cNvSpPr>
          <p:nvPr/>
        </p:nvSpPr>
        <p:spPr bwMode="auto">
          <a:xfrm flipH="1" flipV="1">
            <a:off x="8345985" y="4103861"/>
            <a:ext cx="738187" cy="287338"/>
          </a:xfrm>
          <a:prstGeom prst="line">
            <a:avLst/>
          </a:prstGeom>
          <a:ln>
            <a:headEnd/>
            <a:tailEnd type="triangle" w="med" len="med"/>
          </a:ln>
        </p:spPr>
        <p:style>
          <a:lnRef idx="1">
            <a:schemeClr val="accent6"/>
          </a:lnRef>
          <a:fillRef idx="0">
            <a:schemeClr val="accent6"/>
          </a:fillRef>
          <a:effectRef idx="0">
            <a:schemeClr val="accent6"/>
          </a:effectRef>
          <a:fontRef idx="minor">
            <a:schemeClr val="tx1"/>
          </a:fontRef>
        </p:style>
        <p:txBody>
          <a:bodyPr wrap="none" anchor="ctr"/>
          <a:lstStyle/>
          <a:p>
            <a:endParaRPr lang="en-GB"/>
          </a:p>
        </p:txBody>
      </p:sp>
      <p:sp>
        <p:nvSpPr>
          <p:cNvPr id="17447" name="Line 41">
            <a:extLst>
              <a:ext uri="{FF2B5EF4-FFF2-40B4-BE49-F238E27FC236}">
                <a16:creationId xmlns:a16="http://schemas.microsoft.com/office/drawing/2014/main" id="{928596BF-5A04-4C2D-AD78-039040C93C86}"/>
              </a:ext>
            </a:extLst>
          </p:cNvPr>
          <p:cNvSpPr>
            <a:spLocks noChangeShapeType="1"/>
          </p:cNvSpPr>
          <p:nvPr/>
        </p:nvSpPr>
        <p:spPr bwMode="auto">
          <a:xfrm>
            <a:off x="8109447" y="5056362"/>
            <a:ext cx="936625" cy="187325"/>
          </a:xfrm>
          <a:prstGeom prst="line">
            <a:avLst/>
          </a:prstGeom>
          <a:ln>
            <a:headEnd type="triangle" w="med" len="med"/>
            <a:tailEnd/>
          </a:ln>
        </p:spPr>
        <p:style>
          <a:lnRef idx="1">
            <a:schemeClr val="accent6"/>
          </a:lnRef>
          <a:fillRef idx="0">
            <a:schemeClr val="accent6"/>
          </a:fillRef>
          <a:effectRef idx="0">
            <a:schemeClr val="accent6"/>
          </a:effectRef>
          <a:fontRef idx="minor">
            <a:schemeClr val="tx1"/>
          </a:fontRef>
        </p:style>
        <p:txBody>
          <a:bodyPr wrap="none" anchor="ctr"/>
          <a:lstStyle/>
          <a:p>
            <a:endParaRPr lang="en-GB"/>
          </a:p>
        </p:txBody>
      </p:sp>
      <p:sp>
        <p:nvSpPr>
          <p:cNvPr id="17448" name="Rectangle 42">
            <a:extLst>
              <a:ext uri="{FF2B5EF4-FFF2-40B4-BE49-F238E27FC236}">
                <a16:creationId xmlns:a16="http://schemas.microsoft.com/office/drawing/2014/main" id="{4F343EC0-AC88-451F-969D-48F68A7FB5E2}"/>
              </a:ext>
            </a:extLst>
          </p:cNvPr>
          <p:cNvSpPr>
            <a:spLocks noChangeArrowheads="1"/>
          </p:cNvSpPr>
          <p:nvPr/>
        </p:nvSpPr>
        <p:spPr bwMode="auto">
          <a:xfrm>
            <a:off x="6210796" y="155750"/>
            <a:ext cx="4287838" cy="1196975"/>
          </a:xfrm>
          <a:prstGeom prst="rect">
            <a:avLst/>
          </a:prstGeom>
          <a:solidFill>
            <a:srgbClr val="6699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GB" altLang="en-US" sz="2400" b="1" dirty="0">
                <a:solidFill>
                  <a:schemeClr val="bg1"/>
                </a:solidFill>
              </a:rPr>
              <a:t>The strategic managers must deal with two levels of uncontrollable uncertainty</a:t>
            </a:r>
          </a:p>
        </p:txBody>
      </p:sp>
      <p:sp>
        <p:nvSpPr>
          <p:cNvPr id="17449" name="Rectangle 43">
            <a:extLst>
              <a:ext uri="{FF2B5EF4-FFF2-40B4-BE49-F238E27FC236}">
                <a16:creationId xmlns:a16="http://schemas.microsoft.com/office/drawing/2014/main" id="{205BE7C7-7231-4075-8B1E-B912DA729AE2}"/>
              </a:ext>
            </a:extLst>
          </p:cNvPr>
          <p:cNvSpPr>
            <a:spLocks noChangeArrowheads="1"/>
          </p:cNvSpPr>
          <p:nvPr/>
        </p:nvSpPr>
        <p:spPr bwMode="auto">
          <a:xfrm>
            <a:off x="6021885" y="592312"/>
            <a:ext cx="295275"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r>
              <a:rPr lang="en-GB" altLang="en-US" sz="1200" b="1">
                <a:solidFill>
                  <a:schemeClr val="folHlink"/>
                </a:solidFill>
              </a:rPr>
              <a:t>E</a:t>
            </a:r>
          </a:p>
        </p:txBody>
      </p:sp>
      <p:sp>
        <p:nvSpPr>
          <p:cNvPr id="17450" name="Rectangle 44">
            <a:extLst>
              <a:ext uri="{FF2B5EF4-FFF2-40B4-BE49-F238E27FC236}">
                <a16:creationId xmlns:a16="http://schemas.microsoft.com/office/drawing/2014/main" id="{318367F7-45F5-4679-975D-97BB6BA86D86}"/>
              </a:ext>
            </a:extLst>
          </p:cNvPr>
          <p:cNvSpPr>
            <a:spLocks noChangeArrowheads="1"/>
          </p:cNvSpPr>
          <p:nvPr/>
        </p:nvSpPr>
        <p:spPr bwMode="auto">
          <a:xfrm>
            <a:off x="5996652" y="1949624"/>
            <a:ext cx="293350" cy="255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a:t>
            </a:r>
          </a:p>
        </p:txBody>
      </p:sp>
      <p:sp>
        <p:nvSpPr>
          <p:cNvPr id="17451" name="Rectangle 45">
            <a:extLst>
              <a:ext uri="{FF2B5EF4-FFF2-40B4-BE49-F238E27FC236}">
                <a16:creationId xmlns:a16="http://schemas.microsoft.com/office/drawing/2014/main" id="{98371120-7818-4A1E-BFFF-17E0739C4EA4}"/>
              </a:ext>
            </a:extLst>
          </p:cNvPr>
          <p:cNvSpPr>
            <a:spLocks noChangeArrowheads="1"/>
          </p:cNvSpPr>
          <p:nvPr/>
        </p:nvSpPr>
        <p:spPr bwMode="auto">
          <a:xfrm>
            <a:off x="6213971" y="1438449"/>
            <a:ext cx="4287838" cy="1562100"/>
          </a:xfrm>
          <a:prstGeom prst="rect">
            <a:avLst/>
          </a:prstGeom>
          <a:solidFill>
            <a:schemeClr val="tx2">
              <a:lumMod val="60000"/>
              <a:lumOff val="40000"/>
            </a:schemeClr>
          </a:solidFill>
          <a:ln>
            <a:noFill/>
          </a:ln>
          <a:effectLst/>
        </p:spPr>
        <p:txBody>
          <a:bodyPr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GB" altLang="en-US" sz="2400" b="1">
                <a:solidFill>
                  <a:schemeClr val="bg1"/>
                </a:solidFill>
              </a:rPr>
              <a:t>Each foreign country in which a company operates adds its own unique set of uncontrollables</a:t>
            </a:r>
          </a:p>
        </p:txBody>
      </p:sp>
      <p:sp>
        <p:nvSpPr>
          <p:cNvPr id="46" name="Rectangle 40">
            <a:extLst>
              <a:ext uri="{FF2B5EF4-FFF2-40B4-BE49-F238E27FC236}">
                <a16:creationId xmlns:a16="http://schemas.microsoft.com/office/drawing/2014/main" id="{AB5AFB45-EFF7-41AD-BE27-C0FC3F10FF21}"/>
              </a:ext>
            </a:extLst>
          </p:cNvPr>
          <p:cNvSpPr>
            <a:spLocks noChangeArrowheads="1"/>
          </p:cNvSpPr>
          <p:nvPr/>
        </p:nvSpPr>
        <p:spPr bwMode="auto">
          <a:xfrm>
            <a:off x="4404191" y="2612427"/>
            <a:ext cx="1524457" cy="520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solidFill>
                  <a:schemeClr val="tx2">
                    <a:lumMod val="60000"/>
                    <a:lumOff val="40000"/>
                  </a:schemeClr>
                </a:solidFill>
              </a:rPr>
              <a:t>Internal Factors</a:t>
            </a:r>
            <a:br>
              <a:rPr lang="en-GB" altLang="en-US" sz="1400" b="1" dirty="0">
                <a:solidFill>
                  <a:schemeClr val="tx2">
                    <a:lumMod val="60000"/>
                    <a:lumOff val="40000"/>
                  </a:schemeClr>
                </a:solidFill>
              </a:rPr>
            </a:br>
            <a:r>
              <a:rPr lang="en-GB" altLang="en-US" sz="1400" b="1" dirty="0">
                <a:solidFill>
                  <a:schemeClr val="tx2">
                    <a:lumMod val="60000"/>
                    <a:lumOff val="40000"/>
                  </a:schemeClr>
                </a:solidFill>
              </a:rPr>
              <a:t>(controllable)</a:t>
            </a:r>
          </a:p>
        </p:txBody>
      </p:sp>
      <p:sp>
        <p:nvSpPr>
          <p:cNvPr id="47" name="Title 1">
            <a:extLst>
              <a:ext uri="{FF2B5EF4-FFF2-40B4-BE49-F238E27FC236}">
                <a16:creationId xmlns:a16="http://schemas.microsoft.com/office/drawing/2014/main" id="{78C42292-A522-4271-A813-CCFA968D44B5}"/>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a:extLst>
              <a:ext uri="{FF2B5EF4-FFF2-40B4-BE49-F238E27FC236}">
                <a16:creationId xmlns:a16="http://schemas.microsoft.com/office/drawing/2014/main" id="{ED3084DF-31AA-4EEA-891B-8BE08A15A210}"/>
              </a:ext>
            </a:extLst>
          </p:cNvPr>
          <p:cNvSpPr>
            <a:spLocks noChangeArrowheads="1"/>
          </p:cNvSpPr>
          <p:nvPr/>
        </p:nvSpPr>
        <p:spPr bwMode="auto">
          <a:xfrm>
            <a:off x="1524001" y="6629401"/>
            <a:ext cx="4213225" cy="22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1000"/>
          </a:p>
        </p:txBody>
      </p:sp>
      <p:sp>
        <p:nvSpPr>
          <p:cNvPr id="19459" name="Oval 5">
            <a:extLst>
              <a:ext uri="{FF2B5EF4-FFF2-40B4-BE49-F238E27FC236}">
                <a16:creationId xmlns:a16="http://schemas.microsoft.com/office/drawing/2014/main" id="{9D8E6B6C-987F-40B9-906D-D9BCEDD86046}"/>
              </a:ext>
            </a:extLst>
          </p:cNvPr>
          <p:cNvSpPr>
            <a:spLocks noChangeArrowheads="1"/>
          </p:cNvSpPr>
          <p:nvPr/>
        </p:nvSpPr>
        <p:spPr bwMode="auto">
          <a:xfrm>
            <a:off x="3475534" y="138857"/>
            <a:ext cx="5656262" cy="5656262"/>
          </a:xfrm>
          <a:prstGeom prst="ellipse">
            <a:avLst/>
          </a:prstGeom>
          <a:solidFill>
            <a:srgbClr val="FDE3BA"/>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60" name="Oval 6">
            <a:extLst>
              <a:ext uri="{FF2B5EF4-FFF2-40B4-BE49-F238E27FC236}">
                <a16:creationId xmlns:a16="http://schemas.microsoft.com/office/drawing/2014/main" id="{962BA9AC-E3C0-474C-B004-9D13BCA73268}"/>
              </a:ext>
            </a:extLst>
          </p:cNvPr>
          <p:cNvSpPr>
            <a:spLocks noChangeArrowheads="1"/>
          </p:cNvSpPr>
          <p:nvPr/>
        </p:nvSpPr>
        <p:spPr bwMode="auto">
          <a:xfrm>
            <a:off x="3151684" y="122982"/>
            <a:ext cx="5656262" cy="5656262"/>
          </a:xfrm>
          <a:prstGeom prst="ellipse">
            <a:avLst/>
          </a:prstGeom>
          <a:solidFill>
            <a:srgbClr val="FCFEB9"/>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61" name="Oval 7">
            <a:extLst>
              <a:ext uri="{FF2B5EF4-FFF2-40B4-BE49-F238E27FC236}">
                <a16:creationId xmlns:a16="http://schemas.microsoft.com/office/drawing/2014/main" id="{535842D5-2935-42C9-BCC1-93454F6A6F43}"/>
              </a:ext>
            </a:extLst>
          </p:cNvPr>
          <p:cNvSpPr>
            <a:spLocks noChangeArrowheads="1"/>
          </p:cNvSpPr>
          <p:nvPr/>
        </p:nvSpPr>
        <p:spPr bwMode="auto">
          <a:xfrm>
            <a:off x="2751634" y="119807"/>
            <a:ext cx="5656262" cy="5656262"/>
          </a:xfrm>
          <a:prstGeom prst="ellipse">
            <a:avLst/>
          </a:prstGeom>
          <a:solidFill>
            <a:srgbClr val="CCECFF"/>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62" name="Oval 8">
            <a:extLst>
              <a:ext uri="{FF2B5EF4-FFF2-40B4-BE49-F238E27FC236}">
                <a16:creationId xmlns:a16="http://schemas.microsoft.com/office/drawing/2014/main" id="{D1FBA6F5-A616-4B2E-A3A6-266EA0684F5C}"/>
              </a:ext>
            </a:extLst>
          </p:cNvPr>
          <p:cNvSpPr>
            <a:spLocks noChangeArrowheads="1"/>
          </p:cNvSpPr>
          <p:nvPr/>
        </p:nvSpPr>
        <p:spPr bwMode="auto">
          <a:xfrm>
            <a:off x="2351584" y="116632"/>
            <a:ext cx="5656262" cy="5656262"/>
          </a:xfrm>
          <a:prstGeom prst="ellipse">
            <a:avLst/>
          </a:prstGeom>
          <a:solidFill>
            <a:srgbClr val="CCECFF"/>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63" name="Oval 9">
            <a:extLst>
              <a:ext uri="{FF2B5EF4-FFF2-40B4-BE49-F238E27FC236}">
                <a16:creationId xmlns:a16="http://schemas.microsoft.com/office/drawing/2014/main" id="{27B88391-D976-4489-A976-1BCD86CE9E4F}"/>
              </a:ext>
            </a:extLst>
          </p:cNvPr>
          <p:cNvSpPr>
            <a:spLocks noChangeArrowheads="1"/>
          </p:cNvSpPr>
          <p:nvPr/>
        </p:nvSpPr>
        <p:spPr bwMode="auto">
          <a:xfrm>
            <a:off x="3145335" y="929433"/>
            <a:ext cx="4035425" cy="4035425"/>
          </a:xfrm>
          <a:prstGeom prst="ellipse">
            <a:avLst/>
          </a:prstGeom>
          <a:solidFill>
            <a:srgbClr val="FFFFCC"/>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64" name="Oval 10">
            <a:extLst>
              <a:ext uri="{FF2B5EF4-FFF2-40B4-BE49-F238E27FC236}">
                <a16:creationId xmlns:a16="http://schemas.microsoft.com/office/drawing/2014/main" id="{D81EDC06-D047-4FE7-A1AA-1CF901936895}"/>
              </a:ext>
            </a:extLst>
          </p:cNvPr>
          <p:cNvSpPr>
            <a:spLocks noChangeArrowheads="1"/>
          </p:cNvSpPr>
          <p:nvPr/>
        </p:nvSpPr>
        <p:spPr bwMode="auto">
          <a:xfrm>
            <a:off x="4083546" y="1867644"/>
            <a:ext cx="2159000" cy="2159000"/>
          </a:xfrm>
          <a:prstGeom prst="ellipse">
            <a:avLst/>
          </a:prstGeom>
          <a:solidFill>
            <a:srgbClr val="FFFF99"/>
          </a:solidFill>
          <a:ln w="508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66" name="Line 12">
            <a:extLst>
              <a:ext uri="{FF2B5EF4-FFF2-40B4-BE49-F238E27FC236}">
                <a16:creationId xmlns:a16="http://schemas.microsoft.com/office/drawing/2014/main" id="{E79F0264-D77D-4DD5-924B-F05CD8CF47B0}"/>
              </a:ext>
            </a:extLst>
          </p:cNvPr>
          <p:cNvSpPr>
            <a:spLocks noChangeShapeType="1"/>
          </p:cNvSpPr>
          <p:nvPr/>
        </p:nvSpPr>
        <p:spPr bwMode="auto">
          <a:xfrm flipH="1">
            <a:off x="6804522" y="1312020"/>
            <a:ext cx="682625" cy="4159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67" name="Line 13">
            <a:extLst>
              <a:ext uri="{FF2B5EF4-FFF2-40B4-BE49-F238E27FC236}">
                <a16:creationId xmlns:a16="http://schemas.microsoft.com/office/drawing/2014/main" id="{95A56280-5E7E-435A-8E42-EFEBA866C215}"/>
              </a:ext>
            </a:extLst>
          </p:cNvPr>
          <p:cNvSpPr>
            <a:spLocks noChangeShapeType="1"/>
          </p:cNvSpPr>
          <p:nvPr/>
        </p:nvSpPr>
        <p:spPr bwMode="auto">
          <a:xfrm>
            <a:off x="6099672" y="4798170"/>
            <a:ext cx="396875" cy="6445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68" name="Line 14">
            <a:extLst>
              <a:ext uri="{FF2B5EF4-FFF2-40B4-BE49-F238E27FC236}">
                <a16:creationId xmlns:a16="http://schemas.microsoft.com/office/drawing/2014/main" id="{02D0C0F6-6552-43B9-89F4-67048DD4B277}"/>
              </a:ext>
            </a:extLst>
          </p:cNvPr>
          <p:cNvSpPr>
            <a:spLocks noChangeShapeType="1"/>
          </p:cNvSpPr>
          <p:nvPr/>
        </p:nvSpPr>
        <p:spPr bwMode="auto">
          <a:xfrm>
            <a:off x="7204572" y="3350370"/>
            <a:ext cx="739775" cy="130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69" name="Line 15">
            <a:extLst>
              <a:ext uri="{FF2B5EF4-FFF2-40B4-BE49-F238E27FC236}">
                <a16:creationId xmlns:a16="http://schemas.microsoft.com/office/drawing/2014/main" id="{F07C15D9-755F-4697-B22E-A30F9CDB91F9}"/>
              </a:ext>
            </a:extLst>
          </p:cNvPr>
          <p:cNvSpPr>
            <a:spLocks noChangeShapeType="1"/>
          </p:cNvSpPr>
          <p:nvPr/>
        </p:nvSpPr>
        <p:spPr bwMode="auto">
          <a:xfrm flipH="1">
            <a:off x="3775572" y="4779120"/>
            <a:ext cx="454025" cy="6254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70" name="Line 16">
            <a:extLst>
              <a:ext uri="{FF2B5EF4-FFF2-40B4-BE49-F238E27FC236}">
                <a16:creationId xmlns:a16="http://schemas.microsoft.com/office/drawing/2014/main" id="{D55E8E9C-7682-4F04-98B9-77CA9935EE75}"/>
              </a:ext>
            </a:extLst>
          </p:cNvPr>
          <p:cNvSpPr>
            <a:spLocks noChangeShapeType="1"/>
          </p:cNvSpPr>
          <p:nvPr/>
        </p:nvSpPr>
        <p:spPr bwMode="auto">
          <a:xfrm flipH="1">
            <a:off x="2403972" y="3426570"/>
            <a:ext cx="777875" cy="168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71" name="Line 17">
            <a:extLst>
              <a:ext uri="{FF2B5EF4-FFF2-40B4-BE49-F238E27FC236}">
                <a16:creationId xmlns:a16="http://schemas.microsoft.com/office/drawing/2014/main" id="{5A3A4DCB-B751-492C-B79A-C05614C88093}"/>
              </a:ext>
            </a:extLst>
          </p:cNvPr>
          <p:cNvSpPr>
            <a:spLocks noChangeShapeType="1"/>
          </p:cNvSpPr>
          <p:nvPr/>
        </p:nvSpPr>
        <p:spPr bwMode="auto">
          <a:xfrm flipH="1" flipV="1">
            <a:off x="2950071" y="1119932"/>
            <a:ext cx="654050" cy="50165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72" name="Line 18">
            <a:extLst>
              <a:ext uri="{FF2B5EF4-FFF2-40B4-BE49-F238E27FC236}">
                <a16:creationId xmlns:a16="http://schemas.microsoft.com/office/drawing/2014/main" id="{459B541E-0109-4988-B212-97E98AA7D16A}"/>
              </a:ext>
            </a:extLst>
          </p:cNvPr>
          <p:cNvSpPr>
            <a:spLocks noChangeShapeType="1"/>
          </p:cNvSpPr>
          <p:nvPr/>
        </p:nvSpPr>
        <p:spPr bwMode="auto">
          <a:xfrm flipH="1">
            <a:off x="3489822" y="3559920"/>
            <a:ext cx="758825" cy="549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73" name="Line 19">
            <a:extLst>
              <a:ext uri="{FF2B5EF4-FFF2-40B4-BE49-F238E27FC236}">
                <a16:creationId xmlns:a16="http://schemas.microsoft.com/office/drawing/2014/main" id="{B67C5BD7-3CA6-4816-B6F2-8ABB6F5AF9D8}"/>
              </a:ext>
            </a:extLst>
          </p:cNvPr>
          <p:cNvSpPr>
            <a:spLocks noChangeShapeType="1"/>
          </p:cNvSpPr>
          <p:nvPr/>
        </p:nvSpPr>
        <p:spPr bwMode="auto">
          <a:xfrm>
            <a:off x="6042522" y="3674220"/>
            <a:ext cx="701675" cy="511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75" name="Rectangle 21">
            <a:extLst>
              <a:ext uri="{FF2B5EF4-FFF2-40B4-BE49-F238E27FC236}">
                <a16:creationId xmlns:a16="http://schemas.microsoft.com/office/drawing/2014/main" id="{811BF641-680C-46AE-908D-B7186E73D0AC}"/>
              </a:ext>
            </a:extLst>
          </p:cNvPr>
          <p:cNvSpPr>
            <a:spLocks noChangeArrowheads="1"/>
          </p:cNvSpPr>
          <p:nvPr/>
        </p:nvSpPr>
        <p:spPr bwMode="auto">
          <a:xfrm>
            <a:off x="3364410" y="675432"/>
            <a:ext cx="116998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Political/legal</a:t>
            </a:r>
          </a:p>
          <a:p>
            <a:pPr algn="ctr">
              <a:lnSpc>
                <a:spcPct val="90000"/>
              </a:lnSpc>
            </a:pPr>
            <a:r>
              <a:rPr lang="en-GB" altLang="en-US" sz="1200" b="1">
                <a:solidFill>
                  <a:schemeClr val="folHlink"/>
                </a:solidFill>
              </a:rPr>
              <a:t>forces</a:t>
            </a:r>
          </a:p>
        </p:txBody>
      </p:sp>
      <p:sp>
        <p:nvSpPr>
          <p:cNvPr id="19476" name="Rectangle 22">
            <a:extLst>
              <a:ext uri="{FF2B5EF4-FFF2-40B4-BE49-F238E27FC236}">
                <a16:creationId xmlns:a16="http://schemas.microsoft.com/office/drawing/2014/main" id="{BFDE81A5-7920-4E34-AEF5-681293183BFD}"/>
              </a:ext>
            </a:extLst>
          </p:cNvPr>
          <p:cNvSpPr>
            <a:spLocks noChangeArrowheads="1"/>
          </p:cNvSpPr>
          <p:nvPr/>
        </p:nvSpPr>
        <p:spPr bwMode="auto">
          <a:xfrm>
            <a:off x="6028235" y="675432"/>
            <a:ext cx="92233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Economic</a:t>
            </a:r>
          </a:p>
          <a:p>
            <a:pPr algn="ctr">
              <a:lnSpc>
                <a:spcPct val="90000"/>
              </a:lnSpc>
            </a:pPr>
            <a:r>
              <a:rPr lang="en-GB" altLang="en-US" sz="1200" b="1">
                <a:solidFill>
                  <a:schemeClr val="folHlink"/>
                </a:solidFill>
              </a:rPr>
              <a:t>forces</a:t>
            </a:r>
          </a:p>
        </p:txBody>
      </p:sp>
      <p:sp>
        <p:nvSpPr>
          <p:cNvPr id="19477" name="Rectangle 23">
            <a:extLst>
              <a:ext uri="{FF2B5EF4-FFF2-40B4-BE49-F238E27FC236}">
                <a16:creationId xmlns:a16="http://schemas.microsoft.com/office/drawing/2014/main" id="{28630AC5-32A3-4902-B290-A577A7492129}"/>
              </a:ext>
            </a:extLst>
          </p:cNvPr>
          <p:cNvSpPr>
            <a:spLocks noChangeArrowheads="1"/>
          </p:cNvSpPr>
          <p:nvPr/>
        </p:nvSpPr>
        <p:spPr bwMode="auto">
          <a:xfrm>
            <a:off x="9223956" y="3588495"/>
            <a:ext cx="14446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A</a:t>
            </a:r>
          </a:p>
        </p:txBody>
      </p:sp>
      <p:sp>
        <p:nvSpPr>
          <p:cNvPr id="19478" name="Rectangle 24">
            <a:extLst>
              <a:ext uri="{FF2B5EF4-FFF2-40B4-BE49-F238E27FC236}">
                <a16:creationId xmlns:a16="http://schemas.microsoft.com/office/drawing/2014/main" id="{04E5DEB4-E8E3-4872-A935-0A56C98042AA}"/>
              </a:ext>
            </a:extLst>
          </p:cNvPr>
          <p:cNvSpPr>
            <a:spLocks noChangeArrowheads="1"/>
          </p:cNvSpPr>
          <p:nvPr/>
        </p:nvSpPr>
        <p:spPr bwMode="auto">
          <a:xfrm>
            <a:off x="9242920" y="4234607"/>
            <a:ext cx="15541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B</a:t>
            </a:r>
          </a:p>
        </p:txBody>
      </p:sp>
      <p:sp>
        <p:nvSpPr>
          <p:cNvPr id="19479" name="Rectangle 25">
            <a:extLst>
              <a:ext uri="{FF2B5EF4-FFF2-40B4-BE49-F238E27FC236}">
                <a16:creationId xmlns:a16="http://schemas.microsoft.com/office/drawing/2014/main" id="{3E42331D-7F1A-41BF-9375-E1191E8CE373}"/>
              </a:ext>
            </a:extLst>
          </p:cNvPr>
          <p:cNvSpPr>
            <a:spLocks noChangeArrowheads="1"/>
          </p:cNvSpPr>
          <p:nvPr/>
        </p:nvSpPr>
        <p:spPr bwMode="auto">
          <a:xfrm>
            <a:off x="9242920" y="4880719"/>
            <a:ext cx="148907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folHlink"/>
                </a:solidFill>
              </a:rPr>
              <a:t>Environmental</a:t>
            </a:r>
          </a:p>
          <a:p>
            <a:pPr>
              <a:lnSpc>
                <a:spcPct val="90000"/>
              </a:lnSpc>
            </a:pPr>
            <a:r>
              <a:rPr lang="en-GB" altLang="en-US" sz="1200" b="1" dirty="0" err="1">
                <a:solidFill>
                  <a:schemeClr val="folHlink"/>
                </a:solidFill>
              </a:rPr>
              <a:t>uncontrollables</a:t>
            </a:r>
            <a:endParaRPr lang="en-GB" altLang="en-US" sz="1200" b="1" dirty="0">
              <a:solidFill>
                <a:schemeClr val="folHlink"/>
              </a:solidFill>
            </a:endParaRPr>
          </a:p>
          <a:p>
            <a:pPr>
              <a:lnSpc>
                <a:spcPct val="90000"/>
              </a:lnSpc>
            </a:pPr>
            <a:r>
              <a:rPr lang="en-GB" altLang="en-US" sz="1200" b="1" dirty="0">
                <a:solidFill>
                  <a:schemeClr val="folHlink"/>
                </a:solidFill>
              </a:rPr>
              <a:t>country market C</a:t>
            </a:r>
          </a:p>
        </p:txBody>
      </p:sp>
      <p:sp>
        <p:nvSpPr>
          <p:cNvPr id="19480" name="Rectangle 26">
            <a:extLst>
              <a:ext uri="{FF2B5EF4-FFF2-40B4-BE49-F238E27FC236}">
                <a16:creationId xmlns:a16="http://schemas.microsoft.com/office/drawing/2014/main" id="{8588B298-37C1-4964-95D6-3CB9A5EBECDA}"/>
              </a:ext>
            </a:extLst>
          </p:cNvPr>
          <p:cNvSpPr>
            <a:spLocks noChangeArrowheads="1"/>
          </p:cNvSpPr>
          <p:nvPr/>
        </p:nvSpPr>
        <p:spPr bwMode="auto">
          <a:xfrm>
            <a:off x="5993309" y="2020044"/>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structure</a:t>
            </a:r>
          </a:p>
        </p:txBody>
      </p:sp>
      <p:sp>
        <p:nvSpPr>
          <p:cNvPr id="19481" name="Rectangle 27">
            <a:extLst>
              <a:ext uri="{FF2B5EF4-FFF2-40B4-BE49-F238E27FC236}">
                <a16:creationId xmlns:a16="http://schemas.microsoft.com/office/drawing/2014/main" id="{031629F6-8F76-45F8-B28B-5505D4B10777}"/>
              </a:ext>
            </a:extLst>
          </p:cNvPr>
          <p:cNvSpPr>
            <a:spLocks noChangeArrowheads="1"/>
          </p:cNvSpPr>
          <p:nvPr/>
        </p:nvSpPr>
        <p:spPr bwMode="auto">
          <a:xfrm>
            <a:off x="6961684" y="2081957"/>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Forces</a:t>
            </a:r>
          </a:p>
        </p:txBody>
      </p:sp>
      <p:sp>
        <p:nvSpPr>
          <p:cNvPr id="19482" name="Rectangle 28">
            <a:extLst>
              <a:ext uri="{FF2B5EF4-FFF2-40B4-BE49-F238E27FC236}">
                <a16:creationId xmlns:a16="http://schemas.microsoft.com/office/drawing/2014/main" id="{E4712F2F-1D90-4885-A883-B3211E26D8E7}"/>
              </a:ext>
            </a:extLst>
          </p:cNvPr>
          <p:cNvSpPr>
            <a:spLocks noChangeArrowheads="1"/>
          </p:cNvSpPr>
          <p:nvPr/>
        </p:nvSpPr>
        <p:spPr bwMode="auto">
          <a:xfrm>
            <a:off x="6437810" y="4328269"/>
            <a:ext cx="10509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     Level of </a:t>
            </a:r>
          </a:p>
          <a:p>
            <a:pPr>
              <a:lnSpc>
                <a:spcPct val="90000"/>
              </a:lnSpc>
            </a:pPr>
            <a:r>
              <a:rPr lang="en-GB" altLang="en-US" sz="1200" b="1">
                <a:solidFill>
                  <a:schemeClr val="folHlink"/>
                </a:solidFill>
              </a:rPr>
              <a:t>Technology</a:t>
            </a:r>
          </a:p>
        </p:txBody>
      </p:sp>
      <p:sp>
        <p:nvSpPr>
          <p:cNvPr id="19487" name="Rectangle 33">
            <a:extLst>
              <a:ext uri="{FF2B5EF4-FFF2-40B4-BE49-F238E27FC236}">
                <a16:creationId xmlns:a16="http://schemas.microsoft.com/office/drawing/2014/main" id="{4F4FD09A-65AD-4E9A-9CEE-7DF749992C66}"/>
              </a:ext>
            </a:extLst>
          </p:cNvPr>
          <p:cNvSpPr>
            <a:spLocks noChangeArrowheads="1"/>
          </p:cNvSpPr>
          <p:nvPr/>
        </p:nvSpPr>
        <p:spPr bwMode="auto">
          <a:xfrm>
            <a:off x="2607171" y="4163169"/>
            <a:ext cx="118268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Geography </a:t>
            </a:r>
          </a:p>
          <a:p>
            <a:pPr algn="ctr">
              <a:lnSpc>
                <a:spcPct val="90000"/>
              </a:lnSpc>
            </a:pPr>
            <a:r>
              <a:rPr lang="en-GB" altLang="en-US" sz="1200" b="1">
                <a:solidFill>
                  <a:schemeClr val="folHlink"/>
                </a:solidFill>
              </a:rPr>
              <a:t>and</a:t>
            </a:r>
          </a:p>
          <a:p>
            <a:pPr algn="ctr">
              <a:lnSpc>
                <a:spcPct val="90000"/>
              </a:lnSpc>
            </a:pPr>
            <a:r>
              <a:rPr lang="en-GB" altLang="en-US" sz="1200" b="1">
                <a:solidFill>
                  <a:schemeClr val="folHlink"/>
                </a:solidFill>
              </a:rPr>
              <a:t>Infrastructure</a:t>
            </a:r>
          </a:p>
        </p:txBody>
      </p:sp>
      <p:sp>
        <p:nvSpPr>
          <p:cNvPr id="19488" name="Rectangle 34">
            <a:extLst>
              <a:ext uri="{FF2B5EF4-FFF2-40B4-BE49-F238E27FC236}">
                <a16:creationId xmlns:a16="http://schemas.microsoft.com/office/drawing/2014/main" id="{7B1D69C1-332A-443A-8DF1-C8CB27036D0A}"/>
              </a:ext>
            </a:extLst>
          </p:cNvPr>
          <p:cNvSpPr>
            <a:spLocks noChangeArrowheads="1"/>
          </p:cNvSpPr>
          <p:nvPr/>
        </p:nvSpPr>
        <p:spPr bwMode="auto">
          <a:xfrm>
            <a:off x="4228009" y="200770"/>
            <a:ext cx="195580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Foreign environment</a:t>
            </a:r>
          </a:p>
          <a:p>
            <a:pPr algn="ctr">
              <a:lnSpc>
                <a:spcPct val="90000"/>
              </a:lnSpc>
            </a:pPr>
            <a:r>
              <a:rPr lang="en-GB" altLang="en-US" sz="1400" b="1">
                <a:solidFill>
                  <a:srgbClr val="6699FF"/>
                </a:solidFill>
              </a:rPr>
              <a:t>(uncontrollable)</a:t>
            </a:r>
          </a:p>
        </p:txBody>
      </p:sp>
      <p:sp>
        <p:nvSpPr>
          <p:cNvPr id="19489" name="Rectangle 35">
            <a:extLst>
              <a:ext uri="{FF2B5EF4-FFF2-40B4-BE49-F238E27FC236}">
                <a16:creationId xmlns:a16="http://schemas.microsoft.com/office/drawing/2014/main" id="{380FA48D-FE17-4FDA-B570-A8B6E220252E}"/>
              </a:ext>
            </a:extLst>
          </p:cNvPr>
          <p:cNvSpPr>
            <a:spLocks noChangeArrowheads="1"/>
          </p:cNvSpPr>
          <p:nvPr/>
        </p:nvSpPr>
        <p:spPr bwMode="auto">
          <a:xfrm>
            <a:off x="4640760" y="5068044"/>
            <a:ext cx="105727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Structure of</a:t>
            </a:r>
          </a:p>
          <a:p>
            <a:pPr>
              <a:lnSpc>
                <a:spcPct val="90000"/>
              </a:lnSpc>
            </a:pPr>
            <a:r>
              <a:rPr lang="en-GB" altLang="en-US" sz="1200" b="1">
                <a:solidFill>
                  <a:schemeClr val="folHlink"/>
                </a:solidFill>
              </a:rPr>
              <a:t>distribution</a:t>
            </a:r>
          </a:p>
        </p:txBody>
      </p:sp>
      <p:sp>
        <p:nvSpPr>
          <p:cNvPr id="19490" name="Rectangle 36">
            <a:extLst>
              <a:ext uri="{FF2B5EF4-FFF2-40B4-BE49-F238E27FC236}">
                <a16:creationId xmlns:a16="http://schemas.microsoft.com/office/drawing/2014/main" id="{8F7541D8-EB8E-425B-B108-42C12F158ACC}"/>
              </a:ext>
            </a:extLst>
          </p:cNvPr>
          <p:cNvSpPr>
            <a:spLocks noChangeArrowheads="1"/>
          </p:cNvSpPr>
          <p:nvPr/>
        </p:nvSpPr>
        <p:spPr bwMode="auto">
          <a:xfrm>
            <a:off x="4107359" y="4248895"/>
            <a:ext cx="2095500"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200" b="1">
                <a:solidFill>
                  <a:schemeClr val="folHlink"/>
                </a:solidFill>
              </a:rPr>
              <a:t>Economic climate</a:t>
            </a:r>
          </a:p>
        </p:txBody>
      </p:sp>
      <p:sp>
        <p:nvSpPr>
          <p:cNvPr id="19491" name="Rectangle 37">
            <a:extLst>
              <a:ext uri="{FF2B5EF4-FFF2-40B4-BE49-F238E27FC236}">
                <a16:creationId xmlns:a16="http://schemas.microsoft.com/office/drawing/2014/main" id="{1B1C9A45-436D-4CF6-A90B-50FBFDEC53EF}"/>
              </a:ext>
            </a:extLst>
          </p:cNvPr>
          <p:cNvSpPr>
            <a:spLocks noChangeArrowheads="1"/>
          </p:cNvSpPr>
          <p:nvPr/>
        </p:nvSpPr>
        <p:spPr bwMode="auto">
          <a:xfrm>
            <a:off x="2467471" y="2081957"/>
            <a:ext cx="1030288"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Cultural </a:t>
            </a:r>
          </a:p>
          <a:p>
            <a:pPr>
              <a:lnSpc>
                <a:spcPct val="90000"/>
              </a:lnSpc>
            </a:pPr>
            <a:r>
              <a:rPr lang="en-GB" altLang="en-US" sz="1200" b="1">
                <a:solidFill>
                  <a:schemeClr val="folHlink"/>
                </a:solidFill>
              </a:rPr>
              <a:t>forces</a:t>
            </a:r>
          </a:p>
        </p:txBody>
      </p:sp>
      <p:sp>
        <p:nvSpPr>
          <p:cNvPr id="19492" name="Rectangle 38">
            <a:extLst>
              <a:ext uri="{FF2B5EF4-FFF2-40B4-BE49-F238E27FC236}">
                <a16:creationId xmlns:a16="http://schemas.microsoft.com/office/drawing/2014/main" id="{9F670082-9C92-46C0-BBC3-1A9915325273}"/>
              </a:ext>
            </a:extLst>
          </p:cNvPr>
          <p:cNvSpPr>
            <a:spLocks noChangeArrowheads="1"/>
          </p:cNvSpPr>
          <p:nvPr/>
        </p:nvSpPr>
        <p:spPr bwMode="auto">
          <a:xfrm>
            <a:off x="2948485" y="673845"/>
            <a:ext cx="1482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19493" name="Rectangle 39">
            <a:extLst>
              <a:ext uri="{FF2B5EF4-FFF2-40B4-BE49-F238E27FC236}">
                <a16:creationId xmlns:a16="http://schemas.microsoft.com/office/drawing/2014/main" id="{00587E7E-AA6F-4605-860B-AFBEBE8F5468}"/>
              </a:ext>
            </a:extLst>
          </p:cNvPr>
          <p:cNvSpPr>
            <a:spLocks noChangeArrowheads="1"/>
          </p:cNvSpPr>
          <p:nvPr/>
        </p:nvSpPr>
        <p:spPr bwMode="auto">
          <a:xfrm>
            <a:off x="3392985" y="1891457"/>
            <a:ext cx="8223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a:t>
            </a:r>
          </a:p>
          <a:p>
            <a:pPr algn="ctr">
              <a:lnSpc>
                <a:spcPct val="90000"/>
              </a:lnSpc>
            </a:pPr>
            <a:r>
              <a:rPr lang="en-GB" altLang="en-US" sz="1200" b="1">
                <a:solidFill>
                  <a:schemeClr val="folHlink"/>
                </a:solidFill>
              </a:rPr>
              <a:t>legal</a:t>
            </a:r>
          </a:p>
          <a:p>
            <a:pPr algn="ctr">
              <a:lnSpc>
                <a:spcPct val="90000"/>
              </a:lnSpc>
            </a:pPr>
            <a:r>
              <a:rPr lang="en-GB" altLang="en-US" sz="1200" b="1">
                <a:solidFill>
                  <a:schemeClr val="folHlink"/>
                </a:solidFill>
              </a:rPr>
              <a:t>forces</a:t>
            </a:r>
          </a:p>
        </p:txBody>
      </p:sp>
      <p:sp>
        <p:nvSpPr>
          <p:cNvPr id="19494" name="Rectangle 40">
            <a:extLst>
              <a:ext uri="{FF2B5EF4-FFF2-40B4-BE49-F238E27FC236}">
                <a16:creationId xmlns:a16="http://schemas.microsoft.com/office/drawing/2014/main" id="{F58FEFF6-7780-4A9B-A1BF-BB07D9C5DE5F}"/>
              </a:ext>
            </a:extLst>
          </p:cNvPr>
          <p:cNvSpPr>
            <a:spLocks noChangeArrowheads="1"/>
          </p:cNvSpPr>
          <p:nvPr/>
        </p:nvSpPr>
        <p:spPr bwMode="auto">
          <a:xfrm>
            <a:off x="4140697" y="1208833"/>
            <a:ext cx="2105025" cy="29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Domestic environment</a:t>
            </a:r>
          </a:p>
        </p:txBody>
      </p:sp>
      <p:sp>
        <p:nvSpPr>
          <p:cNvPr id="19495" name="Line 41">
            <a:extLst>
              <a:ext uri="{FF2B5EF4-FFF2-40B4-BE49-F238E27FC236}">
                <a16:creationId xmlns:a16="http://schemas.microsoft.com/office/drawing/2014/main" id="{189BBC59-481F-47C6-9C42-361A0ACF83BE}"/>
              </a:ext>
            </a:extLst>
          </p:cNvPr>
          <p:cNvSpPr>
            <a:spLocks noChangeShapeType="1"/>
          </p:cNvSpPr>
          <p:nvPr/>
        </p:nvSpPr>
        <p:spPr bwMode="auto">
          <a:xfrm flipH="1" flipV="1">
            <a:off x="8231684" y="3386882"/>
            <a:ext cx="1031876" cy="474165"/>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96" name="Line 42">
            <a:extLst>
              <a:ext uri="{FF2B5EF4-FFF2-40B4-BE49-F238E27FC236}">
                <a16:creationId xmlns:a16="http://schemas.microsoft.com/office/drawing/2014/main" id="{C5B18547-A679-4980-B2C4-243B81D1367B}"/>
              </a:ext>
            </a:extLst>
          </p:cNvPr>
          <p:cNvSpPr>
            <a:spLocks noChangeShapeType="1"/>
          </p:cNvSpPr>
          <p:nvPr/>
        </p:nvSpPr>
        <p:spPr bwMode="auto">
          <a:xfrm flipH="1" flipV="1">
            <a:off x="8345984" y="4175868"/>
            <a:ext cx="936623" cy="357189"/>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97" name="Line 43">
            <a:extLst>
              <a:ext uri="{FF2B5EF4-FFF2-40B4-BE49-F238E27FC236}">
                <a16:creationId xmlns:a16="http://schemas.microsoft.com/office/drawing/2014/main" id="{DB889F72-104B-43B4-AF4F-982907C3F2BD}"/>
              </a:ext>
            </a:extLst>
          </p:cNvPr>
          <p:cNvSpPr>
            <a:spLocks noChangeShapeType="1"/>
          </p:cNvSpPr>
          <p:nvPr/>
        </p:nvSpPr>
        <p:spPr bwMode="auto">
          <a:xfrm>
            <a:off x="8231684" y="4880720"/>
            <a:ext cx="1011236" cy="357189"/>
          </a:xfrm>
          <a:prstGeom prst="line">
            <a:avLst/>
          </a:prstGeom>
          <a:noFill/>
          <a:ln w="12700">
            <a:solidFill>
              <a:schemeClr val="folHlink"/>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9498" name="Rectangle 44">
            <a:extLst>
              <a:ext uri="{FF2B5EF4-FFF2-40B4-BE49-F238E27FC236}">
                <a16:creationId xmlns:a16="http://schemas.microsoft.com/office/drawing/2014/main" id="{D4FDBFBC-7F44-4F90-AE77-A500981BCB3A}"/>
              </a:ext>
            </a:extLst>
          </p:cNvPr>
          <p:cNvSpPr>
            <a:spLocks noChangeArrowheads="1"/>
          </p:cNvSpPr>
          <p:nvPr/>
        </p:nvSpPr>
        <p:spPr bwMode="auto">
          <a:xfrm>
            <a:off x="4091611" y="2711499"/>
            <a:ext cx="2148025" cy="459100"/>
          </a:xfrm>
          <a:prstGeom prst="rect">
            <a:avLst/>
          </a:prstGeom>
          <a:solidFill>
            <a:schemeClr val="accent1">
              <a:lumMod val="75000"/>
            </a:schemeClr>
          </a:solidFill>
          <a:ln>
            <a:noFill/>
          </a:ln>
          <a:effectLst/>
        </p:spPr>
        <p:txBody>
          <a:bodyPr wrap="none"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r>
              <a:rPr lang="en-GB" altLang="en-US" sz="2400" b="1" dirty="0" err="1">
                <a:solidFill>
                  <a:schemeClr val="bg1"/>
                </a:solidFill>
              </a:rPr>
              <a:t>Controllables</a:t>
            </a:r>
            <a:endParaRPr lang="en-GB" altLang="en-US" sz="2400" b="1" dirty="0">
              <a:solidFill>
                <a:schemeClr val="bg1"/>
              </a:solidFill>
            </a:endParaRPr>
          </a:p>
        </p:txBody>
      </p:sp>
      <p:sp>
        <p:nvSpPr>
          <p:cNvPr id="45" name="Rectangle 30">
            <a:extLst>
              <a:ext uri="{FF2B5EF4-FFF2-40B4-BE49-F238E27FC236}">
                <a16:creationId xmlns:a16="http://schemas.microsoft.com/office/drawing/2014/main" id="{8BB1A72B-FB0E-4B38-9AE3-74D36199F505}"/>
              </a:ext>
            </a:extLst>
          </p:cNvPr>
          <p:cNvSpPr>
            <a:spLocks noChangeArrowheads="1"/>
          </p:cNvSpPr>
          <p:nvPr/>
        </p:nvSpPr>
        <p:spPr bwMode="auto">
          <a:xfrm>
            <a:off x="4215310" y="3265411"/>
            <a:ext cx="1901826" cy="366767"/>
          </a:xfrm>
          <a:prstGeom prst="rect">
            <a:avLst/>
          </a:prstGeom>
          <a:noFill/>
          <a:ln>
            <a:noFill/>
          </a:ln>
          <a:effectLst/>
        </p:spPr>
        <p:txBody>
          <a:bodyPr wrap="squar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b="1" dirty="0">
                <a:solidFill>
                  <a:schemeClr val="bg2">
                    <a:lumMod val="25000"/>
                  </a:schemeClr>
                </a:solidFill>
              </a:rPr>
              <a:t>such as 7Ps</a:t>
            </a:r>
          </a:p>
        </p:txBody>
      </p:sp>
      <p:sp>
        <p:nvSpPr>
          <p:cNvPr id="47" name="Rectangle 30">
            <a:extLst>
              <a:ext uri="{FF2B5EF4-FFF2-40B4-BE49-F238E27FC236}">
                <a16:creationId xmlns:a16="http://schemas.microsoft.com/office/drawing/2014/main" id="{C3C1EEC2-CA08-4E7E-9491-4B3328FCC273}"/>
              </a:ext>
            </a:extLst>
          </p:cNvPr>
          <p:cNvSpPr>
            <a:spLocks noChangeArrowheads="1"/>
          </p:cNvSpPr>
          <p:nvPr/>
        </p:nvSpPr>
        <p:spPr bwMode="auto">
          <a:xfrm>
            <a:off x="4236576" y="2300211"/>
            <a:ext cx="1901826" cy="366767"/>
          </a:xfrm>
          <a:prstGeom prst="rect">
            <a:avLst/>
          </a:prstGeom>
          <a:noFill/>
          <a:ln>
            <a:noFill/>
          </a:ln>
          <a:effectLst/>
        </p:spPr>
        <p:txBody>
          <a:bodyPr wrap="squar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b="1" dirty="0">
                <a:solidFill>
                  <a:schemeClr val="bg2">
                    <a:lumMod val="25000"/>
                  </a:schemeClr>
                </a:solidFill>
              </a:rPr>
              <a:t>Internal Factors</a:t>
            </a:r>
          </a:p>
        </p:txBody>
      </p:sp>
      <p:sp>
        <p:nvSpPr>
          <p:cNvPr id="48" name="Title 1">
            <a:extLst>
              <a:ext uri="{FF2B5EF4-FFF2-40B4-BE49-F238E27FC236}">
                <a16:creationId xmlns:a16="http://schemas.microsoft.com/office/drawing/2014/main" id="{2271A085-B353-4E79-ABCC-0A2D3101D7E4}"/>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ransition>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a:extLst>
              <a:ext uri="{FF2B5EF4-FFF2-40B4-BE49-F238E27FC236}">
                <a16:creationId xmlns:a16="http://schemas.microsoft.com/office/drawing/2014/main" id="{15E2C04B-67B8-4531-ACBA-C0BA8639B6D7}"/>
              </a:ext>
            </a:extLst>
          </p:cNvPr>
          <p:cNvSpPr>
            <a:spLocks noChangeArrowheads="1"/>
          </p:cNvSpPr>
          <p:nvPr/>
        </p:nvSpPr>
        <p:spPr bwMode="auto">
          <a:xfrm>
            <a:off x="1524001" y="6629401"/>
            <a:ext cx="4213225" cy="22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sz="1000"/>
          </a:p>
        </p:txBody>
      </p:sp>
      <p:sp>
        <p:nvSpPr>
          <p:cNvPr id="21507" name="Oval 5">
            <a:extLst>
              <a:ext uri="{FF2B5EF4-FFF2-40B4-BE49-F238E27FC236}">
                <a16:creationId xmlns:a16="http://schemas.microsoft.com/office/drawing/2014/main" id="{D022EEDB-7B39-43A9-B681-6057FEFF8355}"/>
              </a:ext>
            </a:extLst>
          </p:cNvPr>
          <p:cNvSpPr>
            <a:spLocks noChangeArrowheads="1"/>
          </p:cNvSpPr>
          <p:nvPr/>
        </p:nvSpPr>
        <p:spPr bwMode="auto">
          <a:xfrm>
            <a:off x="3507532" y="63674"/>
            <a:ext cx="5656262" cy="5656262"/>
          </a:xfrm>
          <a:prstGeom prst="ellipse">
            <a:avLst/>
          </a:prstGeom>
          <a:solidFill>
            <a:srgbClr val="FDE3BA"/>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08" name="Oval 6">
            <a:extLst>
              <a:ext uri="{FF2B5EF4-FFF2-40B4-BE49-F238E27FC236}">
                <a16:creationId xmlns:a16="http://schemas.microsoft.com/office/drawing/2014/main" id="{38B7E2BE-6D9F-4271-B473-46747F9A1E48}"/>
              </a:ext>
            </a:extLst>
          </p:cNvPr>
          <p:cNvSpPr>
            <a:spLocks noChangeArrowheads="1"/>
          </p:cNvSpPr>
          <p:nvPr/>
        </p:nvSpPr>
        <p:spPr bwMode="auto">
          <a:xfrm>
            <a:off x="3183682" y="47799"/>
            <a:ext cx="5656262" cy="5656262"/>
          </a:xfrm>
          <a:prstGeom prst="ellipse">
            <a:avLst/>
          </a:prstGeom>
          <a:solidFill>
            <a:srgbClr val="FCFEB9"/>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09" name="Oval 7">
            <a:extLst>
              <a:ext uri="{FF2B5EF4-FFF2-40B4-BE49-F238E27FC236}">
                <a16:creationId xmlns:a16="http://schemas.microsoft.com/office/drawing/2014/main" id="{902DE434-3899-472D-9076-3E814222A82D}"/>
              </a:ext>
            </a:extLst>
          </p:cNvPr>
          <p:cNvSpPr>
            <a:spLocks noChangeArrowheads="1"/>
          </p:cNvSpPr>
          <p:nvPr/>
        </p:nvSpPr>
        <p:spPr bwMode="auto">
          <a:xfrm>
            <a:off x="2783632" y="44624"/>
            <a:ext cx="5656262" cy="5656262"/>
          </a:xfrm>
          <a:prstGeom prst="ellipse">
            <a:avLst/>
          </a:prstGeom>
          <a:solidFill>
            <a:srgbClr val="CCECFF"/>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10" name="Oval 8">
            <a:extLst>
              <a:ext uri="{FF2B5EF4-FFF2-40B4-BE49-F238E27FC236}">
                <a16:creationId xmlns:a16="http://schemas.microsoft.com/office/drawing/2014/main" id="{C48D3C5A-B316-4FD6-830F-99EF02C76094}"/>
              </a:ext>
            </a:extLst>
          </p:cNvPr>
          <p:cNvSpPr>
            <a:spLocks noChangeArrowheads="1"/>
          </p:cNvSpPr>
          <p:nvPr/>
        </p:nvSpPr>
        <p:spPr bwMode="auto">
          <a:xfrm>
            <a:off x="2383582" y="41449"/>
            <a:ext cx="5656262" cy="5656262"/>
          </a:xfrm>
          <a:prstGeom prst="ellipse">
            <a:avLst/>
          </a:prstGeom>
          <a:solidFill>
            <a:srgbClr val="CCECFF"/>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11" name="Oval 9">
            <a:extLst>
              <a:ext uri="{FF2B5EF4-FFF2-40B4-BE49-F238E27FC236}">
                <a16:creationId xmlns:a16="http://schemas.microsoft.com/office/drawing/2014/main" id="{86F6CF27-7CD2-4063-9394-BD1B2933EFBC}"/>
              </a:ext>
            </a:extLst>
          </p:cNvPr>
          <p:cNvSpPr>
            <a:spLocks noChangeArrowheads="1"/>
          </p:cNvSpPr>
          <p:nvPr/>
        </p:nvSpPr>
        <p:spPr bwMode="auto">
          <a:xfrm>
            <a:off x="3190033" y="866950"/>
            <a:ext cx="4010025" cy="4010025"/>
          </a:xfrm>
          <a:prstGeom prst="ellipse">
            <a:avLst/>
          </a:prstGeom>
          <a:solidFill>
            <a:srgbClr val="FFFFCC"/>
          </a:solidFill>
          <a:ln w="508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12" name="Oval 10">
            <a:extLst>
              <a:ext uri="{FF2B5EF4-FFF2-40B4-BE49-F238E27FC236}">
                <a16:creationId xmlns:a16="http://schemas.microsoft.com/office/drawing/2014/main" id="{EBC97307-ACB8-40C9-8165-2A0A1C830E2C}"/>
              </a:ext>
            </a:extLst>
          </p:cNvPr>
          <p:cNvSpPr>
            <a:spLocks noChangeArrowheads="1"/>
          </p:cNvSpPr>
          <p:nvPr/>
        </p:nvSpPr>
        <p:spPr bwMode="auto">
          <a:xfrm>
            <a:off x="4102844" y="1779761"/>
            <a:ext cx="2184400" cy="2184400"/>
          </a:xfrm>
          <a:prstGeom prst="ellipse">
            <a:avLst/>
          </a:prstGeom>
          <a:solidFill>
            <a:srgbClr val="FFFF99"/>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13" name="Line 11">
            <a:extLst>
              <a:ext uri="{FF2B5EF4-FFF2-40B4-BE49-F238E27FC236}">
                <a16:creationId xmlns:a16="http://schemas.microsoft.com/office/drawing/2014/main" id="{55061282-62AD-4881-B8C8-D5E1F57EFCAF}"/>
              </a:ext>
            </a:extLst>
          </p:cNvPr>
          <p:cNvSpPr>
            <a:spLocks noChangeShapeType="1"/>
          </p:cNvSpPr>
          <p:nvPr/>
        </p:nvSpPr>
        <p:spPr bwMode="auto">
          <a:xfrm>
            <a:off x="5195044" y="1795637"/>
            <a:ext cx="0" cy="2162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14" name="Line 12">
            <a:extLst>
              <a:ext uri="{FF2B5EF4-FFF2-40B4-BE49-F238E27FC236}">
                <a16:creationId xmlns:a16="http://schemas.microsoft.com/office/drawing/2014/main" id="{FB66459A-92FA-4828-AF5F-0682A7FA8D10}"/>
              </a:ext>
            </a:extLst>
          </p:cNvPr>
          <p:cNvSpPr>
            <a:spLocks noChangeShapeType="1"/>
          </p:cNvSpPr>
          <p:nvPr/>
        </p:nvSpPr>
        <p:spPr bwMode="auto">
          <a:xfrm flipH="1">
            <a:off x="6836520" y="1236837"/>
            <a:ext cx="682625" cy="4159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15" name="Line 13">
            <a:extLst>
              <a:ext uri="{FF2B5EF4-FFF2-40B4-BE49-F238E27FC236}">
                <a16:creationId xmlns:a16="http://schemas.microsoft.com/office/drawing/2014/main" id="{8215F9E4-8823-4929-B03B-70CE509733B7}"/>
              </a:ext>
            </a:extLst>
          </p:cNvPr>
          <p:cNvSpPr>
            <a:spLocks noChangeShapeType="1"/>
          </p:cNvSpPr>
          <p:nvPr/>
        </p:nvSpPr>
        <p:spPr bwMode="auto">
          <a:xfrm>
            <a:off x="6131670" y="4722987"/>
            <a:ext cx="396875" cy="6445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16" name="Line 14">
            <a:extLst>
              <a:ext uri="{FF2B5EF4-FFF2-40B4-BE49-F238E27FC236}">
                <a16:creationId xmlns:a16="http://schemas.microsoft.com/office/drawing/2014/main" id="{6B857B2A-A297-49AD-8CBF-23D00952CE0B}"/>
              </a:ext>
            </a:extLst>
          </p:cNvPr>
          <p:cNvSpPr>
            <a:spLocks noChangeShapeType="1"/>
          </p:cNvSpPr>
          <p:nvPr/>
        </p:nvSpPr>
        <p:spPr bwMode="auto">
          <a:xfrm>
            <a:off x="7236570" y="3275187"/>
            <a:ext cx="739775" cy="130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17" name="Line 15">
            <a:extLst>
              <a:ext uri="{FF2B5EF4-FFF2-40B4-BE49-F238E27FC236}">
                <a16:creationId xmlns:a16="http://schemas.microsoft.com/office/drawing/2014/main" id="{7D558A75-8F55-40B8-851F-92E667B17C19}"/>
              </a:ext>
            </a:extLst>
          </p:cNvPr>
          <p:cNvSpPr>
            <a:spLocks noChangeShapeType="1"/>
          </p:cNvSpPr>
          <p:nvPr/>
        </p:nvSpPr>
        <p:spPr bwMode="auto">
          <a:xfrm flipH="1">
            <a:off x="3807570" y="4703937"/>
            <a:ext cx="454025" cy="6254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18" name="Line 16">
            <a:extLst>
              <a:ext uri="{FF2B5EF4-FFF2-40B4-BE49-F238E27FC236}">
                <a16:creationId xmlns:a16="http://schemas.microsoft.com/office/drawing/2014/main" id="{230E3FDA-A928-4568-98C1-AD61345EDA57}"/>
              </a:ext>
            </a:extLst>
          </p:cNvPr>
          <p:cNvSpPr>
            <a:spLocks noChangeShapeType="1"/>
          </p:cNvSpPr>
          <p:nvPr/>
        </p:nvSpPr>
        <p:spPr bwMode="auto">
          <a:xfrm flipH="1">
            <a:off x="2435970" y="3351387"/>
            <a:ext cx="777875" cy="168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19" name="Line 17">
            <a:extLst>
              <a:ext uri="{FF2B5EF4-FFF2-40B4-BE49-F238E27FC236}">
                <a16:creationId xmlns:a16="http://schemas.microsoft.com/office/drawing/2014/main" id="{2476099C-73F6-4BB8-B3F8-1456B90ACDD4}"/>
              </a:ext>
            </a:extLst>
          </p:cNvPr>
          <p:cNvSpPr>
            <a:spLocks noChangeShapeType="1"/>
          </p:cNvSpPr>
          <p:nvPr/>
        </p:nvSpPr>
        <p:spPr bwMode="auto">
          <a:xfrm flipH="1" flipV="1">
            <a:off x="2982069" y="1044749"/>
            <a:ext cx="654050" cy="50165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20" name="Line 18">
            <a:extLst>
              <a:ext uri="{FF2B5EF4-FFF2-40B4-BE49-F238E27FC236}">
                <a16:creationId xmlns:a16="http://schemas.microsoft.com/office/drawing/2014/main" id="{18D33956-DD30-455A-AD77-ED570CAF5142}"/>
              </a:ext>
            </a:extLst>
          </p:cNvPr>
          <p:cNvSpPr>
            <a:spLocks noChangeShapeType="1"/>
          </p:cNvSpPr>
          <p:nvPr/>
        </p:nvSpPr>
        <p:spPr bwMode="auto">
          <a:xfrm flipH="1">
            <a:off x="3521820" y="3484737"/>
            <a:ext cx="758825" cy="549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21" name="Line 19">
            <a:extLst>
              <a:ext uri="{FF2B5EF4-FFF2-40B4-BE49-F238E27FC236}">
                <a16:creationId xmlns:a16="http://schemas.microsoft.com/office/drawing/2014/main" id="{9068A0D4-8621-4F7C-8C33-A2FA241823A5}"/>
              </a:ext>
            </a:extLst>
          </p:cNvPr>
          <p:cNvSpPr>
            <a:spLocks noChangeShapeType="1"/>
          </p:cNvSpPr>
          <p:nvPr/>
        </p:nvSpPr>
        <p:spPr bwMode="auto">
          <a:xfrm>
            <a:off x="6074520" y="3599037"/>
            <a:ext cx="701675" cy="511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22" name="Line 20">
            <a:extLst>
              <a:ext uri="{FF2B5EF4-FFF2-40B4-BE49-F238E27FC236}">
                <a16:creationId xmlns:a16="http://schemas.microsoft.com/office/drawing/2014/main" id="{886F29E0-62E4-4ECE-9C38-CD5400228BDD}"/>
              </a:ext>
            </a:extLst>
          </p:cNvPr>
          <p:cNvSpPr>
            <a:spLocks noChangeShapeType="1"/>
          </p:cNvSpPr>
          <p:nvPr/>
        </p:nvSpPr>
        <p:spPr bwMode="auto">
          <a:xfrm>
            <a:off x="4113958" y="2886249"/>
            <a:ext cx="2154237" cy="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23" name="Rectangle 21">
            <a:extLst>
              <a:ext uri="{FF2B5EF4-FFF2-40B4-BE49-F238E27FC236}">
                <a16:creationId xmlns:a16="http://schemas.microsoft.com/office/drawing/2014/main" id="{D207393E-A00C-4B22-9157-C57DD0018B72}"/>
              </a:ext>
            </a:extLst>
          </p:cNvPr>
          <p:cNvSpPr>
            <a:spLocks noChangeArrowheads="1"/>
          </p:cNvSpPr>
          <p:nvPr/>
        </p:nvSpPr>
        <p:spPr bwMode="auto">
          <a:xfrm>
            <a:off x="3396408" y="600249"/>
            <a:ext cx="116998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Political/legal</a:t>
            </a:r>
          </a:p>
          <a:p>
            <a:pPr algn="ctr">
              <a:lnSpc>
                <a:spcPct val="90000"/>
              </a:lnSpc>
            </a:pPr>
            <a:r>
              <a:rPr lang="en-GB" altLang="en-US" sz="1200" b="1">
                <a:solidFill>
                  <a:schemeClr val="folHlink"/>
                </a:solidFill>
              </a:rPr>
              <a:t>forces</a:t>
            </a:r>
          </a:p>
        </p:txBody>
      </p:sp>
      <p:sp>
        <p:nvSpPr>
          <p:cNvPr id="21524" name="Rectangle 22">
            <a:extLst>
              <a:ext uri="{FF2B5EF4-FFF2-40B4-BE49-F238E27FC236}">
                <a16:creationId xmlns:a16="http://schemas.microsoft.com/office/drawing/2014/main" id="{ABBA4CF6-F1FC-426C-8D53-5B1D1A881352}"/>
              </a:ext>
            </a:extLst>
          </p:cNvPr>
          <p:cNvSpPr>
            <a:spLocks noChangeArrowheads="1"/>
          </p:cNvSpPr>
          <p:nvPr/>
        </p:nvSpPr>
        <p:spPr bwMode="auto">
          <a:xfrm>
            <a:off x="6060233" y="600249"/>
            <a:ext cx="922337"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Economic</a:t>
            </a:r>
          </a:p>
          <a:p>
            <a:pPr algn="ctr">
              <a:lnSpc>
                <a:spcPct val="90000"/>
              </a:lnSpc>
            </a:pPr>
            <a:r>
              <a:rPr lang="en-GB" altLang="en-US" sz="1200" b="1">
                <a:solidFill>
                  <a:schemeClr val="folHlink"/>
                </a:solidFill>
              </a:rPr>
              <a:t>forces</a:t>
            </a:r>
          </a:p>
        </p:txBody>
      </p:sp>
      <p:sp>
        <p:nvSpPr>
          <p:cNvPr id="21525" name="Rectangle 23">
            <a:extLst>
              <a:ext uri="{FF2B5EF4-FFF2-40B4-BE49-F238E27FC236}">
                <a16:creationId xmlns:a16="http://schemas.microsoft.com/office/drawing/2014/main" id="{B81E6050-6C2A-4BF4-8205-3BCE9FDC9EC9}"/>
              </a:ext>
            </a:extLst>
          </p:cNvPr>
          <p:cNvSpPr>
            <a:spLocks noChangeArrowheads="1"/>
          </p:cNvSpPr>
          <p:nvPr/>
        </p:nvSpPr>
        <p:spPr bwMode="auto">
          <a:xfrm>
            <a:off x="9071720" y="3441874"/>
            <a:ext cx="14446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Environmental</a:t>
            </a:r>
          </a:p>
          <a:p>
            <a:pPr>
              <a:lnSpc>
                <a:spcPct val="90000"/>
              </a:lnSpc>
            </a:pPr>
            <a:r>
              <a:rPr lang="en-GB" altLang="en-US" sz="1200" b="1">
                <a:solidFill>
                  <a:schemeClr val="folHlink"/>
                </a:solidFill>
              </a:rPr>
              <a:t>uncontrollables</a:t>
            </a:r>
          </a:p>
          <a:p>
            <a:pPr>
              <a:lnSpc>
                <a:spcPct val="90000"/>
              </a:lnSpc>
            </a:pPr>
            <a:r>
              <a:rPr lang="en-GB" altLang="en-US" sz="1200" b="1">
                <a:solidFill>
                  <a:schemeClr val="folHlink"/>
                </a:solidFill>
              </a:rPr>
              <a:t>country market A</a:t>
            </a:r>
          </a:p>
        </p:txBody>
      </p:sp>
      <p:sp>
        <p:nvSpPr>
          <p:cNvPr id="21526" name="Rectangle 24">
            <a:extLst>
              <a:ext uri="{FF2B5EF4-FFF2-40B4-BE49-F238E27FC236}">
                <a16:creationId xmlns:a16="http://schemas.microsoft.com/office/drawing/2014/main" id="{3B2FDF64-06C8-4AB6-88A1-EAE12617C9AE}"/>
              </a:ext>
            </a:extLst>
          </p:cNvPr>
          <p:cNvSpPr>
            <a:spLocks noChangeArrowheads="1"/>
          </p:cNvSpPr>
          <p:nvPr/>
        </p:nvSpPr>
        <p:spPr bwMode="auto">
          <a:xfrm>
            <a:off x="9071720" y="4229274"/>
            <a:ext cx="15541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Environmental</a:t>
            </a:r>
          </a:p>
          <a:p>
            <a:pPr>
              <a:lnSpc>
                <a:spcPct val="90000"/>
              </a:lnSpc>
            </a:pPr>
            <a:r>
              <a:rPr lang="en-GB" altLang="en-US" sz="1200" b="1">
                <a:solidFill>
                  <a:schemeClr val="folHlink"/>
                </a:solidFill>
              </a:rPr>
              <a:t>uncontrollables</a:t>
            </a:r>
          </a:p>
          <a:p>
            <a:pPr>
              <a:lnSpc>
                <a:spcPct val="90000"/>
              </a:lnSpc>
            </a:pPr>
            <a:r>
              <a:rPr lang="en-GB" altLang="en-US" sz="1200" b="1">
                <a:solidFill>
                  <a:schemeClr val="folHlink"/>
                </a:solidFill>
              </a:rPr>
              <a:t>country market B</a:t>
            </a:r>
          </a:p>
        </p:txBody>
      </p:sp>
      <p:sp>
        <p:nvSpPr>
          <p:cNvPr id="21527" name="Rectangle 25">
            <a:extLst>
              <a:ext uri="{FF2B5EF4-FFF2-40B4-BE49-F238E27FC236}">
                <a16:creationId xmlns:a16="http://schemas.microsoft.com/office/drawing/2014/main" id="{8A4DCC7A-6F5B-4A3C-8170-B9EED51B1867}"/>
              </a:ext>
            </a:extLst>
          </p:cNvPr>
          <p:cNvSpPr>
            <a:spLocks noChangeArrowheads="1"/>
          </p:cNvSpPr>
          <p:nvPr/>
        </p:nvSpPr>
        <p:spPr bwMode="auto">
          <a:xfrm>
            <a:off x="9071720" y="5124624"/>
            <a:ext cx="148907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Environmental</a:t>
            </a:r>
          </a:p>
          <a:p>
            <a:pPr>
              <a:lnSpc>
                <a:spcPct val="90000"/>
              </a:lnSpc>
            </a:pPr>
            <a:r>
              <a:rPr lang="en-GB" altLang="en-US" sz="1200" b="1">
                <a:solidFill>
                  <a:schemeClr val="folHlink"/>
                </a:solidFill>
              </a:rPr>
              <a:t>uncontrollables</a:t>
            </a:r>
          </a:p>
          <a:p>
            <a:pPr>
              <a:lnSpc>
                <a:spcPct val="90000"/>
              </a:lnSpc>
            </a:pPr>
            <a:r>
              <a:rPr lang="en-GB" altLang="en-US" sz="1200" b="1">
                <a:solidFill>
                  <a:schemeClr val="folHlink"/>
                </a:solidFill>
              </a:rPr>
              <a:t>country market C</a:t>
            </a:r>
          </a:p>
        </p:txBody>
      </p:sp>
      <p:sp>
        <p:nvSpPr>
          <p:cNvPr id="21528" name="Rectangle 26">
            <a:extLst>
              <a:ext uri="{FF2B5EF4-FFF2-40B4-BE49-F238E27FC236}">
                <a16:creationId xmlns:a16="http://schemas.microsoft.com/office/drawing/2014/main" id="{2390A4E7-C1C8-4382-936C-A04E50EFF0C6}"/>
              </a:ext>
            </a:extLst>
          </p:cNvPr>
          <p:cNvSpPr>
            <a:spLocks noChangeArrowheads="1"/>
          </p:cNvSpPr>
          <p:nvPr/>
        </p:nvSpPr>
        <p:spPr bwMode="auto">
          <a:xfrm>
            <a:off x="6033245" y="1443211"/>
            <a:ext cx="1516063" cy="596900"/>
          </a:xfrm>
          <a:prstGeom prst="rect">
            <a:avLst/>
          </a:prstGeom>
          <a:solidFill>
            <a:srgbClr val="00B050"/>
          </a:solidFill>
          <a:ln>
            <a:noFill/>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b="1">
                <a:solidFill>
                  <a:schemeClr val="bg1"/>
                </a:solidFill>
              </a:rPr>
              <a:t>Competitive structure</a:t>
            </a:r>
          </a:p>
        </p:txBody>
      </p:sp>
      <p:sp>
        <p:nvSpPr>
          <p:cNvPr id="21529" name="Rectangle 27">
            <a:extLst>
              <a:ext uri="{FF2B5EF4-FFF2-40B4-BE49-F238E27FC236}">
                <a16:creationId xmlns:a16="http://schemas.microsoft.com/office/drawing/2014/main" id="{D313E1FF-FD69-4105-9FA3-CFB26B38F948}"/>
              </a:ext>
            </a:extLst>
          </p:cNvPr>
          <p:cNvSpPr>
            <a:spLocks noChangeArrowheads="1"/>
          </p:cNvSpPr>
          <p:nvPr/>
        </p:nvSpPr>
        <p:spPr bwMode="auto">
          <a:xfrm>
            <a:off x="6993682" y="2006774"/>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Forces</a:t>
            </a:r>
          </a:p>
        </p:txBody>
      </p:sp>
      <p:sp>
        <p:nvSpPr>
          <p:cNvPr id="21530" name="Rectangle 28">
            <a:extLst>
              <a:ext uri="{FF2B5EF4-FFF2-40B4-BE49-F238E27FC236}">
                <a16:creationId xmlns:a16="http://schemas.microsoft.com/office/drawing/2014/main" id="{D3265F80-B5EA-4D66-BD11-EF064D90A27E}"/>
              </a:ext>
            </a:extLst>
          </p:cNvPr>
          <p:cNvSpPr>
            <a:spLocks noChangeArrowheads="1"/>
          </p:cNvSpPr>
          <p:nvPr/>
        </p:nvSpPr>
        <p:spPr bwMode="auto">
          <a:xfrm>
            <a:off x="6469808" y="4253086"/>
            <a:ext cx="10509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     Level of </a:t>
            </a:r>
          </a:p>
          <a:p>
            <a:pPr>
              <a:lnSpc>
                <a:spcPct val="90000"/>
              </a:lnSpc>
            </a:pPr>
            <a:r>
              <a:rPr lang="en-GB" altLang="en-US" sz="1200" b="1">
                <a:solidFill>
                  <a:schemeClr val="folHlink"/>
                </a:solidFill>
              </a:rPr>
              <a:t>Technology</a:t>
            </a:r>
          </a:p>
        </p:txBody>
      </p:sp>
      <p:sp>
        <p:nvSpPr>
          <p:cNvPr id="21531" name="Rectangle 29">
            <a:extLst>
              <a:ext uri="{FF2B5EF4-FFF2-40B4-BE49-F238E27FC236}">
                <a16:creationId xmlns:a16="http://schemas.microsoft.com/office/drawing/2014/main" id="{33C2752F-B33D-4C7B-8B9F-96D72432A83F}"/>
              </a:ext>
            </a:extLst>
          </p:cNvPr>
          <p:cNvSpPr>
            <a:spLocks noChangeArrowheads="1"/>
          </p:cNvSpPr>
          <p:nvPr/>
        </p:nvSpPr>
        <p:spPr bwMode="auto">
          <a:xfrm>
            <a:off x="4407644" y="2400474"/>
            <a:ext cx="565150" cy="28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1200" b="1">
                <a:solidFill>
                  <a:schemeClr val="folHlink"/>
                </a:solidFill>
              </a:rPr>
              <a:t>Price</a:t>
            </a:r>
          </a:p>
        </p:txBody>
      </p:sp>
      <p:sp>
        <p:nvSpPr>
          <p:cNvPr id="21532" name="Rectangle 30">
            <a:extLst>
              <a:ext uri="{FF2B5EF4-FFF2-40B4-BE49-F238E27FC236}">
                <a16:creationId xmlns:a16="http://schemas.microsoft.com/office/drawing/2014/main" id="{5834042D-D857-4E82-BD7C-25AC6408C32E}"/>
              </a:ext>
            </a:extLst>
          </p:cNvPr>
          <p:cNvSpPr>
            <a:spLocks noChangeArrowheads="1"/>
          </p:cNvSpPr>
          <p:nvPr/>
        </p:nvSpPr>
        <p:spPr bwMode="auto">
          <a:xfrm>
            <a:off x="5282358" y="2398887"/>
            <a:ext cx="769937"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1200" b="1">
                <a:solidFill>
                  <a:schemeClr val="folHlink"/>
                </a:solidFill>
              </a:rPr>
              <a:t>Product</a:t>
            </a:r>
          </a:p>
        </p:txBody>
      </p:sp>
      <p:sp>
        <p:nvSpPr>
          <p:cNvPr id="21533" name="Rectangle 31">
            <a:extLst>
              <a:ext uri="{FF2B5EF4-FFF2-40B4-BE49-F238E27FC236}">
                <a16:creationId xmlns:a16="http://schemas.microsoft.com/office/drawing/2014/main" id="{E8ADAA19-FE8F-420A-ABF9-3EC8A13433D3}"/>
              </a:ext>
            </a:extLst>
          </p:cNvPr>
          <p:cNvSpPr>
            <a:spLocks noChangeArrowheads="1"/>
          </p:cNvSpPr>
          <p:nvPr/>
        </p:nvSpPr>
        <p:spPr bwMode="auto">
          <a:xfrm>
            <a:off x="4217145" y="3030712"/>
            <a:ext cx="957263"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1200" b="1">
                <a:solidFill>
                  <a:schemeClr val="folHlink"/>
                </a:solidFill>
              </a:rPr>
              <a:t>Promotion</a:t>
            </a:r>
          </a:p>
        </p:txBody>
      </p:sp>
      <p:sp>
        <p:nvSpPr>
          <p:cNvPr id="21534" name="Rectangle 32">
            <a:extLst>
              <a:ext uri="{FF2B5EF4-FFF2-40B4-BE49-F238E27FC236}">
                <a16:creationId xmlns:a16="http://schemas.microsoft.com/office/drawing/2014/main" id="{5F62B0E7-E7B7-4C07-8E35-73FF62213BED}"/>
              </a:ext>
            </a:extLst>
          </p:cNvPr>
          <p:cNvSpPr>
            <a:spLocks noChangeArrowheads="1"/>
          </p:cNvSpPr>
          <p:nvPr/>
        </p:nvSpPr>
        <p:spPr bwMode="auto">
          <a:xfrm>
            <a:off x="5187107" y="2935462"/>
            <a:ext cx="1109662"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1200" b="1">
                <a:solidFill>
                  <a:schemeClr val="folHlink"/>
                </a:solidFill>
              </a:rPr>
              <a:t>Channels of </a:t>
            </a:r>
          </a:p>
          <a:p>
            <a:r>
              <a:rPr lang="en-GB" altLang="en-US" sz="1200" b="1">
                <a:solidFill>
                  <a:schemeClr val="folHlink"/>
                </a:solidFill>
              </a:rPr>
              <a:t>distribution</a:t>
            </a:r>
          </a:p>
        </p:txBody>
      </p:sp>
      <p:sp>
        <p:nvSpPr>
          <p:cNvPr id="21535" name="Rectangle 33">
            <a:extLst>
              <a:ext uri="{FF2B5EF4-FFF2-40B4-BE49-F238E27FC236}">
                <a16:creationId xmlns:a16="http://schemas.microsoft.com/office/drawing/2014/main" id="{9BF8FF46-22A2-4457-9D08-51A5755DF38D}"/>
              </a:ext>
            </a:extLst>
          </p:cNvPr>
          <p:cNvSpPr>
            <a:spLocks noChangeArrowheads="1"/>
          </p:cNvSpPr>
          <p:nvPr/>
        </p:nvSpPr>
        <p:spPr bwMode="auto">
          <a:xfrm>
            <a:off x="2639169" y="4087986"/>
            <a:ext cx="118268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Geography </a:t>
            </a:r>
          </a:p>
          <a:p>
            <a:pPr algn="ctr">
              <a:lnSpc>
                <a:spcPct val="90000"/>
              </a:lnSpc>
            </a:pPr>
            <a:r>
              <a:rPr lang="en-GB" altLang="en-US" sz="1200" b="1">
                <a:solidFill>
                  <a:schemeClr val="folHlink"/>
                </a:solidFill>
              </a:rPr>
              <a:t>and</a:t>
            </a:r>
          </a:p>
          <a:p>
            <a:pPr algn="ctr">
              <a:lnSpc>
                <a:spcPct val="90000"/>
              </a:lnSpc>
            </a:pPr>
            <a:r>
              <a:rPr lang="en-GB" altLang="en-US" sz="1200" b="1">
                <a:solidFill>
                  <a:schemeClr val="folHlink"/>
                </a:solidFill>
              </a:rPr>
              <a:t>Infrastructure</a:t>
            </a:r>
          </a:p>
        </p:txBody>
      </p:sp>
      <p:sp>
        <p:nvSpPr>
          <p:cNvPr id="21536" name="Rectangle 34">
            <a:extLst>
              <a:ext uri="{FF2B5EF4-FFF2-40B4-BE49-F238E27FC236}">
                <a16:creationId xmlns:a16="http://schemas.microsoft.com/office/drawing/2014/main" id="{D4DE3427-0BA0-4648-AEDA-BCB57A5CFC00}"/>
              </a:ext>
            </a:extLst>
          </p:cNvPr>
          <p:cNvSpPr>
            <a:spLocks noChangeArrowheads="1"/>
          </p:cNvSpPr>
          <p:nvPr/>
        </p:nvSpPr>
        <p:spPr bwMode="auto">
          <a:xfrm>
            <a:off x="4260007" y="125587"/>
            <a:ext cx="195580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Foreign environment</a:t>
            </a:r>
          </a:p>
          <a:p>
            <a:pPr algn="ctr">
              <a:lnSpc>
                <a:spcPct val="90000"/>
              </a:lnSpc>
            </a:pPr>
            <a:r>
              <a:rPr lang="en-GB" altLang="en-US" sz="1400" b="1">
                <a:solidFill>
                  <a:srgbClr val="6699FF"/>
                </a:solidFill>
              </a:rPr>
              <a:t>(uncontrollable)</a:t>
            </a:r>
          </a:p>
        </p:txBody>
      </p:sp>
      <p:sp>
        <p:nvSpPr>
          <p:cNvPr id="21537" name="Rectangle 35">
            <a:extLst>
              <a:ext uri="{FF2B5EF4-FFF2-40B4-BE49-F238E27FC236}">
                <a16:creationId xmlns:a16="http://schemas.microsoft.com/office/drawing/2014/main" id="{A51E50B7-0BE5-41FD-8B4A-4AD778075332}"/>
              </a:ext>
            </a:extLst>
          </p:cNvPr>
          <p:cNvSpPr>
            <a:spLocks noChangeArrowheads="1"/>
          </p:cNvSpPr>
          <p:nvPr/>
        </p:nvSpPr>
        <p:spPr bwMode="auto">
          <a:xfrm>
            <a:off x="4672758" y="4992861"/>
            <a:ext cx="105727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Structure of</a:t>
            </a:r>
          </a:p>
          <a:p>
            <a:pPr>
              <a:lnSpc>
                <a:spcPct val="90000"/>
              </a:lnSpc>
            </a:pPr>
            <a:r>
              <a:rPr lang="en-GB" altLang="en-US" sz="1200" b="1">
                <a:solidFill>
                  <a:schemeClr val="folHlink"/>
                </a:solidFill>
              </a:rPr>
              <a:t>distribution</a:t>
            </a:r>
          </a:p>
        </p:txBody>
      </p:sp>
      <p:sp>
        <p:nvSpPr>
          <p:cNvPr id="21538" name="Rectangle 36">
            <a:extLst>
              <a:ext uri="{FF2B5EF4-FFF2-40B4-BE49-F238E27FC236}">
                <a16:creationId xmlns:a16="http://schemas.microsoft.com/office/drawing/2014/main" id="{14C73E3E-4A2C-483D-BA84-8CE0F143C5FA}"/>
              </a:ext>
            </a:extLst>
          </p:cNvPr>
          <p:cNvSpPr>
            <a:spLocks noChangeArrowheads="1"/>
          </p:cNvSpPr>
          <p:nvPr/>
        </p:nvSpPr>
        <p:spPr bwMode="auto">
          <a:xfrm>
            <a:off x="4136183" y="4111800"/>
            <a:ext cx="2098675" cy="650875"/>
          </a:xfrm>
          <a:prstGeom prst="rect">
            <a:avLst/>
          </a:prstGeom>
          <a:solidFill>
            <a:srgbClr val="00B050"/>
          </a:solidFill>
          <a:ln>
            <a:noFill/>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b="1">
                <a:solidFill>
                  <a:schemeClr val="bg1"/>
                </a:solidFill>
              </a:rPr>
              <a:t>Economic climate</a:t>
            </a:r>
          </a:p>
        </p:txBody>
      </p:sp>
      <p:sp>
        <p:nvSpPr>
          <p:cNvPr id="21539" name="Rectangle 37">
            <a:extLst>
              <a:ext uri="{FF2B5EF4-FFF2-40B4-BE49-F238E27FC236}">
                <a16:creationId xmlns:a16="http://schemas.microsoft.com/office/drawing/2014/main" id="{829C0C6E-8652-48FF-B4C6-8093316C3F5E}"/>
              </a:ext>
            </a:extLst>
          </p:cNvPr>
          <p:cNvSpPr>
            <a:spLocks noChangeArrowheads="1"/>
          </p:cNvSpPr>
          <p:nvPr/>
        </p:nvSpPr>
        <p:spPr bwMode="auto">
          <a:xfrm>
            <a:off x="2499469" y="2006774"/>
            <a:ext cx="1030288"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folHlink"/>
                </a:solidFill>
              </a:rPr>
              <a:t>Cultural </a:t>
            </a:r>
          </a:p>
          <a:p>
            <a:pPr>
              <a:lnSpc>
                <a:spcPct val="90000"/>
              </a:lnSpc>
            </a:pPr>
            <a:r>
              <a:rPr lang="en-GB" altLang="en-US" sz="1200" b="1">
                <a:solidFill>
                  <a:schemeClr val="folHlink"/>
                </a:solidFill>
              </a:rPr>
              <a:t>forces</a:t>
            </a:r>
          </a:p>
        </p:txBody>
      </p:sp>
      <p:sp>
        <p:nvSpPr>
          <p:cNvPr id="21540" name="Rectangle 38">
            <a:extLst>
              <a:ext uri="{FF2B5EF4-FFF2-40B4-BE49-F238E27FC236}">
                <a16:creationId xmlns:a16="http://schemas.microsoft.com/office/drawing/2014/main" id="{0E767FBE-D3E4-4D90-9DF0-E0D973C46A00}"/>
              </a:ext>
            </a:extLst>
          </p:cNvPr>
          <p:cNvSpPr>
            <a:spLocks noChangeArrowheads="1"/>
          </p:cNvSpPr>
          <p:nvPr/>
        </p:nvSpPr>
        <p:spPr bwMode="auto">
          <a:xfrm>
            <a:off x="2980483" y="598662"/>
            <a:ext cx="1482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1541" name="Rectangle 39">
            <a:extLst>
              <a:ext uri="{FF2B5EF4-FFF2-40B4-BE49-F238E27FC236}">
                <a16:creationId xmlns:a16="http://schemas.microsoft.com/office/drawing/2014/main" id="{6F8BD002-B25C-43F3-8EE1-5FCE252D4DA4}"/>
              </a:ext>
            </a:extLst>
          </p:cNvPr>
          <p:cNvSpPr>
            <a:spLocks noChangeArrowheads="1"/>
          </p:cNvSpPr>
          <p:nvPr/>
        </p:nvSpPr>
        <p:spPr bwMode="auto">
          <a:xfrm>
            <a:off x="2472483" y="1790874"/>
            <a:ext cx="1736725" cy="596900"/>
          </a:xfrm>
          <a:prstGeom prst="rect">
            <a:avLst/>
          </a:prstGeom>
          <a:solidFill>
            <a:srgbClr val="00B050"/>
          </a:solidFill>
          <a:ln>
            <a:noFill/>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lnSpc>
                <a:spcPct val="90000"/>
              </a:lnSpc>
            </a:pPr>
            <a:r>
              <a:rPr lang="en-GB" altLang="en-US" b="1">
                <a:solidFill>
                  <a:schemeClr val="bg1"/>
                </a:solidFill>
              </a:rPr>
              <a:t>Political/legal forces</a:t>
            </a:r>
          </a:p>
        </p:txBody>
      </p:sp>
      <p:sp>
        <p:nvSpPr>
          <p:cNvPr id="21542" name="Rectangle 40">
            <a:extLst>
              <a:ext uri="{FF2B5EF4-FFF2-40B4-BE49-F238E27FC236}">
                <a16:creationId xmlns:a16="http://schemas.microsoft.com/office/drawing/2014/main" id="{1DD789C2-CC40-4E67-AEF6-502E5A97FF4B}"/>
              </a:ext>
            </a:extLst>
          </p:cNvPr>
          <p:cNvSpPr>
            <a:spLocks noChangeArrowheads="1"/>
          </p:cNvSpPr>
          <p:nvPr/>
        </p:nvSpPr>
        <p:spPr bwMode="auto">
          <a:xfrm>
            <a:off x="4571157" y="1916286"/>
            <a:ext cx="1314450" cy="52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a:solidFill>
                  <a:srgbClr val="6699FF"/>
                </a:solidFill>
              </a:rPr>
              <a:t>Marketing</a:t>
            </a:r>
            <a:br>
              <a:rPr lang="en-GB" altLang="en-US" sz="1400" b="1">
                <a:solidFill>
                  <a:srgbClr val="6699FF"/>
                </a:solidFill>
              </a:rPr>
            </a:br>
            <a:r>
              <a:rPr lang="en-GB" altLang="en-US" sz="1400" b="1">
                <a:solidFill>
                  <a:srgbClr val="6699FF"/>
                </a:solidFill>
              </a:rPr>
              <a:t>(controllable)</a:t>
            </a:r>
          </a:p>
        </p:txBody>
      </p:sp>
      <p:sp>
        <p:nvSpPr>
          <p:cNvPr id="21543" name="Line 41">
            <a:extLst>
              <a:ext uri="{FF2B5EF4-FFF2-40B4-BE49-F238E27FC236}">
                <a16:creationId xmlns:a16="http://schemas.microsoft.com/office/drawing/2014/main" id="{07E6CCD5-D4BB-4D2C-A8BC-EB7E47A80C97}"/>
              </a:ext>
            </a:extLst>
          </p:cNvPr>
          <p:cNvSpPr>
            <a:spLocks noChangeShapeType="1"/>
          </p:cNvSpPr>
          <p:nvPr/>
        </p:nvSpPr>
        <p:spPr bwMode="auto">
          <a:xfrm flipH="1" flipV="1">
            <a:off x="8263682" y="3311700"/>
            <a:ext cx="876300" cy="274637"/>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44" name="Line 42">
            <a:extLst>
              <a:ext uri="{FF2B5EF4-FFF2-40B4-BE49-F238E27FC236}">
                <a16:creationId xmlns:a16="http://schemas.microsoft.com/office/drawing/2014/main" id="{ED2A7045-D00A-40CE-BC67-E86E1DCC19A8}"/>
              </a:ext>
            </a:extLst>
          </p:cNvPr>
          <p:cNvSpPr>
            <a:spLocks noChangeShapeType="1"/>
          </p:cNvSpPr>
          <p:nvPr/>
        </p:nvSpPr>
        <p:spPr bwMode="auto">
          <a:xfrm flipH="1" flipV="1">
            <a:off x="8377983" y="4100686"/>
            <a:ext cx="738187" cy="287338"/>
          </a:xfrm>
          <a:prstGeom prst="line">
            <a:avLst/>
          </a:prstGeom>
          <a:noFill/>
          <a:ln w="12700">
            <a:solidFill>
              <a:schemeClr val="fo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45" name="Line 43">
            <a:extLst>
              <a:ext uri="{FF2B5EF4-FFF2-40B4-BE49-F238E27FC236}">
                <a16:creationId xmlns:a16="http://schemas.microsoft.com/office/drawing/2014/main" id="{7D055380-33AC-41BE-8C79-8A7DF4717514}"/>
              </a:ext>
            </a:extLst>
          </p:cNvPr>
          <p:cNvSpPr>
            <a:spLocks noChangeShapeType="1"/>
          </p:cNvSpPr>
          <p:nvPr/>
        </p:nvSpPr>
        <p:spPr bwMode="auto">
          <a:xfrm>
            <a:off x="8141445" y="5053187"/>
            <a:ext cx="936625" cy="187325"/>
          </a:xfrm>
          <a:prstGeom prst="line">
            <a:avLst/>
          </a:prstGeom>
          <a:noFill/>
          <a:ln w="12700">
            <a:solidFill>
              <a:schemeClr val="folHlink"/>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1546" name="Rectangle 44">
            <a:extLst>
              <a:ext uri="{FF2B5EF4-FFF2-40B4-BE49-F238E27FC236}">
                <a16:creationId xmlns:a16="http://schemas.microsoft.com/office/drawing/2014/main" id="{175FC414-D97D-4234-808E-35A4E6AB8CFF}"/>
              </a:ext>
            </a:extLst>
          </p:cNvPr>
          <p:cNvSpPr>
            <a:spLocks noChangeArrowheads="1"/>
          </p:cNvSpPr>
          <p:nvPr/>
        </p:nvSpPr>
        <p:spPr bwMode="auto">
          <a:xfrm>
            <a:off x="3269407" y="647875"/>
            <a:ext cx="3917950" cy="466725"/>
          </a:xfrm>
          <a:prstGeom prst="rect">
            <a:avLst/>
          </a:prstGeom>
          <a:solidFill>
            <a:srgbClr val="00B050"/>
          </a:solidFill>
          <a:ln>
            <a:noFill/>
          </a:ln>
          <a:effectLst/>
        </p:spPr>
        <p:txBody>
          <a:bodyPr wrap="none"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r>
              <a:rPr lang="en-GB" altLang="en-US" sz="2400" b="1">
                <a:solidFill>
                  <a:schemeClr val="bg1"/>
                </a:solidFill>
              </a:rPr>
              <a:t>Domestic uncontrollables</a:t>
            </a:r>
          </a:p>
        </p:txBody>
      </p:sp>
      <p:sp>
        <p:nvSpPr>
          <p:cNvPr id="45" name="Title 1">
            <a:extLst>
              <a:ext uri="{FF2B5EF4-FFF2-40B4-BE49-F238E27FC236}">
                <a16:creationId xmlns:a16="http://schemas.microsoft.com/office/drawing/2014/main" id="{2C27728D-DD99-4E71-9509-D2E124119768}"/>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ransition>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Oval 5">
            <a:extLst>
              <a:ext uri="{FF2B5EF4-FFF2-40B4-BE49-F238E27FC236}">
                <a16:creationId xmlns:a16="http://schemas.microsoft.com/office/drawing/2014/main" id="{159EE50E-3611-464C-8E97-24F7043C0347}"/>
              </a:ext>
            </a:extLst>
          </p:cNvPr>
          <p:cNvSpPr>
            <a:spLocks noChangeArrowheads="1"/>
          </p:cNvSpPr>
          <p:nvPr/>
        </p:nvSpPr>
        <p:spPr bwMode="auto">
          <a:xfrm>
            <a:off x="3462834" y="126157"/>
            <a:ext cx="5656262" cy="5656262"/>
          </a:xfrm>
          <a:prstGeom prst="ellipse">
            <a:avLst/>
          </a:prstGeom>
          <a:solidFill>
            <a:srgbClr val="FDE3BA"/>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55" name="Oval 6">
            <a:extLst>
              <a:ext uri="{FF2B5EF4-FFF2-40B4-BE49-F238E27FC236}">
                <a16:creationId xmlns:a16="http://schemas.microsoft.com/office/drawing/2014/main" id="{8768260A-B442-4D87-984F-617D2DACF73A}"/>
              </a:ext>
            </a:extLst>
          </p:cNvPr>
          <p:cNvSpPr>
            <a:spLocks noChangeArrowheads="1"/>
          </p:cNvSpPr>
          <p:nvPr/>
        </p:nvSpPr>
        <p:spPr bwMode="auto">
          <a:xfrm>
            <a:off x="3138984" y="110282"/>
            <a:ext cx="5656262" cy="5656262"/>
          </a:xfrm>
          <a:prstGeom prst="ellipse">
            <a:avLst/>
          </a:prstGeom>
          <a:solidFill>
            <a:srgbClr val="FCFEB9"/>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91" name="Line 42">
            <a:extLst>
              <a:ext uri="{FF2B5EF4-FFF2-40B4-BE49-F238E27FC236}">
                <a16:creationId xmlns:a16="http://schemas.microsoft.com/office/drawing/2014/main" id="{2A7D1289-89A7-4B72-8F52-ED43331763D4}"/>
              </a:ext>
            </a:extLst>
          </p:cNvPr>
          <p:cNvSpPr>
            <a:spLocks noChangeShapeType="1"/>
          </p:cNvSpPr>
          <p:nvPr/>
        </p:nvSpPr>
        <p:spPr bwMode="auto">
          <a:xfrm flipH="1" flipV="1">
            <a:off x="8333284" y="4163169"/>
            <a:ext cx="755648" cy="410370"/>
          </a:xfrm>
          <a:prstGeom prst="line">
            <a:avLst/>
          </a:prstGeom>
          <a:ln>
            <a:headEnd/>
            <a:tailEnd type="triangle" w="med" len="med"/>
          </a:ln>
        </p:spPr>
        <p:style>
          <a:lnRef idx="1">
            <a:schemeClr val="accent6"/>
          </a:lnRef>
          <a:fillRef idx="0">
            <a:schemeClr val="accent6"/>
          </a:fillRef>
          <a:effectRef idx="0">
            <a:schemeClr val="accent6"/>
          </a:effectRef>
          <a:fontRef idx="minor">
            <a:schemeClr val="tx1"/>
          </a:fontRef>
        </p:style>
        <p:txBody>
          <a:bodyPr wrap="none" anchor="ctr"/>
          <a:lstStyle/>
          <a:p>
            <a:endParaRPr lang="en-GB"/>
          </a:p>
        </p:txBody>
      </p:sp>
      <p:sp>
        <p:nvSpPr>
          <p:cNvPr id="23556" name="Oval 7">
            <a:extLst>
              <a:ext uri="{FF2B5EF4-FFF2-40B4-BE49-F238E27FC236}">
                <a16:creationId xmlns:a16="http://schemas.microsoft.com/office/drawing/2014/main" id="{254CC06B-D869-4335-A368-01EF862E540D}"/>
              </a:ext>
            </a:extLst>
          </p:cNvPr>
          <p:cNvSpPr>
            <a:spLocks noChangeArrowheads="1"/>
          </p:cNvSpPr>
          <p:nvPr/>
        </p:nvSpPr>
        <p:spPr bwMode="auto">
          <a:xfrm>
            <a:off x="2738934" y="107107"/>
            <a:ext cx="5656262" cy="5656262"/>
          </a:xfrm>
          <a:prstGeom prst="ellipse">
            <a:avLst/>
          </a:prstGeom>
          <a:solidFill>
            <a:srgbClr val="CCECFF"/>
          </a:solidFill>
          <a:ln w="25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57" name="Oval 8">
            <a:extLst>
              <a:ext uri="{FF2B5EF4-FFF2-40B4-BE49-F238E27FC236}">
                <a16:creationId xmlns:a16="http://schemas.microsoft.com/office/drawing/2014/main" id="{88A18D93-921F-4858-8518-B3A5B9841E3A}"/>
              </a:ext>
            </a:extLst>
          </p:cNvPr>
          <p:cNvSpPr>
            <a:spLocks noChangeArrowheads="1"/>
          </p:cNvSpPr>
          <p:nvPr/>
        </p:nvSpPr>
        <p:spPr bwMode="auto">
          <a:xfrm>
            <a:off x="2351584" y="116632"/>
            <a:ext cx="5630862" cy="5630862"/>
          </a:xfrm>
          <a:prstGeom prst="ellipse">
            <a:avLst/>
          </a:prstGeom>
          <a:solidFill>
            <a:srgbClr val="CCECFF"/>
          </a:solidFill>
          <a:ln w="50800">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58" name="Oval 9">
            <a:extLst>
              <a:ext uri="{FF2B5EF4-FFF2-40B4-BE49-F238E27FC236}">
                <a16:creationId xmlns:a16="http://schemas.microsoft.com/office/drawing/2014/main" id="{56FC19D4-A5CE-460B-8261-7A57A0D6B0C3}"/>
              </a:ext>
            </a:extLst>
          </p:cNvPr>
          <p:cNvSpPr>
            <a:spLocks noChangeArrowheads="1"/>
          </p:cNvSpPr>
          <p:nvPr/>
        </p:nvSpPr>
        <p:spPr bwMode="auto">
          <a:xfrm>
            <a:off x="3132635" y="916733"/>
            <a:ext cx="4035425" cy="4035425"/>
          </a:xfrm>
          <a:prstGeom prst="ellipse">
            <a:avLst/>
          </a:prstGeom>
          <a:solidFill>
            <a:srgbClr val="FFFFCC"/>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59" name="Oval 10">
            <a:extLst>
              <a:ext uri="{FF2B5EF4-FFF2-40B4-BE49-F238E27FC236}">
                <a16:creationId xmlns:a16="http://schemas.microsoft.com/office/drawing/2014/main" id="{810BCD68-E6C7-43F4-9347-CA0E7C26CDF0}"/>
              </a:ext>
            </a:extLst>
          </p:cNvPr>
          <p:cNvSpPr>
            <a:spLocks noChangeArrowheads="1"/>
          </p:cNvSpPr>
          <p:nvPr/>
        </p:nvSpPr>
        <p:spPr bwMode="auto">
          <a:xfrm>
            <a:off x="4058146" y="1842244"/>
            <a:ext cx="2184400" cy="2184400"/>
          </a:xfrm>
          <a:prstGeom prst="ellipse">
            <a:avLst/>
          </a:prstGeom>
          <a:solidFill>
            <a:srgbClr val="FFFF99"/>
          </a:solidFill>
          <a:ln w="25400">
            <a:solidFill>
              <a:srgbClr val="66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61" name="Line 12">
            <a:extLst>
              <a:ext uri="{FF2B5EF4-FFF2-40B4-BE49-F238E27FC236}">
                <a16:creationId xmlns:a16="http://schemas.microsoft.com/office/drawing/2014/main" id="{B18AE467-3CAE-4936-9CF6-A29326B1E4EB}"/>
              </a:ext>
            </a:extLst>
          </p:cNvPr>
          <p:cNvSpPr>
            <a:spLocks noChangeShapeType="1"/>
          </p:cNvSpPr>
          <p:nvPr/>
        </p:nvSpPr>
        <p:spPr bwMode="auto">
          <a:xfrm flipH="1">
            <a:off x="6791822" y="1299320"/>
            <a:ext cx="682625" cy="4159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2" name="Line 13">
            <a:extLst>
              <a:ext uri="{FF2B5EF4-FFF2-40B4-BE49-F238E27FC236}">
                <a16:creationId xmlns:a16="http://schemas.microsoft.com/office/drawing/2014/main" id="{FCE60EC2-A145-454D-AAFA-732ABD045812}"/>
              </a:ext>
            </a:extLst>
          </p:cNvPr>
          <p:cNvSpPr>
            <a:spLocks noChangeShapeType="1"/>
          </p:cNvSpPr>
          <p:nvPr/>
        </p:nvSpPr>
        <p:spPr bwMode="auto">
          <a:xfrm>
            <a:off x="6086972" y="4785470"/>
            <a:ext cx="396875" cy="64452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3" name="Line 14">
            <a:extLst>
              <a:ext uri="{FF2B5EF4-FFF2-40B4-BE49-F238E27FC236}">
                <a16:creationId xmlns:a16="http://schemas.microsoft.com/office/drawing/2014/main" id="{145D6A84-5679-4BB5-B004-76B961BC858C}"/>
              </a:ext>
            </a:extLst>
          </p:cNvPr>
          <p:cNvSpPr>
            <a:spLocks noChangeShapeType="1"/>
          </p:cNvSpPr>
          <p:nvPr/>
        </p:nvSpPr>
        <p:spPr bwMode="auto">
          <a:xfrm>
            <a:off x="7191872" y="3337670"/>
            <a:ext cx="739775" cy="130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4" name="Line 15">
            <a:extLst>
              <a:ext uri="{FF2B5EF4-FFF2-40B4-BE49-F238E27FC236}">
                <a16:creationId xmlns:a16="http://schemas.microsoft.com/office/drawing/2014/main" id="{16D07F01-E016-4AEC-8689-994BD054EF9D}"/>
              </a:ext>
            </a:extLst>
          </p:cNvPr>
          <p:cNvSpPr>
            <a:spLocks noChangeShapeType="1"/>
          </p:cNvSpPr>
          <p:nvPr/>
        </p:nvSpPr>
        <p:spPr bwMode="auto">
          <a:xfrm flipH="1">
            <a:off x="3762872" y="4766420"/>
            <a:ext cx="454025" cy="6254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5" name="Line 16">
            <a:extLst>
              <a:ext uri="{FF2B5EF4-FFF2-40B4-BE49-F238E27FC236}">
                <a16:creationId xmlns:a16="http://schemas.microsoft.com/office/drawing/2014/main" id="{B21FC370-B5CF-4B36-A984-5C93B5726541}"/>
              </a:ext>
            </a:extLst>
          </p:cNvPr>
          <p:cNvSpPr>
            <a:spLocks noChangeShapeType="1"/>
          </p:cNvSpPr>
          <p:nvPr/>
        </p:nvSpPr>
        <p:spPr bwMode="auto">
          <a:xfrm flipH="1">
            <a:off x="2391272" y="3413870"/>
            <a:ext cx="777875" cy="168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6" name="Line 17">
            <a:extLst>
              <a:ext uri="{FF2B5EF4-FFF2-40B4-BE49-F238E27FC236}">
                <a16:creationId xmlns:a16="http://schemas.microsoft.com/office/drawing/2014/main" id="{F8FACE95-C468-4B05-ADDB-47A9E702C8FC}"/>
              </a:ext>
            </a:extLst>
          </p:cNvPr>
          <p:cNvSpPr>
            <a:spLocks noChangeShapeType="1"/>
          </p:cNvSpPr>
          <p:nvPr/>
        </p:nvSpPr>
        <p:spPr bwMode="auto">
          <a:xfrm flipH="1" flipV="1">
            <a:off x="2937371" y="1107232"/>
            <a:ext cx="654050" cy="501650"/>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7" name="Line 18">
            <a:extLst>
              <a:ext uri="{FF2B5EF4-FFF2-40B4-BE49-F238E27FC236}">
                <a16:creationId xmlns:a16="http://schemas.microsoft.com/office/drawing/2014/main" id="{BFE199F7-3A59-40E8-A556-93E758DF8B23}"/>
              </a:ext>
            </a:extLst>
          </p:cNvPr>
          <p:cNvSpPr>
            <a:spLocks noChangeShapeType="1"/>
          </p:cNvSpPr>
          <p:nvPr/>
        </p:nvSpPr>
        <p:spPr bwMode="auto">
          <a:xfrm flipH="1">
            <a:off x="3477122" y="3547220"/>
            <a:ext cx="758825" cy="5492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68" name="Line 19">
            <a:extLst>
              <a:ext uri="{FF2B5EF4-FFF2-40B4-BE49-F238E27FC236}">
                <a16:creationId xmlns:a16="http://schemas.microsoft.com/office/drawing/2014/main" id="{5DDD3902-B0AD-4C93-A1D9-61C6CBE134BB}"/>
              </a:ext>
            </a:extLst>
          </p:cNvPr>
          <p:cNvSpPr>
            <a:spLocks noChangeShapeType="1"/>
          </p:cNvSpPr>
          <p:nvPr/>
        </p:nvSpPr>
        <p:spPr bwMode="auto">
          <a:xfrm>
            <a:off x="6029822" y="3661520"/>
            <a:ext cx="701675" cy="511175"/>
          </a:xfrm>
          <a:prstGeom prst="line">
            <a:avLst/>
          </a:prstGeom>
          <a:noFill/>
          <a:ln w="127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3570" name="Rectangle 21">
            <a:extLst>
              <a:ext uri="{FF2B5EF4-FFF2-40B4-BE49-F238E27FC236}">
                <a16:creationId xmlns:a16="http://schemas.microsoft.com/office/drawing/2014/main" id="{617B8EF4-C283-4F9C-998F-0B1DF0C3AAC3}"/>
              </a:ext>
            </a:extLst>
          </p:cNvPr>
          <p:cNvSpPr>
            <a:spLocks noChangeArrowheads="1"/>
          </p:cNvSpPr>
          <p:nvPr/>
        </p:nvSpPr>
        <p:spPr bwMode="auto">
          <a:xfrm>
            <a:off x="2269035" y="599232"/>
            <a:ext cx="1654175" cy="596900"/>
          </a:xfrm>
          <a:prstGeom prst="rect">
            <a:avLst/>
          </a:prstGeom>
          <a:solidFill>
            <a:schemeClr val="accent1">
              <a:lumMod val="75000"/>
            </a:schemeClr>
          </a:solidFill>
          <a:ln>
            <a:noFill/>
          </a:ln>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b="1">
                <a:solidFill>
                  <a:schemeClr val="bg1"/>
                </a:solidFill>
              </a:rPr>
              <a:t>Political/legal</a:t>
            </a:r>
          </a:p>
          <a:p>
            <a:pPr algn="ctr">
              <a:lnSpc>
                <a:spcPct val="90000"/>
              </a:lnSpc>
            </a:pPr>
            <a:r>
              <a:rPr lang="en-GB" altLang="en-US" b="1">
                <a:solidFill>
                  <a:schemeClr val="bg1"/>
                </a:solidFill>
              </a:rPr>
              <a:t>forces</a:t>
            </a:r>
          </a:p>
        </p:txBody>
      </p:sp>
      <p:sp>
        <p:nvSpPr>
          <p:cNvPr id="23571" name="Rectangle 22">
            <a:extLst>
              <a:ext uri="{FF2B5EF4-FFF2-40B4-BE49-F238E27FC236}">
                <a16:creationId xmlns:a16="http://schemas.microsoft.com/office/drawing/2014/main" id="{5CB02D9A-BE9F-4878-81E3-E3AE5AE482BE}"/>
              </a:ext>
            </a:extLst>
          </p:cNvPr>
          <p:cNvSpPr>
            <a:spLocks noChangeArrowheads="1"/>
          </p:cNvSpPr>
          <p:nvPr/>
        </p:nvSpPr>
        <p:spPr bwMode="auto">
          <a:xfrm>
            <a:off x="6410822" y="650032"/>
            <a:ext cx="1285875" cy="596900"/>
          </a:xfrm>
          <a:prstGeom prst="rect">
            <a:avLst/>
          </a:prstGeom>
          <a:solidFill>
            <a:schemeClr val="accent1">
              <a:lumMod val="75000"/>
            </a:schemeClr>
          </a:solidFill>
          <a:ln>
            <a:noFill/>
          </a:ln>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b="1">
                <a:solidFill>
                  <a:schemeClr val="bg1"/>
                </a:solidFill>
              </a:rPr>
              <a:t>Economic</a:t>
            </a:r>
          </a:p>
          <a:p>
            <a:pPr algn="ctr">
              <a:lnSpc>
                <a:spcPct val="90000"/>
              </a:lnSpc>
            </a:pPr>
            <a:r>
              <a:rPr lang="en-GB" altLang="en-US" b="1">
                <a:solidFill>
                  <a:schemeClr val="bg1"/>
                </a:solidFill>
              </a:rPr>
              <a:t>forces</a:t>
            </a:r>
          </a:p>
        </p:txBody>
      </p:sp>
      <p:sp>
        <p:nvSpPr>
          <p:cNvPr id="23572" name="Rectangle 23">
            <a:extLst>
              <a:ext uri="{FF2B5EF4-FFF2-40B4-BE49-F238E27FC236}">
                <a16:creationId xmlns:a16="http://schemas.microsoft.com/office/drawing/2014/main" id="{4DEFF989-413C-4BD6-94E7-05E48797256D}"/>
              </a:ext>
            </a:extLst>
          </p:cNvPr>
          <p:cNvSpPr>
            <a:spLocks noChangeArrowheads="1"/>
          </p:cNvSpPr>
          <p:nvPr/>
        </p:nvSpPr>
        <p:spPr bwMode="auto">
          <a:xfrm>
            <a:off x="9027022" y="3546426"/>
            <a:ext cx="1554163" cy="596900"/>
          </a:xfrm>
          <a:prstGeom prst="rect">
            <a:avLst/>
          </a:prstGeom>
          <a:solidFill>
            <a:schemeClr val="accent4"/>
          </a:solidFill>
          <a:ln>
            <a:noFill/>
          </a:ln>
          <a:effectLst/>
        </p:spPr>
        <p:txBody>
          <a:bodyPr wrap="squar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accent2"/>
                </a:solidFill>
              </a:rPr>
              <a:t>Environmental</a:t>
            </a:r>
          </a:p>
          <a:p>
            <a:pPr>
              <a:lnSpc>
                <a:spcPct val="90000"/>
              </a:lnSpc>
            </a:pPr>
            <a:r>
              <a:rPr lang="en-GB" altLang="en-US" sz="1200" b="1" dirty="0" err="1">
                <a:solidFill>
                  <a:schemeClr val="accent2"/>
                </a:solidFill>
              </a:rPr>
              <a:t>uncontrollables</a:t>
            </a:r>
            <a:endParaRPr lang="en-GB" altLang="en-US" sz="1200" b="1" dirty="0">
              <a:solidFill>
                <a:schemeClr val="accent2"/>
              </a:solidFill>
            </a:endParaRPr>
          </a:p>
          <a:p>
            <a:pPr>
              <a:lnSpc>
                <a:spcPct val="90000"/>
              </a:lnSpc>
            </a:pPr>
            <a:r>
              <a:rPr lang="en-GB" altLang="en-US" sz="1200" b="1" dirty="0">
                <a:solidFill>
                  <a:schemeClr val="accent2"/>
                </a:solidFill>
              </a:rPr>
              <a:t>country market A</a:t>
            </a:r>
          </a:p>
        </p:txBody>
      </p:sp>
      <p:sp>
        <p:nvSpPr>
          <p:cNvPr id="23573" name="Rectangle 24">
            <a:extLst>
              <a:ext uri="{FF2B5EF4-FFF2-40B4-BE49-F238E27FC236}">
                <a16:creationId xmlns:a16="http://schemas.microsoft.com/office/drawing/2014/main" id="{BE2B4347-B2D2-4335-857B-E28696BF01F5}"/>
              </a:ext>
            </a:extLst>
          </p:cNvPr>
          <p:cNvSpPr>
            <a:spLocks noChangeArrowheads="1"/>
          </p:cNvSpPr>
          <p:nvPr/>
        </p:nvSpPr>
        <p:spPr bwMode="auto">
          <a:xfrm>
            <a:off x="9027022" y="4291757"/>
            <a:ext cx="1554163" cy="596900"/>
          </a:xfrm>
          <a:prstGeom prst="rect">
            <a:avLst/>
          </a:prstGeom>
          <a:solidFill>
            <a:schemeClr val="accent4"/>
          </a:solidFill>
          <a:ln>
            <a:noFill/>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dirty="0">
                <a:solidFill>
                  <a:schemeClr val="accent2"/>
                </a:solidFill>
              </a:rPr>
              <a:t>Environmental</a:t>
            </a:r>
          </a:p>
          <a:p>
            <a:pPr>
              <a:lnSpc>
                <a:spcPct val="90000"/>
              </a:lnSpc>
            </a:pPr>
            <a:r>
              <a:rPr lang="en-GB" altLang="en-US" sz="1200" b="1" dirty="0" err="1">
                <a:solidFill>
                  <a:schemeClr val="accent2"/>
                </a:solidFill>
              </a:rPr>
              <a:t>uncontrollables</a:t>
            </a:r>
            <a:endParaRPr lang="en-GB" altLang="en-US" sz="1200" b="1" dirty="0">
              <a:solidFill>
                <a:schemeClr val="accent2"/>
              </a:solidFill>
            </a:endParaRPr>
          </a:p>
          <a:p>
            <a:pPr>
              <a:lnSpc>
                <a:spcPct val="90000"/>
              </a:lnSpc>
            </a:pPr>
            <a:r>
              <a:rPr lang="en-GB" altLang="en-US" sz="1200" b="1" dirty="0">
                <a:solidFill>
                  <a:schemeClr val="accent2"/>
                </a:solidFill>
              </a:rPr>
              <a:t>country market B</a:t>
            </a:r>
          </a:p>
        </p:txBody>
      </p:sp>
      <p:sp>
        <p:nvSpPr>
          <p:cNvPr id="23575" name="Rectangle 26">
            <a:extLst>
              <a:ext uri="{FF2B5EF4-FFF2-40B4-BE49-F238E27FC236}">
                <a16:creationId xmlns:a16="http://schemas.microsoft.com/office/drawing/2014/main" id="{F20F31D2-E0CC-40A5-A897-291C494BA37A}"/>
              </a:ext>
            </a:extLst>
          </p:cNvPr>
          <p:cNvSpPr>
            <a:spLocks noChangeArrowheads="1"/>
          </p:cNvSpPr>
          <p:nvPr/>
        </p:nvSpPr>
        <p:spPr bwMode="auto">
          <a:xfrm>
            <a:off x="5980609" y="2007344"/>
            <a:ext cx="1065212"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Competitive</a:t>
            </a:r>
          </a:p>
          <a:p>
            <a:pPr algn="ctr">
              <a:lnSpc>
                <a:spcPct val="90000"/>
              </a:lnSpc>
            </a:pPr>
            <a:r>
              <a:rPr lang="en-GB" altLang="en-US" sz="1200" b="1">
                <a:solidFill>
                  <a:schemeClr val="folHlink"/>
                </a:solidFill>
              </a:rPr>
              <a:t>structure</a:t>
            </a:r>
          </a:p>
        </p:txBody>
      </p:sp>
      <p:sp>
        <p:nvSpPr>
          <p:cNvPr id="23576" name="Rectangle 27">
            <a:extLst>
              <a:ext uri="{FF2B5EF4-FFF2-40B4-BE49-F238E27FC236}">
                <a16:creationId xmlns:a16="http://schemas.microsoft.com/office/drawing/2014/main" id="{E959A92B-5BC8-4816-A59E-FD849541267E}"/>
              </a:ext>
            </a:extLst>
          </p:cNvPr>
          <p:cNvSpPr>
            <a:spLocks noChangeArrowheads="1"/>
          </p:cNvSpPr>
          <p:nvPr/>
        </p:nvSpPr>
        <p:spPr bwMode="auto">
          <a:xfrm>
            <a:off x="7133135" y="2099419"/>
            <a:ext cx="1501775" cy="596900"/>
          </a:xfrm>
          <a:prstGeom prst="rect">
            <a:avLst/>
          </a:prstGeom>
          <a:solidFill>
            <a:schemeClr val="accent1">
              <a:lumMod val="75000"/>
            </a:schemeClr>
          </a:solidFill>
          <a:ln>
            <a:noFill/>
          </a:ln>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b="1">
                <a:solidFill>
                  <a:schemeClr val="bg1"/>
                </a:solidFill>
              </a:rPr>
              <a:t>Competitive</a:t>
            </a:r>
          </a:p>
          <a:p>
            <a:pPr algn="ctr">
              <a:lnSpc>
                <a:spcPct val="90000"/>
              </a:lnSpc>
            </a:pPr>
            <a:r>
              <a:rPr lang="en-GB" altLang="en-US" b="1">
                <a:solidFill>
                  <a:schemeClr val="bg1"/>
                </a:solidFill>
              </a:rPr>
              <a:t>Forces</a:t>
            </a:r>
          </a:p>
        </p:txBody>
      </p:sp>
      <p:sp>
        <p:nvSpPr>
          <p:cNvPr id="23577" name="Rectangle 28">
            <a:extLst>
              <a:ext uri="{FF2B5EF4-FFF2-40B4-BE49-F238E27FC236}">
                <a16:creationId xmlns:a16="http://schemas.microsoft.com/office/drawing/2014/main" id="{9C792370-8D70-461F-A772-ADC35D1F9DD6}"/>
              </a:ext>
            </a:extLst>
          </p:cNvPr>
          <p:cNvSpPr>
            <a:spLocks noChangeArrowheads="1"/>
          </p:cNvSpPr>
          <p:nvPr/>
        </p:nvSpPr>
        <p:spPr bwMode="auto">
          <a:xfrm>
            <a:off x="6512422" y="4252069"/>
            <a:ext cx="1476375" cy="596900"/>
          </a:xfrm>
          <a:prstGeom prst="rect">
            <a:avLst/>
          </a:prstGeom>
          <a:solidFill>
            <a:schemeClr val="accent1">
              <a:lumMod val="75000"/>
            </a:schemeClr>
          </a:solidFill>
          <a:ln>
            <a:noFill/>
          </a:ln>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b="1">
                <a:solidFill>
                  <a:schemeClr val="bg1"/>
                </a:solidFill>
              </a:rPr>
              <a:t>     Level of </a:t>
            </a:r>
          </a:p>
          <a:p>
            <a:pPr>
              <a:lnSpc>
                <a:spcPct val="90000"/>
              </a:lnSpc>
            </a:pPr>
            <a:r>
              <a:rPr lang="en-GB" altLang="en-US" b="1">
                <a:solidFill>
                  <a:schemeClr val="bg1"/>
                </a:solidFill>
              </a:rPr>
              <a:t>Technology</a:t>
            </a:r>
          </a:p>
        </p:txBody>
      </p:sp>
      <p:sp>
        <p:nvSpPr>
          <p:cNvPr id="23582" name="Rectangle 33">
            <a:extLst>
              <a:ext uri="{FF2B5EF4-FFF2-40B4-BE49-F238E27FC236}">
                <a16:creationId xmlns:a16="http://schemas.microsoft.com/office/drawing/2014/main" id="{055714ED-98B2-46BA-A8C1-C1CAC64D537A}"/>
              </a:ext>
            </a:extLst>
          </p:cNvPr>
          <p:cNvSpPr>
            <a:spLocks noChangeArrowheads="1"/>
          </p:cNvSpPr>
          <p:nvPr/>
        </p:nvSpPr>
        <p:spPr bwMode="auto">
          <a:xfrm>
            <a:off x="1794372" y="4250482"/>
            <a:ext cx="1679575" cy="844550"/>
          </a:xfrm>
          <a:prstGeom prst="rect">
            <a:avLst/>
          </a:prstGeom>
          <a:solidFill>
            <a:schemeClr val="accent1">
              <a:lumMod val="75000"/>
            </a:schemeClr>
          </a:solidFill>
          <a:ln>
            <a:noFill/>
          </a:ln>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b="1">
                <a:solidFill>
                  <a:schemeClr val="bg1"/>
                </a:solidFill>
              </a:rPr>
              <a:t>Geography </a:t>
            </a:r>
          </a:p>
          <a:p>
            <a:pPr algn="ctr">
              <a:lnSpc>
                <a:spcPct val="90000"/>
              </a:lnSpc>
            </a:pPr>
            <a:r>
              <a:rPr lang="en-GB" altLang="en-US" b="1">
                <a:solidFill>
                  <a:schemeClr val="bg1"/>
                </a:solidFill>
              </a:rPr>
              <a:t>and</a:t>
            </a:r>
          </a:p>
          <a:p>
            <a:pPr algn="ctr">
              <a:lnSpc>
                <a:spcPct val="90000"/>
              </a:lnSpc>
            </a:pPr>
            <a:r>
              <a:rPr lang="en-GB" altLang="en-US" b="1">
                <a:solidFill>
                  <a:schemeClr val="bg1"/>
                </a:solidFill>
              </a:rPr>
              <a:t>Infrastructure</a:t>
            </a:r>
          </a:p>
        </p:txBody>
      </p:sp>
      <p:sp>
        <p:nvSpPr>
          <p:cNvPr id="23583" name="Rectangle 34">
            <a:extLst>
              <a:ext uri="{FF2B5EF4-FFF2-40B4-BE49-F238E27FC236}">
                <a16:creationId xmlns:a16="http://schemas.microsoft.com/office/drawing/2014/main" id="{1916CB39-5670-4E8B-A3C0-8657B5BB099A}"/>
              </a:ext>
            </a:extLst>
          </p:cNvPr>
          <p:cNvSpPr>
            <a:spLocks noChangeArrowheads="1"/>
          </p:cNvSpPr>
          <p:nvPr/>
        </p:nvSpPr>
        <p:spPr bwMode="auto">
          <a:xfrm>
            <a:off x="4356596" y="5131544"/>
            <a:ext cx="1657350" cy="596900"/>
          </a:xfrm>
          <a:prstGeom prst="rect">
            <a:avLst/>
          </a:prstGeom>
          <a:solidFill>
            <a:schemeClr val="accent1">
              <a:lumMod val="75000"/>
            </a:schemeClr>
          </a:solidFill>
          <a:ln>
            <a:noFill/>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b="1">
                <a:solidFill>
                  <a:schemeClr val="bg1"/>
                </a:solidFill>
              </a:rPr>
              <a:t>Structure of</a:t>
            </a:r>
          </a:p>
          <a:p>
            <a:pPr algn="ctr">
              <a:lnSpc>
                <a:spcPct val="90000"/>
              </a:lnSpc>
            </a:pPr>
            <a:r>
              <a:rPr lang="en-GB" altLang="en-US" b="1">
                <a:solidFill>
                  <a:schemeClr val="bg1"/>
                </a:solidFill>
              </a:rPr>
              <a:t>distribution</a:t>
            </a:r>
          </a:p>
        </p:txBody>
      </p:sp>
      <p:sp>
        <p:nvSpPr>
          <p:cNvPr id="23584" name="Rectangle 35">
            <a:extLst>
              <a:ext uri="{FF2B5EF4-FFF2-40B4-BE49-F238E27FC236}">
                <a16:creationId xmlns:a16="http://schemas.microsoft.com/office/drawing/2014/main" id="{6BED2851-C835-4780-BACE-7C36E103D60A}"/>
              </a:ext>
            </a:extLst>
          </p:cNvPr>
          <p:cNvSpPr>
            <a:spLocks noChangeArrowheads="1"/>
          </p:cNvSpPr>
          <p:nvPr/>
        </p:nvSpPr>
        <p:spPr bwMode="auto">
          <a:xfrm>
            <a:off x="4094659" y="4236195"/>
            <a:ext cx="2095500" cy="28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200" b="1">
                <a:solidFill>
                  <a:schemeClr val="folHlink"/>
                </a:solidFill>
              </a:rPr>
              <a:t>Economic climate</a:t>
            </a:r>
          </a:p>
        </p:txBody>
      </p:sp>
      <p:sp>
        <p:nvSpPr>
          <p:cNvPr id="23585" name="Rectangle 36">
            <a:extLst>
              <a:ext uri="{FF2B5EF4-FFF2-40B4-BE49-F238E27FC236}">
                <a16:creationId xmlns:a16="http://schemas.microsoft.com/office/drawing/2014/main" id="{27BDABB3-D4F4-4B79-BF48-894670054DEB}"/>
              </a:ext>
            </a:extLst>
          </p:cNvPr>
          <p:cNvSpPr>
            <a:spLocks noChangeArrowheads="1"/>
          </p:cNvSpPr>
          <p:nvPr/>
        </p:nvSpPr>
        <p:spPr bwMode="auto">
          <a:xfrm>
            <a:off x="1722439" y="2832100"/>
            <a:ext cx="1265237" cy="596900"/>
          </a:xfrm>
          <a:prstGeom prst="rect">
            <a:avLst/>
          </a:prstGeom>
          <a:solidFill>
            <a:schemeClr val="accent1">
              <a:lumMod val="75000"/>
            </a:schemeClr>
          </a:solidFill>
          <a:ln>
            <a:noFill/>
          </a:ln>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b="1">
                <a:solidFill>
                  <a:schemeClr val="bg1"/>
                </a:solidFill>
              </a:rPr>
              <a:t>Cultural </a:t>
            </a:r>
          </a:p>
          <a:p>
            <a:pPr algn="ctr">
              <a:lnSpc>
                <a:spcPct val="90000"/>
              </a:lnSpc>
            </a:pPr>
            <a:r>
              <a:rPr lang="en-GB" altLang="en-US" b="1">
                <a:solidFill>
                  <a:schemeClr val="bg1"/>
                </a:solidFill>
              </a:rPr>
              <a:t>forces</a:t>
            </a:r>
          </a:p>
        </p:txBody>
      </p:sp>
      <p:sp>
        <p:nvSpPr>
          <p:cNvPr id="23586" name="Rectangle 37">
            <a:extLst>
              <a:ext uri="{FF2B5EF4-FFF2-40B4-BE49-F238E27FC236}">
                <a16:creationId xmlns:a16="http://schemas.microsoft.com/office/drawing/2014/main" id="{3DCC7A36-D5E5-4F30-B300-524AE6692793}"/>
              </a:ext>
            </a:extLst>
          </p:cNvPr>
          <p:cNvSpPr>
            <a:spLocks noChangeArrowheads="1"/>
          </p:cNvSpPr>
          <p:nvPr/>
        </p:nvSpPr>
        <p:spPr bwMode="auto">
          <a:xfrm>
            <a:off x="2935785" y="661145"/>
            <a:ext cx="1482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GB" altLang="en-US"/>
          </a:p>
        </p:txBody>
      </p:sp>
      <p:sp>
        <p:nvSpPr>
          <p:cNvPr id="23587" name="Rectangle 38">
            <a:extLst>
              <a:ext uri="{FF2B5EF4-FFF2-40B4-BE49-F238E27FC236}">
                <a16:creationId xmlns:a16="http://schemas.microsoft.com/office/drawing/2014/main" id="{D4BD7ECD-EE72-4BB1-8739-CB37D8E52239}"/>
              </a:ext>
            </a:extLst>
          </p:cNvPr>
          <p:cNvSpPr>
            <a:spLocks noChangeArrowheads="1"/>
          </p:cNvSpPr>
          <p:nvPr/>
        </p:nvSpPr>
        <p:spPr bwMode="auto">
          <a:xfrm>
            <a:off x="3380285" y="1878757"/>
            <a:ext cx="822325"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200" b="1">
                <a:solidFill>
                  <a:schemeClr val="folHlink"/>
                </a:solidFill>
              </a:rPr>
              <a:t>Political/</a:t>
            </a:r>
          </a:p>
          <a:p>
            <a:pPr algn="ctr">
              <a:lnSpc>
                <a:spcPct val="90000"/>
              </a:lnSpc>
            </a:pPr>
            <a:r>
              <a:rPr lang="en-GB" altLang="en-US" sz="1200" b="1">
                <a:solidFill>
                  <a:schemeClr val="folHlink"/>
                </a:solidFill>
              </a:rPr>
              <a:t>legal</a:t>
            </a:r>
          </a:p>
          <a:p>
            <a:pPr algn="ctr">
              <a:lnSpc>
                <a:spcPct val="90000"/>
              </a:lnSpc>
            </a:pPr>
            <a:r>
              <a:rPr lang="en-GB" altLang="en-US" sz="1200" b="1">
                <a:solidFill>
                  <a:schemeClr val="folHlink"/>
                </a:solidFill>
              </a:rPr>
              <a:t>forces</a:t>
            </a:r>
          </a:p>
        </p:txBody>
      </p:sp>
      <p:sp>
        <p:nvSpPr>
          <p:cNvPr id="23588" name="Rectangle 39">
            <a:extLst>
              <a:ext uri="{FF2B5EF4-FFF2-40B4-BE49-F238E27FC236}">
                <a16:creationId xmlns:a16="http://schemas.microsoft.com/office/drawing/2014/main" id="{32048FD6-4E3A-409D-BA83-F33C5D27F320}"/>
              </a:ext>
            </a:extLst>
          </p:cNvPr>
          <p:cNvSpPr>
            <a:spLocks noChangeArrowheads="1"/>
          </p:cNvSpPr>
          <p:nvPr/>
        </p:nvSpPr>
        <p:spPr bwMode="auto">
          <a:xfrm>
            <a:off x="4127997" y="1194545"/>
            <a:ext cx="2105025"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90000"/>
              </a:lnSpc>
            </a:pPr>
            <a:r>
              <a:rPr lang="en-GB" altLang="en-US" sz="1400" b="1">
                <a:solidFill>
                  <a:srgbClr val="6699FF"/>
                </a:solidFill>
              </a:rPr>
              <a:t>Domestic environment</a:t>
            </a:r>
          </a:p>
          <a:p>
            <a:pPr algn="ctr">
              <a:lnSpc>
                <a:spcPct val="90000"/>
              </a:lnSpc>
            </a:pPr>
            <a:r>
              <a:rPr lang="en-GB" altLang="en-US" sz="1400" b="1">
                <a:solidFill>
                  <a:srgbClr val="6699FF"/>
                </a:solidFill>
              </a:rPr>
              <a:t>(uncontrollable)</a:t>
            </a:r>
          </a:p>
        </p:txBody>
      </p:sp>
      <p:sp>
        <p:nvSpPr>
          <p:cNvPr id="23589" name="Rectangle 40">
            <a:extLst>
              <a:ext uri="{FF2B5EF4-FFF2-40B4-BE49-F238E27FC236}">
                <a16:creationId xmlns:a16="http://schemas.microsoft.com/office/drawing/2014/main" id="{B24E5B6A-68E8-4CE3-9502-44138A7F00C4}"/>
              </a:ext>
            </a:extLst>
          </p:cNvPr>
          <p:cNvSpPr>
            <a:spLocks noChangeArrowheads="1"/>
          </p:cNvSpPr>
          <p:nvPr/>
        </p:nvSpPr>
        <p:spPr bwMode="auto">
          <a:xfrm>
            <a:off x="4388117" y="2779457"/>
            <a:ext cx="1524457" cy="305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1400" b="1" dirty="0">
                <a:solidFill>
                  <a:srgbClr val="6699FF"/>
                </a:solidFill>
              </a:rPr>
              <a:t>Internal Factors</a:t>
            </a:r>
          </a:p>
        </p:txBody>
      </p:sp>
      <p:sp>
        <p:nvSpPr>
          <p:cNvPr id="23590" name="Line 41">
            <a:extLst>
              <a:ext uri="{FF2B5EF4-FFF2-40B4-BE49-F238E27FC236}">
                <a16:creationId xmlns:a16="http://schemas.microsoft.com/office/drawing/2014/main" id="{683F3047-2FAD-4877-A0E6-665737C45F20}"/>
              </a:ext>
            </a:extLst>
          </p:cNvPr>
          <p:cNvSpPr>
            <a:spLocks noChangeShapeType="1"/>
          </p:cNvSpPr>
          <p:nvPr/>
        </p:nvSpPr>
        <p:spPr bwMode="auto">
          <a:xfrm flipH="1" flipV="1">
            <a:off x="8218984" y="3374182"/>
            <a:ext cx="855662" cy="438150"/>
          </a:xfrm>
          <a:prstGeom prst="line">
            <a:avLst/>
          </a:prstGeom>
          <a:ln>
            <a:headEnd/>
            <a:tailEnd type="triangle" w="med" len="med"/>
          </a:ln>
        </p:spPr>
        <p:style>
          <a:lnRef idx="1">
            <a:schemeClr val="accent6"/>
          </a:lnRef>
          <a:fillRef idx="0">
            <a:schemeClr val="accent6"/>
          </a:fillRef>
          <a:effectRef idx="0">
            <a:schemeClr val="accent6"/>
          </a:effectRef>
          <a:fontRef idx="minor">
            <a:schemeClr val="tx1"/>
          </a:fontRef>
        </p:style>
        <p:txBody>
          <a:bodyPr wrap="none" anchor="ctr"/>
          <a:lstStyle/>
          <a:p>
            <a:endParaRPr lang="en-GB"/>
          </a:p>
        </p:txBody>
      </p:sp>
      <p:sp>
        <p:nvSpPr>
          <p:cNvPr id="23592" name="Line 43">
            <a:extLst>
              <a:ext uri="{FF2B5EF4-FFF2-40B4-BE49-F238E27FC236}">
                <a16:creationId xmlns:a16="http://schemas.microsoft.com/office/drawing/2014/main" id="{4550C3E4-37F8-43B4-ACBA-E08AE71AC6B1}"/>
              </a:ext>
            </a:extLst>
          </p:cNvPr>
          <p:cNvSpPr>
            <a:spLocks noChangeShapeType="1"/>
          </p:cNvSpPr>
          <p:nvPr/>
        </p:nvSpPr>
        <p:spPr bwMode="auto">
          <a:xfrm>
            <a:off x="8185645" y="4923582"/>
            <a:ext cx="933451" cy="438150"/>
          </a:xfrm>
          <a:prstGeom prst="line">
            <a:avLst/>
          </a:prstGeom>
          <a:ln>
            <a:headEnd type="triangle" w="med" len="med"/>
            <a:tailEnd/>
          </a:ln>
        </p:spPr>
        <p:style>
          <a:lnRef idx="1">
            <a:schemeClr val="accent6"/>
          </a:lnRef>
          <a:fillRef idx="0">
            <a:schemeClr val="accent6"/>
          </a:fillRef>
          <a:effectRef idx="0">
            <a:schemeClr val="accent6"/>
          </a:effectRef>
          <a:fontRef idx="minor">
            <a:schemeClr val="tx1"/>
          </a:fontRef>
        </p:style>
        <p:txBody>
          <a:bodyPr wrap="none" anchor="ctr"/>
          <a:lstStyle/>
          <a:p>
            <a:endParaRPr lang="en-GB"/>
          </a:p>
        </p:txBody>
      </p:sp>
      <p:sp>
        <p:nvSpPr>
          <p:cNvPr id="23593" name="Rectangle 44">
            <a:extLst>
              <a:ext uri="{FF2B5EF4-FFF2-40B4-BE49-F238E27FC236}">
                <a16:creationId xmlns:a16="http://schemas.microsoft.com/office/drawing/2014/main" id="{DCAB5F9D-6F64-4FB0-9DB9-29B9FC1542B7}"/>
              </a:ext>
            </a:extLst>
          </p:cNvPr>
          <p:cNvSpPr>
            <a:spLocks noChangeArrowheads="1"/>
          </p:cNvSpPr>
          <p:nvPr/>
        </p:nvSpPr>
        <p:spPr bwMode="auto">
          <a:xfrm>
            <a:off x="3426322" y="72183"/>
            <a:ext cx="3660775" cy="466725"/>
          </a:xfrm>
          <a:prstGeom prst="rect">
            <a:avLst/>
          </a:prstGeom>
          <a:solidFill>
            <a:schemeClr val="accent1">
              <a:lumMod val="75000"/>
            </a:schemeClr>
          </a:solidFill>
          <a:ln>
            <a:noFill/>
          </a:ln>
          <a:effectLst/>
        </p:spPr>
        <p:txBody>
          <a:bodyPr wrap="none" lIns="90488" tIns="44450" rIns="90488" bIns="44450">
            <a:spAutoFit/>
          </a:bodyPr>
          <a:lstStyle>
            <a:lvl1pPr defTabSz="762000">
              <a:defRPr>
                <a:solidFill>
                  <a:schemeClr val="tx1"/>
                </a:solidFill>
                <a:latin typeface="Arial" panose="020B0604020202020204" pitchFamily="34" charset="0"/>
              </a:defRPr>
            </a:lvl1pPr>
            <a:lvl2pPr marL="742950" indent="-285750" defTabSz="762000">
              <a:defRPr>
                <a:solidFill>
                  <a:schemeClr val="tx1"/>
                </a:solidFill>
                <a:latin typeface="Arial" panose="020B0604020202020204" pitchFamily="34" charset="0"/>
              </a:defRPr>
            </a:lvl2pPr>
            <a:lvl3pPr marL="1143000" indent="-228600" defTabSz="762000">
              <a:defRPr>
                <a:solidFill>
                  <a:schemeClr val="tx1"/>
                </a:solidFill>
                <a:latin typeface="Arial" panose="020B0604020202020204" pitchFamily="34" charset="0"/>
              </a:defRPr>
            </a:lvl3pPr>
            <a:lvl4pPr marL="1600200" indent="-228600" defTabSz="762000">
              <a:defRPr>
                <a:solidFill>
                  <a:schemeClr val="tx1"/>
                </a:solidFill>
                <a:latin typeface="Arial" panose="020B0604020202020204" pitchFamily="34" charset="0"/>
              </a:defRPr>
            </a:lvl4pPr>
            <a:lvl5pPr marL="2057400" indent="-228600" defTabSz="762000">
              <a:defRPr>
                <a:solidFill>
                  <a:schemeClr val="tx1"/>
                </a:solidFill>
                <a:latin typeface="Arial" panose="020B0604020202020204" pitchFamily="34" charset="0"/>
              </a:defRPr>
            </a:lvl5pPr>
            <a:lvl6pPr marL="2514600" indent="-228600" defTabSz="762000" eaLnBrk="0" fontAlgn="base" hangingPunct="0">
              <a:spcBef>
                <a:spcPct val="0"/>
              </a:spcBef>
              <a:spcAft>
                <a:spcPct val="0"/>
              </a:spcAft>
              <a:defRPr>
                <a:solidFill>
                  <a:schemeClr val="tx1"/>
                </a:solidFill>
                <a:latin typeface="Arial" panose="020B0604020202020204" pitchFamily="34" charset="0"/>
              </a:defRPr>
            </a:lvl6pPr>
            <a:lvl7pPr marL="2971800" indent="-228600" defTabSz="762000" eaLnBrk="0" fontAlgn="base" hangingPunct="0">
              <a:spcBef>
                <a:spcPct val="0"/>
              </a:spcBef>
              <a:spcAft>
                <a:spcPct val="0"/>
              </a:spcAft>
              <a:defRPr>
                <a:solidFill>
                  <a:schemeClr val="tx1"/>
                </a:solidFill>
                <a:latin typeface="Arial" panose="020B0604020202020204" pitchFamily="34" charset="0"/>
              </a:defRPr>
            </a:lvl7pPr>
            <a:lvl8pPr marL="3429000" indent="-228600" defTabSz="762000" eaLnBrk="0" fontAlgn="base" hangingPunct="0">
              <a:spcBef>
                <a:spcPct val="0"/>
              </a:spcBef>
              <a:spcAft>
                <a:spcPct val="0"/>
              </a:spcAft>
              <a:defRPr>
                <a:solidFill>
                  <a:schemeClr val="tx1"/>
                </a:solidFill>
                <a:latin typeface="Arial" panose="020B0604020202020204" pitchFamily="34" charset="0"/>
              </a:defRPr>
            </a:lvl8pPr>
            <a:lvl9pPr marL="3886200" indent="-228600" defTabSz="762000" eaLnBrk="0" fontAlgn="base" hangingPunct="0">
              <a:spcBef>
                <a:spcPct val="0"/>
              </a:spcBef>
              <a:spcAft>
                <a:spcPct val="0"/>
              </a:spcAft>
              <a:defRPr>
                <a:solidFill>
                  <a:schemeClr val="tx1"/>
                </a:solidFill>
                <a:latin typeface="Arial" panose="020B0604020202020204" pitchFamily="34" charset="0"/>
              </a:defRPr>
            </a:lvl9pPr>
          </a:lstStyle>
          <a:p>
            <a:r>
              <a:rPr lang="en-GB" altLang="en-US" sz="2400" b="1">
                <a:solidFill>
                  <a:schemeClr val="bg1"/>
                </a:solidFill>
              </a:rPr>
              <a:t>Foreign uncontrollables</a:t>
            </a:r>
          </a:p>
        </p:txBody>
      </p:sp>
      <p:sp>
        <p:nvSpPr>
          <p:cNvPr id="23574" name="Rectangle 25">
            <a:extLst>
              <a:ext uri="{FF2B5EF4-FFF2-40B4-BE49-F238E27FC236}">
                <a16:creationId xmlns:a16="http://schemas.microsoft.com/office/drawing/2014/main" id="{27859496-78C1-4B0C-851C-B534396B4D03}"/>
              </a:ext>
            </a:extLst>
          </p:cNvPr>
          <p:cNvSpPr>
            <a:spLocks noChangeArrowheads="1"/>
          </p:cNvSpPr>
          <p:nvPr/>
        </p:nvSpPr>
        <p:spPr bwMode="auto">
          <a:xfrm>
            <a:off x="9050834" y="5037088"/>
            <a:ext cx="1530351" cy="596900"/>
          </a:xfrm>
          <a:prstGeom prst="rect">
            <a:avLst/>
          </a:prstGeom>
          <a:solidFill>
            <a:schemeClr val="accent4"/>
          </a:solidFill>
          <a:ln>
            <a:noFill/>
          </a:ln>
          <a:effectLst/>
        </p:spPr>
        <p:txBody>
          <a:bodyPr wrap="squar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90000"/>
              </a:lnSpc>
            </a:pPr>
            <a:r>
              <a:rPr lang="en-GB" altLang="en-US" sz="1200" b="1">
                <a:solidFill>
                  <a:schemeClr val="accent2"/>
                </a:solidFill>
              </a:rPr>
              <a:t>Environmental</a:t>
            </a:r>
          </a:p>
          <a:p>
            <a:pPr>
              <a:lnSpc>
                <a:spcPct val="90000"/>
              </a:lnSpc>
            </a:pPr>
            <a:r>
              <a:rPr lang="en-GB" altLang="en-US" sz="1200" b="1">
                <a:solidFill>
                  <a:schemeClr val="accent2"/>
                </a:solidFill>
              </a:rPr>
              <a:t>uncontrollables</a:t>
            </a:r>
          </a:p>
          <a:p>
            <a:pPr>
              <a:lnSpc>
                <a:spcPct val="90000"/>
              </a:lnSpc>
            </a:pPr>
            <a:r>
              <a:rPr lang="en-GB" altLang="en-US" sz="1200" b="1">
                <a:solidFill>
                  <a:schemeClr val="accent2"/>
                </a:solidFill>
              </a:rPr>
              <a:t>country market C</a:t>
            </a:r>
          </a:p>
        </p:txBody>
      </p:sp>
      <p:sp>
        <p:nvSpPr>
          <p:cNvPr id="44" name="Title 1">
            <a:extLst>
              <a:ext uri="{FF2B5EF4-FFF2-40B4-BE49-F238E27FC236}">
                <a16:creationId xmlns:a16="http://schemas.microsoft.com/office/drawing/2014/main" id="{F30F8EE3-49DA-477B-A1A1-5A7B55FFA870}"/>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ransition>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6" descr="Macro environment forces affecting the company">
            <a:extLst>
              <a:ext uri="{FF2B5EF4-FFF2-40B4-BE49-F238E27FC236}">
                <a16:creationId xmlns:a16="http://schemas.microsoft.com/office/drawing/2014/main" id="{6A432867-5D4B-4E38-A7CB-251369CC1F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438" y="1052736"/>
            <a:ext cx="7309123" cy="4567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2" name="Rectangle 2">
            <a:extLst>
              <a:ext uri="{FF2B5EF4-FFF2-40B4-BE49-F238E27FC236}">
                <a16:creationId xmlns:a16="http://schemas.microsoft.com/office/drawing/2014/main" id="{14F036D6-F1D7-4EBC-BC93-83A7E85421DC}"/>
              </a:ext>
            </a:extLst>
          </p:cNvPr>
          <p:cNvSpPr>
            <a:spLocks noGrp="1" noChangeArrowheads="1"/>
          </p:cNvSpPr>
          <p:nvPr>
            <p:ph type="title" idx="4294967295"/>
          </p:nvPr>
        </p:nvSpPr>
        <p:spPr>
          <a:xfrm>
            <a:off x="3745707" y="0"/>
            <a:ext cx="4700587" cy="1131888"/>
          </a:xfrm>
        </p:spPr>
        <p:txBody>
          <a:bodyPr/>
          <a:lstStyle/>
          <a:p>
            <a:pPr eaLnBrk="1" hangingPunct="1"/>
            <a:r>
              <a:rPr lang="en-GB" altLang="en-US" sz="3600" b="1" dirty="0">
                <a:solidFill>
                  <a:schemeClr val="tx2">
                    <a:lumMod val="50000"/>
                  </a:schemeClr>
                </a:solidFill>
                <a:latin typeface="Calibri" panose="020F0502020204030204" pitchFamily="34" charset="0"/>
                <a:cs typeface="Calibri" panose="020F0502020204030204" pitchFamily="34" charset="0"/>
              </a:rPr>
              <a:t>Macro Environment</a:t>
            </a:r>
            <a:endParaRPr lang="en-US" altLang="en-US" sz="3600" b="1" dirty="0">
              <a:solidFill>
                <a:schemeClr val="tx2">
                  <a:lumMod val="50000"/>
                </a:schemeClr>
              </a:solidFill>
              <a:latin typeface="Calibri" panose="020F0502020204030204" pitchFamily="34" charset="0"/>
              <a:cs typeface="Calibri" panose="020F0502020204030204" pitchFamily="34" charset="0"/>
            </a:endParaRPr>
          </a:p>
        </p:txBody>
      </p:sp>
      <p:sp>
        <p:nvSpPr>
          <p:cNvPr id="5" name="Title 1">
            <a:extLst>
              <a:ext uri="{FF2B5EF4-FFF2-40B4-BE49-F238E27FC236}">
                <a16:creationId xmlns:a16="http://schemas.microsoft.com/office/drawing/2014/main" id="{FDEF306E-83BB-44C5-ADFE-CE75FD0B9CFE}"/>
              </a:ext>
            </a:extLst>
          </p:cNvPr>
          <p:cNvSpPr txBox="1">
            <a:spLocks/>
          </p:cNvSpPr>
          <p:nvPr/>
        </p:nvSpPr>
        <p:spPr bwMode="auto">
          <a:xfrm rot="16200000">
            <a:off x="-2054222" y="2539144"/>
            <a:ext cx="5733255" cy="734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b="1" dirty="0">
                <a:solidFill>
                  <a:schemeClr val="tx2">
                    <a:lumMod val="75000"/>
                  </a:schemeClr>
                </a:solidFill>
              </a:rPr>
              <a:t>Analysing the Strategic Environment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 calcmode="lin" valueType="num">
                                      <p:cBhvr>
                                        <p:cTn id="9" dur="500" fill="hold"/>
                                        <p:tgtEl>
                                          <p:spTgt spid="5122"/>
                                        </p:tgtEl>
                                        <p:attrNameLst>
                                          <p:attrName>style.rotation</p:attrName>
                                        </p:attrNameLst>
                                      </p:cBhvr>
                                      <p:tavLst>
                                        <p:tav tm="0">
                                          <p:val>
                                            <p:fltVal val="90"/>
                                          </p:val>
                                        </p:tav>
                                        <p:tav tm="100000">
                                          <p:val>
                                            <p:fltVal val="0"/>
                                          </p:val>
                                        </p:tav>
                                      </p:tavLst>
                                    </p:anim>
                                    <p:animEffect transition="in" filter="fade">
                                      <p:cBhvr>
                                        <p:cTn id="10" dur="5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5602"/>
                                        </p:tgtEl>
                                        <p:attrNameLst>
                                          <p:attrName>style.visibility</p:attrName>
                                        </p:attrNameLst>
                                      </p:cBhvr>
                                      <p:to>
                                        <p:strVal val="visible"/>
                                      </p:to>
                                    </p:set>
                                    <p:anim calcmode="lin" valueType="num">
                                      <p:cBhvr>
                                        <p:cTn id="15" dur="1000" fill="hold"/>
                                        <p:tgtEl>
                                          <p:spTgt spid="25602"/>
                                        </p:tgtEl>
                                        <p:attrNameLst>
                                          <p:attrName>ppt_w</p:attrName>
                                        </p:attrNameLst>
                                      </p:cBhvr>
                                      <p:tavLst>
                                        <p:tav tm="0">
                                          <p:val>
                                            <p:fltVal val="0"/>
                                          </p:val>
                                        </p:tav>
                                        <p:tav tm="100000">
                                          <p:val>
                                            <p:strVal val="#ppt_w"/>
                                          </p:val>
                                        </p:tav>
                                      </p:tavLst>
                                    </p:anim>
                                    <p:anim calcmode="lin" valueType="num">
                                      <p:cBhvr>
                                        <p:cTn id="16" dur="1000" fill="hold"/>
                                        <p:tgtEl>
                                          <p:spTgt spid="25602"/>
                                        </p:tgtEl>
                                        <p:attrNameLst>
                                          <p:attrName>ppt_h</p:attrName>
                                        </p:attrNameLst>
                                      </p:cBhvr>
                                      <p:tavLst>
                                        <p:tav tm="0">
                                          <p:val>
                                            <p:fltVal val="0"/>
                                          </p:val>
                                        </p:tav>
                                        <p:tav tm="100000">
                                          <p:val>
                                            <p:strVal val="#ppt_h"/>
                                          </p:val>
                                        </p:tav>
                                      </p:tavLst>
                                    </p:anim>
                                    <p:anim calcmode="lin" valueType="num">
                                      <p:cBhvr>
                                        <p:cTn id="17" dur="1000" fill="hold"/>
                                        <p:tgtEl>
                                          <p:spTgt spid="25602"/>
                                        </p:tgtEl>
                                        <p:attrNameLst>
                                          <p:attrName>style.rotation</p:attrName>
                                        </p:attrNameLst>
                                      </p:cBhvr>
                                      <p:tavLst>
                                        <p:tav tm="0">
                                          <p:val>
                                            <p:fltVal val="90"/>
                                          </p:val>
                                        </p:tav>
                                        <p:tav tm="100000">
                                          <p:val>
                                            <p:fltVal val="0"/>
                                          </p:val>
                                        </p:tav>
                                      </p:tavLst>
                                    </p:anim>
                                    <p:animEffect transition="in" filter="fade">
                                      <p:cBhvr>
                                        <p:cTn id="18" dur="1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299356" y="0"/>
            <a:ext cx="11593288" cy="1143000"/>
          </a:xfrm>
        </p:spPr>
        <p:txBody>
          <a:bodyPr/>
          <a:lstStyle/>
          <a:p>
            <a:pPr eaLnBrk="1" hangingPunct="1"/>
            <a:r>
              <a:rPr lang="en-GB" altLang="en-US" sz="3200" b="1" dirty="0">
                <a:solidFill>
                  <a:schemeClr val="tx2">
                    <a:lumMod val="75000"/>
                  </a:schemeClr>
                </a:solidFill>
              </a:rPr>
              <a:t>The Basics of Strategic Environment</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23392" y="1268760"/>
            <a:ext cx="10765195" cy="4464496"/>
          </a:xfrm>
        </p:spPr>
        <p:txBody>
          <a:bodyPr/>
          <a:lstStyle/>
          <a:p>
            <a:pPr algn="just" eaLnBrk="1" hangingPunct="1">
              <a:defRPr/>
            </a:pPr>
            <a:r>
              <a:rPr lang="en-GB" altLang="en-US" sz="2400" dirty="0"/>
              <a:t>Environmental analysis can usefully begin with a basic assessment of the </a:t>
            </a:r>
            <a:r>
              <a:rPr lang="en-GB" altLang="en-US" sz="2400" b="1" dirty="0">
                <a:solidFill>
                  <a:srgbClr val="FF0000"/>
                </a:solidFill>
              </a:rPr>
              <a:t>market definition and size</a:t>
            </a:r>
            <a:r>
              <a:rPr lang="en-GB" altLang="en-US" sz="2400" dirty="0"/>
              <a:t>, </a:t>
            </a:r>
            <a:r>
              <a:rPr lang="en-GB" altLang="en-US" sz="2400" b="1" dirty="0">
                <a:solidFill>
                  <a:srgbClr val="FF0000"/>
                </a:solidFill>
              </a:rPr>
              <a:t>the market growth</a:t>
            </a:r>
            <a:r>
              <a:rPr lang="en-GB" altLang="en-US" sz="2400" dirty="0"/>
              <a:t> and </a:t>
            </a:r>
            <a:r>
              <a:rPr lang="en-GB" altLang="en-US" sz="2400" b="1" dirty="0">
                <a:solidFill>
                  <a:srgbClr val="FF0000"/>
                </a:solidFill>
              </a:rPr>
              <a:t>the market share</a:t>
            </a:r>
            <a:r>
              <a:rPr lang="en-GB" altLang="en-US" sz="2400" dirty="0"/>
              <a:t>.</a:t>
            </a:r>
          </a:p>
          <a:p>
            <a:pPr algn="just" eaLnBrk="1" hangingPunct="1">
              <a:buClr>
                <a:schemeClr val="tx1"/>
              </a:buClr>
              <a:defRPr/>
            </a:pPr>
            <a:r>
              <a:rPr lang="en-GB" sz="2400" b="1" dirty="0">
                <a:solidFill>
                  <a:srgbClr val="FF0000"/>
                </a:solidFill>
              </a:rPr>
              <a:t>Market definition </a:t>
            </a:r>
            <a:r>
              <a:rPr lang="en-GB" sz="2400" dirty="0">
                <a:solidFill>
                  <a:srgbClr val="242021"/>
                </a:solidFill>
              </a:rPr>
              <a:t>is important because it will determine the size and scope of the strategic opportunity. Market definition will be defined by a consideration of customers and the availability of substitute products.</a:t>
            </a:r>
          </a:p>
          <a:p>
            <a:pPr algn="just" eaLnBrk="1" hangingPunct="1">
              <a:buClr>
                <a:schemeClr val="tx1"/>
              </a:buClr>
              <a:defRPr/>
            </a:pPr>
            <a:r>
              <a:rPr lang="en-GB" sz="2400" b="1" dirty="0">
                <a:solidFill>
                  <a:srgbClr val="FF0000"/>
                </a:solidFill>
              </a:rPr>
              <a:t>Market growth </a:t>
            </a:r>
            <a:r>
              <a:rPr lang="en-GB" sz="2400" dirty="0">
                <a:solidFill>
                  <a:srgbClr val="242021"/>
                </a:solidFill>
              </a:rPr>
              <a:t>is commonly estimated early in any strategic analysis because of its importance with regard to the growth objectives of an organisation.</a:t>
            </a:r>
          </a:p>
          <a:p>
            <a:pPr algn="just" eaLnBrk="1" hangingPunct="1">
              <a:defRPr/>
            </a:pPr>
            <a:r>
              <a:rPr lang="en-GB" sz="2400" dirty="0">
                <a:solidFill>
                  <a:srgbClr val="242021"/>
                </a:solidFill>
              </a:rPr>
              <a:t>A basic estimate of </a:t>
            </a:r>
            <a:r>
              <a:rPr lang="en-GB" sz="2400" b="1" dirty="0">
                <a:solidFill>
                  <a:srgbClr val="FF0000"/>
                </a:solidFill>
              </a:rPr>
              <a:t>market share </a:t>
            </a:r>
            <a:r>
              <a:rPr lang="en-GB" sz="2400" dirty="0">
                <a:solidFill>
                  <a:srgbClr val="242021"/>
                </a:solidFill>
              </a:rPr>
              <a:t>can be used to estimate whether an organisation has a significant share of a market as a starting point in exploring the strategic implications.</a:t>
            </a:r>
          </a:p>
        </p:txBody>
      </p:sp>
    </p:spTree>
    <p:extLst>
      <p:ext uri="{BB962C8B-B14F-4D97-AF65-F5344CB8AC3E}">
        <p14:creationId xmlns:p14="http://schemas.microsoft.com/office/powerpoint/2010/main" val="1033352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299356" y="0"/>
            <a:ext cx="11593288" cy="1143000"/>
          </a:xfrm>
        </p:spPr>
        <p:txBody>
          <a:bodyPr/>
          <a:lstStyle/>
          <a:p>
            <a:pPr eaLnBrk="1" hangingPunct="1"/>
            <a:r>
              <a:rPr lang="en-GB" altLang="en-US" sz="3200" b="1" dirty="0">
                <a:solidFill>
                  <a:schemeClr val="tx2">
                    <a:lumMod val="75000"/>
                  </a:schemeClr>
                </a:solidFill>
              </a:rPr>
              <a:t>PEST/PESTEL Analysis </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23392" y="1268760"/>
            <a:ext cx="10765195" cy="4464496"/>
          </a:xfrm>
        </p:spPr>
        <p:txBody>
          <a:bodyPr/>
          <a:lstStyle/>
          <a:p>
            <a:pPr algn="just" eaLnBrk="1" hangingPunct="1">
              <a:spcBef>
                <a:spcPct val="0"/>
              </a:spcBef>
              <a:buClr>
                <a:schemeClr val="tx1"/>
              </a:buClr>
            </a:pPr>
            <a:r>
              <a:rPr lang="en-GB" altLang="en-US" sz="3000" b="1" dirty="0">
                <a:solidFill>
                  <a:srgbClr val="FF0000"/>
                </a:solidFill>
                <a:cs typeface="Arial" panose="020B0604020202020204" pitchFamily="34" charset="0"/>
              </a:rPr>
              <a:t>PEST/PESTEL analysis </a:t>
            </a:r>
            <a:r>
              <a:rPr lang="en-GB" altLang="en-US" sz="3000" dirty="0">
                <a:solidFill>
                  <a:srgbClr val="002060"/>
                </a:solidFill>
                <a:cs typeface="Arial" panose="020B0604020202020204" pitchFamily="34" charset="0"/>
              </a:rPr>
              <a:t>is a simple and effective tool used to identify the key external forces that might affect an organisation. </a:t>
            </a:r>
          </a:p>
          <a:p>
            <a:pPr algn="just" eaLnBrk="1" hangingPunct="1">
              <a:spcBef>
                <a:spcPct val="0"/>
              </a:spcBef>
            </a:pPr>
            <a:r>
              <a:rPr lang="en-GB" altLang="en-US" sz="3000" dirty="0">
                <a:solidFill>
                  <a:srgbClr val="002060"/>
                </a:solidFill>
                <a:cs typeface="Arial" panose="020B0604020202020204" pitchFamily="34" charset="0"/>
              </a:rPr>
              <a:t>These forces can create both opportunities and threats for an organisation. </a:t>
            </a:r>
          </a:p>
          <a:p>
            <a:pPr algn="just" eaLnBrk="1" hangingPunct="1">
              <a:spcBef>
                <a:spcPct val="0"/>
              </a:spcBef>
            </a:pPr>
            <a:r>
              <a:rPr lang="en-GB" altLang="en-US" sz="3000" dirty="0">
                <a:solidFill>
                  <a:srgbClr val="002060"/>
                </a:solidFill>
                <a:cs typeface="Arial" panose="020B0604020202020204" pitchFamily="34" charset="0"/>
              </a:rPr>
              <a:t>The aim of doing PEST/PESTEL is to: </a:t>
            </a:r>
          </a:p>
          <a:p>
            <a:pPr lvl="2" algn="just" eaLnBrk="1" hangingPunct="1">
              <a:spcBef>
                <a:spcPct val="0"/>
              </a:spcBef>
              <a:buFont typeface="Wingdings" panose="05000000000000000000" pitchFamily="2" charset="2"/>
              <a:buChar char="Ø"/>
            </a:pPr>
            <a:r>
              <a:rPr lang="en-GB" altLang="en-US" dirty="0">
                <a:solidFill>
                  <a:srgbClr val="002060"/>
                </a:solidFill>
                <a:cs typeface="Arial" panose="020B0604020202020204" pitchFamily="34" charset="0"/>
              </a:rPr>
              <a:t>find out the current external factors affecting an organisation;</a:t>
            </a:r>
          </a:p>
          <a:p>
            <a:pPr lvl="2" algn="just" eaLnBrk="1" hangingPunct="1">
              <a:spcBef>
                <a:spcPct val="0"/>
              </a:spcBef>
              <a:buFont typeface="Wingdings" panose="05000000000000000000" pitchFamily="2" charset="2"/>
              <a:buChar char="Ø"/>
            </a:pPr>
            <a:r>
              <a:rPr lang="en-GB" altLang="en-US" dirty="0">
                <a:solidFill>
                  <a:srgbClr val="002060"/>
                </a:solidFill>
                <a:cs typeface="Arial" panose="020B0604020202020204" pitchFamily="34" charset="0"/>
              </a:rPr>
              <a:t>identify the external factors that may change in the future;</a:t>
            </a:r>
          </a:p>
          <a:p>
            <a:pPr lvl="2" algn="just" eaLnBrk="1" hangingPunct="1">
              <a:spcBef>
                <a:spcPct val="0"/>
              </a:spcBef>
              <a:buFont typeface="Wingdings" panose="05000000000000000000" pitchFamily="2" charset="2"/>
              <a:buChar char="Ø"/>
            </a:pPr>
            <a:r>
              <a:rPr lang="en-GB" altLang="en-US" dirty="0">
                <a:solidFill>
                  <a:srgbClr val="002060"/>
                </a:solidFill>
                <a:cs typeface="Arial" panose="020B0604020202020204" pitchFamily="34" charset="0"/>
              </a:rPr>
              <a:t>to exploit the changes (opportunities) or defend against them (threats) better than competitors would do.</a:t>
            </a:r>
          </a:p>
        </p:txBody>
      </p:sp>
    </p:spTree>
    <p:extLst>
      <p:ext uri="{BB962C8B-B14F-4D97-AF65-F5344CB8AC3E}">
        <p14:creationId xmlns:p14="http://schemas.microsoft.com/office/powerpoint/2010/main" val="81773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7172">
                                            <p:txEl>
                                              <p:pRg st="3" end="3"/>
                                            </p:txEl>
                                          </p:spTgt>
                                        </p:tgtEl>
                                        <p:attrNameLst>
                                          <p:attrName>style.visibility</p:attrName>
                                        </p:attrNameLst>
                                      </p:cBhvr>
                                      <p:to>
                                        <p:strVal val="visible"/>
                                      </p:to>
                                    </p:set>
                                    <p:animEffect transition="in" filter="fade">
                                      <p:cBhvr>
                                        <p:cTn id="26" dur="1000"/>
                                        <p:tgtEl>
                                          <p:spTgt spid="7172">
                                            <p:txEl>
                                              <p:pRg st="3" end="3"/>
                                            </p:txEl>
                                          </p:spTgt>
                                        </p:tgtEl>
                                      </p:cBhvr>
                                    </p:animEffect>
                                    <p:anim calcmode="lin" valueType="num">
                                      <p:cBhvr>
                                        <p:cTn id="27"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7172">
                                            <p:txEl>
                                              <p:pRg st="4" end="4"/>
                                            </p:txEl>
                                          </p:spTgt>
                                        </p:tgtEl>
                                        <p:attrNameLst>
                                          <p:attrName>style.visibility</p:attrName>
                                        </p:attrNameLst>
                                      </p:cBhvr>
                                      <p:to>
                                        <p:strVal val="visible"/>
                                      </p:to>
                                    </p:set>
                                    <p:animEffect transition="in" filter="fade">
                                      <p:cBhvr>
                                        <p:cTn id="31" dur="1000"/>
                                        <p:tgtEl>
                                          <p:spTgt spid="7172">
                                            <p:txEl>
                                              <p:pRg st="4" end="4"/>
                                            </p:txEl>
                                          </p:spTgt>
                                        </p:tgtEl>
                                      </p:cBhvr>
                                    </p:animEffect>
                                    <p:anim calcmode="lin" valueType="num">
                                      <p:cBhvr>
                                        <p:cTn id="32"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7172">
                                            <p:txEl>
                                              <p:pRg st="5" end="5"/>
                                            </p:txEl>
                                          </p:spTgt>
                                        </p:tgtEl>
                                        <p:attrNameLst>
                                          <p:attrName>style.visibility</p:attrName>
                                        </p:attrNameLst>
                                      </p:cBhvr>
                                      <p:to>
                                        <p:strVal val="visible"/>
                                      </p:to>
                                    </p:set>
                                    <p:animEffect transition="in" filter="fade">
                                      <p:cBhvr>
                                        <p:cTn id="36" dur="1000"/>
                                        <p:tgtEl>
                                          <p:spTgt spid="7172">
                                            <p:txEl>
                                              <p:pRg st="5" end="5"/>
                                            </p:txEl>
                                          </p:spTgt>
                                        </p:tgtEl>
                                      </p:cBhvr>
                                    </p:animEffect>
                                    <p:anim calcmode="lin" valueType="num">
                                      <p:cBhvr>
                                        <p:cTn id="37"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1">
            <a:extLst>
              <a:ext uri="{FF2B5EF4-FFF2-40B4-BE49-F238E27FC236}">
                <a16:creationId xmlns:a16="http://schemas.microsoft.com/office/drawing/2014/main" id="{365F3332-4E90-4201-A7FE-CA3A6236EA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13545" y="1107677"/>
            <a:ext cx="9364910" cy="4522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7DC37F08-70A0-41EE-8C56-A34DEAD48223}"/>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What factors are included in a PEST/PESTEL analysis?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p:cTn id="7" dur="1000" fill="hold"/>
                                        <p:tgtEl>
                                          <p:spTgt spid="33795"/>
                                        </p:tgtEl>
                                        <p:attrNameLst>
                                          <p:attrName>ppt_w</p:attrName>
                                        </p:attrNameLst>
                                      </p:cBhvr>
                                      <p:tavLst>
                                        <p:tav tm="0">
                                          <p:val>
                                            <p:fltVal val="0"/>
                                          </p:val>
                                        </p:tav>
                                        <p:tav tm="100000">
                                          <p:val>
                                            <p:strVal val="#ppt_w"/>
                                          </p:val>
                                        </p:tav>
                                      </p:tavLst>
                                    </p:anim>
                                    <p:anim calcmode="lin" valueType="num">
                                      <p:cBhvr>
                                        <p:cTn id="8" dur="1000" fill="hold"/>
                                        <p:tgtEl>
                                          <p:spTgt spid="33795"/>
                                        </p:tgtEl>
                                        <p:attrNameLst>
                                          <p:attrName>ppt_h</p:attrName>
                                        </p:attrNameLst>
                                      </p:cBhvr>
                                      <p:tavLst>
                                        <p:tav tm="0">
                                          <p:val>
                                            <p:fltVal val="0"/>
                                          </p:val>
                                        </p:tav>
                                        <p:tav tm="100000">
                                          <p:val>
                                            <p:strVal val="#ppt_h"/>
                                          </p:val>
                                        </p:tav>
                                      </p:tavLst>
                                    </p:anim>
                                    <p:anim calcmode="lin" valueType="num">
                                      <p:cBhvr>
                                        <p:cTn id="9" dur="1000" fill="hold"/>
                                        <p:tgtEl>
                                          <p:spTgt spid="33795"/>
                                        </p:tgtEl>
                                        <p:attrNameLst>
                                          <p:attrName>style.rotation</p:attrName>
                                        </p:attrNameLst>
                                      </p:cBhvr>
                                      <p:tavLst>
                                        <p:tav tm="0">
                                          <p:val>
                                            <p:fltVal val="90"/>
                                          </p:val>
                                        </p:tav>
                                        <p:tav tm="100000">
                                          <p:val>
                                            <p:fltVal val="0"/>
                                          </p:val>
                                        </p:tav>
                                      </p:tavLst>
                                    </p:anim>
                                    <p:animEffect transition="in" filter="fade">
                                      <p:cBhvr>
                                        <p:cTn id="10" dur="10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toy&#10;&#10;Description automatically generated">
            <a:extLst>
              <a:ext uri="{FF2B5EF4-FFF2-40B4-BE49-F238E27FC236}">
                <a16:creationId xmlns:a16="http://schemas.microsoft.com/office/drawing/2014/main" id="{B5A49790-898D-4EB1-91D7-BF69A2AAFB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8248" y="1952836"/>
            <a:ext cx="3240360" cy="2430270"/>
          </a:xfrm>
          <a:prstGeom prst="rect">
            <a:avLst/>
          </a:prstGeom>
        </p:spPr>
      </p:pic>
      <p:sp>
        <p:nvSpPr>
          <p:cNvPr id="17412" name="Rectangle 3">
            <a:extLst>
              <a:ext uri="{FF2B5EF4-FFF2-40B4-BE49-F238E27FC236}">
                <a16:creationId xmlns:a16="http://schemas.microsoft.com/office/drawing/2014/main" id="{6A01FB56-D5A4-42E4-BAE4-DA9AE3A9BC55}"/>
              </a:ext>
            </a:extLst>
          </p:cNvPr>
          <p:cNvSpPr txBox="1">
            <a:spLocks noChangeArrowheads="1"/>
          </p:cNvSpPr>
          <p:nvPr/>
        </p:nvSpPr>
        <p:spPr bwMode="auto">
          <a:xfrm>
            <a:off x="551384" y="1412776"/>
            <a:ext cx="11089232"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lnSpc>
                <a:spcPct val="150000"/>
              </a:lnSpc>
              <a:buClr>
                <a:schemeClr val="tx2">
                  <a:lumMod val="50000"/>
                </a:schemeClr>
              </a:buClr>
              <a:buFont typeface="Candara" panose="020E0502030303020204" pitchFamily="34" charset="0"/>
              <a:buAutoNum type="arabicPeriod"/>
            </a:pPr>
            <a:r>
              <a:rPr lang="en-GB" altLang="en-US" sz="3000" dirty="0">
                <a:solidFill>
                  <a:srgbClr val="002060"/>
                </a:solidFill>
                <a:latin typeface="+mn-lt"/>
                <a:cs typeface="Arial" panose="020B0604020202020204" pitchFamily="34" charset="0"/>
              </a:rPr>
              <a:t>What do you think are the most external factors in your country influencing businesses? Why?</a:t>
            </a:r>
          </a:p>
          <a:p>
            <a:pPr algn="just" eaLnBrk="1" hangingPunct="1">
              <a:lnSpc>
                <a:spcPct val="150000"/>
              </a:lnSpc>
              <a:buClr>
                <a:schemeClr val="tx2">
                  <a:lumMod val="50000"/>
                </a:schemeClr>
              </a:buClr>
              <a:buFont typeface="Candara" panose="020E0502030303020204" pitchFamily="34" charset="0"/>
              <a:buAutoNum type="arabicPeriod"/>
            </a:pPr>
            <a:endParaRPr lang="en-GB" altLang="en-US" sz="3000" dirty="0">
              <a:solidFill>
                <a:srgbClr val="002060"/>
              </a:solidFill>
              <a:latin typeface="+mn-lt"/>
              <a:cs typeface="Arial" panose="020B0604020202020204" pitchFamily="34" charset="0"/>
            </a:endParaRPr>
          </a:p>
          <a:p>
            <a:pPr algn="just" eaLnBrk="1" hangingPunct="1">
              <a:lnSpc>
                <a:spcPct val="150000"/>
              </a:lnSpc>
              <a:buClr>
                <a:schemeClr val="tx2">
                  <a:lumMod val="50000"/>
                </a:schemeClr>
              </a:buClr>
              <a:buFont typeface="Candara" panose="020E0502030303020204" pitchFamily="34" charset="0"/>
              <a:buAutoNum type="arabicPeriod"/>
            </a:pPr>
            <a:r>
              <a:rPr lang="en-GB" altLang="en-US" sz="3000" dirty="0">
                <a:solidFill>
                  <a:srgbClr val="002060"/>
                </a:solidFill>
                <a:latin typeface="+mn-lt"/>
                <a:cs typeface="Arial" panose="020B0604020202020204" pitchFamily="34" charset="0"/>
              </a:rPr>
              <a:t>How do you think companies should respond to these external factors to achieve their organisational objectives?  </a:t>
            </a:r>
          </a:p>
          <a:p>
            <a:pPr lvl="1" algn="just" eaLnBrk="1" hangingPunct="1"/>
            <a:endParaRPr lang="en-GB" altLang="en-US" b="1" dirty="0">
              <a:solidFill>
                <a:srgbClr val="FF000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812F47A2-EDB3-4543-B9E4-1639FD39DEAF}"/>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Discussion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fade">
                                      <p:cBhvr>
                                        <p:cTn id="7" dur="1000"/>
                                        <p:tgtEl>
                                          <p:spTgt spid="17412">
                                            <p:txEl>
                                              <p:pRg st="0" end="0"/>
                                            </p:txEl>
                                          </p:spTgt>
                                        </p:tgtEl>
                                      </p:cBhvr>
                                    </p:animEffect>
                                    <p:anim calcmode="lin" valueType="num">
                                      <p:cBhvr>
                                        <p:cTn id="8" dur="1000" fill="hold"/>
                                        <p:tgtEl>
                                          <p:spTgt spid="174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4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7412">
                                            <p:txEl>
                                              <p:pRg st="2" end="2"/>
                                            </p:txEl>
                                          </p:spTgt>
                                        </p:tgtEl>
                                        <p:attrNameLst>
                                          <p:attrName>style.visibility</p:attrName>
                                        </p:attrNameLst>
                                      </p:cBhvr>
                                      <p:to>
                                        <p:strVal val="visible"/>
                                      </p:to>
                                    </p:set>
                                    <p:animEffect transition="in" filter="fade">
                                      <p:cBhvr>
                                        <p:cTn id="14" dur="1000"/>
                                        <p:tgtEl>
                                          <p:spTgt spid="17412">
                                            <p:txEl>
                                              <p:pRg st="2" end="2"/>
                                            </p:txEl>
                                          </p:spTgt>
                                        </p:tgtEl>
                                      </p:cBhvr>
                                    </p:animEffect>
                                    <p:anim calcmode="lin" valueType="num">
                                      <p:cBhvr>
                                        <p:cTn id="15" dur="1000" fill="hold"/>
                                        <p:tgtEl>
                                          <p:spTgt spid="1741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741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3">
            <a:extLst>
              <a:ext uri="{FF2B5EF4-FFF2-40B4-BE49-F238E27FC236}">
                <a16:creationId xmlns:a16="http://schemas.microsoft.com/office/drawing/2014/main" id="{7CCAE59C-436C-4888-A40E-B151AA47E139}"/>
              </a:ext>
            </a:extLst>
          </p:cNvPr>
          <p:cNvSpPr txBox="1">
            <a:spLocks noChangeArrowheads="1"/>
          </p:cNvSpPr>
          <p:nvPr/>
        </p:nvSpPr>
        <p:spPr bwMode="auto">
          <a:xfrm>
            <a:off x="407193" y="1412776"/>
            <a:ext cx="11377613" cy="4176713"/>
          </a:xfrm>
          <a:prstGeom prst="rect">
            <a:avLst/>
          </a:prstGeom>
          <a:noFill/>
          <a:ln>
            <a:noFill/>
          </a:ln>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marL="0" indent="0" algn="just" eaLnBrk="1" hangingPunct="1">
              <a:buNone/>
              <a:defRPr/>
            </a:pPr>
            <a:r>
              <a:rPr lang="en-GB" altLang="en-US" sz="3200" dirty="0">
                <a:solidFill>
                  <a:srgbClr val="002060"/>
                </a:solidFill>
                <a:latin typeface="+mn-lt"/>
                <a:cs typeface="Arial" panose="020B0604020202020204" pitchFamily="34" charset="0"/>
              </a:rPr>
              <a:t>The process of carrying out PEST/PESTEL analysis should involve as many managers as possible to get the best results. It includes the following steps:</a:t>
            </a:r>
          </a:p>
          <a:p>
            <a:pPr marL="0" indent="0" algn="just" eaLnBrk="1" hangingPunct="1">
              <a:buFont typeface="Symbol" panose="05050102010706020507" pitchFamily="18" charset="2"/>
              <a:buNone/>
              <a:defRPr/>
            </a:pPr>
            <a:endParaRPr lang="en-GB" altLang="en-US" sz="3200" dirty="0">
              <a:solidFill>
                <a:srgbClr val="002060"/>
              </a:solidFill>
              <a:latin typeface="+mn-lt"/>
              <a:cs typeface="Arial" panose="020B0604020202020204" pitchFamily="34" charset="0"/>
            </a:endParaRPr>
          </a:p>
          <a:p>
            <a:pPr marL="0" indent="0" algn="just" eaLnBrk="1" hangingPunct="1">
              <a:buFont typeface="Symbol" panose="05050102010706020507" pitchFamily="18" charset="2"/>
              <a:buNone/>
              <a:defRPr/>
            </a:pPr>
            <a:r>
              <a:rPr lang="en-GB" altLang="en-US" sz="2800" b="1" dirty="0">
                <a:solidFill>
                  <a:srgbClr val="002060"/>
                </a:solidFill>
                <a:latin typeface="+mn-lt"/>
                <a:cs typeface="Arial" panose="020B0604020202020204" pitchFamily="34" charset="0"/>
              </a:rPr>
              <a:t>Step 1. </a:t>
            </a:r>
            <a:r>
              <a:rPr lang="en-GB" altLang="en-US" sz="2800" dirty="0">
                <a:solidFill>
                  <a:srgbClr val="002060"/>
                </a:solidFill>
                <a:latin typeface="+mn-lt"/>
                <a:cs typeface="Arial" panose="020B0604020202020204" pitchFamily="34" charset="0"/>
              </a:rPr>
              <a:t>Gathering information about political, economic, social and technological changes + any other factor(s).</a:t>
            </a:r>
          </a:p>
          <a:p>
            <a:pPr marL="0" indent="0" algn="just" eaLnBrk="1" hangingPunct="1">
              <a:buFont typeface="Symbol" panose="05050102010706020507" pitchFamily="18" charset="2"/>
              <a:buNone/>
              <a:defRPr/>
            </a:pPr>
            <a:r>
              <a:rPr lang="en-GB" altLang="en-US" sz="2800" b="1" dirty="0">
                <a:solidFill>
                  <a:srgbClr val="002060"/>
                </a:solidFill>
                <a:latin typeface="+mn-lt"/>
                <a:cs typeface="Arial" panose="020B0604020202020204" pitchFamily="34" charset="0"/>
              </a:rPr>
              <a:t>Step 2. </a:t>
            </a:r>
            <a:r>
              <a:rPr lang="en-GB" altLang="en-US" sz="2800" dirty="0">
                <a:solidFill>
                  <a:srgbClr val="002060"/>
                </a:solidFill>
                <a:latin typeface="+mn-lt"/>
                <a:cs typeface="Arial" panose="020B0604020202020204" pitchFamily="34" charset="0"/>
              </a:rPr>
              <a:t>Identifying which of the PEST/PESTEL factors represent opportunities or threats.</a:t>
            </a:r>
          </a:p>
          <a:p>
            <a:pPr algn="just" eaLnBrk="1" hangingPunct="1">
              <a:defRPr/>
            </a:pPr>
            <a:endParaRPr lang="en-GB" altLang="en-US" sz="2800" dirty="0">
              <a:solidFill>
                <a:srgbClr val="002060"/>
              </a:solidFill>
              <a:latin typeface="Arial" panose="020B0604020202020204" pitchFamily="34" charset="0"/>
              <a:cs typeface="Arial" panose="020B0604020202020204" pitchFamily="34" charset="0"/>
            </a:endParaRPr>
          </a:p>
          <a:p>
            <a:pPr lvl="1" algn="just" eaLnBrk="1" hangingPunct="1">
              <a:defRPr/>
            </a:pPr>
            <a:endParaRPr lang="en-GB" altLang="en-US" b="1" dirty="0">
              <a:solidFill>
                <a:srgbClr val="FF000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197D6B56-A7C1-4D3A-89FA-AE62379B58C6}"/>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How to perform the analysis?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fade">
                                      <p:cBhvr>
                                        <p:cTn id="7" dur="1000"/>
                                        <p:tgtEl>
                                          <p:spTgt spid="17412">
                                            <p:txEl>
                                              <p:pRg st="0" end="0"/>
                                            </p:txEl>
                                          </p:spTgt>
                                        </p:tgtEl>
                                      </p:cBhvr>
                                    </p:animEffect>
                                    <p:anim calcmode="lin" valueType="num">
                                      <p:cBhvr>
                                        <p:cTn id="8" dur="1000" fill="hold"/>
                                        <p:tgtEl>
                                          <p:spTgt spid="174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4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7412">
                                            <p:txEl>
                                              <p:pRg st="2" end="2"/>
                                            </p:txEl>
                                          </p:spTgt>
                                        </p:tgtEl>
                                        <p:attrNameLst>
                                          <p:attrName>style.visibility</p:attrName>
                                        </p:attrNameLst>
                                      </p:cBhvr>
                                      <p:to>
                                        <p:strVal val="visible"/>
                                      </p:to>
                                    </p:set>
                                    <p:animEffect transition="in" filter="fade">
                                      <p:cBhvr>
                                        <p:cTn id="14" dur="1000"/>
                                        <p:tgtEl>
                                          <p:spTgt spid="17412">
                                            <p:txEl>
                                              <p:pRg st="2" end="2"/>
                                            </p:txEl>
                                          </p:spTgt>
                                        </p:tgtEl>
                                      </p:cBhvr>
                                    </p:animEffect>
                                    <p:anim calcmode="lin" valueType="num">
                                      <p:cBhvr>
                                        <p:cTn id="15" dur="1000" fill="hold"/>
                                        <p:tgtEl>
                                          <p:spTgt spid="1741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74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7412">
                                            <p:txEl>
                                              <p:pRg st="3" end="3"/>
                                            </p:txEl>
                                          </p:spTgt>
                                        </p:tgtEl>
                                        <p:attrNameLst>
                                          <p:attrName>style.visibility</p:attrName>
                                        </p:attrNameLst>
                                      </p:cBhvr>
                                      <p:to>
                                        <p:strVal val="visible"/>
                                      </p:to>
                                    </p:set>
                                    <p:animEffect transition="in" filter="fade">
                                      <p:cBhvr>
                                        <p:cTn id="21" dur="1000"/>
                                        <p:tgtEl>
                                          <p:spTgt spid="17412">
                                            <p:txEl>
                                              <p:pRg st="3" end="3"/>
                                            </p:txEl>
                                          </p:spTgt>
                                        </p:tgtEl>
                                      </p:cBhvr>
                                    </p:animEffect>
                                    <p:anim calcmode="lin" valueType="num">
                                      <p:cBhvr>
                                        <p:cTn id="22" dur="1000" fill="hold"/>
                                        <p:tgtEl>
                                          <p:spTgt spid="1741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741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oy, food&#10;&#10;Description automatically generated">
            <a:extLst>
              <a:ext uri="{FF2B5EF4-FFF2-40B4-BE49-F238E27FC236}">
                <a16:creationId xmlns:a16="http://schemas.microsoft.com/office/drawing/2014/main" id="{A9B3E1A8-960F-4B1B-9A8D-7F2FC53F6F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344" y="1196938"/>
            <a:ext cx="3339422" cy="4248472"/>
          </a:xfrm>
          <a:prstGeom prst="rect">
            <a:avLst/>
          </a:prstGeom>
        </p:spPr>
      </p:pic>
      <p:sp>
        <p:nvSpPr>
          <p:cNvPr id="24578" name="Rectangle 3">
            <a:extLst>
              <a:ext uri="{FF2B5EF4-FFF2-40B4-BE49-F238E27FC236}">
                <a16:creationId xmlns:a16="http://schemas.microsoft.com/office/drawing/2014/main" id="{D29BDAF8-AA34-4881-B2DD-42E7EF35A50B}"/>
              </a:ext>
            </a:extLst>
          </p:cNvPr>
          <p:cNvSpPr txBox="1">
            <a:spLocks noChangeArrowheads="1"/>
          </p:cNvSpPr>
          <p:nvPr/>
        </p:nvSpPr>
        <p:spPr bwMode="auto">
          <a:xfrm>
            <a:off x="3330166" y="1340768"/>
            <a:ext cx="7967131"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marL="0" indent="0" algn="just" eaLnBrk="1" hangingPunct="1">
              <a:buNone/>
            </a:pPr>
            <a:r>
              <a:rPr lang="en-GB" altLang="en-US" sz="3200" dirty="0">
                <a:solidFill>
                  <a:srgbClr val="002060"/>
                </a:solidFill>
                <a:latin typeface="+mn-lt"/>
                <a:cs typeface="Arial" panose="020B0604020202020204" pitchFamily="34" charset="0"/>
              </a:rPr>
              <a:t>In order to perform PEST/PESTEL (or any other variation of it), managers have to gather as much relevant information as possible about the firm’s external environment. Nowadays, most information can be found on the internet relatively easy, fast and with little cost. </a:t>
            </a:r>
          </a:p>
          <a:p>
            <a:pPr algn="just" eaLnBrk="1" hangingPunct="1"/>
            <a:endParaRPr lang="en-GB" altLang="en-US" sz="2800" dirty="0">
              <a:solidFill>
                <a:srgbClr val="002060"/>
              </a:solidFill>
              <a:latin typeface="Arial" panose="020B0604020202020204" pitchFamily="34" charset="0"/>
              <a:cs typeface="Arial" panose="020B0604020202020204" pitchFamily="34" charset="0"/>
            </a:endParaRPr>
          </a:p>
          <a:p>
            <a:pPr lvl="1" algn="just" eaLnBrk="1" hangingPunct="1"/>
            <a:endParaRPr lang="en-GB" altLang="en-US" b="1" dirty="0">
              <a:solidFill>
                <a:srgbClr val="FF0000"/>
              </a:solidFill>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5D48E848-E1C7-4E7F-9E69-C2F2409DDE84}"/>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Step 1: Gathering PEST, PESTEL Information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Effect transition="in" filter="fade">
                                      <p:cBhvr>
                                        <p:cTn id="7" dur="1000"/>
                                        <p:tgtEl>
                                          <p:spTgt spid="24578">
                                            <p:txEl>
                                              <p:pRg st="0" end="0"/>
                                            </p:txEl>
                                          </p:spTgt>
                                        </p:tgtEl>
                                      </p:cBhvr>
                                    </p:animEffect>
                                    <p:anim calcmode="lin" valueType="num">
                                      <p:cBhvr>
                                        <p:cTn id="8" dur="1000" fill="hold"/>
                                        <p:tgtEl>
                                          <p:spTgt spid="2457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57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a:extLst>
              <a:ext uri="{FF2B5EF4-FFF2-40B4-BE49-F238E27FC236}">
                <a16:creationId xmlns:a16="http://schemas.microsoft.com/office/drawing/2014/main" id="{B946FDD2-14CE-4110-B046-A07314D137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08368" y="663458"/>
            <a:ext cx="2539907" cy="253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FC1DB8A2-4DC5-466F-9259-BCED705131CD}"/>
              </a:ext>
            </a:extLst>
          </p:cNvPr>
          <p:cNvSpPr txBox="1">
            <a:spLocks noChangeArrowheads="1"/>
          </p:cNvSpPr>
          <p:nvPr/>
        </p:nvSpPr>
        <p:spPr bwMode="auto">
          <a:xfrm>
            <a:off x="479376" y="1205706"/>
            <a:ext cx="6408738" cy="468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dirty="0">
                <a:solidFill>
                  <a:srgbClr val="002060"/>
                </a:solidFill>
                <a:latin typeface="Arial" panose="020B0604020202020204" pitchFamily="34" charset="0"/>
                <a:cs typeface="Arial" panose="020B0604020202020204" pitchFamily="34" charset="0"/>
              </a:rPr>
              <a:t>Government stability and likely changes</a:t>
            </a:r>
          </a:p>
          <a:p>
            <a:pPr algn="just" eaLnBrk="1" hangingPunct="1"/>
            <a:r>
              <a:rPr lang="en-GB" altLang="en-US" dirty="0">
                <a:solidFill>
                  <a:srgbClr val="002060"/>
                </a:solidFill>
                <a:latin typeface="Arial" panose="020B0604020202020204" pitchFamily="34" charset="0"/>
                <a:cs typeface="Arial" panose="020B0604020202020204" pitchFamily="34" charset="0"/>
              </a:rPr>
              <a:t>Bureaucracy</a:t>
            </a:r>
          </a:p>
          <a:p>
            <a:pPr algn="just" eaLnBrk="1" hangingPunct="1"/>
            <a:r>
              <a:rPr lang="en-GB" altLang="en-US" dirty="0">
                <a:solidFill>
                  <a:srgbClr val="002060"/>
                </a:solidFill>
                <a:latin typeface="Arial" panose="020B0604020202020204" pitchFamily="34" charset="0"/>
                <a:cs typeface="Arial" panose="020B0604020202020204" pitchFamily="34" charset="0"/>
              </a:rPr>
              <a:t>Corruption level</a:t>
            </a:r>
          </a:p>
          <a:p>
            <a:pPr algn="just" eaLnBrk="1" hangingPunct="1"/>
            <a:r>
              <a:rPr lang="en-GB" altLang="en-US" dirty="0">
                <a:solidFill>
                  <a:srgbClr val="002060"/>
                </a:solidFill>
                <a:latin typeface="Arial" panose="020B0604020202020204" pitchFamily="34" charset="0"/>
                <a:cs typeface="Arial" panose="020B0604020202020204" pitchFamily="34" charset="0"/>
              </a:rPr>
              <a:t>Freedom of press</a:t>
            </a:r>
          </a:p>
          <a:p>
            <a:pPr algn="just" eaLnBrk="1" hangingPunct="1"/>
            <a:r>
              <a:rPr lang="en-GB" altLang="en-US" dirty="0">
                <a:solidFill>
                  <a:srgbClr val="002060"/>
                </a:solidFill>
                <a:latin typeface="Arial" panose="020B0604020202020204" pitchFamily="34" charset="0"/>
                <a:cs typeface="Arial" panose="020B0604020202020204" pitchFamily="34" charset="0"/>
              </a:rPr>
              <a:t>Tax policy (rates and incentives)</a:t>
            </a:r>
          </a:p>
          <a:p>
            <a:pPr algn="just" eaLnBrk="1" hangingPunct="1"/>
            <a:r>
              <a:rPr lang="en-GB" altLang="en-US" dirty="0">
                <a:solidFill>
                  <a:srgbClr val="002060"/>
                </a:solidFill>
                <a:latin typeface="Arial" panose="020B0604020202020204" pitchFamily="34" charset="0"/>
                <a:cs typeface="Arial" panose="020B0604020202020204" pitchFamily="34" charset="0"/>
              </a:rPr>
              <a:t>Regulation/de-regulation</a:t>
            </a:r>
          </a:p>
          <a:p>
            <a:pPr algn="just" eaLnBrk="1" hangingPunct="1"/>
            <a:r>
              <a:rPr lang="en-GB" altLang="en-US" dirty="0">
                <a:solidFill>
                  <a:srgbClr val="002060"/>
                </a:solidFill>
                <a:latin typeface="Arial" panose="020B0604020202020204" pitchFamily="34" charset="0"/>
                <a:cs typeface="Arial" panose="020B0604020202020204" pitchFamily="34" charset="0"/>
              </a:rPr>
              <a:t>Trade control</a:t>
            </a:r>
          </a:p>
          <a:p>
            <a:pPr algn="just" eaLnBrk="1" hangingPunct="1"/>
            <a:r>
              <a:rPr lang="en-GB" altLang="en-US" dirty="0">
                <a:solidFill>
                  <a:srgbClr val="002060"/>
                </a:solidFill>
                <a:latin typeface="Arial" panose="020B0604020202020204" pitchFamily="34" charset="0"/>
                <a:cs typeface="Arial" panose="020B0604020202020204" pitchFamily="34" charset="0"/>
              </a:rPr>
              <a:t>Import restrictions (quality and quantity)</a:t>
            </a:r>
          </a:p>
          <a:p>
            <a:pPr algn="just" eaLnBrk="1" hangingPunct="1"/>
            <a:r>
              <a:rPr lang="en-GB" altLang="en-US" dirty="0">
                <a:solidFill>
                  <a:srgbClr val="002060"/>
                </a:solidFill>
                <a:latin typeface="Arial" panose="020B0604020202020204" pitchFamily="34" charset="0"/>
                <a:cs typeface="Arial" panose="020B0604020202020204" pitchFamily="34" charset="0"/>
              </a:rPr>
              <a:t>Tariffs</a:t>
            </a:r>
          </a:p>
          <a:p>
            <a:pPr algn="just" eaLnBrk="1" hangingPunct="1"/>
            <a:r>
              <a:rPr lang="en-GB" altLang="en-US" dirty="0">
                <a:solidFill>
                  <a:srgbClr val="002060"/>
                </a:solidFill>
                <a:latin typeface="Arial" panose="020B0604020202020204" pitchFamily="34" charset="0"/>
                <a:cs typeface="Arial" panose="020B0604020202020204" pitchFamily="34" charset="0"/>
              </a:rPr>
              <a:t>….</a:t>
            </a:r>
          </a:p>
          <a:p>
            <a:pPr algn="just" eaLnBrk="1" hangingPunct="1"/>
            <a:endParaRPr lang="en-GB" altLang="en-US" sz="1800" dirty="0">
              <a:solidFill>
                <a:srgbClr val="002060"/>
              </a:solidFill>
            </a:endParaRPr>
          </a:p>
        </p:txBody>
      </p:sp>
      <p:pic>
        <p:nvPicPr>
          <p:cNvPr id="13" name="Picture 12" descr="A chain link fence&#10;&#10;Description automatically generated">
            <a:extLst>
              <a:ext uri="{FF2B5EF4-FFF2-40B4-BE49-F238E27FC236}">
                <a16:creationId xmlns:a16="http://schemas.microsoft.com/office/drawing/2014/main" id="{7D50FDB2-538E-4B42-84FF-21328CA653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43993">
            <a:off x="6421363" y="3391132"/>
            <a:ext cx="2337787" cy="2198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22A2FB3B-A6CA-4B3F-894E-222640523E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63952" y="1195981"/>
            <a:ext cx="3943704" cy="2286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A person wearing a suit and tie&#10;&#10;Description automatically generated">
            <a:extLst>
              <a:ext uri="{FF2B5EF4-FFF2-40B4-BE49-F238E27FC236}">
                <a16:creationId xmlns:a16="http://schemas.microsoft.com/office/drawing/2014/main" id="{8D0B9562-6E4D-42F7-B681-AB2F434F3FE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92401" y="3396625"/>
            <a:ext cx="3770312"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AEBC324D-5802-4F5B-A841-62D0235703DE}"/>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Political Factors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nodeType="afterGroup">
                            <p:stCondLst>
                              <p:cond delay="1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3000"/>
                            </p:stCondLst>
                            <p:childTnLst>
                              <p:par>
                                <p:cTn id="18" presetID="42"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2000"/>
                                        <p:tgtEl>
                                          <p:spTgt spid="13"/>
                                        </p:tgtEl>
                                      </p:cBhvr>
                                    </p:animEffect>
                                    <p:anim calcmode="lin" valueType="num">
                                      <p:cBhvr>
                                        <p:cTn id="21" dur="2000" fill="hold"/>
                                        <p:tgtEl>
                                          <p:spTgt spid="13"/>
                                        </p:tgtEl>
                                        <p:attrNameLst>
                                          <p:attrName>ppt_x</p:attrName>
                                        </p:attrNameLst>
                                      </p:cBhvr>
                                      <p:tavLst>
                                        <p:tav tm="0">
                                          <p:val>
                                            <p:strVal val="#ppt_x"/>
                                          </p:val>
                                        </p:tav>
                                        <p:tav tm="100000">
                                          <p:val>
                                            <p:strVal val="#ppt_x"/>
                                          </p:val>
                                        </p:tav>
                                      </p:tavLst>
                                    </p:anim>
                                    <p:anim calcmode="lin" valueType="num">
                                      <p:cBhvr>
                                        <p:cTn id="22" dur="2000" fill="hold"/>
                                        <p:tgtEl>
                                          <p:spTgt spid="13"/>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50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2000"/>
                                        <p:tgtEl>
                                          <p:spTgt spid="11"/>
                                        </p:tgtEl>
                                      </p:cBhvr>
                                    </p:animEffect>
                                    <p:anim calcmode="lin" valueType="num">
                                      <p:cBhvr>
                                        <p:cTn id="27" dur="2000" fill="hold"/>
                                        <p:tgtEl>
                                          <p:spTgt spid="11"/>
                                        </p:tgtEl>
                                        <p:attrNameLst>
                                          <p:attrName>ppt_x</p:attrName>
                                        </p:attrNameLst>
                                      </p:cBhvr>
                                      <p:tavLst>
                                        <p:tav tm="0">
                                          <p:val>
                                            <p:strVal val="#ppt_x"/>
                                          </p:val>
                                        </p:tav>
                                        <p:tav tm="100000">
                                          <p:val>
                                            <p:strVal val="#ppt_x"/>
                                          </p:val>
                                        </p:tav>
                                      </p:tavLst>
                                    </p:anim>
                                    <p:anim calcmode="lin" valueType="num">
                                      <p:cBhvr>
                                        <p:cTn id="28" dur="2000" fill="hold"/>
                                        <p:tgtEl>
                                          <p:spTgt spid="11"/>
                                        </p:tgtEl>
                                        <p:attrNameLst>
                                          <p:attrName>ppt_y</p:attrName>
                                        </p:attrNameLst>
                                      </p:cBhvr>
                                      <p:tavLst>
                                        <p:tav tm="0">
                                          <p:val>
                                            <p:strVal val="#ppt_y+.1"/>
                                          </p:val>
                                        </p:tav>
                                        <p:tav tm="100000">
                                          <p:val>
                                            <p:strVal val="#ppt_y"/>
                                          </p:val>
                                        </p:tav>
                                      </p:tavLst>
                                    </p:anim>
                                  </p:childTnLst>
                                </p:cTn>
                              </p:par>
                            </p:childTnLst>
                          </p:cTn>
                        </p:par>
                        <p:par>
                          <p:cTn id="29" fill="hold" nodeType="afterGroup">
                            <p:stCondLst>
                              <p:cond delay="7000"/>
                            </p:stCondLst>
                            <p:childTnLst>
                              <p:par>
                                <p:cTn id="30" presetID="42" presetClass="entr" presetSubtype="0" fill="hold" nodeType="afterEffect">
                                  <p:stCondLst>
                                    <p:cond delay="0"/>
                                  </p:stCondLst>
                                  <p:childTnLst>
                                    <p:set>
                                      <p:cBhvr>
                                        <p:cTn id="31" dur="1" fill="hold">
                                          <p:stCondLst>
                                            <p:cond delay="0"/>
                                          </p:stCondLst>
                                        </p:cTn>
                                        <p:tgtEl>
                                          <p:spTgt spid="35842"/>
                                        </p:tgtEl>
                                        <p:attrNameLst>
                                          <p:attrName>style.visibility</p:attrName>
                                        </p:attrNameLst>
                                      </p:cBhvr>
                                      <p:to>
                                        <p:strVal val="visible"/>
                                      </p:to>
                                    </p:set>
                                    <p:animEffect transition="in" filter="fade">
                                      <p:cBhvr>
                                        <p:cTn id="32" dur="2000"/>
                                        <p:tgtEl>
                                          <p:spTgt spid="35842"/>
                                        </p:tgtEl>
                                      </p:cBhvr>
                                    </p:animEffect>
                                    <p:anim calcmode="lin" valueType="num">
                                      <p:cBhvr>
                                        <p:cTn id="33" dur="2000" fill="hold"/>
                                        <p:tgtEl>
                                          <p:spTgt spid="35842"/>
                                        </p:tgtEl>
                                        <p:attrNameLst>
                                          <p:attrName>ppt_x</p:attrName>
                                        </p:attrNameLst>
                                      </p:cBhvr>
                                      <p:tavLst>
                                        <p:tav tm="0">
                                          <p:val>
                                            <p:strVal val="#ppt_x"/>
                                          </p:val>
                                        </p:tav>
                                        <p:tav tm="100000">
                                          <p:val>
                                            <p:strVal val="#ppt_x"/>
                                          </p:val>
                                        </p:tav>
                                      </p:tavLst>
                                    </p:anim>
                                    <p:anim calcmode="lin" valueType="num">
                                      <p:cBhvr>
                                        <p:cTn id="34" dur="2000" fill="hold"/>
                                        <p:tgtEl>
                                          <p:spTgt spid="358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5">
            <a:extLst>
              <a:ext uri="{FF2B5EF4-FFF2-40B4-BE49-F238E27FC236}">
                <a16:creationId xmlns:a16="http://schemas.microsoft.com/office/drawing/2014/main" id="{B964FC0B-0205-44B5-B43B-14670E745AC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67341" y="1143000"/>
            <a:ext cx="4319587" cy="260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Picture 7">
            <a:extLst>
              <a:ext uri="{FF2B5EF4-FFF2-40B4-BE49-F238E27FC236}">
                <a16:creationId xmlns:a16="http://schemas.microsoft.com/office/drawing/2014/main" id="{26C36292-4DC1-43B1-B735-3A63BF68E0C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50945" y="3719049"/>
            <a:ext cx="2452687" cy="198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BAFBB5C4-D04E-4B18-8CD8-56BACF2CC685}"/>
              </a:ext>
            </a:extLst>
          </p:cNvPr>
          <p:cNvSpPr txBox="1">
            <a:spLocks noChangeArrowheads="1"/>
          </p:cNvSpPr>
          <p:nvPr/>
        </p:nvSpPr>
        <p:spPr bwMode="auto">
          <a:xfrm>
            <a:off x="696912" y="888691"/>
            <a:ext cx="6478587"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dirty="0">
                <a:solidFill>
                  <a:srgbClr val="002060"/>
                </a:solidFill>
                <a:latin typeface="Arial" panose="020B0604020202020204" pitchFamily="34" charset="0"/>
                <a:cs typeface="Arial" panose="020B0604020202020204" pitchFamily="34" charset="0"/>
              </a:rPr>
              <a:t>Growth rates</a:t>
            </a:r>
          </a:p>
          <a:p>
            <a:pPr algn="just" eaLnBrk="1" hangingPunct="1"/>
            <a:r>
              <a:rPr lang="en-GB" altLang="en-US" dirty="0">
                <a:solidFill>
                  <a:srgbClr val="002060"/>
                </a:solidFill>
                <a:latin typeface="Arial" panose="020B0604020202020204" pitchFamily="34" charset="0"/>
                <a:cs typeface="Arial" panose="020B0604020202020204" pitchFamily="34" charset="0"/>
              </a:rPr>
              <a:t>Inflation rate</a:t>
            </a:r>
          </a:p>
          <a:p>
            <a:pPr algn="just" eaLnBrk="1" hangingPunct="1"/>
            <a:r>
              <a:rPr lang="en-GB" altLang="en-US" dirty="0">
                <a:solidFill>
                  <a:srgbClr val="002060"/>
                </a:solidFill>
                <a:latin typeface="Arial" panose="020B0604020202020204" pitchFamily="34" charset="0"/>
                <a:cs typeface="Arial" panose="020B0604020202020204" pitchFamily="34" charset="0"/>
              </a:rPr>
              <a:t>Interest rates</a:t>
            </a:r>
          </a:p>
          <a:p>
            <a:pPr algn="just" eaLnBrk="1" hangingPunct="1"/>
            <a:r>
              <a:rPr lang="en-GB" altLang="en-US" dirty="0">
                <a:solidFill>
                  <a:srgbClr val="002060"/>
                </a:solidFill>
                <a:latin typeface="Arial" panose="020B0604020202020204" pitchFamily="34" charset="0"/>
                <a:cs typeface="Arial" panose="020B0604020202020204" pitchFamily="34" charset="0"/>
              </a:rPr>
              <a:t>Exchange rates</a:t>
            </a:r>
          </a:p>
          <a:p>
            <a:pPr algn="just" eaLnBrk="1" hangingPunct="1"/>
            <a:r>
              <a:rPr lang="en-GB" altLang="en-US" dirty="0">
                <a:solidFill>
                  <a:srgbClr val="002060"/>
                </a:solidFill>
                <a:latin typeface="Arial" panose="020B0604020202020204" pitchFamily="34" charset="0"/>
                <a:cs typeface="Arial" panose="020B0604020202020204" pitchFamily="34" charset="0"/>
              </a:rPr>
              <a:t>Unemployment trends</a:t>
            </a:r>
          </a:p>
          <a:p>
            <a:pPr algn="just" eaLnBrk="1" hangingPunct="1"/>
            <a:r>
              <a:rPr lang="en-GB" altLang="en-US" dirty="0">
                <a:solidFill>
                  <a:srgbClr val="002060"/>
                </a:solidFill>
                <a:latin typeface="Arial" panose="020B0604020202020204" pitchFamily="34" charset="0"/>
                <a:cs typeface="Arial" panose="020B0604020202020204" pitchFamily="34" charset="0"/>
              </a:rPr>
              <a:t>Labour costs</a:t>
            </a:r>
          </a:p>
          <a:p>
            <a:pPr algn="just" eaLnBrk="1" hangingPunct="1"/>
            <a:r>
              <a:rPr lang="en-GB" altLang="en-US" dirty="0">
                <a:solidFill>
                  <a:srgbClr val="002060"/>
                </a:solidFill>
                <a:latin typeface="Arial" panose="020B0604020202020204" pitchFamily="34" charset="0"/>
                <a:cs typeface="Arial" panose="020B0604020202020204" pitchFamily="34" charset="0"/>
              </a:rPr>
              <a:t>Stage of business cycle</a:t>
            </a:r>
          </a:p>
          <a:p>
            <a:pPr algn="just" eaLnBrk="1" hangingPunct="1"/>
            <a:r>
              <a:rPr lang="en-GB" altLang="en-US" dirty="0">
                <a:solidFill>
                  <a:srgbClr val="002060"/>
                </a:solidFill>
                <a:latin typeface="Arial" panose="020B0604020202020204" pitchFamily="34" charset="0"/>
                <a:cs typeface="Arial" panose="020B0604020202020204" pitchFamily="34" charset="0"/>
              </a:rPr>
              <a:t>Credit availability</a:t>
            </a:r>
          </a:p>
          <a:p>
            <a:pPr algn="just" eaLnBrk="1" hangingPunct="1"/>
            <a:r>
              <a:rPr lang="en-GB" altLang="en-US" dirty="0">
                <a:solidFill>
                  <a:srgbClr val="002060"/>
                </a:solidFill>
                <a:latin typeface="Arial" panose="020B0604020202020204" pitchFamily="34" charset="0"/>
                <a:cs typeface="Arial" panose="020B0604020202020204" pitchFamily="34" charset="0"/>
              </a:rPr>
              <a:t>Trade flows and patterns</a:t>
            </a:r>
          </a:p>
          <a:p>
            <a:pPr algn="just" eaLnBrk="1" hangingPunct="1"/>
            <a:r>
              <a:rPr lang="en-GB" altLang="en-US" dirty="0">
                <a:solidFill>
                  <a:srgbClr val="002060"/>
                </a:solidFill>
                <a:latin typeface="Arial" panose="020B0604020202020204" pitchFamily="34" charset="0"/>
                <a:cs typeface="Arial" panose="020B0604020202020204" pitchFamily="34" charset="0"/>
              </a:rPr>
              <a:t>Level of consumers’ disposable income</a:t>
            </a:r>
          </a:p>
          <a:p>
            <a:pPr algn="just" eaLnBrk="1" hangingPunct="1"/>
            <a:r>
              <a:rPr lang="en-GB" altLang="en-US" dirty="0">
                <a:solidFill>
                  <a:srgbClr val="002060"/>
                </a:solidFill>
                <a:latin typeface="Arial" panose="020B0604020202020204" pitchFamily="34" charset="0"/>
                <a:cs typeface="Arial" panose="020B0604020202020204" pitchFamily="34" charset="0"/>
              </a:rPr>
              <a:t>….</a:t>
            </a:r>
          </a:p>
          <a:p>
            <a:pPr algn="just" eaLnBrk="1" hangingPunct="1"/>
            <a:endParaRPr lang="en-GB" altLang="en-US" sz="1800" dirty="0">
              <a:solidFill>
                <a:srgbClr val="002060"/>
              </a:solidFill>
            </a:endParaRPr>
          </a:p>
        </p:txBody>
      </p:sp>
      <p:pic>
        <p:nvPicPr>
          <p:cNvPr id="4" name="Picture 3" descr="A picture containing indoor, table, cake, top&#10;&#10;Description automatically generated">
            <a:extLst>
              <a:ext uri="{FF2B5EF4-FFF2-40B4-BE49-F238E27FC236}">
                <a16:creationId xmlns:a16="http://schemas.microsoft.com/office/drawing/2014/main" id="{20A2C104-1E00-41E0-9E1B-0B7CFF53996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20336" y="3429000"/>
            <a:ext cx="2736850" cy="192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7F8F8F9F-4D09-4387-89BA-3370F16631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86928" y="655637"/>
            <a:ext cx="2982913"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7A4024D1-9B64-4FF4-B69D-ED61A8838263}"/>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Economic Factors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nodeType="afterGroup">
                            <p:stCondLst>
                              <p:cond delay="1000"/>
                            </p:stCondLst>
                            <p:childTnLst>
                              <p:par>
                                <p:cTn id="12" presetID="42" presetClass="entr" presetSubtype="0" fill="hold" nodeType="afterEffect">
                                  <p:stCondLst>
                                    <p:cond delay="0"/>
                                  </p:stCondLst>
                                  <p:childTnLst>
                                    <p:set>
                                      <p:cBhvr>
                                        <p:cTn id="13" dur="1" fill="hold">
                                          <p:stCondLst>
                                            <p:cond delay="0"/>
                                          </p:stCondLst>
                                        </p:cTn>
                                        <p:tgtEl>
                                          <p:spTgt spid="37891"/>
                                        </p:tgtEl>
                                        <p:attrNameLst>
                                          <p:attrName>style.visibility</p:attrName>
                                        </p:attrNameLst>
                                      </p:cBhvr>
                                      <p:to>
                                        <p:strVal val="visible"/>
                                      </p:to>
                                    </p:set>
                                    <p:animEffect transition="in" filter="fade">
                                      <p:cBhvr>
                                        <p:cTn id="14" dur="2000"/>
                                        <p:tgtEl>
                                          <p:spTgt spid="37891"/>
                                        </p:tgtEl>
                                      </p:cBhvr>
                                    </p:animEffect>
                                    <p:anim calcmode="lin" valueType="num">
                                      <p:cBhvr>
                                        <p:cTn id="15" dur="2000" fill="hold"/>
                                        <p:tgtEl>
                                          <p:spTgt spid="37891"/>
                                        </p:tgtEl>
                                        <p:attrNameLst>
                                          <p:attrName>ppt_x</p:attrName>
                                        </p:attrNameLst>
                                      </p:cBhvr>
                                      <p:tavLst>
                                        <p:tav tm="0">
                                          <p:val>
                                            <p:strVal val="#ppt_x"/>
                                          </p:val>
                                        </p:tav>
                                        <p:tav tm="100000">
                                          <p:val>
                                            <p:strVal val="#ppt_x"/>
                                          </p:val>
                                        </p:tav>
                                      </p:tavLst>
                                    </p:anim>
                                    <p:anim calcmode="lin" valueType="num">
                                      <p:cBhvr>
                                        <p:cTn id="16" dur="2000" fill="hold"/>
                                        <p:tgtEl>
                                          <p:spTgt spid="37891"/>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3000"/>
                            </p:stCondLst>
                            <p:childTnLst>
                              <p:par>
                                <p:cTn id="18" presetID="42" presetClass="entr" presetSubtype="0" fill="hold" nodeType="afterEffect">
                                  <p:stCondLst>
                                    <p:cond delay="0"/>
                                  </p:stCondLst>
                                  <p:childTnLst>
                                    <p:set>
                                      <p:cBhvr>
                                        <p:cTn id="19" dur="1" fill="hold">
                                          <p:stCondLst>
                                            <p:cond delay="0"/>
                                          </p:stCondLst>
                                        </p:cTn>
                                        <p:tgtEl>
                                          <p:spTgt spid="37894"/>
                                        </p:tgtEl>
                                        <p:attrNameLst>
                                          <p:attrName>style.visibility</p:attrName>
                                        </p:attrNameLst>
                                      </p:cBhvr>
                                      <p:to>
                                        <p:strVal val="visible"/>
                                      </p:to>
                                    </p:set>
                                    <p:animEffect transition="in" filter="fade">
                                      <p:cBhvr>
                                        <p:cTn id="20" dur="2000"/>
                                        <p:tgtEl>
                                          <p:spTgt spid="37894"/>
                                        </p:tgtEl>
                                      </p:cBhvr>
                                    </p:animEffect>
                                    <p:anim calcmode="lin" valueType="num">
                                      <p:cBhvr>
                                        <p:cTn id="21" dur="2000" fill="hold"/>
                                        <p:tgtEl>
                                          <p:spTgt spid="37894"/>
                                        </p:tgtEl>
                                        <p:attrNameLst>
                                          <p:attrName>ppt_x</p:attrName>
                                        </p:attrNameLst>
                                      </p:cBhvr>
                                      <p:tavLst>
                                        <p:tav tm="0">
                                          <p:val>
                                            <p:strVal val="#ppt_x"/>
                                          </p:val>
                                        </p:tav>
                                        <p:tav tm="100000">
                                          <p:val>
                                            <p:strVal val="#ppt_x"/>
                                          </p:val>
                                        </p:tav>
                                      </p:tavLst>
                                    </p:anim>
                                    <p:anim calcmode="lin" valueType="num">
                                      <p:cBhvr>
                                        <p:cTn id="22" dur="2000" fill="hold"/>
                                        <p:tgtEl>
                                          <p:spTgt spid="37894"/>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5000"/>
                            </p:stCondLst>
                            <p:childTnLst>
                              <p:par>
                                <p:cTn id="24" presetID="42"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2000"/>
                                        <p:tgtEl>
                                          <p:spTgt spid="4"/>
                                        </p:tgtEl>
                                      </p:cBhvr>
                                    </p:animEffect>
                                    <p:anim calcmode="lin" valueType="num">
                                      <p:cBhvr>
                                        <p:cTn id="27" dur="2000" fill="hold"/>
                                        <p:tgtEl>
                                          <p:spTgt spid="4"/>
                                        </p:tgtEl>
                                        <p:attrNameLst>
                                          <p:attrName>ppt_x</p:attrName>
                                        </p:attrNameLst>
                                      </p:cBhvr>
                                      <p:tavLst>
                                        <p:tav tm="0">
                                          <p:val>
                                            <p:strVal val="#ppt_x"/>
                                          </p:val>
                                        </p:tav>
                                        <p:tav tm="100000">
                                          <p:val>
                                            <p:strVal val="#ppt_x"/>
                                          </p:val>
                                        </p:tav>
                                      </p:tavLst>
                                    </p:anim>
                                    <p:anim calcmode="lin" valueType="num">
                                      <p:cBhvr>
                                        <p:cTn id="28" dur="2000" fill="hold"/>
                                        <p:tgtEl>
                                          <p:spTgt spid="4"/>
                                        </p:tgtEl>
                                        <p:attrNameLst>
                                          <p:attrName>ppt_y</p:attrName>
                                        </p:attrNameLst>
                                      </p:cBhvr>
                                      <p:tavLst>
                                        <p:tav tm="0">
                                          <p:val>
                                            <p:strVal val="#ppt_y+.1"/>
                                          </p:val>
                                        </p:tav>
                                        <p:tav tm="100000">
                                          <p:val>
                                            <p:strVal val="#ppt_y"/>
                                          </p:val>
                                        </p:tav>
                                      </p:tavLst>
                                    </p:anim>
                                  </p:childTnLst>
                                </p:cTn>
                              </p:par>
                            </p:childTnLst>
                          </p:cTn>
                        </p:par>
                        <p:par>
                          <p:cTn id="29" fill="hold" nodeType="afterGroup">
                            <p:stCondLst>
                              <p:cond delay="7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2000"/>
                                        <p:tgtEl>
                                          <p:spTgt spid="9"/>
                                        </p:tgtEl>
                                      </p:cBhvr>
                                    </p:animEffect>
                                    <p:anim calcmode="lin" valueType="num">
                                      <p:cBhvr>
                                        <p:cTn id="33" dur="2000" fill="hold"/>
                                        <p:tgtEl>
                                          <p:spTgt spid="9"/>
                                        </p:tgtEl>
                                        <p:attrNameLst>
                                          <p:attrName>ppt_x</p:attrName>
                                        </p:attrNameLst>
                                      </p:cBhvr>
                                      <p:tavLst>
                                        <p:tav tm="0">
                                          <p:val>
                                            <p:strVal val="#ppt_x"/>
                                          </p:val>
                                        </p:tav>
                                        <p:tav tm="100000">
                                          <p:val>
                                            <p:strVal val="#ppt_x"/>
                                          </p:val>
                                        </p:tav>
                                      </p:tavLst>
                                    </p:anim>
                                    <p:anim calcmode="lin" valueType="num">
                                      <p:cBhvr>
                                        <p:cTn id="34"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E84A64E-5C27-4CA6-A475-E249C08946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3313" y="1556792"/>
            <a:ext cx="6192837" cy="472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E85E704F-DD63-4970-8BC9-56F47BA41867}"/>
              </a:ext>
            </a:extLst>
          </p:cNvPr>
          <p:cNvSpPr txBox="1">
            <a:spLocks noChangeArrowheads="1"/>
          </p:cNvSpPr>
          <p:nvPr/>
        </p:nvSpPr>
        <p:spPr bwMode="auto">
          <a:xfrm>
            <a:off x="767408" y="836712"/>
            <a:ext cx="8496300"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dirty="0">
                <a:solidFill>
                  <a:srgbClr val="002060"/>
                </a:solidFill>
                <a:latin typeface="Arial" panose="020B0604020202020204" pitchFamily="34" charset="0"/>
                <a:cs typeface="Arial" panose="020B0604020202020204" pitchFamily="34" charset="0"/>
              </a:rPr>
              <a:t>Health consciousness</a:t>
            </a:r>
          </a:p>
          <a:p>
            <a:pPr algn="just" eaLnBrk="1" hangingPunct="1"/>
            <a:r>
              <a:rPr lang="en-GB" altLang="en-US" dirty="0">
                <a:solidFill>
                  <a:srgbClr val="002060"/>
                </a:solidFill>
                <a:latin typeface="Arial" panose="020B0604020202020204" pitchFamily="34" charset="0"/>
                <a:cs typeface="Arial" panose="020B0604020202020204" pitchFamily="34" charset="0"/>
              </a:rPr>
              <a:t>Education level</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imported goods and services</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work, leisure, career and retirement</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product quality and customer service</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saving and investing</a:t>
            </a:r>
          </a:p>
          <a:p>
            <a:pPr algn="just" eaLnBrk="1" hangingPunct="1"/>
            <a:r>
              <a:rPr lang="en-GB" altLang="en-US" dirty="0">
                <a:solidFill>
                  <a:srgbClr val="002060"/>
                </a:solidFill>
                <a:latin typeface="Arial" panose="020B0604020202020204" pitchFamily="34" charset="0"/>
                <a:cs typeface="Arial" panose="020B0604020202020204" pitchFamily="34" charset="0"/>
              </a:rPr>
              <a:t>Lifestyles and population growth rate</a:t>
            </a:r>
          </a:p>
          <a:p>
            <a:pPr algn="just" eaLnBrk="1" hangingPunct="1"/>
            <a:r>
              <a:rPr lang="en-GB" altLang="en-US" dirty="0">
                <a:solidFill>
                  <a:srgbClr val="002060"/>
                </a:solidFill>
                <a:latin typeface="Arial" panose="020B0604020202020204" pitchFamily="34" charset="0"/>
                <a:cs typeface="Arial" panose="020B0604020202020204" pitchFamily="34" charset="0"/>
              </a:rPr>
              <a:t>Buying habits</a:t>
            </a:r>
          </a:p>
          <a:p>
            <a:pPr algn="just" eaLnBrk="1" hangingPunct="1"/>
            <a:r>
              <a:rPr lang="en-GB" altLang="en-US" dirty="0">
                <a:solidFill>
                  <a:srgbClr val="002060"/>
                </a:solidFill>
                <a:latin typeface="Arial" panose="020B0604020202020204" pitchFamily="34" charset="0"/>
                <a:cs typeface="Arial" panose="020B0604020202020204" pitchFamily="34" charset="0"/>
              </a:rPr>
              <a:t>Religion and beliefs</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“green” or ecological products</a:t>
            </a:r>
          </a:p>
          <a:p>
            <a:pPr algn="just" eaLnBrk="1" hangingPunct="1"/>
            <a:r>
              <a:rPr lang="en-GB" altLang="en-US" dirty="0">
                <a:solidFill>
                  <a:srgbClr val="002060"/>
                </a:solidFill>
                <a:latin typeface="Arial" panose="020B0604020202020204" pitchFamily="34" charset="0"/>
                <a:cs typeface="Arial" panose="020B0604020202020204" pitchFamily="34" charset="0"/>
              </a:rPr>
              <a:t>…..</a:t>
            </a:r>
          </a:p>
          <a:p>
            <a:pPr algn="just" eaLnBrk="1" hangingPunct="1"/>
            <a:endParaRPr lang="en-GB" altLang="en-US" sz="1800" dirty="0">
              <a:solidFill>
                <a:srgbClr val="002060"/>
              </a:solidFill>
            </a:endParaRPr>
          </a:p>
        </p:txBody>
      </p:sp>
      <p:sp>
        <p:nvSpPr>
          <p:cNvPr id="6" name="Title 1">
            <a:extLst>
              <a:ext uri="{FF2B5EF4-FFF2-40B4-BE49-F238E27FC236}">
                <a16:creationId xmlns:a16="http://schemas.microsoft.com/office/drawing/2014/main" id="{9E5E8219-1FBB-41DC-89CB-EC258076C53E}"/>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Social Factors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nodeType="afterGroup">
                            <p:stCondLst>
                              <p:cond delay="1000"/>
                            </p:stCondLst>
                            <p:childTnLst>
                              <p:par>
                                <p:cTn id="12" presetID="42" presetClass="entr" presetSubtype="0" fill="hold" nodeType="afterEffect">
                                  <p:stCondLst>
                                    <p:cond delay="10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2000"/>
                                        <p:tgtEl>
                                          <p:spTgt spid="9"/>
                                        </p:tgtEl>
                                      </p:cBhvr>
                                    </p:animEffect>
                                    <p:anim calcmode="lin" valueType="num">
                                      <p:cBhvr>
                                        <p:cTn id="15" dur="2000" fill="hold"/>
                                        <p:tgtEl>
                                          <p:spTgt spid="9"/>
                                        </p:tgtEl>
                                        <p:attrNameLst>
                                          <p:attrName>ppt_x</p:attrName>
                                        </p:attrNameLst>
                                      </p:cBhvr>
                                      <p:tavLst>
                                        <p:tav tm="0">
                                          <p:val>
                                            <p:strVal val="#ppt_x"/>
                                          </p:val>
                                        </p:tav>
                                        <p:tav tm="100000">
                                          <p:val>
                                            <p:strVal val="#ppt_x"/>
                                          </p:val>
                                        </p:tav>
                                      </p:tavLst>
                                    </p:anim>
                                    <p:anim calcmode="lin" valueType="num">
                                      <p:cBhvr>
                                        <p:cTn id="16"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2">
            <a:extLst>
              <a:ext uri="{FF2B5EF4-FFF2-40B4-BE49-F238E27FC236}">
                <a16:creationId xmlns:a16="http://schemas.microsoft.com/office/drawing/2014/main" id="{A87150B3-2519-4F21-AE75-955B2D570A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1412776"/>
            <a:ext cx="5240338" cy="431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873D9DBB-8E6B-40C1-A24E-894E4DCC5179}"/>
              </a:ext>
            </a:extLst>
          </p:cNvPr>
          <p:cNvSpPr txBox="1">
            <a:spLocks noChangeArrowheads="1"/>
          </p:cNvSpPr>
          <p:nvPr/>
        </p:nvSpPr>
        <p:spPr bwMode="auto">
          <a:xfrm>
            <a:off x="767408" y="1241426"/>
            <a:ext cx="5616575"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dirty="0">
                <a:solidFill>
                  <a:srgbClr val="002060"/>
                </a:solidFill>
                <a:latin typeface="Arial" panose="020B0604020202020204" pitchFamily="34" charset="0"/>
                <a:cs typeface="Arial" panose="020B0604020202020204" pitchFamily="34" charset="0"/>
              </a:rPr>
              <a:t>Basic infrastructure level</a:t>
            </a:r>
          </a:p>
          <a:p>
            <a:pPr algn="just" eaLnBrk="1" hangingPunct="1"/>
            <a:r>
              <a:rPr lang="en-GB" altLang="en-US" dirty="0">
                <a:solidFill>
                  <a:srgbClr val="002060"/>
                </a:solidFill>
                <a:latin typeface="Arial" panose="020B0604020202020204" pitchFamily="34" charset="0"/>
                <a:cs typeface="Arial" panose="020B0604020202020204" pitchFamily="34" charset="0"/>
              </a:rPr>
              <a:t>Rate of technological change</a:t>
            </a:r>
          </a:p>
          <a:p>
            <a:pPr algn="just" eaLnBrk="1" hangingPunct="1"/>
            <a:r>
              <a:rPr lang="en-GB" altLang="en-US" dirty="0">
                <a:solidFill>
                  <a:srgbClr val="002060"/>
                </a:solidFill>
                <a:latin typeface="Arial" panose="020B0604020202020204" pitchFamily="34" charset="0"/>
                <a:cs typeface="Arial" panose="020B0604020202020204" pitchFamily="34" charset="0"/>
              </a:rPr>
              <a:t>Spending on research &amp; development</a:t>
            </a:r>
          </a:p>
          <a:p>
            <a:pPr algn="just" eaLnBrk="1" hangingPunct="1"/>
            <a:r>
              <a:rPr lang="en-GB" altLang="en-US" dirty="0">
                <a:solidFill>
                  <a:srgbClr val="002060"/>
                </a:solidFill>
                <a:latin typeface="Arial" panose="020B0604020202020204" pitchFamily="34" charset="0"/>
                <a:cs typeface="Arial" panose="020B0604020202020204" pitchFamily="34" charset="0"/>
              </a:rPr>
              <a:t>Technology incentives</a:t>
            </a:r>
          </a:p>
          <a:p>
            <a:pPr algn="just" eaLnBrk="1" hangingPunct="1"/>
            <a:r>
              <a:rPr lang="en-GB" altLang="en-US" dirty="0">
                <a:solidFill>
                  <a:srgbClr val="002060"/>
                </a:solidFill>
                <a:latin typeface="Arial" panose="020B0604020202020204" pitchFamily="34" charset="0"/>
                <a:cs typeface="Arial" panose="020B0604020202020204" pitchFamily="34" charset="0"/>
              </a:rPr>
              <a:t>Legislation regarding technology</a:t>
            </a:r>
          </a:p>
          <a:p>
            <a:pPr algn="just" eaLnBrk="1" hangingPunct="1"/>
            <a:r>
              <a:rPr lang="en-GB" altLang="en-US" dirty="0">
                <a:solidFill>
                  <a:srgbClr val="002060"/>
                </a:solidFill>
                <a:latin typeface="Arial" panose="020B0604020202020204" pitchFamily="34" charset="0"/>
                <a:cs typeface="Arial" panose="020B0604020202020204" pitchFamily="34" charset="0"/>
              </a:rPr>
              <a:t>Technology level in your industry</a:t>
            </a:r>
          </a:p>
          <a:p>
            <a:pPr algn="just" eaLnBrk="1" hangingPunct="1"/>
            <a:r>
              <a:rPr lang="en-GB" altLang="en-US" dirty="0">
                <a:solidFill>
                  <a:srgbClr val="002060"/>
                </a:solidFill>
                <a:latin typeface="Arial" panose="020B0604020202020204" pitchFamily="34" charset="0"/>
                <a:cs typeface="Arial" panose="020B0604020202020204" pitchFamily="34" charset="0"/>
              </a:rPr>
              <a:t>Communication infrastructure</a:t>
            </a:r>
          </a:p>
          <a:p>
            <a:pPr algn="just" eaLnBrk="1" hangingPunct="1"/>
            <a:r>
              <a:rPr lang="en-GB" altLang="en-US" dirty="0">
                <a:solidFill>
                  <a:srgbClr val="002060"/>
                </a:solidFill>
                <a:latin typeface="Arial" panose="020B0604020202020204" pitchFamily="34" charset="0"/>
                <a:cs typeface="Arial" panose="020B0604020202020204" pitchFamily="34" charset="0"/>
              </a:rPr>
              <a:t>Access to latest technology</a:t>
            </a:r>
          </a:p>
          <a:p>
            <a:pPr algn="just" eaLnBrk="1" hangingPunct="1"/>
            <a:r>
              <a:rPr lang="en-GB" altLang="en-US" dirty="0">
                <a:solidFill>
                  <a:srgbClr val="002060"/>
                </a:solidFill>
                <a:latin typeface="Arial" panose="020B0604020202020204" pitchFamily="34" charset="0"/>
                <a:cs typeface="Arial" panose="020B0604020202020204" pitchFamily="34" charset="0"/>
              </a:rPr>
              <a:t>Internet infrastructure and penetration</a:t>
            </a:r>
          </a:p>
          <a:p>
            <a:pPr algn="just" eaLnBrk="1" hangingPunct="1"/>
            <a:r>
              <a:rPr lang="en-GB" altLang="en-US" dirty="0">
                <a:solidFill>
                  <a:srgbClr val="002060"/>
                </a:solidFill>
                <a:latin typeface="Arial" panose="020B0604020202020204" pitchFamily="34" charset="0"/>
                <a:cs typeface="Arial" panose="020B0604020202020204" pitchFamily="34" charset="0"/>
              </a:rPr>
              <a:t>…..</a:t>
            </a:r>
          </a:p>
          <a:p>
            <a:pPr algn="just" eaLnBrk="1" hangingPunct="1"/>
            <a:endParaRPr lang="en-GB" altLang="en-US" sz="1800" dirty="0">
              <a:solidFill>
                <a:srgbClr val="002060"/>
              </a:solidFill>
            </a:endParaRPr>
          </a:p>
        </p:txBody>
      </p:sp>
      <p:sp>
        <p:nvSpPr>
          <p:cNvPr id="6" name="Title 1">
            <a:extLst>
              <a:ext uri="{FF2B5EF4-FFF2-40B4-BE49-F238E27FC236}">
                <a16:creationId xmlns:a16="http://schemas.microsoft.com/office/drawing/2014/main" id="{BDA43619-899B-4015-86A6-463BD8A3669A}"/>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Technological Factors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nodeType="afterGroup">
                            <p:stCondLst>
                              <p:cond delay="1000"/>
                            </p:stCondLst>
                            <p:childTnLst>
                              <p:par>
                                <p:cTn id="12" presetID="42" presetClass="entr" presetSubtype="0" fill="hold" nodeType="afterEffect">
                                  <p:stCondLst>
                                    <p:cond delay="1000"/>
                                  </p:stCondLst>
                                  <p:childTnLst>
                                    <p:set>
                                      <p:cBhvr>
                                        <p:cTn id="13" dur="1" fill="hold">
                                          <p:stCondLst>
                                            <p:cond delay="0"/>
                                          </p:stCondLst>
                                        </p:cTn>
                                        <p:tgtEl>
                                          <p:spTgt spid="41987"/>
                                        </p:tgtEl>
                                        <p:attrNameLst>
                                          <p:attrName>style.visibility</p:attrName>
                                        </p:attrNameLst>
                                      </p:cBhvr>
                                      <p:to>
                                        <p:strVal val="visible"/>
                                      </p:to>
                                    </p:set>
                                    <p:animEffect transition="in" filter="fade">
                                      <p:cBhvr>
                                        <p:cTn id="14" dur="2000"/>
                                        <p:tgtEl>
                                          <p:spTgt spid="41987"/>
                                        </p:tgtEl>
                                      </p:cBhvr>
                                    </p:animEffect>
                                    <p:anim calcmode="lin" valueType="num">
                                      <p:cBhvr>
                                        <p:cTn id="15" dur="2000" fill="hold"/>
                                        <p:tgtEl>
                                          <p:spTgt spid="41987"/>
                                        </p:tgtEl>
                                        <p:attrNameLst>
                                          <p:attrName>ppt_x</p:attrName>
                                        </p:attrNameLst>
                                      </p:cBhvr>
                                      <p:tavLst>
                                        <p:tav tm="0">
                                          <p:val>
                                            <p:strVal val="#ppt_x"/>
                                          </p:val>
                                        </p:tav>
                                        <p:tav tm="100000">
                                          <p:val>
                                            <p:strVal val="#ppt_x"/>
                                          </p:val>
                                        </p:tav>
                                      </p:tavLst>
                                    </p:anim>
                                    <p:anim calcmode="lin" valueType="num">
                                      <p:cBhvr>
                                        <p:cTn id="16" dur="2000" fill="hold"/>
                                        <p:tgtEl>
                                          <p:spTgt spid="419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1">
            <a:extLst>
              <a:ext uri="{FF2B5EF4-FFF2-40B4-BE49-F238E27FC236}">
                <a16:creationId xmlns:a16="http://schemas.microsoft.com/office/drawing/2014/main" id="{4506DE18-E86E-4650-A3E7-305F9AA882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76120" y="1215720"/>
            <a:ext cx="4655987" cy="431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3D08262B-00EC-4D33-A8EE-C594EDD071A8}"/>
              </a:ext>
            </a:extLst>
          </p:cNvPr>
          <p:cNvSpPr txBox="1">
            <a:spLocks noChangeArrowheads="1"/>
          </p:cNvSpPr>
          <p:nvPr/>
        </p:nvSpPr>
        <p:spPr bwMode="auto">
          <a:xfrm>
            <a:off x="623392" y="1222455"/>
            <a:ext cx="7488237"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dirty="0">
                <a:solidFill>
                  <a:srgbClr val="002060"/>
                </a:solidFill>
                <a:latin typeface="Arial" panose="020B0604020202020204" pitchFamily="34" charset="0"/>
                <a:cs typeface="Arial" panose="020B0604020202020204" pitchFamily="34" charset="0"/>
              </a:rPr>
              <a:t>Weather</a:t>
            </a:r>
          </a:p>
          <a:p>
            <a:pPr algn="just" eaLnBrk="1" hangingPunct="1"/>
            <a:r>
              <a:rPr lang="en-GB" altLang="en-US" dirty="0">
                <a:solidFill>
                  <a:srgbClr val="002060"/>
                </a:solidFill>
                <a:latin typeface="Arial" panose="020B0604020202020204" pitchFamily="34" charset="0"/>
                <a:cs typeface="Arial" panose="020B0604020202020204" pitchFamily="34" charset="0"/>
              </a:rPr>
              <a:t>Climate change</a:t>
            </a:r>
          </a:p>
          <a:p>
            <a:pPr algn="just" eaLnBrk="1" hangingPunct="1"/>
            <a:r>
              <a:rPr lang="en-GB" altLang="en-US" dirty="0">
                <a:solidFill>
                  <a:srgbClr val="002060"/>
                </a:solidFill>
                <a:latin typeface="Arial" panose="020B0604020202020204" pitchFamily="34" charset="0"/>
                <a:cs typeface="Arial" panose="020B0604020202020204" pitchFamily="34" charset="0"/>
              </a:rPr>
              <a:t>Laws regulating environment pollution</a:t>
            </a:r>
          </a:p>
          <a:p>
            <a:pPr algn="just" eaLnBrk="1" hangingPunct="1"/>
            <a:r>
              <a:rPr lang="en-GB" altLang="en-US" dirty="0">
                <a:solidFill>
                  <a:srgbClr val="002060"/>
                </a:solidFill>
                <a:latin typeface="Arial" panose="020B0604020202020204" pitchFamily="34" charset="0"/>
                <a:cs typeface="Arial" panose="020B0604020202020204" pitchFamily="34" charset="0"/>
              </a:rPr>
              <a:t>Air and water pollution</a:t>
            </a:r>
          </a:p>
          <a:p>
            <a:pPr algn="just" eaLnBrk="1" hangingPunct="1"/>
            <a:r>
              <a:rPr lang="en-GB" altLang="en-US" dirty="0">
                <a:solidFill>
                  <a:srgbClr val="002060"/>
                </a:solidFill>
                <a:latin typeface="Arial" panose="020B0604020202020204" pitchFamily="34" charset="0"/>
                <a:cs typeface="Arial" panose="020B0604020202020204" pitchFamily="34" charset="0"/>
              </a:rPr>
              <a:t>Recycling</a:t>
            </a:r>
          </a:p>
          <a:p>
            <a:pPr algn="just" eaLnBrk="1" hangingPunct="1"/>
            <a:r>
              <a:rPr lang="en-GB" altLang="en-US" dirty="0">
                <a:solidFill>
                  <a:srgbClr val="002060"/>
                </a:solidFill>
                <a:latin typeface="Arial" panose="020B0604020202020204" pitchFamily="34" charset="0"/>
                <a:cs typeface="Arial" panose="020B0604020202020204" pitchFamily="34" charset="0"/>
              </a:rPr>
              <a:t>Waste management</a:t>
            </a:r>
          </a:p>
          <a:p>
            <a:pPr algn="just" eaLnBrk="1" hangingPunct="1"/>
            <a:r>
              <a:rPr lang="en-GB" altLang="en-US" dirty="0">
                <a:solidFill>
                  <a:srgbClr val="002060"/>
                </a:solidFill>
                <a:latin typeface="Arial" panose="020B0604020202020204" pitchFamily="34" charset="0"/>
                <a:cs typeface="Arial" panose="020B0604020202020204" pitchFamily="34" charset="0"/>
              </a:rPr>
              <a:t>Endangered species</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“green” or ecological products</a:t>
            </a:r>
          </a:p>
          <a:p>
            <a:pPr algn="just" eaLnBrk="1" hangingPunct="1"/>
            <a:r>
              <a:rPr lang="en-GB" altLang="en-US" dirty="0">
                <a:solidFill>
                  <a:srgbClr val="002060"/>
                </a:solidFill>
                <a:latin typeface="Arial" panose="020B0604020202020204" pitchFamily="34" charset="0"/>
                <a:cs typeface="Arial" panose="020B0604020202020204" pitchFamily="34" charset="0"/>
              </a:rPr>
              <a:t>Attitudes toward and support for renewable energy</a:t>
            </a:r>
          </a:p>
          <a:p>
            <a:pPr algn="just" eaLnBrk="1" hangingPunct="1"/>
            <a:r>
              <a:rPr lang="en-GB" altLang="en-US" dirty="0">
                <a:solidFill>
                  <a:srgbClr val="002060"/>
                </a:solidFill>
                <a:latin typeface="Arial" panose="020B0604020202020204" pitchFamily="34" charset="0"/>
                <a:cs typeface="Arial" panose="020B0604020202020204" pitchFamily="34" charset="0"/>
              </a:rPr>
              <a:t>…..</a:t>
            </a:r>
          </a:p>
          <a:p>
            <a:pPr algn="just" eaLnBrk="1" hangingPunct="1"/>
            <a:endParaRPr lang="en-GB" altLang="en-US" sz="1800" dirty="0">
              <a:solidFill>
                <a:srgbClr val="002060"/>
              </a:solidFill>
            </a:endParaRPr>
          </a:p>
        </p:txBody>
      </p:sp>
      <p:sp>
        <p:nvSpPr>
          <p:cNvPr id="6" name="Title 1">
            <a:extLst>
              <a:ext uri="{FF2B5EF4-FFF2-40B4-BE49-F238E27FC236}">
                <a16:creationId xmlns:a16="http://schemas.microsoft.com/office/drawing/2014/main" id="{9E48BA4D-6CC5-4C60-980F-097F528C4BE6}"/>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Environmental Factors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nodeType="afterGroup">
                            <p:stCondLst>
                              <p:cond delay="1000"/>
                            </p:stCondLst>
                            <p:childTnLst>
                              <p:par>
                                <p:cTn id="12" presetID="42" presetClass="entr" presetSubtype="0" fill="hold" nodeType="afterEffect">
                                  <p:stCondLst>
                                    <p:cond delay="1000"/>
                                  </p:stCondLst>
                                  <p:childTnLst>
                                    <p:set>
                                      <p:cBhvr>
                                        <p:cTn id="13" dur="1" fill="hold">
                                          <p:stCondLst>
                                            <p:cond delay="0"/>
                                          </p:stCondLst>
                                        </p:cTn>
                                        <p:tgtEl>
                                          <p:spTgt spid="44035"/>
                                        </p:tgtEl>
                                        <p:attrNameLst>
                                          <p:attrName>style.visibility</p:attrName>
                                        </p:attrNameLst>
                                      </p:cBhvr>
                                      <p:to>
                                        <p:strVal val="visible"/>
                                      </p:to>
                                    </p:set>
                                    <p:animEffect transition="in" filter="fade">
                                      <p:cBhvr>
                                        <p:cTn id="14" dur="2000"/>
                                        <p:tgtEl>
                                          <p:spTgt spid="44035"/>
                                        </p:tgtEl>
                                      </p:cBhvr>
                                    </p:animEffect>
                                    <p:anim calcmode="lin" valueType="num">
                                      <p:cBhvr>
                                        <p:cTn id="15" dur="2000" fill="hold"/>
                                        <p:tgtEl>
                                          <p:spTgt spid="44035"/>
                                        </p:tgtEl>
                                        <p:attrNameLst>
                                          <p:attrName>ppt_x</p:attrName>
                                        </p:attrNameLst>
                                      </p:cBhvr>
                                      <p:tavLst>
                                        <p:tav tm="0">
                                          <p:val>
                                            <p:strVal val="#ppt_x"/>
                                          </p:val>
                                        </p:tav>
                                        <p:tav tm="100000">
                                          <p:val>
                                            <p:strVal val="#ppt_x"/>
                                          </p:val>
                                        </p:tav>
                                      </p:tavLst>
                                    </p:anim>
                                    <p:anim calcmode="lin" valueType="num">
                                      <p:cBhvr>
                                        <p:cTn id="16" dur="2000" fill="hold"/>
                                        <p:tgtEl>
                                          <p:spTgt spid="440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2">
            <a:extLst>
              <a:ext uri="{FF2B5EF4-FFF2-40B4-BE49-F238E27FC236}">
                <a16:creationId xmlns:a16="http://schemas.microsoft.com/office/drawing/2014/main" id="{6ABDD663-CD18-46B6-A989-36037C48C34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44072" y="1772816"/>
            <a:ext cx="5565775" cy="382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C5920E70-DF9F-4426-BF45-586E085A3A61}"/>
              </a:ext>
            </a:extLst>
          </p:cNvPr>
          <p:cNvSpPr txBox="1">
            <a:spLocks noChangeArrowheads="1"/>
          </p:cNvSpPr>
          <p:nvPr/>
        </p:nvSpPr>
        <p:spPr bwMode="auto">
          <a:xfrm>
            <a:off x="623392" y="1484784"/>
            <a:ext cx="7488237"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817563" indent="-5143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dirty="0">
                <a:solidFill>
                  <a:srgbClr val="002060"/>
                </a:solidFill>
                <a:latin typeface="Arial" panose="020B0604020202020204" pitchFamily="34" charset="0"/>
                <a:cs typeface="Arial" panose="020B0604020202020204" pitchFamily="34" charset="0"/>
              </a:rPr>
              <a:t>Discrimination law</a:t>
            </a:r>
          </a:p>
          <a:p>
            <a:pPr algn="just" eaLnBrk="1" hangingPunct="1"/>
            <a:r>
              <a:rPr lang="en-GB" altLang="en-US" dirty="0">
                <a:solidFill>
                  <a:srgbClr val="002060"/>
                </a:solidFill>
                <a:latin typeface="Arial" panose="020B0604020202020204" pitchFamily="34" charset="0"/>
                <a:cs typeface="Arial" panose="020B0604020202020204" pitchFamily="34" charset="0"/>
              </a:rPr>
              <a:t>Copyright, patents / Intellectual property law</a:t>
            </a:r>
          </a:p>
          <a:p>
            <a:pPr algn="just" eaLnBrk="1" hangingPunct="1"/>
            <a:r>
              <a:rPr lang="en-GB" altLang="en-US" dirty="0">
                <a:solidFill>
                  <a:srgbClr val="002060"/>
                </a:solidFill>
                <a:latin typeface="Arial" panose="020B0604020202020204" pitchFamily="34" charset="0"/>
                <a:cs typeface="Arial" panose="020B0604020202020204" pitchFamily="34" charset="0"/>
              </a:rPr>
              <a:t>Consumer protection and e-commerce</a:t>
            </a:r>
          </a:p>
          <a:p>
            <a:pPr algn="just" eaLnBrk="1" hangingPunct="1"/>
            <a:r>
              <a:rPr lang="en-GB" altLang="en-US" dirty="0">
                <a:solidFill>
                  <a:srgbClr val="002060"/>
                </a:solidFill>
                <a:latin typeface="Arial" panose="020B0604020202020204" pitchFamily="34" charset="0"/>
                <a:cs typeface="Arial" panose="020B0604020202020204" pitchFamily="34" charset="0"/>
              </a:rPr>
              <a:t>Employment law</a:t>
            </a:r>
          </a:p>
          <a:p>
            <a:pPr algn="just" eaLnBrk="1" hangingPunct="1"/>
            <a:r>
              <a:rPr lang="en-GB" altLang="en-US" dirty="0">
                <a:solidFill>
                  <a:srgbClr val="002060"/>
                </a:solidFill>
                <a:latin typeface="Arial" panose="020B0604020202020204" pitchFamily="34" charset="0"/>
                <a:cs typeface="Arial" panose="020B0604020202020204" pitchFamily="34" charset="0"/>
              </a:rPr>
              <a:t>Health and safety law</a:t>
            </a:r>
          </a:p>
          <a:p>
            <a:pPr algn="just" eaLnBrk="1" hangingPunct="1"/>
            <a:r>
              <a:rPr lang="en-GB" altLang="en-US" dirty="0">
                <a:solidFill>
                  <a:srgbClr val="002060"/>
                </a:solidFill>
                <a:latin typeface="Arial" panose="020B0604020202020204" pitchFamily="34" charset="0"/>
                <a:cs typeface="Arial" panose="020B0604020202020204" pitchFamily="34" charset="0"/>
              </a:rPr>
              <a:t>Data Protection</a:t>
            </a:r>
          </a:p>
          <a:p>
            <a:pPr algn="just" eaLnBrk="1" hangingPunct="1"/>
            <a:r>
              <a:rPr lang="en-GB" altLang="en-US" dirty="0">
                <a:solidFill>
                  <a:srgbClr val="002060"/>
                </a:solidFill>
                <a:latin typeface="Arial" panose="020B0604020202020204" pitchFamily="34" charset="0"/>
                <a:cs typeface="Arial" panose="020B0604020202020204" pitchFamily="34" charset="0"/>
              </a:rPr>
              <a:t>Environmental Law</a:t>
            </a:r>
          </a:p>
          <a:p>
            <a:pPr algn="just" eaLnBrk="1" hangingPunct="1"/>
            <a:r>
              <a:rPr lang="en-GB" altLang="en-US" dirty="0">
                <a:solidFill>
                  <a:srgbClr val="002060"/>
                </a:solidFill>
                <a:latin typeface="Arial" panose="020B0604020202020204" pitchFamily="34" charset="0"/>
                <a:cs typeface="Arial" panose="020B0604020202020204" pitchFamily="34" charset="0"/>
              </a:rPr>
              <a:t>Education Law</a:t>
            </a:r>
          </a:p>
          <a:p>
            <a:pPr algn="just" eaLnBrk="1" hangingPunct="1"/>
            <a:r>
              <a:rPr lang="en-GB" altLang="en-US" dirty="0">
                <a:solidFill>
                  <a:srgbClr val="002060"/>
                </a:solidFill>
                <a:latin typeface="Arial" panose="020B0604020202020204" pitchFamily="34" charset="0"/>
                <a:cs typeface="Arial" panose="020B0604020202020204" pitchFamily="34" charset="0"/>
              </a:rPr>
              <a:t>…..</a:t>
            </a:r>
          </a:p>
          <a:p>
            <a:pPr algn="just" eaLnBrk="1" hangingPunct="1"/>
            <a:endParaRPr lang="en-GB" altLang="en-US" sz="1800" dirty="0">
              <a:solidFill>
                <a:srgbClr val="002060"/>
              </a:solidFill>
            </a:endParaRPr>
          </a:p>
        </p:txBody>
      </p:sp>
      <p:sp>
        <p:nvSpPr>
          <p:cNvPr id="6" name="Title 1">
            <a:extLst>
              <a:ext uri="{FF2B5EF4-FFF2-40B4-BE49-F238E27FC236}">
                <a16:creationId xmlns:a16="http://schemas.microsoft.com/office/drawing/2014/main" id="{F826C9F6-BFEB-4E68-B69E-AAA2D1BC22F4}"/>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Legal Factors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par>
                          <p:cTn id="11" fill="hold" nodeType="afterGroup">
                            <p:stCondLst>
                              <p:cond delay="1000"/>
                            </p:stCondLst>
                            <p:childTnLst>
                              <p:par>
                                <p:cTn id="12" presetID="42" presetClass="entr" presetSubtype="0" fill="hold" nodeType="afterEffect">
                                  <p:stCondLst>
                                    <p:cond delay="1000"/>
                                  </p:stCondLst>
                                  <p:childTnLst>
                                    <p:set>
                                      <p:cBhvr>
                                        <p:cTn id="13" dur="1" fill="hold">
                                          <p:stCondLst>
                                            <p:cond delay="0"/>
                                          </p:stCondLst>
                                        </p:cTn>
                                        <p:tgtEl>
                                          <p:spTgt spid="46084"/>
                                        </p:tgtEl>
                                        <p:attrNameLst>
                                          <p:attrName>style.visibility</p:attrName>
                                        </p:attrNameLst>
                                      </p:cBhvr>
                                      <p:to>
                                        <p:strVal val="visible"/>
                                      </p:to>
                                    </p:set>
                                    <p:animEffect transition="in" filter="fade">
                                      <p:cBhvr>
                                        <p:cTn id="14" dur="2000"/>
                                        <p:tgtEl>
                                          <p:spTgt spid="46084"/>
                                        </p:tgtEl>
                                      </p:cBhvr>
                                    </p:animEffect>
                                    <p:anim calcmode="lin" valueType="num">
                                      <p:cBhvr>
                                        <p:cTn id="15" dur="2000" fill="hold"/>
                                        <p:tgtEl>
                                          <p:spTgt spid="46084"/>
                                        </p:tgtEl>
                                        <p:attrNameLst>
                                          <p:attrName>ppt_x</p:attrName>
                                        </p:attrNameLst>
                                      </p:cBhvr>
                                      <p:tavLst>
                                        <p:tav tm="0">
                                          <p:val>
                                            <p:strVal val="#ppt_x"/>
                                          </p:val>
                                        </p:tav>
                                        <p:tav tm="100000">
                                          <p:val>
                                            <p:strVal val="#ppt_x"/>
                                          </p:val>
                                        </p:tav>
                                      </p:tavLst>
                                    </p:anim>
                                    <p:anim calcmode="lin" valueType="num">
                                      <p:cBhvr>
                                        <p:cTn id="16" dur="2000" fill="hold"/>
                                        <p:tgtEl>
                                          <p:spTgt spid="460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rawing&#10;&#10;Description automatically generated">
            <a:extLst>
              <a:ext uri="{FF2B5EF4-FFF2-40B4-BE49-F238E27FC236}">
                <a16:creationId xmlns:a16="http://schemas.microsoft.com/office/drawing/2014/main" id="{5A857480-D65A-41D7-8843-B7C18A7BC5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1824" y="2420888"/>
            <a:ext cx="4176464" cy="3252768"/>
          </a:xfrm>
          <a:prstGeom prst="rect">
            <a:avLst/>
          </a:prstGeom>
        </p:spPr>
      </p:pic>
      <p:sp>
        <p:nvSpPr>
          <p:cNvPr id="48131" name="Rectangle 3">
            <a:extLst>
              <a:ext uri="{FF2B5EF4-FFF2-40B4-BE49-F238E27FC236}">
                <a16:creationId xmlns:a16="http://schemas.microsoft.com/office/drawing/2014/main" id="{42C52A38-0D0D-4B30-B611-B08AF8382BC3}"/>
              </a:ext>
            </a:extLst>
          </p:cNvPr>
          <p:cNvSpPr txBox="1">
            <a:spLocks noChangeArrowheads="1"/>
          </p:cNvSpPr>
          <p:nvPr/>
        </p:nvSpPr>
        <p:spPr bwMode="auto">
          <a:xfrm>
            <a:off x="407193" y="1772816"/>
            <a:ext cx="11377613"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sz="2800" dirty="0">
                <a:solidFill>
                  <a:srgbClr val="002060"/>
                </a:solidFill>
                <a:latin typeface="Arial" panose="020B0604020202020204" pitchFamily="34" charset="0"/>
                <a:cs typeface="Arial" panose="020B0604020202020204" pitchFamily="34" charset="0"/>
              </a:rPr>
              <a:t>Gathering information is just a first important step in doing PEST/PESTEL analysis. Once it is done, the information has to be evaluated. </a:t>
            </a:r>
          </a:p>
          <a:p>
            <a:pPr algn="just" eaLnBrk="1" hangingPunct="1"/>
            <a:endParaRPr lang="en-GB" altLang="en-US" sz="2800" dirty="0">
              <a:solidFill>
                <a:srgbClr val="002060"/>
              </a:solidFill>
              <a:latin typeface="Arial" panose="020B0604020202020204" pitchFamily="34" charset="0"/>
              <a:cs typeface="Arial" panose="020B0604020202020204" pitchFamily="34" charset="0"/>
            </a:endParaRPr>
          </a:p>
          <a:p>
            <a:pPr algn="just" eaLnBrk="1" hangingPunct="1"/>
            <a:endParaRPr lang="en-GB" altLang="en-US" sz="2800" dirty="0">
              <a:solidFill>
                <a:srgbClr val="002060"/>
              </a:solidFill>
              <a:latin typeface="Arial" panose="020B0604020202020204" pitchFamily="34" charset="0"/>
              <a:cs typeface="Arial" panose="020B0604020202020204" pitchFamily="34" charset="0"/>
            </a:endParaRPr>
          </a:p>
          <a:p>
            <a:pPr algn="just" eaLnBrk="1" hangingPunct="1"/>
            <a:r>
              <a:rPr lang="en-GB" altLang="en-US" sz="2800" dirty="0">
                <a:solidFill>
                  <a:srgbClr val="002060"/>
                </a:solidFill>
                <a:latin typeface="Arial" panose="020B0604020202020204" pitchFamily="34" charset="0"/>
                <a:cs typeface="Arial" panose="020B0604020202020204" pitchFamily="34" charset="0"/>
              </a:rPr>
              <a:t>It is essential to identify which PEST/PESTEL factors represent the opportunities or threats for the organisation.</a:t>
            </a:r>
          </a:p>
        </p:txBody>
      </p:sp>
      <p:sp>
        <p:nvSpPr>
          <p:cNvPr id="5" name="Title 1">
            <a:extLst>
              <a:ext uri="{FF2B5EF4-FFF2-40B4-BE49-F238E27FC236}">
                <a16:creationId xmlns:a16="http://schemas.microsoft.com/office/drawing/2014/main" id="{DB7F0484-3632-4C7A-A885-754F5578D064}"/>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Step 2: Identifying Opportunities and Threats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a:extLst>
              <a:ext uri="{FF2B5EF4-FFF2-40B4-BE49-F238E27FC236}">
                <a16:creationId xmlns:a16="http://schemas.microsoft.com/office/drawing/2014/main" id="{42C52A38-0D0D-4B30-B611-B08AF8382BC3}"/>
              </a:ext>
            </a:extLst>
          </p:cNvPr>
          <p:cNvSpPr txBox="1">
            <a:spLocks noChangeArrowheads="1"/>
          </p:cNvSpPr>
          <p:nvPr/>
        </p:nvSpPr>
        <p:spPr bwMode="auto">
          <a:xfrm>
            <a:off x="263003" y="1052736"/>
            <a:ext cx="11377613" cy="459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eaLnBrk="1" hangingPunct="1"/>
            <a:r>
              <a:rPr lang="en-GB" altLang="en-US" sz="2600" b="1" dirty="0">
                <a:solidFill>
                  <a:srgbClr val="FF0000"/>
                </a:solidFill>
                <a:latin typeface="Arial" panose="020B0604020202020204" pitchFamily="34" charset="0"/>
              </a:rPr>
              <a:t>Key drivers for change</a:t>
            </a:r>
            <a:r>
              <a:rPr lang="en-GB" altLang="en-US" sz="2600" dirty="0">
                <a:solidFill>
                  <a:srgbClr val="002060"/>
                </a:solidFill>
                <a:latin typeface="Arial" panose="020B0604020202020204" pitchFamily="34" charset="0"/>
              </a:rPr>
              <a:t> are the environmental factors likely to have a high impact on industries and sectors, and the success or failure of strategies within them.</a:t>
            </a:r>
          </a:p>
          <a:p>
            <a:pPr algn="just" eaLnBrk="1" hangingPunct="1"/>
            <a:r>
              <a:rPr lang="en-GB" altLang="en-US" sz="2600" dirty="0">
                <a:solidFill>
                  <a:srgbClr val="002060"/>
                </a:solidFill>
                <a:latin typeface="Arial" panose="020B0604020202020204" pitchFamily="34" charset="0"/>
              </a:rPr>
              <a:t>Key drivers translate macro-environmental factors to the level of the specific industry or sector.</a:t>
            </a:r>
          </a:p>
          <a:p>
            <a:pPr algn="just" eaLnBrk="1" hangingPunct="1"/>
            <a:r>
              <a:rPr lang="en-GB" altLang="en-US" sz="2600" dirty="0">
                <a:solidFill>
                  <a:srgbClr val="002060"/>
                </a:solidFill>
                <a:latin typeface="Arial" panose="020B0604020202020204" pitchFamily="34" charset="0"/>
              </a:rPr>
              <a:t>Without a clear sense of the key drivers for change, managers will not be able to take the strategic decisions that allow for effective responses to environmental changes.</a:t>
            </a:r>
          </a:p>
          <a:p>
            <a:pPr algn="just" eaLnBrk="1" hangingPunct="1"/>
            <a:r>
              <a:rPr lang="en-GB" altLang="en-US" sz="2600" dirty="0">
                <a:solidFill>
                  <a:srgbClr val="002060"/>
                </a:solidFill>
                <a:latin typeface="Arial" panose="020B0604020202020204" pitchFamily="34" charset="0"/>
              </a:rPr>
              <a:t>It is important that an organisation’s strategists consider each of the key drivers for change, looking to minimise threats and, where possible, seize opportunities.</a:t>
            </a:r>
          </a:p>
          <a:p>
            <a:pPr algn="just" eaLnBrk="1" hangingPunct="1"/>
            <a:endParaRPr lang="en-GB" altLang="en-US" sz="2800" dirty="0">
              <a:solidFill>
                <a:srgbClr val="002060"/>
              </a:solidFill>
              <a:latin typeface="Arial" panose="020B0604020202020204" pitchFamily="34" charset="0"/>
            </a:endParaRPr>
          </a:p>
          <a:p>
            <a:pPr algn="just" eaLnBrk="1" hangingPunct="1"/>
            <a:endParaRPr lang="en-GB" altLang="en-US" sz="2800" dirty="0">
              <a:solidFill>
                <a:srgbClr val="002060"/>
              </a:solidFill>
              <a:latin typeface="Arial" panose="020B0604020202020204" pitchFamily="34" charset="0"/>
            </a:endParaRPr>
          </a:p>
        </p:txBody>
      </p:sp>
      <p:sp>
        <p:nvSpPr>
          <p:cNvPr id="5" name="Title 1">
            <a:extLst>
              <a:ext uri="{FF2B5EF4-FFF2-40B4-BE49-F238E27FC236}">
                <a16:creationId xmlns:a16="http://schemas.microsoft.com/office/drawing/2014/main" id="{DB7F0484-3632-4C7A-A885-754F5578D064}"/>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Key Drivers for Change</a:t>
            </a:r>
          </a:p>
        </p:txBody>
      </p:sp>
    </p:spTree>
    <p:extLst>
      <p:ext uri="{BB962C8B-B14F-4D97-AF65-F5344CB8AC3E}">
        <p14:creationId xmlns:p14="http://schemas.microsoft.com/office/powerpoint/2010/main" val="402688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Effect transition="in" filter="fade">
                                      <p:cBhvr>
                                        <p:cTn id="7" dur="1000"/>
                                        <p:tgtEl>
                                          <p:spTgt spid="48131">
                                            <p:txEl>
                                              <p:pRg st="0" end="0"/>
                                            </p:txEl>
                                          </p:spTgt>
                                        </p:tgtEl>
                                      </p:cBhvr>
                                    </p:animEffect>
                                    <p:anim calcmode="lin" valueType="num">
                                      <p:cBhvr>
                                        <p:cTn id="8" dur="1000" fill="hold"/>
                                        <p:tgtEl>
                                          <p:spTgt spid="481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1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8131">
                                            <p:txEl>
                                              <p:pRg st="1" end="1"/>
                                            </p:txEl>
                                          </p:spTgt>
                                        </p:tgtEl>
                                        <p:attrNameLst>
                                          <p:attrName>style.visibility</p:attrName>
                                        </p:attrNameLst>
                                      </p:cBhvr>
                                      <p:to>
                                        <p:strVal val="visible"/>
                                      </p:to>
                                    </p:set>
                                    <p:animEffect transition="in" filter="fade">
                                      <p:cBhvr>
                                        <p:cTn id="14" dur="1000"/>
                                        <p:tgtEl>
                                          <p:spTgt spid="48131">
                                            <p:txEl>
                                              <p:pRg st="1" end="1"/>
                                            </p:txEl>
                                          </p:spTgt>
                                        </p:tgtEl>
                                      </p:cBhvr>
                                    </p:animEffect>
                                    <p:anim calcmode="lin" valueType="num">
                                      <p:cBhvr>
                                        <p:cTn id="15" dur="1000" fill="hold"/>
                                        <p:tgtEl>
                                          <p:spTgt spid="481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81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8131">
                                            <p:txEl>
                                              <p:pRg st="2" end="2"/>
                                            </p:txEl>
                                          </p:spTgt>
                                        </p:tgtEl>
                                        <p:attrNameLst>
                                          <p:attrName>style.visibility</p:attrName>
                                        </p:attrNameLst>
                                      </p:cBhvr>
                                      <p:to>
                                        <p:strVal val="visible"/>
                                      </p:to>
                                    </p:set>
                                    <p:animEffect transition="in" filter="fade">
                                      <p:cBhvr>
                                        <p:cTn id="21" dur="1000"/>
                                        <p:tgtEl>
                                          <p:spTgt spid="48131">
                                            <p:txEl>
                                              <p:pRg st="2" end="2"/>
                                            </p:txEl>
                                          </p:spTgt>
                                        </p:tgtEl>
                                      </p:cBhvr>
                                    </p:animEffect>
                                    <p:anim calcmode="lin" valueType="num">
                                      <p:cBhvr>
                                        <p:cTn id="22" dur="1000" fill="hold"/>
                                        <p:tgtEl>
                                          <p:spTgt spid="4813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81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8131">
                                            <p:txEl>
                                              <p:pRg st="3" end="3"/>
                                            </p:txEl>
                                          </p:spTgt>
                                        </p:tgtEl>
                                        <p:attrNameLst>
                                          <p:attrName>style.visibility</p:attrName>
                                        </p:attrNameLst>
                                      </p:cBhvr>
                                      <p:to>
                                        <p:strVal val="visible"/>
                                      </p:to>
                                    </p:set>
                                    <p:animEffect transition="in" filter="fade">
                                      <p:cBhvr>
                                        <p:cTn id="28" dur="1000"/>
                                        <p:tgtEl>
                                          <p:spTgt spid="48131">
                                            <p:txEl>
                                              <p:pRg st="3" end="3"/>
                                            </p:txEl>
                                          </p:spTgt>
                                        </p:tgtEl>
                                      </p:cBhvr>
                                    </p:animEffect>
                                    <p:anim calcmode="lin" valueType="num">
                                      <p:cBhvr>
                                        <p:cTn id="29" dur="1000" fill="hold"/>
                                        <p:tgtEl>
                                          <p:spTgt spid="4813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813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picture containing cake, motorcycle&#10;&#10;Description automatically generated">
            <a:extLst>
              <a:ext uri="{FF2B5EF4-FFF2-40B4-BE49-F238E27FC236}">
                <a16:creationId xmlns:a16="http://schemas.microsoft.com/office/drawing/2014/main" id="{59380C36-E201-47E7-B06D-1F424E82118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4352" y="4898854"/>
            <a:ext cx="2641149" cy="195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Rectangle 3">
            <a:extLst>
              <a:ext uri="{FF2B5EF4-FFF2-40B4-BE49-F238E27FC236}">
                <a16:creationId xmlns:a16="http://schemas.microsoft.com/office/drawing/2014/main" id="{5DAF896F-F887-4073-BA38-A20218CA19D3}"/>
              </a:ext>
            </a:extLst>
          </p:cNvPr>
          <p:cNvSpPr txBox="1">
            <a:spLocks noChangeArrowheads="1"/>
          </p:cNvSpPr>
          <p:nvPr/>
        </p:nvSpPr>
        <p:spPr bwMode="auto">
          <a:xfrm>
            <a:off x="551384" y="1331986"/>
            <a:ext cx="11066934"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marL="0" indent="0" algn="just" eaLnBrk="1" hangingPunct="1">
              <a:buNone/>
            </a:pPr>
            <a:r>
              <a:rPr lang="en-GB" altLang="en-US" sz="3000" dirty="0">
                <a:solidFill>
                  <a:srgbClr val="002060"/>
                </a:solidFill>
                <a:latin typeface="Arial" panose="020B0604020202020204" pitchFamily="34" charset="0"/>
                <a:cs typeface="Arial" panose="020B0604020202020204" pitchFamily="34" charset="0"/>
              </a:rPr>
              <a:t>Senior management of </a:t>
            </a:r>
            <a:r>
              <a:rPr lang="en-GB" altLang="en-US" sz="3000" dirty="0" err="1">
                <a:solidFill>
                  <a:srgbClr val="002060"/>
                </a:solidFill>
                <a:latin typeface="Arial" panose="020B0604020202020204" pitchFamily="34" charset="0"/>
                <a:cs typeface="Arial" panose="020B0604020202020204" pitchFamily="34" charset="0"/>
              </a:rPr>
              <a:t>Motorrad</a:t>
            </a:r>
            <a:r>
              <a:rPr lang="en-GB" altLang="en-US" sz="3000" dirty="0">
                <a:solidFill>
                  <a:srgbClr val="002060"/>
                </a:solidFill>
                <a:latin typeface="Arial" panose="020B0604020202020204" pitchFamily="34" charset="0"/>
                <a:cs typeface="Arial" panose="020B0604020202020204" pitchFamily="34" charset="0"/>
              </a:rPr>
              <a:t> section at BMW plc has identified that there is a strategic need for launching a factory to produce motorbikes and reduce the cost of production and delivery time in the UK market. They are unsure that this strategic decision will be the best decision based on the current business environment of the UK. They want you to analyse the general environment surrounding the organisation by applying a </a:t>
            </a:r>
            <a:r>
              <a:rPr lang="en-GB" altLang="en-US" sz="3000" b="1" dirty="0">
                <a:solidFill>
                  <a:srgbClr val="FF0000"/>
                </a:solidFill>
                <a:latin typeface="Arial" panose="020B0604020202020204" pitchFamily="34" charset="0"/>
                <a:cs typeface="Arial" panose="020B0604020202020204" pitchFamily="34" charset="0"/>
              </a:rPr>
              <a:t>PESTEL</a:t>
            </a:r>
            <a:r>
              <a:rPr lang="en-GB" altLang="en-US" sz="3000" dirty="0">
                <a:solidFill>
                  <a:srgbClr val="002060"/>
                </a:solidFill>
                <a:latin typeface="Arial" panose="020B0604020202020204" pitchFamily="34" charset="0"/>
                <a:cs typeface="Arial" panose="020B0604020202020204" pitchFamily="34" charset="0"/>
              </a:rPr>
              <a:t> analysis framework and provide your suggestion on this strategic decision. </a:t>
            </a:r>
          </a:p>
        </p:txBody>
      </p:sp>
      <p:pic>
        <p:nvPicPr>
          <p:cNvPr id="40965" name="Picture 9">
            <a:extLst>
              <a:ext uri="{FF2B5EF4-FFF2-40B4-BE49-F238E27FC236}">
                <a16:creationId xmlns:a16="http://schemas.microsoft.com/office/drawing/2014/main" id="{605AF6D5-5819-406C-9089-988AA0B81E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67525" y="79449"/>
            <a:ext cx="1252537"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11">
            <a:extLst>
              <a:ext uri="{FF2B5EF4-FFF2-40B4-BE49-F238E27FC236}">
                <a16:creationId xmlns:a16="http://schemas.microsoft.com/office/drawing/2014/main" id="{EA2E51B7-1FF4-4DC2-A4EB-DFCF442F32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8088" y="318373"/>
            <a:ext cx="3860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60D18EBC-954B-4FB5-82F6-AA828A5B5D1C}"/>
              </a:ext>
            </a:extLst>
          </p:cNvPr>
          <p:cNvSpPr txBox="1">
            <a:spLocks/>
          </p:cNvSpPr>
          <p:nvPr/>
        </p:nvSpPr>
        <p:spPr bwMode="auto">
          <a:xfrm>
            <a:off x="-154879" y="67548"/>
            <a:ext cx="604867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Case Study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0179"/>
                                        </p:tgtEl>
                                        <p:attrNameLst>
                                          <p:attrName>style.visibility</p:attrName>
                                        </p:attrNameLst>
                                      </p:cBhvr>
                                      <p:to>
                                        <p:strVal val="visible"/>
                                      </p:to>
                                    </p:set>
                                    <p:animEffect transition="in" filter="fade">
                                      <p:cBhvr>
                                        <p:cTn id="14" dur="1000"/>
                                        <p:tgtEl>
                                          <p:spTgt spid="50179"/>
                                        </p:tgtEl>
                                      </p:cBhvr>
                                    </p:animEffect>
                                    <p:anim calcmode="lin" valueType="num">
                                      <p:cBhvr>
                                        <p:cTn id="15" dur="1000" fill="hold"/>
                                        <p:tgtEl>
                                          <p:spTgt spid="50179"/>
                                        </p:tgtEl>
                                        <p:attrNameLst>
                                          <p:attrName>ppt_x</p:attrName>
                                        </p:attrNameLst>
                                      </p:cBhvr>
                                      <p:tavLst>
                                        <p:tav tm="0">
                                          <p:val>
                                            <p:strVal val="#ppt_x"/>
                                          </p:val>
                                        </p:tav>
                                        <p:tav tm="100000">
                                          <p:val>
                                            <p:strVal val="#ppt_x"/>
                                          </p:val>
                                        </p:tav>
                                      </p:tavLst>
                                    </p:anim>
                                    <p:anim calcmode="lin" valueType="num">
                                      <p:cBhvr>
                                        <p:cTn id="16" dur="1000" fill="hold"/>
                                        <p:tgtEl>
                                          <p:spTgt spid="501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628800"/>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700" dirty="0"/>
              <a:t>Barney, J. B. &amp; </a:t>
            </a:r>
            <a:r>
              <a:rPr lang="en-GB" sz="1700" dirty="0" err="1"/>
              <a:t>Hesterly</a:t>
            </a:r>
            <a:r>
              <a:rPr lang="en-GB" sz="1700" dirty="0"/>
              <a:t>, W. S., 2015. Strategic Management and Competitive Advantage: Concepts and Cases. 5 ed. Essex: Pearson Education Limited.</a:t>
            </a:r>
          </a:p>
          <a:p>
            <a:r>
              <a:rPr lang="en-GB" sz="1700" dirty="0"/>
              <a:t>Grant, R. M., 2018. Contemporary Strategy Analysis. 10 ed. NJ : John Wiley &amp; Sons, Inc.</a:t>
            </a:r>
          </a:p>
          <a:p>
            <a:r>
              <a:rPr lang="en-GB" sz="1700" dirty="0"/>
              <a:t>Hill, C. W. L., Schilling, M. A. &amp; Jones, G. R., 2017. Strategic Management, Theory. 12 ed. Boston: Cengage Learning.</a:t>
            </a:r>
          </a:p>
          <a:p>
            <a:r>
              <a:rPr lang="en-GB" sz="1700" dirty="0"/>
              <a:t>Johnson, G. et al., 2017. Exploring Corporate: Text and Cases. 11 ed. Harlow: Pearson Education Limited.</a:t>
            </a:r>
          </a:p>
          <a:p>
            <a:r>
              <a:rPr lang="en-GB" sz="1700" dirty="0"/>
              <a:t>Lynch, R., 2015. Strategic Management. 7 ed. Harlow: Pearson Education Limited.</a:t>
            </a:r>
          </a:p>
          <a:p>
            <a:r>
              <a:rPr lang="en-GB" sz="1700" dirty="0"/>
              <a:t>Campbell, D., Stonehouse, G. &amp; Houston, B., 2002. Business Strategy: An Introduction. 2 ed. Oxford: Butterworth-Heinemann.</a:t>
            </a:r>
          </a:p>
          <a:p>
            <a:r>
              <a:rPr lang="en-GB" sz="1700" dirty="0"/>
              <a:t>Rugman, A. M. &amp; Collinson, S., 2012. International Business. 6 ed. Essex: Pearson Education Limited.</a:t>
            </a:r>
          </a:p>
          <a:p>
            <a:r>
              <a:rPr lang="en-GB" sz="1700" dirty="0"/>
              <a:t>Unicef, 2015. SWOT and PESTEL. [Online] Available at: https://www.unicef.org/knowledge-exchange/files/SWOT_and_PESTEL_production.pdf [Accessed 28 08 2019].</a:t>
            </a:r>
          </a:p>
          <a:p>
            <a:endParaRPr lang="en-GB" sz="1700" dirty="0"/>
          </a:p>
          <a:p>
            <a:endParaRPr lang="en-GB" sz="1700" dirty="0"/>
          </a:p>
          <a:p>
            <a:endParaRPr lang="en-GB" sz="1700"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2415</TotalTime>
  <Words>1968</Words>
  <Application>Microsoft Office PowerPoint</Application>
  <PresentationFormat>Widescreen</PresentationFormat>
  <Paragraphs>396</Paragraphs>
  <Slides>31</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Aharoni</vt:lpstr>
      <vt:lpstr>Arial</vt:lpstr>
      <vt:lpstr>Calibri</vt:lpstr>
      <vt:lpstr>Candara</vt:lpstr>
      <vt:lpstr>Myriad Pro</vt:lpstr>
      <vt:lpstr>Symbol</vt:lpstr>
      <vt:lpstr>Verdana</vt:lpstr>
      <vt:lpstr>Wingdings</vt:lpstr>
      <vt:lpstr>20140311PresentationUWTSDTemplate</vt:lpstr>
      <vt:lpstr>BMSW6104  </vt:lpstr>
      <vt:lpstr>Learning Objectives</vt:lpstr>
      <vt:lpstr>Last Week  -  Levels of Strategy</vt:lpstr>
      <vt:lpstr>Last Week  -  Core Areas of Strategic Management</vt:lpstr>
      <vt:lpstr>Why Studying the Competitive Environment is Important?</vt:lpstr>
      <vt:lpstr>The Basic Framework for Strategy Analysis</vt:lpstr>
      <vt:lpstr>Layers of the Business Environment</vt:lpstr>
      <vt:lpstr>PowerPoint Presentation</vt:lpstr>
      <vt:lpstr>PowerPoint Presentation</vt:lpstr>
      <vt:lpstr>PowerPoint Presentation</vt:lpstr>
      <vt:lpstr>PowerPoint Presentation</vt:lpstr>
      <vt:lpstr>PowerPoint Presentation</vt:lpstr>
      <vt:lpstr>PowerPoint Presentation</vt:lpstr>
      <vt:lpstr>Macro Environment</vt:lpstr>
      <vt:lpstr>The Basics of Strategic Environment</vt:lpstr>
      <vt:lpstr>PEST/PESTEL Analysis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Hossein Shokri</cp:lastModifiedBy>
  <cp:revision>196</cp:revision>
  <cp:lastPrinted>2018-07-09T15:27:01Z</cp:lastPrinted>
  <dcterms:created xsi:type="dcterms:W3CDTF">2002-10-07T19:43:58Z</dcterms:created>
  <dcterms:modified xsi:type="dcterms:W3CDTF">2021-02-12T23:51:20Z</dcterms:modified>
</cp:coreProperties>
</file>