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0" r:id="rId4"/>
  </p:sldMasterIdLst>
  <p:notesMasterIdLst>
    <p:notesMasterId r:id="rId20"/>
  </p:notesMasterIdLst>
  <p:handoutMasterIdLst>
    <p:handoutMasterId r:id="rId21"/>
  </p:handoutMasterIdLst>
  <p:sldIdLst>
    <p:sldId id="283" r:id="rId5"/>
    <p:sldId id="287" r:id="rId6"/>
    <p:sldId id="288" r:id="rId7"/>
    <p:sldId id="295" r:id="rId8"/>
    <p:sldId id="296" r:id="rId9"/>
    <p:sldId id="319" r:id="rId10"/>
    <p:sldId id="299" r:id="rId11"/>
    <p:sldId id="301" r:id="rId12"/>
    <p:sldId id="259" r:id="rId13"/>
    <p:sldId id="302" r:id="rId14"/>
    <p:sldId id="320" r:id="rId15"/>
    <p:sldId id="324" r:id="rId16"/>
    <p:sldId id="321" r:id="rId17"/>
    <p:sldId id="322" r:id="rId18"/>
    <p:sldId id="323" r:id="rId19"/>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3374C6-51A2-A9B8-D33E-89718F3E700C}" v="1754" dt="2020-03-03T16:12:29.113"/>
    <p1510:client id="{6CA4D39B-5A4F-4670-1CBD-6F72BAE7094A}" v="158" dt="2020-03-03T14:58:36.567"/>
    <p1510:client id="{B8E58AB3-81D9-D526-32C0-1C5F166A46D6}" v="414" dt="2020-03-03T15:32:01.339"/>
    <p1510:client id="{FBF1A9D3-C917-7144-0751-DA0F4C8C146E}" v="77" dt="2020-03-05T15:02:56.4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9592" autoAdjust="0"/>
  </p:normalViewPr>
  <p:slideViewPr>
    <p:cSldViewPr snapToGrid="0">
      <p:cViewPr varScale="1">
        <p:scale>
          <a:sx n="79" d="100"/>
          <a:sy n="79" d="100"/>
        </p:scale>
        <p:origin x="321"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0B73C53-4D57-4D35-9D52-08D28DD1DFC2}" type="datetimeFigureOut">
              <a:rPr lang="en-US" smtClean="0"/>
              <a:t>3/9/2020</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F56573A-EF53-46DB-810D-E2D88F938BC0}" type="slidenum">
              <a:rPr lang="en-US" smtClean="0"/>
              <a:t>‹#›</a:t>
            </a:fld>
            <a:endParaRPr lang="en-US"/>
          </a:p>
        </p:txBody>
      </p:sp>
    </p:spTree>
    <p:extLst>
      <p:ext uri="{BB962C8B-B14F-4D97-AF65-F5344CB8AC3E}">
        <p14:creationId xmlns:p14="http://schemas.microsoft.com/office/powerpoint/2010/main" val="173678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A53DF5C4-970B-664A-B502-B6ED3B56F5B6}" type="datetimeFigureOut">
              <a:rPr lang="en-US" smtClean="0"/>
              <a:t>3/9/2020</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6AB26003-50EF-C944-A8E1-7199B9107BC6}" type="slidenum">
              <a:rPr lang="en-US" smtClean="0"/>
              <a:t>‹#›</a:t>
            </a:fld>
            <a:endParaRPr lang="en-US"/>
          </a:p>
        </p:txBody>
      </p:sp>
    </p:spTree>
    <p:extLst>
      <p:ext uri="{BB962C8B-B14F-4D97-AF65-F5344CB8AC3E}">
        <p14:creationId xmlns:p14="http://schemas.microsoft.com/office/powerpoint/2010/main" val="925061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1435082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323982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B26003-50EF-C944-A8E1-7199B9107BC6}" type="slidenum">
              <a:rPr lang="en-US" smtClean="0"/>
              <a:t>3</a:t>
            </a:fld>
            <a:endParaRPr lang="en-US"/>
          </a:p>
        </p:txBody>
      </p:sp>
    </p:spTree>
    <p:extLst>
      <p:ext uri="{BB962C8B-B14F-4D97-AF65-F5344CB8AC3E}">
        <p14:creationId xmlns:p14="http://schemas.microsoft.com/office/powerpoint/2010/main" val="1293801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AB26003-50EF-C944-A8E1-7199B9107BC6}" type="slidenum">
              <a:rPr lang="en-US" smtClean="0"/>
              <a:t>4</a:t>
            </a:fld>
            <a:endParaRPr lang="en-US"/>
          </a:p>
        </p:txBody>
      </p:sp>
    </p:spTree>
    <p:extLst>
      <p:ext uri="{BB962C8B-B14F-4D97-AF65-F5344CB8AC3E}">
        <p14:creationId xmlns:p14="http://schemas.microsoft.com/office/powerpoint/2010/main" val="3190990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B26003-50EF-C944-A8E1-7199B9107BC6}" type="slidenum">
              <a:rPr lang="en-US" smtClean="0"/>
              <a:t>5</a:t>
            </a:fld>
            <a:endParaRPr lang="en-US"/>
          </a:p>
        </p:txBody>
      </p:sp>
    </p:spTree>
    <p:extLst>
      <p:ext uri="{BB962C8B-B14F-4D97-AF65-F5344CB8AC3E}">
        <p14:creationId xmlns:p14="http://schemas.microsoft.com/office/powerpoint/2010/main" val="2117411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AB26003-50EF-C944-A8E1-7199B9107BC6}" type="slidenum">
              <a:rPr lang="en-US" smtClean="0"/>
              <a:t>6</a:t>
            </a:fld>
            <a:endParaRPr lang="en-US"/>
          </a:p>
        </p:txBody>
      </p:sp>
    </p:spTree>
    <p:extLst>
      <p:ext uri="{BB962C8B-B14F-4D97-AF65-F5344CB8AC3E}">
        <p14:creationId xmlns:p14="http://schemas.microsoft.com/office/powerpoint/2010/main" val="2118886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B26003-50EF-C944-A8E1-7199B9107BC6}" type="slidenum">
              <a:rPr lang="en-US" smtClean="0"/>
              <a:t>7</a:t>
            </a:fld>
            <a:endParaRPr lang="en-US"/>
          </a:p>
        </p:txBody>
      </p:sp>
    </p:spTree>
    <p:extLst>
      <p:ext uri="{BB962C8B-B14F-4D97-AF65-F5344CB8AC3E}">
        <p14:creationId xmlns:p14="http://schemas.microsoft.com/office/powerpoint/2010/main" val="4861199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B26003-50EF-C944-A8E1-7199B9107BC6}" type="slidenum">
              <a:rPr lang="en-US" smtClean="0"/>
              <a:t>11</a:t>
            </a:fld>
            <a:endParaRPr lang="en-US"/>
          </a:p>
        </p:txBody>
      </p:sp>
    </p:spTree>
    <p:extLst>
      <p:ext uri="{BB962C8B-B14F-4D97-AF65-F5344CB8AC3E}">
        <p14:creationId xmlns:p14="http://schemas.microsoft.com/office/powerpoint/2010/main" val="305870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B26003-50EF-C944-A8E1-7199B9107BC6}" type="slidenum">
              <a:rPr lang="en-US" smtClean="0"/>
              <a:t>12</a:t>
            </a:fld>
            <a:endParaRPr lang="en-US"/>
          </a:p>
        </p:txBody>
      </p:sp>
    </p:spTree>
    <p:extLst>
      <p:ext uri="{BB962C8B-B14F-4D97-AF65-F5344CB8AC3E}">
        <p14:creationId xmlns:p14="http://schemas.microsoft.com/office/powerpoint/2010/main" val="3240749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B26003-50EF-C944-A8E1-7199B9107BC6}" type="slidenum">
              <a:rPr lang="en-US" smtClean="0"/>
              <a:t>13</a:t>
            </a:fld>
            <a:endParaRPr lang="en-US"/>
          </a:p>
        </p:txBody>
      </p:sp>
    </p:spTree>
    <p:extLst>
      <p:ext uri="{BB962C8B-B14F-4D97-AF65-F5344CB8AC3E}">
        <p14:creationId xmlns:p14="http://schemas.microsoft.com/office/powerpoint/2010/main" val="29883960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B26003-50EF-C944-A8E1-7199B9107BC6}" type="slidenum">
              <a:rPr lang="en-US" smtClean="0"/>
              <a:t>14</a:t>
            </a:fld>
            <a:endParaRPr lang="en-US"/>
          </a:p>
        </p:txBody>
      </p:sp>
    </p:spTree>
    <p:extLst>
      <p:ext uri="{BB962C8B-B14F-4D97-AF65-F5344CB8AC3E}">
        <p14:creationId xmlns:p14="http://schemas.microsoft.com/office/powerpoint/2010/main" val="2141928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B26003-50EF-C944-A8E1-7199B9107BC6}" type="slidenum">
              <a:rPr lang="en-US" smtClean="0"/>
              <a:t>15</a:t>
            </a:fld>
            <a:endParaRPr lang="en-US"/>
          </a:p>
        </p:txBody>
      </p:sp>
    </p:spTree>
    <p:extLst>
      <p:ext uri="{BB962C8B-B14F-4D97-AF65-F5344CB8AC3E}">
        <p14:creationId xmlns:p14="http://schemas.microsoft.com/office/powerpoint/2010/main" val="22695702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745FEC9-8563-4013-BFAA-01C62513A0DB}" type="datetimeFigureOut">
              <a:rPr lang="en-GB" smtClean="0"/>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45FEC9-8563-4013-BFAA-01C62513A0DB}" type="datetimeFigureOut">
              <a:rPr lang="en-GB" smtClean="0"/>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45FEC9-8563-4013-BFAA-01C62513A0DB}" type="datetimeFigureOut">
              <a:rPr lang="en-GB" smtClean="0"/>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745FEC9-8563-4013-BFAA-01C62513A0DB}" type="datetimeFigureOut">
              <a:rPr lang="en-GB" smtClean="0"/>
              <a:t>09/03/2020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745FEC9-8563-4013-BFAA-01C62513A0DB}" type="datetimeFigureOut">
              <a:rPr lang="en-GB" smtClean="0"/>
              <a:t>09/03/2020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745FEC9-8563-4013-BFAA-01C62513A0DB}" type="datetimeFigureOut">
              <a:rPr lang="en-GB" smtClean="0"/>
              <a:t>09/03/2020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45FEC9-8563-4013-BFAA-01C62513A0DB}" type="datetimeFigureOut">
              <a:rPr lang="en-GB" smtClean="0"/>
              <a:t>09/03/2020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45FEC9-8563-4013-BFAA-01C62513A0DB}" type="datetimeFigureOut">
              <a:rPr lang="en-GB" smtClean="0"/>
              <a:t>09/03/2020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45FEC9-8563-4013-BFAA-01C62513A0DB}" type="datetimeFigureOut">
              <a:rPr lang="en-GB" smtClean="0"/>
              <a:t>09/03/2020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45FEC9-8563-4013-BFAA-01C62513A0DB}" type="datetimeFigureOut">
              <a:rPr lang="en-GB" smtClean="0"/>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45FEC9-8563-4013-BFAA-01C62513A0DB}" type="datetimeFigureOut">
              <a:rPr lang="en-GB" smtClean="0"/>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36034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51097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45FEC9-8563-4013-BFAA-01C62513A0DB}" type="datetimeFigureOut">
              <a:rPr lang="en-GB" smtClean="0"/>
              <a:t>09/03/2020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CB545D-68D3-498F-A347-EF3162297DE2}" type="slidenum">
              <a:rPr lang="en-GB" smtClean="0"/>
              <a:t>‹#›</a:t>
            </a:fld>
            <a:endParaRPr lang="en-GB"/>
          </a:p>
        </p:txBody>
      </p:sp>
    </p:spTree>
    <p:extLst>
      <p:ext uri="{BB962C8B-B14F-4D97-AF65-F5344CB8AC3E}">
        <p14:creationId xmlns:p14="http://schemas.microsoft.com/office/powerpoint/2010/main" val="90816340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4.emf"/><Relationship Id="rId5" Type="http://schemas.openxmlformats.org/officeDocument/2006/relationships/hyperlink" Target="https://hwb.gov.wales/curriculum-for-wales-2008/foundation-phase/" TargetMode="External"/><Relationship Id="rId4" Type="http://schemas.openxmlformats.org/officeDocument/2006/relationships/hyperlink" Target="https://hwb.gov.wales/cwricwlwm-cymru-2008/cyfnod-sylfaen/"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hwb.gov.wales/curriculum-for-wales-2008/key-stages-2-to-4/"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6.png"/><Relationship Id="rId5" Type="http://schemas.openxmlformats.org/officeDocument/2006/relationships/hyperlink" Target="https://hwb.gov.wales/cwricwlwm-cymru-2008/cyfnodau-allweddol-2-i-4/" TargetMode="Externa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31536" y="297712"/>
            <a:ext cx="5571460" cy="1261884"/>
          </a:xfrm>
          <a:prstGeom prst="rect">
            <a:avLst/>
          </a:prstGeom>
          <a:noFill/>
        </p:spPr>
        <p:txBody>
          <a:bodyPr wrap="square" rtlCol="0" anchor="t">
            <a:spAutoFit/>
          </a:bodyPr>
          <a:lstStyle/>
          <a:p>
            <a:pPr algn="ctr"/>
            <a:r>
              <a:rPr lang="en-US" sz="3200">
                <a:solidFill>
                  <a:schemeClr val="bg1"/>
                </a:solidFill>
              </a:rPr>
              <a:t>03/03/19</a:t>
            </a:r>
          </a:p>
          <a:p>
            <a:pPr algn="ctr"/>
            <a:endParaRPr lang="en-US" sz="4400">
              <a:solidFill>
                <a:schemeClr val="bg1"/>
              </a:solidFill>
            </a:endParaRPr>
          </a:p>
        </p:txBody>
      </p:sp>
      <p:sp>
        <p:nvSpPr>
          <p:cNvPr id="3" name="Rectangle 2"/>
          <p:cNvSpPr/>
          <p:nvPr/>
        </p:nvSpPr>
        <p:spPr>
          <a:xfrm>
            <a:off x="4050033" y="4307324"/>
            <a:ext cx="4398961" cy="1354217"/>
          </a:xfrm>
          <a:prstGeom prst="rect">
            <a:avLst/>
          </a:prstGeom>
        </p:spPr>
        <p:txBody>
          <a:bodyPr wrap="none">
            <a:spAutoFit/>
          </a:bodyPr>
          <a:lstStyle/>
          <a:p>
            <a:pPr algn="ctr"/>
            <a:r>
              <a:rPr lang="en-GB" sz="3200" err="1">
                <a:solidFill>
                  <a:schemeClr val="bg1"/>
                </a:solidFill>
              </a:rPr>
              <a:t>Dadansoddi</a:t>
            </a:r>
            <a:r>
              <a:rPr lang="en-GB" sz="3200">
                <a:solidFill>
                  <a:schemeClr val="bg1"/>
                </a:solidFill>
              </a:rPr>
              <a:t> </a:t>
            </a:r>
            <a:r>
              <a:rPr lang="en-GB" sz="3200" err="1">
                <a:solidFill>
                  <a:schemeClr val="bg1"/>
                </a:solidFill>
              </a:rPr>
              <a:t>Gwaith</a:t>
            </a:r>
            <a:r>
              <a:rPr lang="en-GB" sz="3200">
                <a:solidFill>
                  <a:schemeClr val="bg1"/>
                </a:solidFill>
              </a:rPr>
              <a:t> Plant</a:t>
            </a:r>
          </a:p>
          <a:p>
            <a:pPr algn="ctr"/>
            <a:r>
              <a:rPr lang="en-GB" sz="3200">
                <a:solidFill>
                  <a:schemeClr val="bg1"/>
                </a:solidFill>
              </a:rPr>
              <a:t>Analysing Pupils’ Work</a:t>
            </a:r>
          </a:p>
          <a:p>
            <a:r>
              <a:rPr lang="en-GB">
                <a:solidFill>
                  <a:schemeClr val="bg1"/>
                </a:solidFill>
              </a:rPr>
              <a:t> </a:t>
            </a:r>
          </a:p>
        </p:txBody>
      </p:sp>
    </p:spTree>
    <p:extLst>
      <p:ext uri="{BB962C8B-B14F-4D97-AF65-F5344CB8AC3E}">
        <p14:creationId xmlns:p14="http://schemas.microsoft.com/office/powerpoint/2010/main" val="340089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1981200" y="157201"/>
            <a:ext cx="8229600" cy="1143000"/>
          </a:xfrm>
          <a:prstGeom prst="rect">
            <a:avLst/>
          </a:prstGeom>
        </p:spPr>
        <p:txBody>
          <a:bodyPr anchor="t">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a:solidFill>
                  <a:schemeClr val="accent1">
                    <a:lumMod val="75000"/>
                  </a:schemeClr>
                </a:solidFill>
              </a:rPr>
              <a:t>Amcanion </a:t>
            </a:r>
          </a:p>
          <a:p>
            <a:r>
              <a:rPr lang="en-GB" sz="17600">
                <a:solidFill>
                  <a:schemeClr val="accent1">
                    <a:lumMod val="75000"/>
                  </a:schemeClr>
                </a:solidFill>
              </a:rPr>
              <a:t>Objectives</a:t>
            </a:r>
            <a:r>
              <a:rPr lang="en-GB" sz="5300">
                <a:solidFill>
                  <a:schemeClr val="accent1">
                    <a:lumMod val="75000"/>
                  </a:schemeClr>
                </a:solidFill>
              </a:rPr>
              <a:t/>
            </a:r>
            <a:br>
              <a:rPr lang="en-GB" sz="5300">
                <a:solidFill>
                  <a:schemeClr val="accent1">
                    <a:lumMod val="75000"/>
                  </a:schemeClr>
                </a:solidFill>
              </a:rPr>
            </a:br>
            <a:endParaRPr lang="en-GB" sz="5300"/>
          </a:p>
        </p:txBody>
      </p:sp>
      <p:sp>
        <p:nvSpPr>
          <p:cNvPr id="3" name="Content Placeholder 4"/>
          <p:cNvSpPr txBox="1">
            <a:spLocks/>
          </p:cNvSpPr>
          <p:nvPr/>
        </p:nvSpPr>
        <p:spPr>
          <a:xfrm>
            <a:off x="6426201" y="1218702"/>
            <a:ext cx="5518741" cy="4347552"/>
          </a:xfrm>
          <a:prstGeom prst="rect">
            <a:avLst/>
          </a:prstGeom>
        </p:spPr>
        <p:txBody>
          <a:bodyPr anchor="t">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a:t>Understand statutory assessment requirements and how assessment will be changing in the new curriculum</a:t>
            </a:r>
          </a:p>
          <a:p>
            <a:r>
              <a:rPr lang="en-US"/>
              <a:t>Gain practical experience of </a:t>
            </a:r>
            <a:r>
              <a:rPr lang="en-US" err="1"/>
              <a:t>analysing</a:t>
            </a:r>
            <a:r>
              <a:rPr lang="en-US"/>
              <a:t> pieces of work for assessment and progression purposes</a:t>
            </a:r>
            <a:endParaRPr lang="en-US">
              <a:cs typeface="Calibri"/>
            </a:endParaRPr>
          </a:p>
        </p:txBody>
      </p:sp>
      <p:sp>
        <p:nvSpPr>
          <p:cNvPr id="4" name="Content Placeholder 8"/>
          <p:cNvSpPr txBox="1">
            <a:spLocks/>
          </p:cNvSpPr>
          <p:nvPr/>
        </p:nvSpPr>
        <p:spPr>
          <a:xfrm>
            <a:off x="577107" y="1350082"/>
            <a:ext cx="5757127" cy="4382197"/>
          </a:xfrm>
          <a:prstGeom prst="rect">
            <a:avLst/>
          </a:prstGeom>
        </p:spPr>
        <p:txBody>
          <a:bodyPr anchor="t">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err="1"/>
              <a:t>Deall</a:t>
            </a:r>
            <a:r>
              <a:rPr lang="en-US"/>
              <a:t> gofynion </a:t>
            </a:r>
            <a:r>
              <a:rPr lang="en-US" err="1"/>
              <a:t>asesu</a:t>
            </a:r>
            <a:r>
              <a:rPr lang="en-US"/>
              <a:t> statudol a'r </a:t>
            </a:r>
            <a:r>
              <a:rPr lang="en-US" err="1"/>
              <a:t>ffordd</a:t>
            </a:r>
            <a:r>
              <a:rPr lang="en-US"/>
              <a:t> y </a:t>
            </a:r>
            <a:r>
              <a:rPr lang="en-US" err="1"/>
              <a:t>bydd</a:t>
            </a:r>
            <a:r>
              <a:rPr lang="en-US"/>
              <a:t> </a:t>
            </a:r>
            <a:r>
              <a:rPr lang="en-US" err="1"/>
              <a:t>asesu'n</a:t>
            </a:r>
            <a:r>
              <a:rPr lang="en-US"/>
              <a:t> </a:t>
            </a:r>
            <a:r>
              <a:rPr lang="en-US" err="1"/>
              <a:t>newid</a:t>
            </a:r>
            <a:r>
              <a:rPr lang="en-US"/>
              <a:t> </a:t>
            </a:r>
            <a:r>
              <a:rPr lang="en-US" err="1"/>
              <a:t>yn</a:t>
            </a:r>
            <a:r>
              <a:rPr lang="en-US"/>
              <a:t> y </a:t>
            </a:r>
            <a:r>
              <a:rPr lang="en-US" err="1"/>
              <a:t>cwricwlwm</a:t>
            </a:r>
            <a:r>
              <a:rPr lang="en-US"/>
              <a:t> newydd</a:t>
            </a:r>
          </a:p>
          <a:p>
            <a:endParaRPr lang="en-US"/>
          </a:p>
          <a:p>
            <a:r>
              <a:rPr lang="en-US" err="1"/>
              <a:t>Profiad</a:t>
            </a:r>
            <a:r>
              <a:rPr lang="en-US"/>
              <a:t> </a:t>
            </a:r>
            <a:r>
              <a:rPr lang="en-US" err="1"/>
              <a:t>ymarferol</a:t>
            </a:r>
            <a:r>
              <a:rPr lang="en-US"/>
              <a:t> o </a:t>
            </a:r>
            <a:r>
              <a:rPr lang="en-US" err="1"/>
              <a:t>ddadansoddi</a:t>
            </a:r>
            <a:r>
              <a:rPr lang="en-US"/>
              <a:t> darnau o </a:t>
            </a:r>
            <a:r>
              <a:rPr lang="en-US" err="1"/>
              <a:t>waith</a:t>
            </a:r>
            <a:r>
              <a:rPr lang="en-US"/>
              <a:t> at </a:t>
            </a:r>
            <a:r>
              <a:rPr lang="en-US" err="1"/>
              <a:t>ddibenion</a:t>
            </a:r>
            <a:r>
              <a:rPr lang="en-US"/>
              <a:t> </a:t>
            </a:r>
            <a:r>
              <a:rPr lang="en-US" err="1"/>
              <a:t>asesu</a:t>
            </a:r>
            <a:r>
              <a:rPr lang="en-US"/>
              <a:t> a dilyniant</a:t>
            </a:r>
            <a:endParaRPr lang="en-US" err="1">
              <a:cs typeface="Calibri"/>
            </a:endParaRPr>
          </a:p>
        </p:txBody>
      </p:sp>
    </p:spTree>
    <p:extLst>
      <p:ext uri="{BB962C8B-B14F-4D97-AF65-F5344CB8AC3E}">
        <p14:creationId xmlns:p14="http://schemas.microsoft.com/office/powerpoint/2010/main" val="11732325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Callout 1"/>
          <p:cNvSpPr/>
          <p:nvPr/>
        </p:nvSpPr>
        <p:spPr>
          <a:xfrm>
            <a:off x="91440" y="1300201"/>
            <a:ext cx="11921490" cy="4231758"/>
          </a:xfrm>
          <a:prstGeom prst="cloudCallout">
            <a:avLst>
              <a:gd name="adj1" fmla="val -50229"/>
              <a:gd name="adj2" fmla="val 47424"/>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Title 2"/>
          <p:cNvSpPr txBox="1">
            <a:spLocks/>
          </p:cNvSpPr>
          <p:nvPr/>
        </p:nvSpPr>
        <p:spPr>
          <a:xfrm>
            <a:off x="1981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a:solidFill>
                  <a:schemeClr val="accent1">
                    <a:lumMod val="75000"/>
                  </a:schemeClr>
                </a:solidFill>
              </a:rPr>
              <a:t>G.E.D. </a:t>
            </a:r>
            <a:r>
              <a:rPr lang="en-GB" sz="12800">
                <a:solidFill>
                  <a:schemeClr val="accent1">
                    <a:lumMod val="75000"/>
                  </a:schemeClr>
                </a:solidFill>
              </a:rPr>
              <a:t>(</a:t>
            </a:r>
            <a:r>
              <a:rPr lang="en-GB" sz="12800" err="1">
                <a:solidFill>
                  <a:schemeClr val="accent1">
                    <a:lumMod val="75000"/>
                  </a:schemeClr>
                </a:solidFill>
              </a:rPr>
              <a:t>Gwybod</a:t>
            </a:r>
            <a:r>
              <a:rPr lang="en-GB" sz="12800">
                <a:solidFill>
                  <a:schemeClr val="accent1">
                    <a:lumMod val="75000"/>
                  </a:schemeClr>
                </a:solidFill>
              </a:rPr>
              <a:t> </a:t>
            </a:r>
            <a:r>
              <a:rPr lang="cy-GB" sz="12800">
                <a:solidFill>
                  <a:schemeClr val="accent1">
                    <a:lumMod val="75000"/>
                  </a:schemeClr>
                </a:solidFill>
              </a:rPr>
              <a:t>-</a:t>
            </a:r>
            <a:r>
              <a:rPr lang="en-GB" sz="12800">
                <a:solidFill>
                  <a:schemeClr val="accent1">
                    <a:lumMod val="75000"/>
                  </a:schemeClr>
                </a:solidFill>
              </a:rPr>
              <a:t> </a:t>
            </a:r>
            <a:r>
              <a:rPr lang="en-GB" sz="12800" err="1">
                <a:solidFill>
                  <a:schemeClr val="accent1">
                    <a:lumMod val="75000"/>
                  </a:schemeClr>
                </a:solidFill>
              </a:rPr>
              <a:t>Eisiau</a:t>
            </a:r>
            <a:r>
              <a:rPr lang="en-GB" sz="12800">
                <a:solidFill>
                  <a:schemeClr val="accent1">
                    <a:lumMod val="75000"/>
                  </a:schemeClr>
                </a:solidFill>
              </a:rPr>
              <a:t> – </a:t>
            </a:r>
            <a:r>
              <a:rPr lang="en-GB" sz="12800" err="1">
                <a:solidFill>
                  <a:schemeClr val="accent1">
                    <a:lumMod val="75000"/>
                  </a:schemeClr>
                </a:solidFill>
              </a:rPr>
              <a:t>Dysgu</a:t>
            </a:r>
            <a:r>
              <a:rPr lang="en-GB" sz="12800">
                <a:solidFill>
                  <a:schemeClr val="accent1">
                    <a:lumMod val="75000"/>
                  </a:schemeClr>
                </a:solidFill>
              </a:rPr>
              <a:t>) </a:t>
            </a:r>
          </a:p>
          <a:p>
            <a:r>
              <a:rPr lang="en-GB" sz="17600">
                <a:solidFill>
                  <a:schemeClr val="accent1">
                    <a:lumMod val="75000"/>
                  </a:schemeClr>
                </a:solidFill>
              </a:rPr>
              <a:t>K.W.L. </a:t>
            </a:r>
            <a:r>
              <a:rPr lang="en-GB" sz="12800">
                <a:solidFill>
                  <a:schemeClr val="accent1">
                    <a:lumMod val="75000"/>
                  </a:schemeClr>
                </a:solidFill>
              </a:rPr>
              <a:t>(Know  - Want – Learnt) </a:t>
            </a:r>
          </a:p>
          <a:p>
            <a:r>
              <a:rPr lang="en-GB" sz="5300">
                <a:solidFill>
                  <a:schemeClr val="accent1">
                    <a:lumMod val="75000"/>
                  </a:schemeClr>
                </a:solidFill>
              </a:rPr>
              <a:t/>
            </a:r>
            <a:br>
              <a:rPr lang="en-GB" sz="5300">
                <a:solidFill>
                  <a:schemeClr val="accent1">
                    <a:lumMod val="75000"/>
                  </a:schemeClr>
                </a:solidFill>
              </a:rPr>
            </a:br>
            <a:endParaRPr lang="en-GB" sz="5300"/>
          </a:p>
        </p:txBody>
      </p:sp>
      <p:sp>
        <p:nvSpPr>
          <p:cNvPr id="6" name="TextBox 5"/>
          <p:cNvSpPr txBox="1"/>
          <p:nvPr/>
        </p:nvSpPr>
        <p:spPr>
          <a:xfrm>
            <a:off x="6096000" y="2061863"/>
            <a:ext cx="5299710" cy="2185214"/>
          </a:xfrm>
          <a:prstGeom prst="rect">
            <a:avLst/>
          </a:prstGeom>
          <a:noFill/>
        </p:spPr>
        <p:txBody>
          <a:bodyPr wrap="square" rtlCol="0">
            <a:spAutoFit/>
          </a:bodyPr>
          <a:lstStyle/>
          <a:p>
            <a:r>
              <a:rPr lang="en-GB" sz="3400"/>
              <a:t>What’s your understanding of the current requirements for assessing and reporting in primary schools in Wales?</a:t>
            </a:r>
          </a:p>
        </p:txBody>
      </p:sp>
      <p:sp>
        <p:nvSpPr>
          <p:cNvPr id="7" name="TextBox 6"/>
          <p:cNvSpPr txBox="1"/>
          <p:nvPr/>
        </p:nvSpPr>
        <p:spPr>
          <a:xfrm>
            <a:off x="1277436" y="2061864"/>
            <a:ext cx="4818564" cy="2708434"/>
          </a:xfrm>
          <a:prstGeom prst="rect">
            <a:avLst/>
          </a:prstGeom>
          <a:noFill/>
        </p:spPr>
        <p:txBody>
          <a:bodyPr wrap="square" rtlCol="0">
            <a:spAutoFit/>
          </a:bodyPr>
          <a:lstStyle/>
          <a:p>
            <a:r>
              <a:rPr lang="en-GB" sz="3400"/>
              <a:t>Beth </a:t>
            </a:r>
            <a:r>
              <a:rPr lang="en-GB" sz="3400" err="1"/>
              <a:t>yw’ch</a:t>
            </a:r>
            <a:r>
              <a:rPr lang="en-GB" sz="3400"/>
              <a:t> </a:t>
            </a:r>
            <a:r>
              <a:rPr lang="en-GB" sz="3400" err="1"/>
              <a:t>dealltwriaeth</a:t>
            </a:r>
            <a:r>
              <a:rPr lang="en-GB" sz="3400"/>
              <a:t> </a:t>
            </a:r>
            <a:r>
              <a:rPr lang="en-GB" sz="3400" err="1"/>
              <a:t>o’r</a:t>
            </a:r>
            <a:r>
              <a:rPr lang="en-GB" sz="3400"/>
              <a:t> </a:t>
            </a:r>
            <a:r>
              <a:rPr lang="en-GB" sz="3400" err="1"/>
              <a:t>gofynion</a:t>
            </a:r>
            <a:r>
              <a:rPr lang="en-GB" sz="3400"/>
              <a:t> </a:t>
            </a:r>
            <a:r>
              <a:rPr lang="en-GB" sz="3400" err="1"/>
              <a:t>diweddaraf</a:t>
            </a:r>
            <a:r>
              <a:rPr lang="en-GB" sz="3400"/>
              <a:t> </a:t>
            </a:r>
            <a:r>
              <a:rPr lang="en-GB" sz="3400" err="1"/>
              <a:t>ar</a:t>
            </a:r>
            <a:r>
              <a:rPr lang="en-GB" sz="3400"/>
              <a:t> </a:t>
            </a:r>
            <a:r>
              <a:rPr lang="en-GB" sz="3400" err="1"/>
              <a:t>gyfer</a:t>
            </a:r>
            <a:r>
              <a:rPr lang="en-GB" sz="3400"/>
              <a:t> </a:t>
            </a:r>
            <a:r>
              <a:rPr lang="en-GB" sz="3400" err="1"/>
              <a:t>asesu</a:t>
            </a:r>
            <a:r>
              <a:rPr lang="en-GB" sz="3400"/>
              <a:t> ac </a:t>
            </a:r>
            <a:r>
              <a:rPr lang="en-GB" sz="3400" err="1"/>
              <a:t>adrodd</a:t>
            </a:r>
            <a:r>
              <a:rPr lang="en-GB" sz="3400"/>
              <a:t>  </a:t>
            </a:r>
            <a:r>
              <a:rPr lang="en-GB" sz="3400" err="1"/>
              <a:t>ar</a:t>
            </a:r>
            <a:r>
              <a:rPr lang="en-GB" sz="3400"/>
              <a:t> </a:t>
            </a:r>
            <a:r>
              <a:rPr lang="en-GB" sz="3400" err="1"/>
              <a:t>gyfer</a:t>
            </a:r>
            <a:r>
              <a:rPr lang="en-GB" sz="3400"/>
              <a:t> </a:t>
            </a:r>
            <a:r>
              <a:rPr lang="en-GB" sz="3400" err="1"/>
              <a:t>ysgolion</a:t>
            </a:r>
            <a:r>
              <a:rPr lang="en-GB" sz="3400"/>
              <a:t> </a:t>
            </a:r>
            <a:r>
              <a:rPr lang="en-GB" sz="3400" err="1"/>
              <a:t>cynradd</a:t>
            </a:r>
            <a:r>
              <a:rPr lang="en-GB" sz="3400"/>
              <a:t> </a:t>
            </a:r>
            <a:r>
              <a:rPr lang="en-GB" sz="3400" err="1"/>
              <a:t>Cymru</a:t>
            </a:r>
            <a:r>
              <a:rPr lang="en-GB" sz="3400"/>
              <a:t>? </a:t>
            </a:r>
          </a:p>
        </p:txBody>
      </p:sp>
    </p:spTree>
    <p:extLst>
      <p:ext uri="{BB962C8B-B14F-4D97-AF65-F5344CB8AC3E}">
        <p14:creationId xmlns:p14="http://schemas.microsoft.com/office/powerpoint/2010/main" val="311639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40491" y="258033"/>
            <a:ext cx="10515600" cy="669619"/>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err="1"/>
              <a:t>Cyfnod</a:t>
            </a:r>
            <a:r>
              <a:rPr lang="en-GB"/>
              <a:t> Sylfaen / Foundation Phase</a:t>
            </a:r>
          </a:p>
        </p:txBody>
      </p:sp>
      <p:pic>
        <p:nvPicPr>
          <p:cNvPr id="3" name="Picture 2"/>
          <p:cNvPicPr>
            <a:picLocks noChangeAspect="1"/>
          </p:cNvPicPr>
          <p:nvPr/>
        </p:nvPicPr>
        <p:blipFill>
          <a:blip r:embed="rId3"/>
          <a:stretch>
            <a:fillRect/>
          </a:stretch>
        </p:blipFill>
        <p:spPr>
          <a:xfrm>
            <a:off x="2687770" y="909942"/>
            <a:ext cx="1840810" cy="2317812"/>
          </a:xfrm>
          <a:prstGeom prst="rect">
            <a:avLst/>
          </a:prstGeom>
          <a:ln>
            <a:solidFill>
              <a:schemeClr val="tx1"/>
            </a:solidFill>
          </a:ln>
        </p:spPr>
      </p:pic>
      <p:sp>
        <p:nvSpPr>
          <p:cNvPr id="5" name="TextBox 4"/>
          <p:cNvSpPr txBox="1"/>
          <p:nvPr/>
        </p:nvSpPr>
        <p:spPr>
          <a:xfrm>
            <a:off x="836023" y="3609487"/>
            <a:ext cx="10578663" cy="1938992"/>
          </a:xfrm>
          <a:prstGeom prst="rect">
            <a:avLst/>
          </a:prstGeom>
          <a:noFill/>
        </p:spPr>
        <p:txBody>
          <a:bodyPr wrap="square" rtlCol="0">
            <a:spAutoFit/>
          </a:bodyPr>
          <a:lstStyle/>
          <a:p>
            <a:r>
              <a:rPr lang="en-GB" sz="2400" dirty="0" err="1"/>
              <a:t>Cyfrwng</a:t>
            </a:r>
            <a:r>
              <a:rPr lang="en-GB" sz="2400" dirty="0"/>
              <a:t> </a:t>
            </a:r>
            <a:r>
              <a:rPr lang="en-GB" sz="2400" dirty="0" err="1"/>
              <a:t>Cymraeg</a:t>
            </a:r>
            <a:r>
              <a:rPr lang="en-GB" sz="2400" dirty="0"/>
              <a:t> / Welsh Medium: </a:t>
            </a:r>
            <a:r>
              <a:rPr lang="en-GB" sz="2400" dirty="0">
                <a:hlinkClick r:id="rId4"/>
              </a:rPr>
              <a:t>https://hwb.gov.wales/cwricwlwm-cymru-2008/cyfnod-sylfaen/</a:t>
            </a:r>
            <a:endParaRPr lang="en-GB" sz="2400" dirty="0"/>
          </a:p>
          <a:p>
            <a:endParaRPr lang="en-GB" sz="2400" dirty="0"/>
          </a:p>
          <a:p>
            <a:r>
              <a:rPr lang="en-GB" sz="2400" dirty="0" err="1"/>
              <a:t>Cyfrwng</a:t>
            </a:r>
            <a:r>
              <a:rPr lang="en-GB" sz="2400" dirty="0"/>
              <a:t> </a:t>
            </a:r>
            <a:r>
              <a:rPr lang="en-GB" sz="2400" dirty="0" err="1"/>
              <a:t>Saesneg</a:t>
            </a:r>
            <a:r>
              <a:rPr lang="en-GB" sz="2400" dirty="0"/>
              <a:t> / English Medium: </a:t>
            </a:r>
            <a:r>
              <a:rPr lang="en-GB" sz="2400" dirty="0">
                <a:hlinkClick r:id="rId5"/>
              </a:rPr>
              <a:t>https://hwb.gov.wales/curriculum-for-wales-2008/foundation-phase/</a:t>
            </a:r>
            <a:endParaRPr lang="en-GB" sz="2400" dirty="0"/>
          </a:p>
        </p:txBody>
      </p:sp>
      <p:pic>
        <p:nvPicPr>
          <p:cNvPr id="6" name="Picture 5"/>
          <p:cNvPicPr>
            <a:picLocks noChangeAspect="1"/>
          </p:cNvPicPr>
          <p:nvPr/>
        </p:nvPicPr>
        <p:blipFill>
          <a:blip r:embed="rId6"/>
          <a:stretch>
            <a:fillRect/>
          </a:stretch>
        </p:blipFill>
        <p:spPr>
          <a:xfrm>
            <a:off x="6575859" y="960210"/>
            <a:ext cx="1683401" cy="2234985"/>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332666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40491" y="258033"/>
            <a:ext cx="10515600" cy="669619"/>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err="1"/>
              <a:t>Cyfnod</a:t>
            </a:r>
            <a:r>
              <a:rPr lang="en-GB"/>
              <a:t> </a:t>
            </a:r>
            <a:r>
              <a:rPr lang="en-GB" err="1"/>
              <a:t>Allweddol</a:t>
            </a:r>
            <a:r>
              <a:rPr lang="en-GB"/>
              <a:t> 2 / Key Stage 2</a:t>
            </a:r>
          </a:p>
        </p:txBody>
      </p:sp>
      <p:sp>
        <p:nvSpPr>
          <p:cNvPr id="5" name="TextBox 4"/>
          <p:cNvSpPr txBox="1"/>
          <p:nvPr/>
        </p:nvSpPr>
        <p:spPr>
          <a:xfrm>
            <a:off x="6314662" y="4556423"/>
            <a:ext cx="4841429" cy="1200329"/>
          </a:xfrm>
          <a:prstGeom prst="rect">
            <a:avLst/>
          </a:prstGeom>
          <a:noFill/>
        </p:spPr>
        <p:txBody>
          <a:bodyPr wrap="square" rtlCol="0">
            <a:spAutoFit/>
          </a:bodyPr>
          <a:lstStyle/>
          <a:p>
            <a:r>
              <a:rPr lang="en-GB" sz="2400" dirty="0" err="1"/>
              <a:t>Cyfrwng</a:t>
            </a:r>
            <a:r>
              <a:rPr lang="en-GB" sz="2400" dirty="0"/>
              <a:t> </a:t>
            </a:r>
            <a:r>
              <a:rPr lang="en-GB" sz="2400" dirty="0" err="1"/>
              <a:t>Saesneg</a:t>
            </a:r>
            <a:r>
              <a:rPr lang="en-GB" sz="2400" dirty="0"/>
              <a:t> / English Medium:</a:t>
            </a:r>
          </a:p>
          <a:p>
            <a:r>
              <a:rPr lang="en-GB" sz="2400" dirty="0">
                <a:hlinkClick r:id="rId3"/>
              </a:rPr>
              <a:t>https://hwb.gov.wales/curriculum-for-wales-2008/key-stages-2-to-4/</a:t>
            </a:r>
            <a:endParaRPr lang="en-GB" sz="2400"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491" y="1039926"/>
            <a:ext cx="4900716" cy="3336493"/>
          </a:xfrm>
          <a:prstGeom prst="rect">
            <a:avLst/>
          </a:prstGeom>
        </p:spPr>
      </p:pic>
      <p:sp>
        <p:nvSpPr>
          <p:cNvPr id="8" name="TextBox 7"/>
          <p:cNvSpPr txBox="1"/>
          <p:nvPr/>
        </p:nvSpPr>
        <p:spPr>
          <a:xfrm>
            <a:off x="379562" y="4371757"/>
            <a:ext cx="5290868" cy="1200329"/>
          </a:xfrm>
          <a:prstGeom prst="rect">
            <a:avLst/>
          </a:prstGeom>
          <a:noFill/>
        </p:spPr>
        <p:txBody>
          <a:bodyPr wrap="square" rtlCol="0">
            <a:spAutoFit/>
          </a:bodyPr>
          <a:lstStyle/>
          <a:p>
            <a:r>
              <a:rPr lang="en-GB" sz="2400" dirty="0" err="1"/>
              <a:t>Cyfrwng</a:t>
            </a:r>
            <a:r>
              <a:rPr lang="en-GB" sz="2400" dirty="0"/>
              <a:t> </a:t>
            </a:r>
            <a:r>
              <a:rPr lang="en-GB" sz="2400" dirty="0" err="1"/>
              <a:t>Cymraeg</a:t>
            </a:r>
            <a:r>
              <a:rPr lang="en-GB" sz="2400" dirty="0"/>
              <a:t> / Welsh Medium:</a:t>
            </a:r>
          </a:p>
          <a:p>
            <a:r>
              <a:rPr lang="en-GB" sz="2400" dirty="0">
                <a:hlinkClick r:id="rId5"/>
              </a:rPr>
              <a:t>https://hwb.gov.wales/cwricwlwm-cymru-2008/cyfnodau-allweddol-2-i-4/</a:t>
            </a:r>
            <a:endParaRPr lang="en-GB" sz="2400" dirty="0"/>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17333" y="1069342"/>
            <a:ext cx="5036085" cy="3457375"/>
          </a:xfrm>
          <a:prstGeom prst="rect">
            <a:avLst/>
          </a:prstGeom>
        </p:spPr>
      </p:pic>
    </p:spTree>
    <p:extLst>
      <p:ext uri="{BB962C8B-B14F-4D97-AF65-F5344CB8AC3E}">
        <p14:creationId xmlns:p14="http://schemas.microsoft.com/office/powerpoint/2010/main" val="555476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6016487" y="857250"/>
            <a:ext cx="6063425" cy="4794289"/>
          </a:xfrm>
          <a:prstGeom prst="rect">
            <a:avLst/>
          </a:prstGeom>
        </p:spPr>
        <p:txBody>
          <a:bodyPr>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endParaRPr lang="en-GB"/>
          </a:p>
          <a:p>
            <a:endParaRPr lang="en-GB"/>
          </a:p>
        </p:txBody>
      </p:sp>
      <p:sp>
        <p:nvSpPr>
          <p:cNvPr id="3" name="Title 2"/>
          <p:cNvSpPr txBox="1">
            <a:spLocks/>
          </p:cNvSpPr>
          <p:nvPr/>
        </p:nvSpPr>
        <p:spPr>
          <a:xfrm>
            <a:off x="114300" y="157201"/>
            <a:ext cx="11965612" cy="700049"/>
          </a:xfrm>
          <a:prstGeom prst="rect">
            <a:avLst/>
          </a:prstGeom>
        </p:spPr>
        <p:txBody>
          <a:bodyPr anchor="t">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Asesu</a:t>
            </a:r>
            <a:r>
              <a:rPr lang="en-GB" sz="17600" dirty="0">
                <a:solidFill>
                  <a:schemeClr val="accent1">
                    <a:lumMod val="75000"/>
                  </a:schemeClr>
                </a:solidFill>
              </a:rPr>
              <a:t> </a:t>
            </a:r>
            <a:r>
              <a:rPr lang="en-GB" sz="17600" dirty="0" err="1">
                <a:solidFill>
                  <a:schemeClr val="accent1">
                    <a:lumMod val="75000"/>
                  </a:schemeClr>
                </a:solidFill>
              </a:rPr>
              <a:t>Statudol</a:t>
            </a:r>
            <a:r>
              <a:rPr lang="en-GB" sz="17600" dirty="0">
                <a:solidFill>
                  <a:schemeClr val="accent1">
                    <a:lumMod val="75000"/>
                  </a:schemeClr>
                </a:solidFill>
              </a:rPr>
              <a:t> - Statutory Assessment </a:t>
            </a:r>
          </a:p>
          <a:p>
            <a:pPr marL="685800" indent="-685800">
              <a:buFont typeface="Arial" panose="020B0604020202020204" pitchFamily="34" charset="0"/>
              <a:buChar char="•"/>
            </a:pPr>
            <a:endParaRPr lang="en-GB" sz="5300" dirty="0">
              <a:solidFill>
                <a:schemeClr val="accent1">
                  <a:lumMod val="75000"/>
                </a:schemeClr>
              </a:solidFill>
            </a:endParaRPr>
          </a:p>
          <a:p>
            <a:pPr marL="685800" indent="-685800">
              <a:buFont typeface="Arial" panose="020B0604020202020204" pitchFamily="34" charset="0"/>
              <a:buChar char="•"/>
            </a:pPr>
            <a:endParaRPr lang="en-GB" sz="5300" dirty="0">
              <a:solidFill>
                <a:schemeClr val="accent1">
                  <a:lumMod val="75000"/>
                </a:schemeClr>
              </a:solidFill>
            </a:endParaRPr>
          </a:p>
          <a:p>
            <a:r>
              <a:rPr lang="en-GB" sz="5300" dirty="0">
                <a:solidFill>
                  <a:schemeClr val="accent1">
                    <a:lumMod val="75000"/>
                  </a:schemeClr>
                </a:solidFill>
              </a:rPr>
              <a:t> </a:t>
            </a:r>
            <a:endParaRPr lang="en-GB" sz="5300" dirty="0">
              <a:solidFill>
                <a:schemeClr val="accent1">
                  <a:lumMod val="75000"/>
                </a:schemeClr>
              </a:solidFill>
              <a:cs typeface="Calibri Light"/>
            </a:endParaRPr>
          </a:p>
        </p:txBody>
      </p:sp>
      <p:sp>
        <p:nvSpPr>
          <p:cNvPr id="4" name="Content Placeholder 2"/>
          <p:cNvSpPr txBox="1">
            <a:spLocks/>
          </p:cNvSpPr>
          <p:nvPr/>
        </p:nvSpPr>
        <p:spPr>
          <a:xfrm>
            <a:off x="114300" y="857250"/>
            <a:ext cx="6034709" cy="4794290"/>
          </a:xfrm>
          <a:prstGeom prst="rect">
            <a:avLst/>
          </a:prstGeom>
        </p:spPr>
        <p:txBody>
          <a:bodyPr anchor="t">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endParaRPr lang="en-GB" sz="1900" cap="none"/>
          </a:p>
        </p:txBody>
      </p:sp>
      <p:sp>
        <p:nvSpPr>
          <p:cNvPr id="5" name="Content Placeholder 2">
            <a:extLst>
              <a:ext uri="{FF2B5EF4-FFF2-40B4-BE49-F238E27FC236}">
                <a16:creationId xmlns:a16="http://schemas.microsoft.com/office/drawing/2014/main" id="{C207F76B-7F8B-4123-8D9A-6F4C739A0BF9}"/>
              </a:ext>
            </a:extLst>
          </p:cNvPr>
          <p:cNvSpPr txBox="1">
            <a:spLocks/>
          </p:cNvSpPr>
          <p:nvPr/>
        </p:nvSpPr>
        <p:spPr>
          <a:xfrm>
            <a:off x="5014748" y="817836"/>
            <a:ext cx="6034709" cy="4794290"/>
          </a:xfrm>
          <a:prstGeom prst="rect">
            <a:avLst/>
          </a:prstGeom>
        </p:spPr>
        <p:txBody>
          <a:bodyPr anchor="t">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endParaRPr lang="en-GB" sz="1900" cap="none"/>
          </a:p>
        </p:txBody>
      </p:sp>
      <p:sp>
        <p:nvSpPr>
          <p:cNvPr id="8" name="TextBox 7"/>
          <p:cNvSpPr txBox="1"/>
          <p:nvPr/>
        </p:nvSpPr>
        <p:spPr>
          <a:xfrm>
            <a:off x="6222223" y="1137489"/>
            <a:ext cx="5657928" cy="4154984"/>
          </a:xfrm>
          <a:prstGeom prst="rect">
            <a:avLst/>
          </a:prstGeom>
          <a:noFill/>
        </p:spPr>
        <p:txBody>
          <a:bodyPr wrap="square" rtlCol="0">
            <a:spAutoFit/>
          </a:bodyPr>
          <a:lstStyle/>
          <a:p>
            <a:endParaRPr lang="en-GB" sz="2400" b="1" dirty="0"/>
          </a:p>
          <a:p>
            <a:r>
              <a:rPr lang="en-GB" sz="2400" b="1" dirty="0"/>
              <a:t>Foundation Phase Outcomes</a:t>
            </a:r>
          </a:p>
          <a:p>
            <a:r>
              <a:rPr lang="en-GB" sz="2400" b="1" dirty="0"/>
              <a:t>Key Stage 2 level descriptors</a:t>
            </a:r>
          </a:p>
          <a:p>
            <a:endParaRPr lang="en-GB" sz="2400" b="1" dirty="0"/>
          </a:p>
          <a:p>
            <a:endParaRPr lang="en-GB" sz="2400" b="1" dirty="0"/>
          </a:p>
          <a:p>
            <a:r>
              <a:rPr lang="en-GB" sz="2400" b="1" dirty="0"/>
              <a:t>Is there any overlap?</a:t>
            </a:r>
          </a:p>
          <a:p>
            <a:endParaRPr lang="en-GB" sz="2400" b="1" dirty="0"/>
          </a:p>
          <a:p>
            <a:r>
              <a:rPr lang="en-GB" sz="2400" b="1" dirty="0"/>
              <a:t>What are current ‘typical’ expectations for end of phase attainment?  </a:t>
            </a:r>
          </a:p>
          <a:p>
            <a:endParaRPr lang="en-GB" sz="2400" b="1" dirty="0"/>
          </a:p>
          <a:p>
            <a:r>
              <a:rPr lang="en-GB" sz="2400" b="1" dirty="0"/>
              <a:t>How are these used for assessing learners?</a:t>
            </a:r>
          </a:p>
        </p:txBody>
      </p:sp>
      <p:sp>
        <p:nvSpPr>
          <p:cNvPr id="6" name="Rectangle 5">
            <a:extLst>
              <a:ext uri="{FF2B5EF4-FFF2-40B4-BE49-F238E27FC236}">
                <a16:creationId xmlns:a16="http://schemas.microsoft.com/office/drawing/2014/main" id="{91DBAB7B-6124-8440-82CF-53059B5BA851}"/>
              </a:ext>
            </a:extLst>
          </p:cNvPr>
          <p:cNvSpPr/>
          <p:nvPr/>
        </p:nvSpPr>
        <p:spPr>
          <a:xfrm>
            <a:off x="311849" y="1322155"/>
            <a:ext cx="5504877" cy="4154984"/>
          </a:xfrm>
          <a:prstGeom prst="rect">
            <a:avLst/>
          </a:prstGeom>
        </p:spPr>
        <p:txBody>
          <a:bodyPr wrap="square">
            <a:spAutoFit/>
          </a:bodyPr>
          <a:lstStyle/>
          <a:p>
            <a:endParaRPr lang="en-GB" sz="2400" b="1" dirty="0"/>
          </a:p>
          <a:p>
            <a:r>
              <a:rPr lang="en-GB" sz="2400" b="1" dirty="0" err="1"/>
              <a:t>Deilliannau</a:t>
            </a:r>
            <a:r>
              <a:rPr lang="en-GB" sz="2400" b="1" dirty="0"/>
              <a:t> </a:t>
            </a:r>
            <a:r>
              <a:rPr lang="en-GB" sz="2400" b="1" dirty="0" err="1"/>
              <a:t>Cyfnod</a:t>
            </a:r>
            <a:r>
              <a:rPr lang="en-GB" sz="2400" b="1" dirty="0"/>
              <a:t> Sylfaen </a:t>
            </a:r>
          </a:p>
          <a:p>
            <a:r>
              <a:rPr lang="en-GB" sz="2400" b="1" dirty="0" err="1"/>
              <a:t>Disgrifiadau</a:t>
            </a:r>
            <a:r>
              <a:rPr lang="en-GB" sz="2400" b="1" dirty="0"/>
              <a:t> </a:t>
            </a:r>
            <a:r>
              <a:rPr lang="en-GB" sz="2400" b="1" dirty="0" err="1"/>
              <a:t>lefel</a:t>
            </a:r>
            <a:r>
              <a:rPr lang="en-GB" sz="2400" b="1" dirty="0"/>
              <a:t> </a:t>
            </a:r>
            <a:r>
              <a:rPr lang="en-GB" sz="2400" b="1" dirty="0" err="1"/>
              <a:t>Cyfnod</a:t>
            </a:r>
            <a:r>
              <a:rPr lang="en-GB" sz="2400" b="1" dirty="0"/>
              <a:t> </a:t>
            </a:r>
            <a:r>
              <a:rPr lang="en-GB" sz="2400" b="1" dirty="0" err="1"/>
              <a:t>Allweddol</a:t>
            </a:r>
            <a:r>
              <a:rPr lang="en-GB" sz="2400" b="1" dirty="0"/>
              <a:t> 2</a:t>
            </a:r>
          </a:p>
          <a:p>
            <a:endParaRPr lang="en-GB" sz="2400" b="1" dirty="0"/>
          </a:p>
          <a:p>
            <a:r>
              <a:rPr lang="en-GB" sz="2400" b="1" dirty="0"/>
              <a:t>A </a:t>
            </a:r>
            <a:r>
              <a:rPr lang="en-GB" sz="2400" b="1" dirty="0" err="1"/>
              <a:t>oes</a:t>
            </a:r>
            <a:r>
              <a:rPr lang="en-GB" sz="2400" b="1" dirty="0"/>
              <a:t> </a:t>
            </a:r>
            <a:r>
              <a:rPr lang="en-GB" sz="2400" b="1" dirty="0" err="1"/>
              <a:t>yna</a:t>
            </a:r>
            <a:r>
              <a:rPr lang="en-GB" sz="2400" b="1" dirty="0"/>
              <a:t> </a:t>
            </a:r>
            <a:r>
              <a:rPr lang="en-GB" sz="2400" b="1" dirty="0" err="1"/>
              <a:t>orgyffwrdd</a:t>
            </a:r>
            <a:r>
              <a:rPr lang="en-GB" sz="2400" b="1" dirty="0"/>
              <a:t>?  </a:t>
            </a:r>
          </a:p>
          <a:p>
            <a:endParaRPr lang="en-GB" sz="2400" b="1" dirty="0"/>
          </a:p>
          <a:p>
            <a:r>
              <a:rPr lang="en-GB" sz="2400" b="1" dirty="0"/>
              <a:t>Beth </a:t>
            </a:r>
            <a:r>
              <a:rPr lang="en-GB" sz="2400" b="1" dirty="0" err="1"/>
              <a:t>ydy’r</a:t>
            </a:r>
            <a:r>
              <a:rPr lang="en-GB" sz="2400" b="1" dirty="0"/>
              <a:t> </a:t>
            </a:r>
            <a:r>
              <a:rPr lang="en-GB" sz="2400" b="1" dirty="0" err="1"/>
              <a:t>disgwyliadau</a:t>
            </a:r>
            <a:r>
              <a:rPr lang="en-GB" sz="2400" b="1" dirty="0"/>
              <a:t> ‘</a:t>
            </a:r>
            <a:r>
              <a:rPr lang="en-GB" sz="2400" b="1" dirty="0" err="1"/>
              <a:t>tebygol</a:t>
            </a:r>
            <a:r>
              <a:rPr lang="en-GB" sz="2400" b="1" dirty="0"/>
              <a:t>’ </a:t>
            </a:r>
            <a:r>
              <a:rPr lang="en-GB" sz="2400" b="1" dirty="0" err="1"/>
              <a:t>ar</a:t>
            </a:r>
            <a:r>
              <a:rPr lang="en-GB" sz="2400" b="1" dirty="0"/>
              <a:t> </a:t>
            </a:r>
            <a:r>
              <a:rPr lang="en-GB" sz="2400" b="1" dirty="0" err="1"/>
              <a:t>ddiwedd</a:t>
            </a:r>
            <a:r>
              <a:rPr lang="en-GB" sz="2400" b="1" dirty="0"/>
              <a:t> </a:t>
            </a:r>
            <a:r>
              <a:rPr lang="en-GB" sz="2400" b="1" dirty="0" err="1"/>
              <a:t>cyfnod</a:t>
            </a:r>
            <a:r>
              <a:rPr lang="en-GB" sz="2400" b="1" dirty="0"/>
              <a:t> </a:t>
            </a:r>
            <a:r>
              <a:rPr lang="en-GB" sz="2400" b="1" dirty="0" err="1"/>
              <a:t>cyrhaeddiad</a:t>
            </a:r>
            <a:r>
              <a:rPr lang="en-GB" sz="2400" b="1" dirty="0"/>
              <a:t>? </a:t>
            </a:r>
          </a:p>
          <a:p>
            <a:endParaRPr lang="en-GB" sz="2400" b="1" dirty="0"/>
          </a:p>
          <a:p>
            <a:r>
              <a:rPr lang="en-GB" sz="2400" b="1" dirty="0" err="1"/>
              <a:t>Sut</a:t>
            </a:r>
            <a:r>
              <a:rPr lang="en-GB" sz="2400" b="1" dirty="0"/>
              <a:t> </a:t>
            </a:r>
            <a:r>
              <a:rPr lang="en-GB" sz="2400" b="1" dirty="0" err="1"/>
              <a:t>mae</a:t>
            </a:r>
            <a:r>
              <a:rPr lang="en-GB" sz="2400" b="1" dirty="0"/>
              <a:t> </a:t>
            </a:r>
            <a:r>
              <a:rPr lang="en-GB" sz="2400" b="1" dirty="0" err="1"/>
              <a:t>rhain</a:t>
            </a:r>
            <a:r>
              <a:rPr lang="en-GB" sz="2400" b="1" dirty="0"/>
              <a:t> </a:t>
            </a:r>
            <a:r>
              <a:rPr lang="en-GB" sz="2400" b="1" dirty="0" err="1"/>
              <a:t>yn</a:t>
            </a:r>
            <a:r>
              <a:rPr lang="en-GB" sz="2400" b="1" dirty="0"/>
              <a:t> </a:t>
            </a:r>
            <a:r>
              <a:rPr lang="en-GB" sz="2400" b="1" dirty="0" err="1"/>
              <a:t>cael</a:t>
            </a:r>
            <a:r>
              <a:rPr lang="en-GB" sz="2400" b="1" dirty="0"/>
              <a:t> </a:t>
            </a:r>
            <a:r>
              <a:rPr lang="en-GB" sz="2400" b="1" dirty="0" err="1"/>
              <a:t>eu</a:t>
            </a:r>
            <a:r>
              <a:rPr lang="en-GB" sz="2400" b="1" dirty="0"/>
              <a:t> </a:t>
            </a:r>
            <a:r>
              <a:rPr lang="en-GB" sz="2400" b="1" dirty="0" err="1"/>
              <a:t>defnyddio</a:t>
            </a:r>
            <a:r>
              <a:rPr lang="en-GB" sz="2400" b="1" dirty="0"/>
              <a:t> </a:t>
            </a:r>
            <a:r>
              <a:rPr lang="en-GB" sz="2400" b="1" dirty="0" err="1"/>
              <a:t>ar</a:t>
            </a:r>
            <a:r>
              <a:rPr lang="en-GB" sz="2400" b="1" dirty="0"/>
              <a:t> </a:t>
            </a:r>
            <a:r>
              <a:rPr lang="en-GB" sz="2400" b="1" dirty="0" err="1"/>
              <a:t>gyfer</a:t>
            </a:r>
            <a:r>
              <a:rPr lang="en-GB" sz="2400" b="1" dirty="0"/>
              <a:t> </a:t>
            </a:r>
            <a:r>
              <a:rPr lang="en-GB" sz="2400" b="1" dirty="0" err="1"/>
              <a:t>asesu</a:t>
            </a:r>
            <a:r>
              <a:rPr lang="en-GB" sz="2400" b="1" dirty="0"/>
              <a:t> </a:t>
            </a:r>
            <a:r>
              <a:rPr lang="en-GB" sz="2400" b="1" dirty="0" err="1"/>
              <a:t>dysgwyr</a:t>
            </a:r>
            <a:r>
              <a:rPr lang="en-GB" sz="2400" b="1" dirty="0"/>
              <a:t>?  </a:t>
            </a:r>
          </a:p>
        </p:txBody>
      </p:sp>
    </p:spTree>
    <p:extLst>
      <p:ext uri="{BB962C8B-B14F-4D97-AF65-F5344CB8AC3E}">
        <p14:creationId xmlns:p14="http://schemas.microsoft.com/office/powerpoint/2010/main" val="925100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0308" y="0"/>
            <a:ext cx="9401577" cy="5262979"/>
          </a:xfrm>
          <a:prstGeom prst="rect">
            <a:avLst/>
          </a:prstGeom>
        </p:spPr>
        <p:txBody>
          <a:bodyPr wrap="square">
            <a:spAutoFit/>
          </a:bodyPr>
          <a:lstStyle/>
          <a:p>
            <a:r>
              <a:rPr lang="en-GB" sz="2800" dirty="0"/>
              <a:t>National curriculum outcomes and level descriptions are designed for ‘</a:t>
            </a:r>
            <a:r>
              <a:rPr lang="en-GB" sz="2800" b="1" dirty="0"/>
              <a:t>best-fit’ judgements of learners’ attainment after a significant period of learning and teaching,</a:t>
            </a:r>
            <a:r>
              <a:rPr lang="en-GB" sz="2800" dirty="0"/>
              <a:t> i.e. normally at the end of each key stage. If schools use them for monitoring and tracking learner progress over shorter intervals of time, care needs to be taken to avoid an inappropriate, narrow focus for assessment information. For example, single pieces of work should not be levelled, although they may provide evidence for characteristics from one or more level descriptions.</a:t>
            </a:r>
          </a:p>
          <a:p>
            <a:endParaRPr lang="en-GB" sz="2800" dirty="0"/>
          </a:p>
          <a:p>
            <a:r>
              <a:rPr lang="en-GB" sz="2800" dirty="0"/>
              <a:t>p.9, WG (2010) Making the Most of </a:t>
            </a:r>
            <a:r>
              <a:rPr lang="en-GB" sz="2800" dirty="0" smtClean="0"/>
              <a:t>Assessment</a:t>
            </a:r>
            <a:endParaRPr lang="en-GB" sz="2800" dirty="0"/>
          </a:p>
        </p:txBody>
      </p:sp>
      <p:pic>
        <p:nvPicPr>
          <p:cNvPr id="3" name="Picture 2"/>
          <p:cNvPicPr>
            <a:picLocks noChangeAspect="1"/>
          </p:cNvPicPr>
          <p:nvPr/>
        </p:nvPicPr>
        <p:blipFill>
          <a:blip r:embed="rId3"/>
          <a:stretch>
            <a:fillRect/>
          </a:stretch>
        </p:blipFill>
        <p:spPr>
          <a:xfrm>
            <a:off x="201583" y="1575821"/>
            <a:ext cx="1807520" cy="2278378"/>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79751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66681" y="426615"/>
            <a:ext cx="9723550" cy="5262979"/>
          </a:xfrm>
          <a:prstGeom prst="rect">
            <a:avLst/>
          </a:prstGeom>
        </p:spPr>
        <p:txBody>
          <a:bodyPr wrap="square">
            <a:spAutoFit/>
          </a:bodyPr>
          <a:lstStyle/>
          <a:p>
            <a:r>
              <a:rPr lang="en-US" sz="2800" dirty="0"/>
              <a:t>Mae </a:t>
            </a:r>
            <a:r>
              <a:rPr lang="en-US" sz="2800" dirty="0" err="1"/>
              <a:t>deilliannau</a:t>
            </a:r>
            <a:r>
              <a:rPr lang="en-US" sz="2800" dirty="0"/>
              <a:t> a </a:t>
            </a:r>
            <a:r>
              <a:rPr lang="en-US" sz="2800" dirty="0" err="1"/>
              <a:t>disgrifiadau</a:t>
            </a:r>
            <a:r>
              <a:rPr lang="en-US" sz="2800" dirty="0"/>
              <a:t> </a:t>
            </a:r>
            <a:r>
              <a:rPr lang="en-US" sz="2800" dirty="0" err="1"/>
              <a:t>lefel</a:t>
            </a:r>
            <a:r>
              <a:rPr lang="en-US" sz="2800" dirty="0"/>
              <a:t> y </a:t>
            </a:r>
            <a:r>
              <a:rPr lang="en-US" sz="2800" dirty="0" err="1"/>
              <a:t>cwricwlwm</a:t>
            </a:r>
            <a:r>
              <a:rPr lang="en-US" sz="2800" dirty="0"/>
              <a:t> </a:t>
            </a:r>
            <a:r>
              <a:rPr lang="en-US" sz="2800" dirty="0" err="1"/>
              <a:t>cenedlaethol</a:t>
            </a:r>
            <a:r>
              <a:rPr lang="en-US" sz="2800" dirty="0"/>
              <a:t> </a:t>
            </a:r>
            <a:r>
              <a:rPr lang="en-US" sz="2800" dirty="0" err="1"/>
              <a:t>wedi’u</a:t>
            </a:r>
            <a:r>
              <a:rPr lang="en-US" sz="2800" dirty="0"/>
              <a:t> </a:t>
            </a:r>
            <a:r>
              <a:rPr lang="en-US" sz="2800" dirty="0" err="1"/>
              <a:t>llunio</a:t>
            </a:r>
            <a:r>
              <a:rPr lang="en-US" sz="2800" dirty="0"/>
              <a:t> </a:t>
            </a:r>
            <a:r>
              <a:rPr lang="en-US" sz="2800" b="1" dirty="0" err="1"/>
              <a:t>fel</a:t>
            </a:r>
            <a:r>
              <a:rPr lang="en-US" sz="2800" b="1" dirty="0"/>
              <a:t> bod </a:t>
            </a:r>
            <a:r>
              <a:rPr lang="en-US" sz="2800" b="1" dirty="0" err="1"/>
              <a:t>modd</a:t>
            </a:r>
            <a:r>
              <a:rPr lang="en-US" sz="2800" b="1" dirty="0"/>
              <a:t> </a:t>
            </a:r>
            <a:r>
              <a:rPr lang="en-US" sz="2800" b="1" dirty="0" err="1"/>
              <a:t>dod</a:t>
            </a:r>
            <a:r>
              <a:rPr lang="en-US" sz="2800" b="1" dirty="0"/>
              <a:t> </a:t>
            </a:r>
            <a:r>
              <a:rPr lang="en-US" sz="2800" b="1" dirty="0" err="1"/>
              <a:t>i</a:t>
            </a:r>
            <a:r>
              <a:rPr lang="en-US" sz="2800" b="1" dirty="0"/>
              <a:t> </a:t>
            </a:r>
            <a:r>
              <a:rPr lang="en-US" sz="2800" b="1" dirty="0" err="1"/>
              <a:t>farn</a:t>
            </a:r>
            <a:r>
              <a:rPr lang="en-US" sz="2800" b="1" dirty="0"/>
              <a:t> </a:t>
            </a:r>
            <a:r>
              <a:rPr lang="en-US" sz="2800" b="1" dirty="0" err="1"/>
              <a:t>sy’n</a:t>
            </a:r>
            <a:r>
              <a:rPr lang="en-US" sz="2800" b="1" dirty="0"/>
              <a:t> ’</a:t>
            </a:r>
            <a:r>
              <a:rPr lang="en-US" sz="2800" b="1" dirty="0" err="1"/>
              <a:t>cyd-fynd</a:t>
            </a:r>
            <a:r>
              <a:rPr lang="en-US" sz="2800" b="1" dirty="0"/>
              <a:t> </a:t>
            </a:r>
            <a:r>
              <a:rPr lang="en-US" sz="2800" b="1" dirty="0" err="1"/>
              <a:t>orau</a:t>
            </a:r>
            <a:r>
              <a:rPr lang="en-US" sz="2800" b="1" dirty="0"/>
              <a:t>’ am </a:t>
            </a:r>
            <a:r>
              <a:rPr lang="en-US" sz="2800" b="1" dirty="0" err="1"/>
              <a:t>gyrhaeddiad</a:t>
            </a:r>
            <a:r>
              <a:rPr lang="en-US" sz="2800" b="1" dirty="0"/>
              <a:t> </a:t>
            </a:r>
            <a:r>
              <a:rPr lang="en-US" sz="2800" b="1" dirty="0" err="1"/>
              <a:t>dysgwyr</a:t>
            </a:r>
            <a:r>
              <a:rPr lang="en-US" sz="2800" b="1" dirty="0"/>
              <a:t> </a:t>
            </a:r>
            <a:r>
              <a:rPr lang="en-US" sz="2800" b="1" dirty="0" err="1"/>
              <a:t>ar</a:t>
            </a:r>
            <a:r>
              <a:rPr lang="en-US" sz="2800" b="1" dirty="0"/>
              <a:t> </a:t>
            </a:r>
            <a:r>
              <a:rPr lang="en-US" sz="2800" b="1" dirty="0" err="1"/>
              <a:t>ôl</a:t>
            </a:r>
            <a:r>
              <a:rPr lang="en-US" sz="2800" b="1" dirty="0"/>
              <a:t> </a:t>
            </a:r>
            <a:r>
              <a:rPr lang="en-US" sz="2800" b="1" dirty="0" err="1"/>
              <a:t>cyfnod</a:t>
            </a:r>
            <a:r>
              <a:rPr lang="en-US" sz="2800" b="1" dirty="0"/>
              <a:t> </a:t>
            </a:r>
            <a:r>
              <a:rPr lang="en-US" sz="2800" b="1" dirty="0" err="1"/>
              <a:t>sylweddol</a:t>
            </a:r>
            <a:r>
              <a:rPr lang="en-US" sz="2800" b="1" dirty="0"/>
              <a:t> o </a:t>
            </a:r>
            <a:r>
              <a:rPr lang="en-US" sz="2800" b="1" dirty="0" err="1"/>
              <a:t>addysgu</a:t>
            </a:r>
            <a:r>
              <a:rPr lang="en-US" sz="2800" b="1" dirty="0"/>
              <a:t> a </a:t>
            </a:r>
            <a:r>
              <a:rPr lang="en-US" sz="2800" b="1" dirty="0" err="1"/>
              <a:t>dysgu</a:t>
            </a:r>
            <a:r>
              <a:rPr lang="en-US" sz="2800" dirty="0"/>
              <a:t>, </a:t>
            </a:r>
            <a:r>
              <a:rPr lang="en-US" sz="2800" dirty="0" err="1"/>
              <a:t>h.y</a:t>
            </a:r>
            <a:r>
              <a:rPr lang="en-US" sz="2800" dirty="0"/>
              <a:t>. </a:t>
            </a:r>
            <a:r>
              <a:rPr lang="en-US" sz="2800" dirty="0" err="1"/>
              <a:t>ar</a:t>
            </a:r>
            <a:r>
              <a:rPr lang="en-US" sz="2800" dirty="0"/>
              <a:t> </a:t>
            </a:r>
            <a:r>
              <a:rPr lang="en-US" sz="2800" dirty="0" err="1"/>
              <a:t>ddiwedd</a:t>
            </a:r>
            <a:r>
              <a:rPr lang="en-US" sz="2800" dirty="0"/>
              <a:t> </a:t>
            </a:r>
            <a:r>
              <a:rPr lang="sv-SE" sz="2800" dirty="0"/>
              <a:t>pob cyfnod allweddol fel arfer. Os yw ysgolion yn eu defnyddio ar </a:t>
            </a:r>
            <a:r>
              <a:rPr lang="en-US" sz="2800" dirty="0" err="1"/>
              <a:t>gyfer</a:t>
            </a:r>
            <a:r>
              <a:rPr lang="en-US" sz="2800" dirty="0"/>
              <a:t> </a:t>
            </a:r>
            <a:r>
              <a:rPr lang="en-US" sz="2800" dirty="0" err="1"/>
              <a:t>monitro</a:t>
            </a:r>
            <a:r>
              <a:rPr lang="en-US" sz="2800" dirty="0"/>
              <a:t> a </a:t>
            </a:r>
            <a:r>
              <a:rPr lang="en-US" sz="2800" dirty="0" err="1"/>
              <a:t>thracio</a:t>
            </a:r>
            <a:r>
              <a:rPr lang="en-US" sz="2800" dirty="0"/>
              <a:t> </a:t>
            </a:r>
            <a:r>
              <a:rPr lang="en-US" sz="2800" dirty="0" err="1"/>
              <a:t>cynnydd</a:t>
            </a:r>
            <a:r>
              <a:rPr lang="en-US" sz="2800" dirty="0"/>
              <a:t> </a:t>
            </a:r>
            <a:r>
              <a:rPr lang="en-US" sz="2800" dirty="0" err="1"/>
              <a:t>dysgwyr</a:t>
            </a:r>
            <a:r>
              <a:rPr lang="en-US" sz="2800" dirty="0"/>
              <a:t> </a:t>
            </a:r>
            <a:r>
              <a:rPr lang="en-US" sz="2800" dirty="0" err="1"/>
              <a:t>dros</a:t>
            </a:r>
            <a:r>
              <a:rPr lang="en-US" sz="2800" dirty="0"/>
              <a:t> </a:t>
            </a:r>
            <a:r>
              <a:rPr lang="en-US" sz="2800" dirty="0" err="1"/>
              <a:t>gyfnodau</a:t>
            </a:r>
            <a:r>
              <a:rPr lang="en-US" sz="2800" dirty="0"/>
              <a:t> </a:t>
            </a:r>
            <a:r>
              <a:rPr lang="en-US" sz="2800" dirty="0" err="1"/>
              <a:t>byrrach</a:t>
            </a:r>
            <a:r>
              <a:rPr lang="en-US" sz="2800" dirty="0"/>
              <a:t>, </a:t>
            </a:r>
            <a:r>
              <a:rPr lang="en-US" sz="2800" dirty="0" err="1"/>
              <a:t>mae</a:t>
            </a:r>
            <a:r>
              <a:rPr lang="en-US" sz="2800" dirty="0"/>
              <a:t> </a:t>
            </a:r>
            <a:r>
              <a:rPr lang="en-US" sz="2800" dirty="0" err="1"/>
              <a:t>angen</a:t>
            </a:r>
            <a:r>
              <a:rPr lang="en-US" sz="2800" dirty="0"/>
              <a:t> </a:t>
            </a:r>
            <a:r>
              <a:rPr lang="en-US" sz="2800" dirty="0" err="1"/>
              <a:t>cymryd</a:t>
            </a:r>
            <a:r>
              <a:rPr lang="en-US" sz="2800" dirty="0"/>
              <a:t> </a:t>
            </a:r>
            <a:r>
              <a:rPr lang="en-US" sz="2800" dirty="0" err="1"/>
              <a:t>gofal</a:t>
            </a:r>
            <a:r>
              <a:rPr lang="en-US" sz="2800" dirty="0"/>
              <a:t> </a:t>
            </a:r>
            <a:r>
              <a:rPr lang="en-US" sz="2800" dirty="0" err="1"/>
              <a:t>i</a:t>
            </a:r>
            <a:r>
              <a:rPr lang="en-US" sz="2800" dirty="0"/>
              <a:t> </a:t>
            </a:r>
            <a:r>
              <a:rPr lang="en-US" sz="2800" dirty="0" err="1"/>
              <a:t>osgoi</a:t>
            </a:r>
            <a:r>
              <a:rPr lang="en-US" sz="2800" dirty="0"/>
              <a:t> </a:t>
            </a:r>
            <a:r>
              <a:rPr lang="en-US" sz="2800" dirty="0" err="1"/>
              <a:t>ffocws</a:t>
            </a:r>
            <a:r>
              <a:rPr lang="en-US" sz="2800" dirty="0"/>
              <a:t> </a:t>
            </a:r>
            <a:r>
              <a:rPr lang="en-US" sz="2800" dirty="0" err="1"/>
              <a:t>amhriodol</a:t>
            </a:r>
            <a:r>
              <a:rPr lang="en-US" sz="2800" dirty="0"/>
              <a:t>, </a:t>
            </a:r>
            <a:r>
              <a:rPr lang="en-US" sz="2800" dirty="0" err="1"/>
              <a:t>cul</a:t>
            </a:r>
            <a:r>
              <a:rPr lang="en-US" sz="2800" dirty="0"/>
              <a:t> </a:t>
            </a:r>
            <a:r>
              <a:rPr lang="en-US" sz="2800" dirty="0" err="1"/>
              <a:t>i’r</a:t>
            </a:r>
            <a:r>
              <a:rPr lang="en-US" sz="2800" dirty="0"/>
              <a:t> </a:t>
            </a:r>
            <a:r>
              <a:rPr lang="en-US" sz="2800" dirty="0" err="1"/>
              <a:t>wybodaeth</a:t>
            </a:r>
            <a:r>
              <a:rPr lang="en-US" sz="2800" dirty="0"/>
              <a:t> </a:t>
            </a:r>
            <a:r>
              <a:rPr lang="en-US" sz="2800" dirty="0" err="1"/>
              <a:t>asesu</a:t>
            </a:r>
            <a:r>
              <a:rPr lang="en-US" sz="2800" dirty="0"/>
              <a:t>. </a:t>
            </a:r>
            <a:r>
              <a:rPr lang="en-US" sz="2800" dirty="0" err="1"/>
              <a:t>Er</a:t>
            </a:r>
            <a:r>
              <a:rPr lang="en-US" sz="2800" dirty="0"/>
              <a:t> </a:t>
            </a:r>
            <a:r>
              <a:rPr lang="en-US" sz="2800" dirty="0" err="1"/>
              <a:t>enghraifft</a:t>
            </a:r>
            <a:r>
              <a:rPr lang="en-US" sz="2800" dirty="0"/>
              <a:t>, </a:t>
            </a:r>
            <a:r>
              <a:rPr lang="en-US" sz="2800" dirty="0" err="1"/>
              <a:t>ni</a:t>
            </a:r>
            <a:r>
              <a:rPr lang="en-US" sz="2800" dirty="0"/>
              <a:t> </a:t>
            </a:r>
            <a:r>
              <a:rPr lang="en-US" sz="2800" dirty="0" err="1"/>
              <a:t>ddylid</a:t>
            </a:r>
            <a:r>
              <a:rPr lang="en-US" sz="2800" dirty="0"/>
              <a:t> </a:t>
            </a:r>
            <a:r>
              <a:rPr lang="en-US" sz="2800" dirty="0" err="1"/>
              <a:t>rhoi</a:t>
            </a:r>
            <a:r>
              <a:rPr lang="en-US" sz="2800" dirty="0"/>
              <a:t> </a:t>
            </a:r>
            <a:r>
              <a:rPr lang="en-US" sz="2800" dirty="0" err="1"/>
              <a:t>lefel</a:t>
            </a:r>
            <a:r>
              <a:rPr lang="en-US" sz="2800" dirty="0"/>
              <a:t> </a:t>
            </a:r>
            <a:r>
              <a:rPr lang="en-US" sz="2800" dirty="0" err="1"/>
              <a:t>i</a:t>
            </a:r>
            <a:r>
              <a:rPr lang="en-US" sz="2800" dirty="0"/>
              <a:t> </a:t>
            </a:r>
            <a:r>
              <a:rPr lang="en-US" sz="2800" dirty="0" err="1"/>
              <a:t>ddarnau</a:t>
            </a:r>
            <a:r>
              <a:rPr lang="en-US" sz="2800" dirty="0"/>
              <a:t> </a:t>
            </a:r>
            <a:r>
              <a:rPr lang="en-US" sz="2800" dirty="0" err="1"/>
              <a:t>unigol</a:t>
            </a:r>
            <a:r>
              <a:rPr lang="en-US" sz="2800" dirty="0"/>
              <a:t> o </a:t>
            </a:r>
            <a:r>
              <a:rPr lang="en-US" sz="2800" dirty="0" err="1"/>
              <a:t>waith</a:t>
            </a:r>
            <a:r>
              <a:rPr lang="en-US" sz="2800" dirty="0"/>
              <a:t>, </a:t>
            </a:r>
            <a:r>
              <a:rPr lang="en-US" sz="2800" dirty="0" err="1"/>
              <a:t>er</a:t>
            </a:r>
            <a:r>
              <a:rPr lang="en-US" sz="2800" dirty="0"/>
              <a:t> </a:t>
            </a:r>
            <a:r>
              <a:rPr lang="en-US" sz="2800" dirty="0" err="1"/>
              <a:t>eu</a:t>
            </a:r>
            <a:r>
              <a:rPr lang="en-US" sz="2800" dirty="0"/>
              <a:t> bod, o </a:t>
            </a:r>
            <a:r>
              <a:rPr lang="en-US" sz="2800" dirty="0" err="1"/>
              <a:t>bosibl</a:t>
            </a:r>
            <a:r>
              <a:rPr lang="en-US" sz="2800" dirty="0"/>
              <a:t>, </a:t>
            </a:r>
            <a:r>
              <a:rPr lang="en-US" sz="2800" dirty="0" err="1"/>
              <a:t>yn</a:t>
            </a:r>
            <a:r>
              <a:rPr lang="en-US" sz="2800" dirty="0"/>
              <a:t> </a:t>
            </a:r>
            <a:r>
              <a:rPr lang="en-US" sz="2800" dirty="0" err="1"/>
              <a:t>dangos</a:t>
            </a:r>
            <a:r>
              <a:rPr lang="en-US" sz="2800" dirty="0"/>
              <a:t> </a:t>
            </a:r>
            <a:r>
              <a:rPr lang="en-US" sz="2800" dirty="0" err="1"/>
              <a:t>nodweddion</a:t>
            </a:r>
            <a:r>
              <a:rPr lang="en-US" sz="2800" dirty="0"/>
              <a:t> un </a:t>
            </a:r>
            <a:r>
              <a:rPr lang="en-US" sz="2800" dirty="0" err="1"/>
              <a:t>neu</a:t>
            </a:r>
            <a:r>
              <a:rPr lang="en-US" sz="2800" dirty="0"/>
              <a:t> </a:t>
            </a:r>
            <a:r>
              <a:rPr lang="en-US" sz="2800" dirty="0" err="1"/>
              <a:t>fwy</a:t>
            </a:r>
            <a:r>
              <a:rPr lang="en-US" sz="2800" dirty="0"/>
              <a:t> o </a:t>
            </a:r>
            <a:r>
              <a:rPr lang="en-US" sz="2800" dirty="0" err="1"/>
              <a:t>ddisgrifiadau</a:t>
            </a:r>
            <a:r>
              <a:rPr lang="en-US" sz="2800" dirty="0"/>
              <a:t> </a:t>
            </a:r>
            <a:r>
              <a:rPr lang="en-US" sz="2800" dirty="0" err="1"/>
              <a:t>lefel</a:t>
            </a:r>
            <a:r>
              <a:rPr lang="en-US" sz="2800" dirty="0"/>
              <a:t>.</a:t>
            </a:r>
          </a:p>
          <a:p>
            <a:endParaRPr lang="en-GB" sz="2800" dirty="0"/>
          </a:p>
          <a:p>
            <a:r>
              <a:rPr lang="en-GB" sz="2800" dirty="0"/>
              <a:t>t.9, </a:t>
            </a:r>
            <a:r>
              <a:rPr lang="en-GB" sz="2800" dirty="0" err="1"/>
              <a:t>LlC</a:t>
            </a:r>
            <a:r>
              <a:rPr lang="en-GB" sz="2800" dirty="0"/>
              <a:t> (2010) </a:t>
            </a:r>
            <a:r>
              <a:rPr lang="en-GB" sz="2800" dirty="0" err="1"/>
              <a:t>Manteisio</a:t>
            </a:r>
            <a:r>
              <a:rPr lang="en-GB" sz="2800" dirty="0"/>
              <a:t> </a:t>
            </a:r>
            <a:r>
              <a:rPr lang="en-GB" sz="2800" dirty="0" err="1"/>
              <a:t>i’r</a:t>
            </a:r>
            <a:r>
              <a:rPr lang="en-GB" sz="2800" dirty="0"/>
              <a:t> </a:t>
            </a:r>
            <a:r>
              <a:rPr lang="en-GB" sz="2800" dirty="0" err="1"/>
              <a:t>Eithaf</a:t>
            </a:r>
            <a:r>
              <a:rPr lang="en-GB" sz="2800" dirty="0"/>
              <a:t> </a:t>
            </a:r>
            <a:r>
              <a:rPr lang="en-GB" sz="2800" dirty="0" err="1"/>
              <a:t>ar</a:t>
            </a:r>
            <a:r>
              <a:rPr lang="en-GB" sz="2800" dirty="0"/>
              <a:t> </a:t>
            </a:r>
            <a:r>
              <a:rPr lang="en-GB" sz="2800" dirty="0" err="1"/>
              <a:t>Asesu</a:t>
            </a:r>
            <a:r>
              <a:rPr lang="en-GB" sz="2800" dirty="0"/>
              <a:t> </a:t>
            </a:r>
            <a:r>
              <a:rPr lang="en-GB" sz="2800" dirty="0" smtClean="0"/>
              <a:t>7-14</a:t>
            </a:r>
            <a:endParaRPr lang="en-GB" sz="2000" dirty="0"/>
          </a:p>
          <a:p>
            <a:endParaRPr lang="en-GB" sz="2800" dirty="0"/>
          </a:p>
        </p:txBody>
      </p:sp>
      <p:pic>
        <p:nvPicPr>
          <p:cNvPr id="3" name="Picture 2"/>
          <p:cNvPicPr>
            <a:picLocks noChangeAspect="1"/>
          </p:cNvPicPr>
          <p:nvPr/>
        </p:nvPicPr>
        <p:blipFill>
          <a:blip r:embed="rId2"/>
          <a:stretch>
            <a:fillRect/>
          </a:stretch>
        </p:blipFill>
        <p:spPr>
          <a:xfrm>
            <a:off x="201583" y="555404"/>
            <a:ext cx="1807520" cy="2278378"/>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719717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55324" y="1238192"/>
            <a:ext cx="8397025" cy="2677656"/>
          </a:xfrm>
          <a:prstGeom prst="rect">
            <a:avLst/>
          </a:prstGeom>
        </p:spPr>
        <p:txBody>
          <a:bodyPr wrap="square">
            <a:spAutoFit/>
          </a:bodyPr>
          <a:lstStyle/>
          <a:p>
            <a:r>
              <a:rPr lang="en-GB" sz="2800"/>
              <a:t>The importance of ‘best-fit’ applies to assessment of all learners. Using ‘best-fit’, all teachers are able to take account of relevant evidence, encompassing transferable skills, as well as knowledge and understanding. </a:t>
            </a:r>
            <a:r>
              <a:rPr lang="en-GB" sz="2800" b="1"/>
              <a:t>School managers should ensure that all teachers understand the concept of ’best-fit’ and apply it consistently.</a:t>
            </a:r>
          </a:p>
        </p:txBody>
      </p:sp>
      <p:pic>
        <p:nvPicPr>
          <p:cNvPr id="3" name="Picture 2"/>
          <p:cNvPicPr>
            <a:picLocks noChangeAspect="1"/>
          </p:cNvPicPr>
          <p:nvPr/>
        </p:nvPicPr>
        <p:blipFill>
          <a:blip r:embed="rId2"/>
          <a:stretch>
            <a:fillRect/>
          </a:stretch>
        </p:blipFill>
        <p:spPr>
          <a:xfrm>
            <a:off x="565853" y="1238192"/>
            <a:ext cx="1993565" cy="2462997"/>
          </a:xfrm>
          <a:prstGeom prst="rect">
            <a:avLst/>
          </a:prstGeom>
        </p:spPr>
      </p:pic>
      <p:sp>
        <p:nvSpPr>
          <p:cNvPr id="4" name="Rectangle 3"/>
          <p:cNvSpPr/>
          <p:nvPr/>
        </p:nvSpPr>
        <p:spPr>
          <a:xfrm>
            <a:off x="1876021" y="4770377"/>
            <a:ext cx="9065605" cy="677108"/>
          </a:xfrm>
          <a:prstGeom prst="rect">
            <a:avLst/>
          </a:prstGeom>
        </p:spPr>
        <p:txBody>
          <a:bodyPr wrap="square">
            <a:spAutoFit/>
          </a:bodyPr>
          <a:lstStyle/>
          <a:p>
            <a:r>
              <a:rPr lang="en-GB" sz="2000" dirty="0"/>
              <a:t>p.11, WG (2010) Making the Most of Assessment</a:t>
            </a:r>
          </a:p>
          <a:p>
            <a:endParaRPr lang="en-GB" dirty="0"/>
          </a:p>
        </p:txBody>
      </p:sp>
    </p:spTree>
    <p:extLst>
      <p:ext uri="{BB962C8B-B14F-4D97-AF65-F5344CB8AC3E}">
        <p14:creationId xmlns:p14="http://schemas.microsoft.com/office/powerpoint/2010/main" val="4153245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55324" y="1238192"/>
            <a:ext cx="8397025" cy="3108543"/>
          </a:xfrm>
          <a:prstGeom prst="rect">
            <a:avLst/>
          </a:prstGeom>
        </p:spPr>
        <p:txBody>
          <a:bodyPr wrap="square">
            <a:spAutoFit/>
          </a:bodyPr>
          <a:lstStyle/>
          <a:p>
            <a:r>
              <a:rPr lang="en-US" sz="2800"/>
              <a:t>Mae </a:t>
            </a:r>
            <a:r>
              <a:rPr lang="en-US" sz="2800" err="1"/>
              <a:t>pwysigrwydd</a:t>
            </a:r>
            <a:r>
              <a:rPr lang="en-US" sz="2800"/>
              <a:t> ‘</a:t>
            </a:r>
            <a:r>
              <a:rPr lang="en-US" sz="2800" err="1"/>
              <a:t>cyd-fynd</a:t>
            </a:r>
            <a:r>
              <a:rPr lang="en-US" sz="2800"/>
              <a:t> </a:t>
            </a:r>
            <a:r>
              <a:rPr lang="en-US" sz="2800" err="1"/>
              <a:t>orau</a:t>
            </a:r>
            <a:r>
              <a:rPr lang="en-US" sz="2800"/>
              <a:t>’ </a:t>
            </a:r>
            <a:r>
              <a:rPr lang="en-US" sz="2800" err="1"/>
              <a:t>yn</a:t>
            </a:r>
            <a:r>
              <a:rPr lang="en-US" sz="2800"/>
              <a:t> </a:t>
            </a:r>
            <a:r>
              <a:rPr lang="en-US" sz="2800" err="1"/>
              <a:t>gymwys</a:t>
            </a:r>
            <a:r>
              <a:rPr lang="en-US" sz="2800"/>
              <a:t> </a:t>
            </a:r>
            <a:r>
              <a:rPr lang="en-US" sz="2800" err="1"/>
              <a:t>wrth</a:t>
            </a:r>
            <a:r>
              <a:rPr lang="en-US" sz="2800"/>
              <a:t> </a:t>
            </a:r>
            <a:r>
              <a:rPr lang="en-US" sz="2800" err="1"/>
              <a:t>asesu</a:t>
            </a:r>
            <a:r>
              <a:rPr lang="en-US" sz="2800"/>
              <a:t> </a:t>
            </a:r>
            <a:r>
              <a:rPr lang="en-US" sz="2800" err="1"/>
              <a:t>pob</a:t>
            </a:r>
            <a:r>
              <a:rPr lang="en-US" sz="2800"/>
              <a:t> </a:t>
            </a:r>
            <a:r>
              <a:rPr lang="en-US" sz="2800" err="1"/>
              <a:t>dysgwr</a:t>
            </a:r>
            <a:r>
              <a:rPr lang="en-US" sz="2800"/>
              <a:t>. </a:t>
            </a:r>
            <a:r>
              <a:rPr lang="en-US" sz="2800" err="1"/>
              <a:t>Wrth</a:t>
            </a:r>
            <a:r>
              <a:rPr lang="en-US" sz="2800"/>
              <a:t> </a:t>
            </a:r>
            <a:r>
              <a:rPr lang="en-US" sz="2800" err="1"/>
              <a:t>ddefnyddio</a:t>
            </a:r>
            <a:r>
              <a:rPr lang="en-US" sz="2800"/>
              <a:t> ’</a:t>
            </a:r>
            <a:r>
              <a:rPr lang="en-US" sz="2800" err="1"/>
              <a:t>cyd-fynd</a:t>
            </a:r>
            <a:r>
              <a:rPr lang="en-US" sz="2800"/>
              <a:t> </a:t>
            </a:r>
            <a:r>
              <a:rPr lang="en-US" sz="2800" err="1"/>
              <a:t>orau</a:t>
            </a:r>
            <a:r>
              <a:rPr lang="en-US" sz="2800"/>
              <a:t>’ gall </a:t>
            </a:r>
            <a:r>
              <a:rPr lang="en-US" sz="2800" err="1"/>
              <a:t>athrawon</a:t>
            </a:r>
            <a:r>
              <a:rPr lang="en-US" sz="2800"/>
              <a:t> </a:t>
            </a:r>
            <a:r>
              <a:rPr lang="en-US" sz="2800" err="1"/>
              <a:t>ystyried</a:t>
            </a:r>
            <a:r>
              <a:rPr lang="en-US" sz="2800"/>
              <a:t> </a:t>
            </a:r>
            <a:r>
              <a:rPr lang="en-US" sz="2800" err="1"/>
              <a:t>tystiolaeth</a:t>
            </a:r>
            <a:r>
              <a:rPr lang="en-US" sz="2800"/>
              <a:t> </a:t>
            </a:r>
            <a:r>
              <a:rPr lang="en-US" sz="2800" err="1"/>
              <a:t>berthnasol</a:t>
            </a:r>
            <a:r>
              <a:rPr lang="en-US" sz="2800"/>
              <a:t>, </a:t>
            </a:r>
            <a:r>
              <a:rPr lang="en-US" sz="2800" err="1"/>
              <a:t>sy’n</a:t>
            </a:r>
            <a:r>
              <a:rPr lang="en-US" sz="2800"/>
              <a:t> </a:t>
            </a:r>
            <a:r>
              <a:rPr lang="en-US" sz="2800" err="1"/>
              <a:t>cwmpasu</a:t>
            </a:r>
            <a:r>
              <a:rPr lang="en-US" sz="2800"/>
              <a:t> </a:t>
            </a:r>
            <a:r>
              <a:rPr lang="en-US" sz="2800" err="1"/>
              <a:t>sgiliau</a:t>
            </a:r>
            <a:r>
              <a:rPr lang="en-US" sz="2800"/>
              <a:t> </a:t>
            </a:r>
            <a:r>
              <a:rPr lang="en-US" sz="2800" err="1"/>
              <a:t>trosglwyddadwy</a:t>
            </a:r>
            <a:r>
              <a:rPr lang="en-US" sz="2800"/>
              <a:t> </a:t>
            </a:r>
            <a:r>
              <a:rPr lang="en-US" sz="2800" err="1"/>
              <a:t>yn</a:t>
            </a:r>
            <a:r>
              <a:rPr lang="en-US" sz="2800"/>
              <a:t> </a:t>
            </a:r>
            <a:r>
              <a:rPr lang="en-US" sz="2800" err="1"/>
              <a:t>ogystal</a:t>
            </a:r>
            <a:r>
              <a:rPr lang="en-US" sz="2800"/>
              <a:t> â </a:t>
            </a:r>
            <a:r>
              <a:rPr lang="en-US" sz="2800" err="1"/>
              <a:t>gwybodaeth</a:t>
            </a:r>
            <a:r>
              <a:rPr lang="en-US" sz="2800"/>
              <a:t> a </a:t>
            </a:r>
            <a:r>
              <a:rPr lang="en-US" sz="2800" err="1"/>
              <a:t>dealltwriaeth</a:t>
            </a:r>
            <a:r>
              <a:rPr lang="en-US" sz="2800"/>
              <a:t>. </a:t>
            </a:r>
            <a:r>
              <a:rPr lang="en-US" sz="2800" b="1" err="1"/>
              <a:t>Dylai</a:t>
            </a:r>
            <a:r>
              <a:rPr lang="en-US" sz="2800" b="1"/>
              <a:t> </a:t>
            </a:r>
            <a:r>
              <a:rPr lang="en-US" sz="2800" b="1" err="1"/>
              <a:t>rheolwyr</a:t>
            </a:r>
            <a:r>
              <a:rPr lang="en-US" sz="2800" b="1"/>
              <a:t> </a:t>
            </a:r>
            <a:r>
              <a:rPr lang="en-US" sz="2800" b="1" err="1"/>
              <a:t>ysgol</a:t>
            </a:r>
            <a:r>
              <a:rPr lang="en-US" sz="2800" b="1"/>
              <a:t> </a:t>
            </a:r>
            <a:r>
              <a:rPr lang="en-US" sz="2800" b="1" err="1"/>
              <a:t>sicrhau</a:t>
            </a:r>
            <a:r>
              <a:rPr lang="en-US" sz="2800" b="1"/>
              <a:t> </a:t>
            </a:r>
            <a:r>
              <a:rPr lang="en-US" sz="2800" b="1" err="1"/>
              <a:t>fod</a:t>
            </a:r>
            <a:r>
              <a:rPr lang="en-US" sz="2800" b="1"/>
              <a:t> </a:t>
            </a:r>
            <a:r>
              <a:rPr lang="en-US" sz="2800" b="1" err="1"/>
              <a:t>pob</a:t>
            </a:r>
            <a:r>
              <a:rPr lang="en-US" sz="2800" b="1"/>
              <a:t> </a:t>
            </a:r>
            <a:r>
              <a:rPr lang="en-US" sz="2800" b="1" err="1"/>
              <a:t>athro</a:t>
            </a:r>
            <a:r>
              <a:rPr lang="en-US" sz="2800" b="1"/>
              <a:t>/</a:t>
            </a:r>
            <a:r>
              <a:rPr lang="en-US" sz="2800" b="1" err="1"/>
              <a:t>athrawes</a:t>
            </a:r>
            <a:r>
              <a:rPr lang="en-US" sz="2800" b="1"/>
              <a:t> </a:t>
            </a:r>
            <a:r>
              <a:rPr lang="en-US" sz="2800" b="1" err="1"/>
              <a:t>yn</a:t>
            </a:r>
            <a:r>
              <a:rPr lang="en-US" sz="2800" b="1"/>
              <a:t> </a:t>
            </a:r>
            <a:r>
              <a:rPr lang="en-US" sz="2800" b="1" err="1"/>
              <a:t>deall</a:t>
            </a:r>
            <a:r>
              <a:rPr lang="en-US" sz="2800" b="1"/>
              <a:t> y </a:t>
            </a:r>
            <a:r>
              <a:rPr lang="en-US" sz="2800" b="1" err="1"/>
              <a:t>cysyniad</a:t>
            </a:r>
            <a:r>
              <a:rPr lang="en-US" sz="2800" b="1"/>
              <a:t> ‘</a:t>
            </a:r>
            <a:r>
              <a:rPr lang="en-US" sz="2800" b="1" err="1"/>
              <a:t>cyd-fynd</a:t>
            </a:r>
            <a:r>
              <a:rPr lang="en-US" sz="2800" b="1"/>
              <a:t> </a:t>
            </a:r>
            <a:r>
              <a:rPr lang="en-US" sz="2800" b="1" err="1"/>
              <a:t>orau</a:t>
            </a:r>
            <a:r>
              <a:rPr lang="en-US" sz="2800" b="1"/>
              <a:t>’ ac </a:t>
            </a:r>
            <a:r>
              <a:rPr lang="en-US" sz="2800" b="1" err="1"/>
              <a:t>yn</a:t>
            </a:r>
            <a:r>
              <a:rPr lang="en-US" sz="2800" b="1"/>
              <a:t> </a:t>
            </a:r>
            <a:r>
              <a:rPr lang="en-US" sz="2800" b="1" err="1"/>
              <a:t>ei</a:t>
            </a:r>
            <a:r>
              <a:rPr lang="en-US" sz="2800" b="1"/>
              <a:t> </a:t>
            </a:r>
            <a:r>
              <a:rPr lang="en-US" sz="2800" b="1" err="1"/>
              <a:t>ddefnyddio’n</a:t>
            </a:r>
            <a:r>
              <a:rPr lang="en-US" sz="2800" b="1"/>
              <a:t> </a:t>
            </a:r>
            <a:r>
              <a:rPr lang="en-US" sz="2800" b="1" err="1"/>
              <a:t>gyson</a:t>
            </a:r>
            <a:r>
              <a:rPr lang="en-US" sz="2800"/>
              <a:t>.</a:t>
            </a:r>
            <a:endParaRPr lang="en-GB" sz="2800"/>
          </a:p>
        </p:txBody>
      </p:sp>
      <p:pic>
        <p:nvPicPr>
          <p:cNvPr id="3" name="Picture 2"/>
          <p:cNvPicPr>
            <a:picLocks noChangeAspect="1"/>
          </p:cNvPicPr>
          <p:nvPr/>
        </p:nvPicPr>
        <p:blipFill>
          <a:blip r:embed="rId2"/>
          <a:stretch>
            <a:fillRect/>
          </a:stretch>
        </p:blipFill>
        <p:spPr>
          <a:xfrm>
            <a:off x="565853" y="1238192"/>
            <a:ext cx="1993565" cy="2462997"/>
          </a:xfrm>
          <a:prstGeom prst="rect">
            <a:avLst/>
          </a:prstGeom>
        </p:spPr>
      </p:pic>
      <p:sp>
        <p:nvSpPr>
          <p:cNvPr id="4" name="Rectangle 3"/>
          <p:cNvSpPr/>
          <p:nvPr/>
        </p:nvSpPr>
        <p:spPr>
          <a:xfrm>
            <a:off x="1876021" y="4770377"/>
            <a:ext cx="9397029" cy="984885"/>
          </a:xfrm>
          <a:prstGeom prst="rect">
            <a:avLst/>
          </a:prstGeom>
        </p:spPr>
        <p:txBody>
          <a:bodyPr wrap="square">
            <a:spAutoFit/>
          </a:bodyPr>
          <a:lstStyle/>
          <a:p>
            <a:r>
              <a:rPr lang="en-GB" sz="2000" dirty="0"/>
              <a:t>t.10, </a:t>
            </a:r>
            <a:r>
              <a:rPr lang="en-GB" sz="2000" dirty="0" err="1"/>
              <a:t>LlC</a:t>
            </a:r>
            <a:r>
              <a:rPr lang="en-GB" sz="2000" dirty="0"/>
              <a:t> (2010) </a:t>
            </a:r>
            <a:r>
              <a:rPr lang="en-GB" sz="2000" dirty="0" err="1"/>
              <a:t>Manteisio</a:t>
            </a:r>
            <a:r>
              <a:rPr lang="en-GB" sz="2000" dirty="0"/>
              <a:t> </a:t>
            </a:r>
            <a:r>
              <a:rPr lang="en-GB" sz="2000" dirty="0" err="1"/>
              <a:t>i’r</a:t>
            </a:r>
            <a:r>
              <a:rPr lang="en-GB" sz="2000" dirty="0"/>
              <a:t> </a:t>
            </a:r>
            <a:r>
              <a:rPr lang="en-GB" sz="2000" dirty="0" err="1"/>
              <a:t>Eithaf</a:t>
            </a:r>
            <a:r>
              <a:rPr lang="en-GB" sz="2000" dirty="0"/>
              <a:t> </a:t>
            </a:r>
            <a:r>
              <a:rPr lang="en-GB" sz="2000" dirty="0" err="1"/>
              <a:t>ar</a:t>
            </a:r>
            <a:r>
              <a:rPr lang="en-GB" sz="2000" dirty="0"/>
              <a:t> </a:t>
            </a:r>
            <a:r>
              <a:rPr lang="en-GB" sz="2000" dirty="0" err="1"/>
              <a:t>Asesu</a:t>
            </a:r>
            <a:r>
              <a:rPr lang="en-GB" sz="2000" dirty="0"/>
              <a:t> 7-14 </a:t>
            </a:r>
          </a:p>
          <a:p>
            <a:endParaRPr lang="en-GB" sz="2000" dirty="0"/>
          </a:p>
          <a:p>
            <a:endParaRPr lang="en-GB" dirty="0"/>
          </a:p>
        </p:txBody>
      </p:sp>
    </p:spTree>
    <p:extLst>
      <p:ext uri="{BB962C8B-B14F-4D97-AF65-F5344CB8AC3E}">
        <p14:creationId xmlns:p14="http://schemas.microsoft.com/office/powerpoint/2010/main" val="1619582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52091" y="198383"/>
            <a:ext cx="9903124" cy="6463308"/>
          </a:xfrm>
          <a:prstGeom prst="rect">
            <a:avLst/>
          </a:prstGeom>
        </p:spPr>
        <p:txBody>
          <a:bodyPr wrap="square" anchor="t">
            <a:spAutoFit/>
          </a:bodyPr>
          <a:lstStyle/>
          <a:p>
            <a:r>
              <a:rPr lang="en-US" b="1" dirty="0" err="1">
                <a:cs typeface="Calibri"/>
              </a:rPr>
              <a:t>Cyfnod</a:t>
            </a:r>
            <a:r>
              <a:rPr lang="en-US" b="1" dirty="0">
                <a:cs typeface="Calibri"/>
              </a:rPr>
              <a:t> Sylfaen:</a:t>
            </a:r>
          </a:p>
          <a:p>
            <a:r>
              <a:rPr lang="en-US" b="1" dirty="0" err="1">
                <a:cs typeface="Calibri"/>
              </a:rPr>
              <a:t>Iaith</a:t>
            </a:r>
            <a:endParaRPr lang="en-US" b="1" dirty="0">
              <a:cs typeface="Calibri"/>
            </a:endParaRPr>
          </a:p>
          <a:p>
            <a:r>
              <a:rPr lang="en-US" dirty="0">
                <a:cs typeface="Calibri"/>
              </a:rPr>
              <a:t>Joshua</a:t>
            </a:r>
          </a:p>
          <a:p>
            <a:r>
              <a:rPr lang="en-US" dirty="0">
                <a:cs typeface="Calibri"/>
              </a:rPr>
              <a:t>Matty </a:t>
            </a:r>
          </a:p>
          <a:p>
            <a:r>
              <a:rPr lang="en-US" dirty="0">
                <a:cs typeface="Calibri"/>
              </a:rPr>
              <a:t>Ruth 1</a:t>
            </a:r>
          </a:p>
          <a:p>
            <a:r>
              <a:rPr lang="en-US" dirty="0">
                <a:cs typeface="Calibri"/>
              </a:rPr>
              <a:t>Ruth 2</a:t>
            </a:r>
          </a:p>
          <a:p>
            <a:endParaRPr lang="en-US" b="1" dirty="0">
              <a:cs typeface="Calibri"/>
            </a:endParaRPr>
          </a:p>
          <a:p>
            <a:r>
              <a:rPr lang="en-US" b="1" dirty="0" err="1">
                <a:cs typeface="Calibri"/>
              </a:rPr>
              <a:t>Mathemateg</a:t>
            </a:r>
            <a:endParaRPr lang="en-US" b="1" dirty="0">
              <a:cs typeface="Calibri"/>
            </a:endParaRPr>
          </a:p>
          <a:p>
            <a:r>
              <a:rPr lang="en-US" dirty="0">
                <a:cs typeface="Calibri"/>
              </a:rPr>
              <a:t>Alanna</a:t>
            </a:r>
          </a:p>
          <a:p>
            <a:r>
              <a:rPr lang="en-US" dirty="0" err="1">
                <a:cs typeface="Calibri"/>
              </a:rPr>
              <a:t>Carys</a:t>
            </a:r>
            <a:r>
              <a:rPr lang="en-US" dirty="0">
                <a:cs typeface="Calibri"/>
              </a:rPr>
              <a:t> </a:t>
            </a:r>
          </a:p>
          <a:p>
            <a:r>
              <a:rPr lang="en-US" dirty="0">
                <a:cs typeface="Calibri"/>
              </a:rPr>
              <a:t>Thomas </a:t>
            </a:r>
          </a:p>
          <a:p>
            <a:endParaRPr lang="en-US" dirty="0">
              <a:cs typeface="Calibri"/>
            </a:endParaRPr>
          </a:p>
          <a:p>
            <a:r>
              <a:rPr lang="en-US" b="1" dirty="0">
                <a:cs typeface="Calibri"/>
              </a:rPr>
              <a:t>CA2:</a:t>
            </a:r>
          </a:p>
          <a:p>
            <a:r>
              <a:rPr lang="en-US" b="1" dirty="0" err="1">
                <a:cs typeface="Calibri"/>
              </a:rPr>
              <a:t>Iaith</a:t>
            </a:r>
            <a:r>
              <a:rPr lang="en-US" dirty="0">
                <a:cs typeface="Calibri"/>
              </a:rPr>
              <a:t> </a:t>
            </a:r>
          </a:p>
          <a:p>
            <a:r>
              <a:rPr lang="en-US" dirty="0">
                <a:cs typeface="Calibri"/>
              </a:rPr>
              <a:t>Kyle</a:t>
            </a:r>
          </a:p>
          <a:p>
            <a:r>
              <a:rPr lang="en-US" dirty="0">
                <a:cs typeface="Calibri"/>
              </a:rPr>
              <a:t>Leigh</a:t>
            </a:r>
          </a:p>
          <a:p>
            <a:r>
              <a:rPr lang="en-US" dirty="0">
                <a:cs typeface="Calibri"/>
              </a:rPr>
              <a:t>Lisa</a:t>
            </a:r>
          </a:p>
          <a:p>
            <a:endParaRPr lang="en-US" dirty="0">
              <a:cs typeface="Calibri"/>
            </a:endParaRPr>
          </a:p>
          <a:p>
            <a:r>
              <a:rPr lang="en-US" b="1" dirty="0" err="1">
                <a:cs typeface="Calibri"/>
              </a:rPr>
              <a:t>Mathemateg</a:t>
            </a:r>
            <a:endParaRPr lang="en-US" b="1" dirty="0">
              <a:cs typeface="Calibri"/>
            </a:endParaRPr>
          </a:p>
          <a:p>
            <a:r>
              <a:rPr lang="en-US" dirty="0" err="1">
                <a:cs typeface="Calibri"/>
              </a:rPr>
              <a:t>Siwan</a:t>
            </a:r>
            <a:endParaRPr lang="en-US" dirty="0">
              <a:cs typeface="Calibri"/>
            </a:endParaRPr>
          </a:p>
          <a:p>
            <a:r>
              <a:rPr lang="en-US" dirty="0">
                <a:cs typeface="Calibri"/>
              </a:rPr>
              <a:t>Sion </a:t>
            </a:r>
          </a:p>
          <a:p>
            <a:r>
              <a:rPr lang="en-US" dirty="0" err="1">
                <a:cs typeface="Calibri"/>
              </a:rPr>
              <a:t>Nisha</a:t>
            </a:r>
            <a:endParaRPr lang="en-US" dirty="0">
              <a:cs typeface="Calibri"/>
            </a:endParaRPr>
          </a:p>
          <a:p>
            <a:endParaRPr lang="en-US" b="1" dirty="0">
              <a:cs typeface="Calibri"/>
            </a:endParaRPr>
          </a:p>
        </p:txBody>
      </p:sp>
      <p:sp>
        <p:nvSpPr>
          <p:cNvPr id="5" name="Title 1"/>
          <p:cNvSpPr txBox="1">
            <a:spLocks/>
          </p:cNvSpPr>
          <p:nvPr/>
        </p:nvSpPr>
        <p:spPr>
          <a:xfrm>
            <a:off x="3991154" y="468642"/>
            <a:ext cx="7103853" cy="1325563"/>
          </a:xfrm>
          <a:prstGeom prst="rect">
            <a:avLst/>
          </a:prstGeom>
        </p:spPr>
        <p:txBody>
          <a:bodyPr anchor="t">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err="1"/>
              <a:t>Adnabod</a:t>
            </a:r>
            <a:r>
              <a:rPr lang="en-GB" dirty="0"/>
              <a:t> </a:t>
            </a:r>
            <a:r>
              <a:rPr lang="en-GB" dirty="0" err="1"/>
              <a:t>nodweddion</a:t>
            </a:r>
            <a:r>
              <a:rPr lang="en-GB" dirty="0"/>
              <a:t> </a:t>
            </a:r>
            <a:r>
              <a:rPr lang="en-GB" dirty="0" err="1"/>
              <a:t>deilliannau</a:t>
            </a:r>
            <a:r>
              <a:rPr lang="en-GB" dirty="0"/>
              <a:t> / </a:t>
            </a:r>
            <a:r>
              <a:rPr lang="en-GB" dirty="0" err="1"/>
              <a:t>lefelau</a:t>
            </a:r>
            <a:r>
              <a:rPr lang="en-GB" dirty="0"/>
              <a:t> o </a:t>
            </a:r>
            <a:r>
              <a:rPr lang="en-GB" dirty="0" err="1"/>
              <a:t>fewn</a:t>
            </a:r>
            <a:r>
              <a:rPr lang="en-GB" dirty="0"/>
              <a:t> </a:t>
            </a:r>
            <a:r>
              <a:rPr lang="en-GB" dirty="0" err="1"/>
              <a:t>darnau</a:t>
            </a:r>
            <a:r>
              <a:rPr lang="en-GB" dirty="0"/>
              <a:t> o </a:t>
            </a:r>
            <a:r>
              <a:rPr lang="en-GB" dirty="0" err="1"/>
              <a:t>waith</a:t>
            </a:r>
            <a:r>
              <a:rPr lang="en-GB" dirty="0"/>
              <a:t/>
            </a:r>
            <a:br>
              <a:rPr lang="en-GB" dirty="0"/>
            </a:br>
            <a:endParaRPr lang="en-GB" dirty="0"/>
          </a:p>
        </p:txBody>
      </p:sp>
      <p:pic>
        <p:nvPicPr>
          <p:cNvPr id="6" name="Picture 5"/>
          <p:cNvPicPr>
            <a:picLocks noChangeAspect="1"/>
          </p:cNvPicPr>
          <p:nvPr/>
        </p:nvPicPr>
        <p:blipFill>
          <a:blip r:embed="rId3"/>
          <a:stretch>
            <a:fillRect/>
          </a:stretch>
        </p:blipFill>
        <p:spPr>
          <a:xfrm>
            <a:off x="3846559" y="1969577"/>
            <a:ext cx="7029297" cy="3962743"/>
          </a:xfrm>
          <a:prstGeom prst="rect">
            <a:avLst/>
          </a:prstGeom>
        </p:spPr>
      </p:pic>
    </p:spTree>
    <p:extLst>
      <p:ext uri="{BB962C8B-B14F-4D97-AF65-F5344CB8AC3E}">
        <p14:creationId xmlns:p14="http://schemas.microsoft.com/office/powerpoint/2010/main" val="1489562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398C44-D5A0-4C74-996E-25507601AC85}"/>
              </a:ext>
            </a:extLst>
          </p:cNvPr>
          <p:cNvSpPr txBox="1"/>
          <p:nvPr/>
        </p:nvSpPr>
        <p:spPr>
          <a:xfrm>
            <a:off x="218536" y="600949"/>
            <a:ext cx="11628408" cy="78483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Foundation Phase:</a:t>
            </a:r>
          </a:p>
          <a:p>
            <a:r>
              <a:rPr lang="en-US" b="1" dirty="0">
                <a:cs typeface="Calibri"/>
              </a:rPr>
              <a:t>Language</a:t>
            </a:r>
          </a:p>
          <a:p>
            <a:r>
              <a:rPr lang="en-US" dirty="0">
                <a:cs typeface="Calibri"/>
              </a:rPr>
              <a:t>Ben</a:t>
            </a:r>
          </a:p>
          <a:p>
            <a:r>
              <a:rPr lang="en-US" dirty="0">
                <a:cs typeface="Calibri"/>
              </a:rPr>
              <a:t>Chloe </a:t>
            </a:r>
          </a:p>
          <a:p>
            <a:r>
              <a:rPr lang="en-US" dirty="0">
                <a:cs typeface="Calibri"/>
              </a:rPr>
              <a:t>Aimee</a:t>
            </a:r>
          </a:p>
          <a:p>
            <a:r>
              <a:rPr lang="en-US" b="1" dirty="0">
                <a:cs typeface="Calibri"/>
              </a:rPr>
              <a:t>Mathematical Development</a:t>
            </a:r>
          </a:p>
          <a:p>
            <a:r>
              <a:rPr lang="en-US" dirty="0">
                <a:cs typeface="Calibri"/>
              </a:rPr>
              <a:t>Alanna</a:t>
            </a:r>
          </a:p>
          <a:p>
            <a:r>
              <a:rPr lang="en-US" dirty="0">
                <a:cs typeface="Calibri"/>
              </a:rPr>
              <a:t>Thomas </a:t>
            </a:r>
          </a:p>
          <a:p>
            <a:r>
              <a:rPr lang="en-US" dirty="0" err="1">
                <a:cs typeface="Calibri"/>
              </a:rPr>
              <a:t>Carys</a:t>
            </a:r>
            <a:endParaRPr lang="en-US" dirty="0">
              <a:cs typeface="Calibri"/>
            </a:endParaRPr>
          </a:p>
          <a:p>
            <a:endParaRPr lang="en-US" dirty="0">
              <a:cs typeface="Calibri"/>
            </a:endParaRPr>
          </a:p>
          <a:p>
            <a:r>
              <a:rPr lang="en-US" b="1" dirty="0">
                <a:cs typeface="Calibri"/>
              </a:rPr>
              <a:t>Key Stage 2:</a:t>
            </a:r>
          </a:p>
          <a:p>
            <a:r>
              <a:rPr lang="en-US" b="1" dirty="0">
                <a:cs typeface="Calibri"/>
              </a:rPr>
              <a:t>Language</a:t>
            </a:r>
            <a:r>
              <a:rPr lang="en-US" dirty="0">
                <a:cs typeface="Calibri"/>
              </a:rPr>
              <a:t> </a:t>
            </a:r>
          </a:p>
          <a:p>
            <a:r>
              <a:rPr lang="en-US" dirty="0">
                <a:cs typeface="Calibri"/>
              </a:rPr>
              <a:t>Bethan</a:t>
            </a:r>
          </a:p>
          <a:p>
            <a:r>
              <a:rPr lang="en-US" dirty="0">
                <a:cs typeface="Calibri"/>
              </a:rPr>
              <a:t>Hari</a:t>
            </a:r>
          </a:p>
          <a:p>
            <a:r>
              <a:rPr lang="en-US" dirty="0">
                <a:cs typeface="Calibri"/>
              </a:rPr>
              <a:t>Megan</a:t>
            </a:r>
          </a:p>
          <a:p>
            <a:endParaRPr lang="en-US" dirty="0">
              <a:cs typeface="Calibri"/>
            </a:endParaRPr>
          </a:p>
          <a:p>
            <a:r>
              <a:rPr lang="en-US" b="1" dirty="0">
                <a:cs typeface="Calibri"/>
              </a:rPr>
              <a:t>Mathematics</a:t>
            </a:r>
          </a:p>
          <a:p>
            <a:r>
              <a:rPr lang="en-US" dirty="0" err="1">
                <a:cs typeface="Calibri"/>
              </a:rPr>
              <a:t>Emyr</a:t>
            </a:r>
            <a:endParaRPr lang="en-US" dirty="0">
              <a:cs typeface="Calibri"/>
            </a:endParaRPr>
          </a:p>
          <a:p>
            <a:r>
              <a:rPr lang="en-US" dirty="0" err="1">
                <a:cs typeface="Calibri"/>
              </a:rPr>
              <a:t>Marya</a:t>
            </a:r>
            <a:endParaRPr lang="en-US" dirty="0">
              <a:cs typeface="Calibri"/>
            </a:endParaRPr>
          </a:p>
          <a:p>
            <a:r>
              <a:rPr lang="en-US" dirty="0">
                <a:cs typeface="Calibri"/>
              </a:rPr>
              <a:t>Michelle</a:t>
            </a: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Content Placeholder 2"/>
          <p:cNvSpPr txBox="1">
            <a:spLocks/>
          </p:cNvSpPr>
          <p:nvPr/>
        </p:nvSpPr>
        <p:spPr>
          <a:xfrm>
            <a:off x="3272286" y="1552755"/>
            <a:ext cx="8300049" cy="45952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t">
            <a:normAutofit/>
          </a:bodyPr>
          <a:lstStyle>
            <a:lvl1pPr marL="228600" indent="-228600" algn="l" defTabSz="914400" rtl="0" eaLnBrk="1" latinLnBrk="0" hangingPunct="1">
              <a:lnSpc>
                <a:spcPct val="90000"/>
              </a:lnSpc>
              <a:spcBef>
                <a:spcPts val="1000"/>
              </a:spcBef>
              <a:buFont typeface="Arial"/>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9pPr>
          </a:lstStyle>
          <a:p>
            <a:pPr marL="0" indent="0">
              <a:buFont typeface="Arial"/>
              <a:buNone/>
            </a:pPr>
            <a:r>
              <a:rPr lang="en-GB" sz="3600" dirty="0"/>
              <a:t>For the work samples you are given:</a:t>
            </a:r>
          </a:p>
          <a:p>
            <a:r>
              <a:rPr lang="en-GB" sz="3600" dirty="0"/>
              <a:t>Identify what characteristics of outcomes/levels may be evident in each piece – be able to provide a short justification for this</a:t>
            </a:r>
          </a:p>
          <a:p>
            <a:r>
              <a:rPr lang="en-GB" sz="3600" dirty="0"/>
              <a:t>Using the principles of ‘best-fit’ decide upon a Outcome (FP) / Level (KS2) </a:t>
            </a:r>
            <a:r>
              <a:rPr lang="en-GB" sz="3600" b="1" dirty="0"/>
              <a:t>for each child</a:t>
            </a:r>
            <a:endParaRPr lang="en-GB" b="1" dirty="0">
              <a:cs typeface="Calibri"/>
            </a:endParaRPr>
          </a:p>
          <a:p>
            <a:pPr marL="0" indent="0">
              <a:buFont typeface="Arial"/>
              <a:buNone/>
            </a:pPr>
            <a:endParaRPr lang="en-GB" dirty="0"/>
          </a:p>
        </p:txBody>
      </p:sp>
      <p:pic>
        <p:nvPicPr>
          <p:cNvPr id="5" name="Picture 4"/>
          <p:cNvPicPr>
            <a:picLocks noChangeAspect="1"/>
          </p:cNvPicPr>
          <p:nvPr/>
        </p:nvPicPr>
        <p:blipFill>
          <a:blip r:embed="rId3"/>
          <a:stretch>
            <a:fillRect/>
          </a:stretch>
        </p:blipFill>
        <p:spPr>
          <a:xfrm>
            <a:off x="2904226" y="-136135"/>
            <a:ext cx="9201510" cy="1577683"/>
          </a:xfrm>
          <a:prstGeom prst="rect">
            <a:avLst/>
          </a:prstGeom>
        </p:spPr>
      </p:pic>
    </p:spTree>
    <p:extLst>
      <p:ext uri="{BB962C8B-B14F-4D97-AF65-F5344CB8AC3E}">
        <p14:creationId xmlns:p14="http://schemas.microsoft.com/office/powerpoint/2010/main" val="1976153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5243F1-6AB6-4999-A8F0-3066F0A626F2}"/>
              </a:ext>
            </a:extLst>
          </p:cNvPr>
          <p:cNvSpPr txBox="1"/>
          <p:nvPr/>
        </p:nvSpPr>
        <p:spPr>
          <a:xfrm>
            <a:off x="5871713" y="563115"/>
            <a:ext cx="5127906" cy="57246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cs typeface="Calibri"/>
              </a:rPr>
              <a:t>National Tests</a:t>
            </a:r>
          </a:p>
          <a:p>
            <a:endParaRPr lang="en-US" sz="2400" dirty="0">
              <a:cs typeface="Calibri"/>
            </a:endParaRPr>
          </a:p>
          <a:p>
            <a:r>
              <a:rPr lang="en-US" sz="2400" dirty="0">
                <a:cs typeface="Calibri"/>
              </a:rPr>
              <a:t>Consider the sample national tests – have a go</a:t>
            </a:r>
          </a:p>
          <a:p>
            <a:endParaRPr lang="en-US" sz="2400" dirty="0">
              <a:cs typeface="Calibri"/>
            </a:endParaRPr>
          </a:p>
          <a:p>
            <a:r>
              <a:rPr lang="en-US" sz="2400" dirty="0">
                <a:cs typeface="Calibri"/>
              </a:rPr>
              <a:t>What are the implications for you as a class teacher?</a:t>
            </a:r>
          </a:p>
          <a:p>
            <a:endParaRPr lang="en-US" sz="2400" dirty="0"/>
          </a:p>
          <a:p>
            <a:r>
              <a:rPr lang="en-US" sz="2400" dirty="0">
                <a:cs typeface="Calibri"/>
              </a:rPr>
              <a:t>What would be your recommendations for preparing learners for the tests, whilst also ensuring effective and engaging pedagogy? </a:t>
            </a:r>
          </a:p>
          <a:p>
            <a:endParaRPr lang="en-US" sz="2400" dirty="0">
              <a:cs typeface="Calibri"/>
            </a:endParaRPr>
          </a:p>
          <a:p>
            <a:endParaRPr lang="en-US" dirty="0"/>
          </a:p>
          <a:p>
            <a:endParaRPr lang="en-US" dirty="0">
              <a:cs typeface="Calibri"/>
            </a:endParaRPr>
          </a:p>
          <a:p>
            <a:endParaRPr lang="en-US" dirty="0">
              <a:cs typeface="Calibri"/>
            </a:endParaRPr>
          </a:p>
        </p:txBody>
      </p:sp>
      <p:sp>
        <p:nvSpPr>
          <p:cNvPr id="3" name="TextBox 2"/>
          <p:cNvSpPr txBox="1"/>
          <p:nvPr/>
        </p:nvSpPr>
        <p:spPr>
          <a:xfrm>
            <a:off x="419818" y="465826"/>
            <a:ext cx="4945811" cy="4801314"/>
          </a:xfrm>
          <a:prstGeom prst="rect">
            <a:avLst/>
          </a:prstGeom>
          <a:noFill/>
        </p:spPr>
        <p:txBody>
          <a:bodyPr wrap="square" rtlCol="0">
            <a:spAutoFit/>
          </a:bodyPr>
          <a:lstStyle/>
          <a:p>
            <a:r>
              <a:rPr lang="en-US" sz="2400" dirty="0" err="1">
                <a:ea typeface="+mn-lt"/>
                <a:cs typeface="+mn-lt"/>
              </a:rPr>
              <a:t>Profion</a:t>
            </a:r>
            <a:r>
              <a:rPr lang="en-US" sz="2400" dirty="0">
                <a:ea typeface="+mn-lt"/>
                <a:cs typeface="+mn-lt"/>
              </a:rPr>
              <a:t> </a:t>
            </a:r>
            <a:r>
              <a:rPr lang="en-US" sz="2400" dirty="0" err="1">
                <a:ea typeface="+mn-lt"/>
                <a:cs typeface="+mn-lt"/>
              </a:rPr>
              <a:t>Cenedlaethol</a:t>
            </a:r>
            <a:endParaRPr lang="en-US" sz="2400" dirty="0"/>
          </a:p>
          <a:p>
            <a:endParaRPr lang="en-US" sz="2400" dirty="0"/>
          </a:p>
          <a:p>
            <a:r>
              <a:rPr lang="en-US" sz="2400" dirty="0" err="1">
                <a:ea typeface="+mn-lt"/>
                <a:cs typeface="+mn-lt"/>
              </a:rPr>
              <a:t>Ystyriwch</a:t>
            </a:r>
            <a:r>
              <a:rPr lang="en-US" sz="2400" dirty="0">
                <a:ea typeface="+mn-lt"/>
                <a:cs typeface="+mn-lt"/>
              </a:rPr>
              <a:t> y </a:t>
            </a:r>
            <a:r>
              <a:rPr lang="en-US" sz="2400" dirty="0" err="1">
                <a:ea typeface="+mn-lt"/>
                <a:cs typeface="+mn-lt"/>
              </a:rPr>
              <a:t>profion</a:t>
            </a:r>
            <a:r>
              <a:rPr lang="en-US" sz="2400" dirty="0">
                <a:ea typeface="+mn-lt"/>
                <a:cs typeface="+mn-lt"/>
              </a:rPr>
              <a:t> </a:t>
            </a:r>
            <a:r>
              <a:rPr lang="en-US" sz="2400" dirty="0" err="1">
                <a:ea typeface="+mn-lt"/>
                <a:cs typeface="+mn-lt"/>
              </a:rPr>
              <a:t>cenedlaethol</a:t>
            </a:r>
            <a:r>
              <a:rPr lang="en-US" sz="2400" dirty="0">
                <a:ea typeface="+mn-lt"/>
                <a:cs typeface="+mn-lt"/>
              </a:rPr>
              <a:t> </a:t>
            </a:r>
            <a:r>
              <a:rPr lang="en-US" sz="2400" dirty="0" err="1">
                <a:ea typeface="+mn-lt"/>
                <a:cs typeface="+mn-lt"/>
              </a:rPr>
              <a:t>enghreifftiol</a:t>
            </a:r>
            <a:r>
              <a:rPr lang="en-US" sz="2400" dirty="0">
                <a:ea typeface="+mn-lt"/>
                <a:cs typeface="+mn-lt"/>
              </a:rPr>
              <a:t> - </a:t>
            </a:r>
            <a:r>
              <a:rPr lang="en-US" sz="2400" dirty="0" err="1">
                <a:ea typeface="+mn-lt"/>
                <a:cs typeface="+mn-lt"/>
              </a:rPr>
              <a:t>ewch</a:t>
            </a:r>
            <a:r>
              <a:rPr lang="en-US" sz="2400" dirty="0">
                <a:ea typeface="+mn-lt"/>
                <a:cs typeface="+mn-lt"/>
              </a:rPr>
              <a:t> </a:t>
            </a:r>
            <a:r>
              <a:rPr lang="en-US" sz="2400" dirty="0" err="1">
                <a:ea typeface="+mn-lt"/>
                <a:cs typeface="+mn-lt"/>
              </a:rPr>
              <a:t>ati</a:t>
            </a:r>
            <a:r>
              <a:rPr lang="en-US" sz="2400" dirty="0">
                <a:ea typeface="+mn-lt"/>
                <a:cs typeface="+mn-lt"/>
              </a:rPr>
              <a:t> </a:t>
            </a:r>
            <a:r>
              <a:rPr lang="en-US" sz="2400" dirty="0" err="1">
                <a:ea typeface="+mn-lt"/>
                <a:cs typeface="+mn-lt"/>
              </a:rPr>
              <a:t>i</a:t>
            </a:r>
            <a:r>
              <a:rPr lang="en-US" sz="2400" dirty="0">
                <a:ea typeface="+mn-lt"/>
                <a:cs typeface="+mn-lt"/>
              </a:rPr>
              <a:t> </a:t>
            </a:r>
            <a:r>
              <a:rPr lang="en-US" sz="2400" dirty="0" err="1">
                <a:ea typeface="+mn-lt"/>
                <a:cs typeface="+mn-lt"/>
              </a:rPr>
              <a:t>gael</a:t>
            </a:r>
            <a:r>
              <a:rPr lang="en-US" sz="2400" dirty="0">
                <a:ea typeface="+mn-lt"/>
                <a:cs typeface="+mn-lt"/>
              </a:rPr>
              <a:t> </a:t>
            </a:r>
            <a:r>
              <a:rPr lang="en-US" sz="2400" dirty="0" err="1">
                <a:ea typeface="+mn-lt"/>
                <a:cs typeface="+mn-lt"/>
              </a:rPr>
              <a:t>tro</a:t>
            </a:r>
            <a:endParaRPr lang="en-US" sz="2400" dirty="0">
              <a:cs typeface="Calibri"/>
            </a:endParaRPr>
          </a:p>
          <a:p>
            <a:endParaRPr lang="en-US" sz="2400" dirty="0"/>
          </a:p>
          <a:p>
            <a:r>
              <a:rPr lang="en-US" sz="2400" dirty="0">
                <a:ea typeface="+mn-lt"/>
                <a:cs typeface="+mn-lt"/>
              </a:rPr>
              <a:t>Beth </a:t>
            </a:r>
            <a:r>
              <a:rPr lang="en-US" sz="2400" dirty="0" err="1">
                <a:ea typeface="+mn-lt"/>
                <a:cs typeface="+mn-lt"/>
              </a:rPr>
              <a:t>yw'r</a:t>
            </a:r>
            <a:r>
              <a:rPr lang="en-US" sz="2400" dirty="0">
                <a:ea typeface="+mn-lt"/>
                <a:cs typeface="+mn-lt"/>
              </a:rPr>
              <a:t> </a:t>
            </a:r>
            <a:r>
              <a:rPr lang="en-US" sz="2400" dirty="0" err="1">
                <a:ea typeface="+mn-lt"/>
                <a:cs typeface="+mn-lt"/>
              </a:rPr>
              <a:t>goblygiadau</a:t>
            </a:r>
            <a:r>
              <a:rPr lang="en-US" sz="2400" dirty="0">
                <a:ea typeface="+mn-lt"/>
                <a:cs typeface="+mn-lt"/>
              </a:rPr>
              <a:t> </a:t>
            </a:r>
            <a:r>
              <a:rPr lang="en-US" sz="2400" dirty="0" err="1">
                <a:ea typeface="+mn-lt"/>
                <a:cs typeface="+mn-lt"/>
              </a:rPr>
              <a:t>i</a:t>
            </a:r>
            <a:r>
              <a:rPr lang="en-US" sz="2400" dirty="0">
                <a:ea typeface="+mn-lt"/>
                <a:cs typeface="+mn-lt"/>
              </a:rPr>
              <a:t> chi </a:t>
            </a:r>
            <a:r>
              <a:rPr lang="en-US" sz="2400" dirty="0" err="1">
                <a:ea typeface="+mn-lt"/>
                <a:cs typeface="+mn-lt"/>
              </a:rPr>
              <a:t>fel</a:t>
            </a:r>
            <a:r>
              <a:rPr lang="en-US" sz="2400" dirty="0">
                <a:ea typeface="+mn-lt"/>
                <a:cs typeface="+mn-lt"/>
              </a:rPr>
              <a:t> </a:t>
            </a:r>
            <a:r>
              <a:rPr lang="en-US" sz="2400" dirty="0" err="1">
                <a:ea typeface="+mn-lt"/>
                <a:cs typeface="+mn-lt"/>
              </a:rPr>
              <a:t>athro</a:t>
            </a:r>
            <a:r>
              <a:rPr lang="en-US" sz="2400" dirty="0">
                <a:ea typeface="+mn-lt"/>
                <a:cs typeface="+mn-lt"/>
              </a:rPr>
              <a:t>/awes </a:t>
            </a:r>
            <a:r>
              <a:rPr lang="en-US" sz="2400" dirty="0" err="1">
                <a:ea typeface="+mn-lt"/>
                <a:cs typeface="+mn-lt"/>
              </a:rPr>
              <a:t>dosbarth</a:t>
            </a:r>
            <a:r>
              <a:rPr lang="en-US" sz="2400" dirty="0">
                <a:ea typeface="+mn-lt"/>
                <a:cs typeface="+mn-lt"/>
              </a:rPr>
              <a:t>?</a:t>
            </a:r>
            <a:endParaRPr lang="en-US" sz="2400" dirty="0"/>
          </a:p>
          <a:p>
            <a:endParaRPr lang="en-US" sz="2400" dirty="0"/>
          </a:p>
          <a:p>
            <a:r>
              <a:rPr lang="en-US" sz="2400" dirty="0">
                <a:ea typeface="+mn-lt"/>
                <a:cs typeface="+mn-lt"/>
              </a:rPr>
              <a:t>Beth </a:t>
            </a:r>
            <a:r>
              <a:rPr lang="en-US" sz="2400" dirty="0" err="1">
                <a:ea typeface="+mn-lt"/>
                <a:cs typeface="+mn-lt"/>
              </a:rPr>
              <a:t>fyddai'ch</a:t>
            </a:r>
            <a:r>
              <a:rPr lang="en-US" sz="2400" dirty="0">
                <a:ea typeface="+mn-lt"/>
                <a:cs typeface="+mn-lt"/>
              </a:rPr>
              <a:t> </a:t>
            </a:r>
            <a:r>
              <a:rPr lang="en-US" sz="2400" dirty="0" err="1">
                <a:ea typeface="+mn-lt"/>
                <a:cs typeface="+mn-lt"/>
              </a:rPr>
              <a:t>argymhellion</a:t>
            </a:r>
            <a:r>
              <a:rPr lang="en-US" sz="2400" dirty="0">
                <a:ea typeface="+mn-lt"/>
                <a:cs typeface="+mn-lt"/>
              </a:rPr>
              <a:t> </a:t>
            </a:r>
            <a:r>
              <a:rPr lang="en-US" sz="2400" dirty="0" err="1">
                <a:ea typeface="+mn-lt"/>
                <a:cs typeface="+mn-lt"/>
              </a:rPr>
              <a:t>ar</a:t>
            </a:r>
            <a:r>
              <a:rPr lang="en-US" sz="2400" dirty="0">
                <a:ea typeface="+mn-lt"/>
                <a:cs typeface="+mn-lt"/>
              </a:rPr>
              <a:t> </a:t>
            </a:r>
            <a:r>
              <a:rPr lang="en-US" sz="2400" dirty="0" err="1">
                <a:ea typeface="+mn-lt"/>
                <a:cs typeface="+mn-lt"/>
              </a:rPr>
              <a:t>gyfer</a:t>
            </a:r>
            <a:r>
              <a:rPr lang="en-US" sz="2400" dirty="0">
                <a:ea typeface="+mn-lt"/>
                <a:cs typeface="+mn-lt"/>
              </a:rPr>
              <a:t> </a:t>
            </a:r>
            <a:r>
              <a:rPr lang="en-US" sz="2400" dirty="0" err="1">
                <a:ea typeface="+mn-lt"/>
                <a:cs typeface="+mn-lt"/>
              </a:rPr>
              <a:t>paratoi</a:t>
            </a:r>
            <a:r>
              <a:rPr lang="en-US" sz="2400" dirty="0">
                <a:ea typeface="+mn-lt"/>
                <a:cs typeface="+mn-lt"/>
              </a:rPr>
              <a:t> </a:t>
            </a:r>
            <a:r>
              <a:rPr lang="en-US" sz="2400" dirty="0" err="1">
                <a:ea typeface="+mn-lt"/>
                <a:cs typeface="+mn-lt"/>
              </a:rPr>
              <a:t>dysgwyr</a:t>
            </a:r>
            <a:r>
              <a:rPr lang="en-US" sz="2400" dirty="0">
                <a:ea typeface="+mn-lt"/>
                <a:cs typeface="+mn-lt"/>
              </a:rPr>
              <a:t> </a:t>
            </a:r>
            <a:r>
              <a:rPr lang="en-US" sz="2400" dirty="0" err="1">
                <a:ea typeface="+mn-lt"/>
                <a:cs typeface="+mn-lt"/>
              </a:rPr>
              <a:t>ar</a:t>
            </a:r>
            <a:r>
              <a:rPr lang="en-US" sz="2400" dirty="0">
                <a:ea typeface="+mn-lt"/>
                <a:cs typeface="+mn-lt"/>
              </a:rPr>
              <a:t> </a:t>
            </a:r>
            <a:r>
              <a:rPr lang="en-US" sz="2400" dirty="0" err="1">
                <a:ea typeface="+mn-lt"/>
                <a:cs typeface="+mn-lt"/>
              </a:rPr>
              <a:t>gyfer</a:t>
            </a:r>
            <a:r>
              <a:rPr lang="en-US" sz="2400" dirty="0">
                <a:ea typeface="+mn-lt"/>
                <a:cs typeface="+mn-lt"/>
              </a:rPr>
              <a:t> y </a:t>
            </a:r>
            <a:r>
              <a:rPr lang="en-US" sz="2400" dirty="0" err="1">
                <a:ea typeface="+mn-lt"/>
                <a:cs typeface="+mn-lt"/>
              </a:rPr>
              <a:t>profion</a:t>
            </a:r>
            <a:r>
              <a:rPr lang="en-US" sz="2400" dirty="0">
                <a:ea typeface="+mn-lt"/>
                <a:cs typeface="+mn-lt"/>
              </a:rPr>
              <a:t>, </a:t>
            </a:r>
            <a:r>
              <a:rPr lang="en-US" sz="2400" dirty="0" err="1">
                <a:ea typeface="+mn-lt"/>
                <a:cs typeface="+mn-lt"/>
              </a:rPr>
              <a:t>tra'n</a:t>
            </a:r>
            <a:r>
              <a:rPr lang="en-US" sz="2400" dirty="0">
                <a:ea typeface="+mn-lt"/>
                <a:cs typeface="+mn-lt"/>
              </a:rPr>
              <a:t> </a:t>
            </a:r>
            <a:r>
              <a:rPr lang="en-US" sz="2400" dirty="0" err="1">
                <a:ea typeface="+mn-lt"/>
                <a:cs typeface="+mn-lt"/>
              </a:rPr>
              <a:t>sicrhau</a:t>
            </a:r>
            <a:r>
              <a:rPr lang="en-US" sz="2400" dirty="0">
                <a:ea typeface="+mn-lt"/>
                <a:cs typeface="+mn-lt"/>
              </a:rPr>
              <a:t> </a:t>
            </a:r>
            <a:r>
              <a:rPr lang="en-US" sz="2400" dirty="0" err="1">
                <a:ea typeface="+mn-lt"/>
                <a:cs typeface="+mn-lt"/>
              </a:rPr>
              <a:t>addysgeg</a:t>
            </a:r>
            <a:r>
              <a:rPr lang="en-US" sz="2400" dirty="0">
                <a:ea typeface="+mn-lt"/>
                <a:cs typeface="+mn-lt"/>
              </a:rPr>
              <a:t> </a:t>
            </a:r>
            <a:r>
              <a:rPr lang="en-US" sz="2400" dirty="0" err="1">
                <a:ea typeface="+mn-lt"/>
                <a:cs typeface="+mn-lt"/>
              </a:rPr>
              <a:t>effeithiol</a:t>
            </a:r>
            <a:r>
              <a:rPr lang="en-US" sz="2400" dirty="0">
                <a:ea typeface="+mn-lt"/>
                <a:cs typeface="+mn-lt"/>
              </a:rPr>
              <a:t> a </a:t>
            </a:r>
            <a:r>
              <a:rPr lang="en-US" sz="2400" dirty="0" err="1">
                <a:ea typeface="+mn-lt"/>
                <a:cs typeface="+mn-lt"/>
              </a:rPr>
              <a:t>deniadol</a:t>
            </a:r>
            <a:r>
              <a:rPr lang="en-US" sz="2400" dirty="0">
                <a:ea typeface="+mn-lt"/>
                <a:cs typeface="+mn-lt"/>
              </a:rPr>
              <a:t> </a:t>
            </a:r>
            <a:r>
              <a:rPr lang="en-US" sz="2400" dirty="0" err="1">
                <a:ea typeface="+mn-lt"/>
                <a:cs typeface="+mn-lt"/>
              </a:rPr>
              <a:t>hefyd</a:t>
            </a:r>
            <a:r>
              <a:rPr lang="en-US" sz="2400" dirty="0">
                <a:ea typeface="+mn-lt"/>
                <a:cs typeface="+mn-lt"/>
              </a:rPr>
              <a:t>?</a:t>
            </a:r>
            <a:endParaRPr lang="en-US" sz="2400" dirty="0"/>
          </a:p>
          <a:p>
            <a:endParaRPr lang="en-GB" dirty="0"/>
          </a:p>
        </p:txBody>
      </p:sp>
    </p:spTree>
    <p:extLst>
      <p:ext uri="{BB962C8B-B14F-4D97-AF65-F5344CB8AC3E}">
        <p14:creationId xmlns:p14="http://schemas.microsoft.com/office/powerpoint/2010/main" val="25600439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B578D7-10D5-447F-9975-ECC5AFC60F01}"/>
              </a:ext>
            </a:extLst>
          </p:cNvPr>
          <p:cNvSpPr txBox="1"/>
          <p:nvPr/>
        </p:nvSpPr>
        <p:spPr>
          <a:xfrm>
            <a:off x="6289288" y="1035170"/>
            <a:ext cx="5459698"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Curriculum Developments </a:t>
            </a:r>
          </a:p>
          <a:p>
            <a:endParaRPr lang="en-US" dirty="0">
              <a:cs typeface="Calibri"/>
            </a:endParaRPr>
          </a:p>
          <a:p>
            <a:r>
              <a:rPr lang="en-US" dirty="0">
                <a:cs typeface="Calibri"/>
              </a:rPr>
              <a:t>Consider the Curriculum for Wales guidance document, focus on pp. 221-239</a:t>
            </a:r>
          </a:p>
          <a:p>
            <a:endParaRPr lang="en-US" dirty="0">
              <a:cs typeface="Calibri"/>
            </a:endParaRPr>
          </a:p>
          <a:p>
            <a:r>
              <a:rPr lang="en-US" dirty="0">
                <a:cs typeface="Calibri"/>
              </a:rPr>
              <a:t>What, would you say, are the phrases that signal </a:t>
            </a:r>
            <a:r>
              <a:rPr lang="en-US" b="1" dirty="0">
                <a:cs typeface="Calibri"/>
              </a:rPr>
              <a:t>key changes</a:t>
            </a:r>
            <a:r>
              <a:rPr lang="en-US" dirty="0">
                <a:cs typeface="Calibri"/>
              </a:rPr>
              <a:t> to assessment practices in the future Curriculum for Wales?</a:t>
            </a:r>
          </a:p>
          <a:p>
            <a:endParaRPr lang="en-US" dirty="0">
              <a:cs typeface="Calibri"/>
            </a:endParaRPr>
          </a:p>
          <a:p>
            <a:r>
              <a:rPr lang="en-US" dirty="0">
                <a:cs typeface="Calibri"/>
              </a:rPr>
              <a:t>What have you seen in schools currently  that could be used/developed for new assessment practices?</a:t>
            </a:r>
          </a:p>
          <a:p>
            <a:endParaRPr lang="en-US" dirty="0">
              <a:cs typeface="Calibri"/>
            </a:endParaRPr>
          </a:p>
          <a:p>
            <a:endParaRPr lang="en-US" dirty="0">
              <a:cs typeface="Calibri"/>
            </a:endParaRPr>
          </a:p>
        </p:txBody>
      </p:sp>
      <p:sp>
        <p:nvSpPr>
          <p:cNvPr id="3" name="Rectangle 2">
            <a:extLst>
              <a:ext uri="{FF2B5EF4-FFF2-40B4-BE49-F238E27FC236}">
                <a16:creationId xmlns:a16="http://schemas.microsoft.com/office/drawing/2014/main" id="{99CC2D66-EF3C-804F-8590-994C08EC93C4}"/>
              </a:ext>
            </a:extLst>
          </p:cNvPr>
          <p:cNvSpPr/>
          <p:nvPr/>
        </p:nvSpPr>
        <p:spPr>
          <a:xfrm>
            <a:off x="193288" y="1120230"/>
            <a:ext cx="5902712" cy="3139321"/>
          </a:xfrm>
          <a:prstGeom prst="rect">
            <a:avLst/>
          </a:prstGeom>
        </p:spPr>
        <p:txBody>
          <a:bodyPr wrap="square">
            <a:spAutoFit/>
          </a:bodyPr>
          <a:lstStyle/>
          <a:p>
            <a:r>
              <a:rPr lang="en-US" dirty="0" err="1">
                <a:cs typeface="Calibri"/>
              </a:rPr>
              <a:t>Datblygiadau</a:t>
            </a:r>
            <a:r>
              <a:rPr lang="en-US" dirty="0">
                <a:cs typeface="Calibri"/>
              </a:rPr>
              <a:t> </a:t>
            </a:r>
            <a:r>
              <a:rPr lang="en-US" dirty="0" err="1">
                <a:cs typeface="Calibri"/>
              </a:rPr>
              <a:t>Cwricwlwm</a:t>
            </a:r>
            <a:r>
              <a:rPr lang="en-US" dirty="0">
                <a:cs typeface="Calibri"/>
              </a:rPr>
              <a:t> </a:t>
            </a:r>
          </a:p>
          <a:p>
            <a:endParaRPr lang="en-US" dirty="0">
              <a:cs typeface="Calibri"/>
            </a:endParaRPr>
          </a:p>
          <a:p>
            <a:r>
              <a:rPr lang="en-US" dirty="0" err="1">
                <a:cs typeface="Calibri"/>
              </a:rPr>
              <a:t>Ystyriwch</a:t>
            </a:r>
            <a:r>
              <a:rPr lang="en-US" dirty="0">
                <a:cs typeface="Calibri"/>
              </a:rPr>
              <a:t> y </a:t>
            </a:r>
            <a:r>
              <a:rPr lang="en-US" dirty="0" err="1">
                <a:cs typeface="Calibri"/>
              </a:rPr>
              <a:t>ddogfen</a:t>
            </a:r>
            <a:r>
              <a:rPr lang="en-US" dirty="0">
                <a:cs typeface="Calibri"/>
              </a:rPr>
              <a:t> </a:t>
            </a:r>
            <a:r>
              <a:rPr lang="en-US" dirty="0" err="1">
                <a:cs typeface="Calibri"/>
              </a:rPr>
              <a:t>Canllawiau</a:t>
            </a:r>
            <a:r>
              <a:rPr lang="en-US" dirty="0">
                <a:cs typeface="Calibri"/>
              </a:rPr>
              <a:t> </a:t>
            </a:r>
            <a:r>
              <a:rPr lang="en-US" dirty="0" err="1">
                <a:cs typeface="Calibri"/>
              </a:rPr>
              <a:t>Cwricwlwm</a:t>
            </a:r>
            <a:r>
              <a:rPr lang="en-US" dirty="0">
                <a:cs typeface="Calibri"/>
              </a:rPr>
              <a:t> i </a:t>
            </a:r>
            <a:r>
              <a:rPr lang="en-US" dirty="0" err="1">
                <a:cs typeface="Calibri"/>
              </a:rPr>
              <a:t>Gymru</a:t>
            </a:r>
            <a:r>
              <a:rPr lang="en-US" dirty="0">
                <a:cs typeface="Calibri"/>
              </a:rPr>
              <a:t>, </a:t>
            </a:r>
            <a:r>
              <a:rPr lang="en-US" dirty="0" err="1">
                <a:cs typeface="Calibri"/>
              </a:rPr>
              <a:t>canolbwyntiwch</a:t>
            </a:r>
            <a:r>
              <a:rPr lang="en-US" dirty="0">
                <a:cs typeface="Calibri"/>
              </a:rPr>
              <a:t> </a:t>
            </a:r>
            <a:r>
              <a:rPr lang="en-US" dirty="0" err="1">
                <a:cs typeface="Calibri"/>
              </a:rPr>
              <a:t>ar</a:t>
            </a:r>
            <a:r>
              <a:rPr lang="en-US" dirty="0">
                <a:cs typeface="Calibri"/>
              </a:rPr>
              <a:t> y </a:t>
            </a:r>
            <a:r>
              <a:rPr lang="en-US" dirty="0" err="1">
                <a:cs typeface="Calibri"/>
              </a:rPr>
              <a:t>tt</a:t>
            </a:r>
            <a:r>
              <a:rPr lang="en-US" dirty="0">
                <a:cs typeface="Calibri"/>
              </a:rPr>
              <a:t>. 221-239.</a:t>
            </a:r>
          </a:p>
          <a:p>
            <a:endParaRPr lang="en-US" dirty="0">
              <a:cs typeface="Calibri"/>
            </a:endParaRPr>
          </a:p>
          <a:p>
            <a:r>
              <a:rPr lang="en-US" dirty="0">
                <a:cs typeface="Calibri"/>
              </a:rPr>
              <a:t>Beth, </a:t>
            </a:r>
            <a:r>
              <a:rPr lang="en-US" dirty="0" err="1">
                <a:cs typeface="Calibri"/>
              </a:rPr>
              <a:t>fyddech</a:t>
            </a:r>
            <a:r>
              <a:rPr lang="en-US" dirty="0">
                <a:cs typeface="Calibri"/>
              </a:rPr>
              <a:t> </a:t>
            </a:r>
            <a:r>
              <a:rPr lang="en-US" dirty="0" err="1">
                <a:cs typeface="Calibri"/>
              </a:rPr>
              <a:t>yn</a:t>
            </a:r>
            <a:r>
              <a:rPr lang="en-US" dirty="0">
                <a:cs typeface="Calibri"/>
              </a:rPr>
              <a:t> </a:t>
            </a:r>
            <a:r>
              <a:rPr lang="en-US" dirty="0" err="1">
                <a:cs typeface="Calibri"/>
              </a:rPr>
              <a:t>ei</a:t>
            </a:r>
            <a:r>
              <a:rPr lang="en-US" dirty="0">
                <a:cs typeface="Calibri"/>
              </a:rPr>
              <a:t> </a:t>
            </a:r>
            <a:r>
              <a:rPr lang="en-US" dirty="0" err="1">
                <a:cs typeface="Calibri"/>
              </a:rPr>
              <a:t>ddweud</a:t>
            </a:r>
            <a:r>
              <a:rPr lang="en-US" dirty="0">
                <a:cs typeface="Calibri"/>
              </a:rPr>
              <a:t>, </a:t>
            </a:r>
            <a:r>
              <a:rPr lang="en-US" dirty="0" err="1">
                <a:cs typeface="Calibri"/>
              </a:rPr>
              <a:t>ydy’r</a:t>
            </a:r>
            <a:r>
              <a:rPr lang="en-US" dirty="0">
                <a:cs typeface="Calibri"/>
              </a:rPr>
              <a:t> </a:t>
            </a:r>
            <a:r>
              <a:rPr lang="en-US" dirty="0" err="1">
                <a:cs typeface="Calibri"/>
              </a:rPr>
              <a:t>cymalau</a:t>
            </a:r>
            <a:r>
              <a:rPr lang="en-US" dirty="0">
                <a:cs typeface="Calibri"/>
              </a:rPr>
              <a:t> </a:t>
            </a:r>
            <a:r>
              <a:rPr lang="en-US" dirty="0" err="1">
                <a:cs typeface="Calibri"/>
              </a:rPr>
              <a:t>sy’n</a:t>
            </a:r>
            <a:r>
              <a:rPr lang="en-US" dirty="0">
                <a:cs typeface="Calibri"/>
              </a:rPr>
              <a:t> </a:t>
            </a:r>
            <a:r>
              <a:rPr lang="en-US" dirty="0" err="1">
                <a:cs typeface="Calibri"/>
              </a:rPr>
              <a:t>amlygu’r</a:t>
            </a:r>
            <a:r>
              <a:rPr lang="en-US" dirty="0">
                <a:cs typeface="Calibri"/>
              </a:rPr>
              <a:t> </a:t>
            </a:r>
            <a:r>
              <a:rPr lang="en-US" b="1" dirty="0" err="1">
                <a:cs typeface="Calibri"/>
              </a:rPr>
              <a:t>prif</a:t>
            </a:r>
            <a:r>
              <a:rPr lang="en-US" b="1" dirty="0">
                <a:cs typeface="Calibri"/>
              </a:rPr>
              <a:t> </a:t>
            </a:r>
            <a:r>
              <a:rPr lang="en-US" b="1" dirty="0" err="1">
                <a:cs typeface="Calibri"/>
              </a:rPr>
              <a:t>newidiadau</a:t>
            </a:r>
            <a:r>
              <a:rPr lang="en-US" dirty="0">
                <a:cs typeface="Calibri"/>
              </a:rPr>
              <a:t> </a:t>
            </a:r>
            <a:r>
              <a:rPr lang="en-US" dirty="0" err="1">
                <a:cs typeface="Calibri"/>
              </a:rPr>
              <a:t>i</a:t>
            </a:r>
            <a:r>
              <a:rPr lang="en-US" dirty="0">
                <a:cs typeface="Calibri"/>
              </a:rPr>
              <a:t> </a:t>
            </a:r>
            <a:r>
              <a:rPr lang="en-US" dirty="0" err="1">
                <a:cs typeface="Calibri"/>
              </a:rPr>
              <a:t>drefniadau</a:t>
            </a:r>
            <a:r>
              <a:rPr lang="en-US" dirty="0">
                <a:cs typeface="Calibri"/>
              </a:rPr>
              <a:t> </a:t>
            </a:r>
            <a:r>
              <a:rPr lang="en-US" dirty="0" err="1">
                <a:cs typeface="Calibri"/>
              </a:rPr>
              <a:t>asesu</a:t>
            </a:r>
            <a:r>
              <a:rPr lang="en-US" dirty="0">
                <a:cs typeface="Calibri"/>
              </a:rPr>
              <a:t> </a:t>
            </a:r>
            <a:r>
              <a:rPr lang="en-US" dirty="0" err="1">
                <a:cs typeface="Calibri"/>
              </a:rPr>
              <a:t>yn</a:t>
            </a:r>
            <a:r>
              <a:rPr lang="en-US" dirty="0">
                <a:cs typeface="Calibri"/>
              </a:rPr>
              <a:t> y </a:t>
            </a:r>
            <a:r>
              <a:rPr lang="en-US" dirty="0" err="1">
                <a:cs typeface="Calibri"/>
              </a:rPr>
              <a:t>dyfodol</a:t>
            </a:r>
            <a:r>
              <a:rPr lang="en-US" dirty="0">
                <a:cs typeface="Calibri"/>
              </a:rPr>
              <a:t> </a:t>
            </a:r>
            <a:r>
              <a:rPr lang="en-US" dirty="0" err="1">
                <a:cs typeface="Calibri"/>
              </a:rPr>
              <a:t>yn</a:t>
            </a:r>
            <a:r>
              <a:rPr lang="en-US" dirty="0">
                <a:cs typeface="Calibri"/>
              </a:rPr>
              <a:t> y </a:t>
            </a:r>
            <a:r>
              <a:rPr lang="en-US" dirty="0" err="1">
                <a:cs typeface="Calibri"/>
              </a:rPr>
              <a:t>Cwricwlwm</a:t>
            </a:r>
            <a:r>
              <a:rPr lang="en-US" dirty="0">
                <a:cs typeface="Calibri"/>
              </a:rPr>
              <a:t> </a:t>
            </a:r>
            <a:r>
              <a:rPr lang="en-US" dirty="0" err="1">
                <a:cs typeface="Calibri"/>
              </a:rPr>
              <a:t>i</a:t>
            </a:r>
            <a:r>
              <a:rPr lang="en-US" dirty="0">
                <a:cs typeface="Calibri"/>
              </a:rPr>
              <a:t> </a:t>
            </a:r>
            <a:r>
              <a:rPr lang="en-US" dirty="0" err="1">
                <a:cs typeface="Calibri"/>
              </a:rPr>
              <a:t>Gymru</a:t>
            </a:r>
            <a:r>
              <a:rPr lang="en-US" dirty="0">
                <a:cs typeface="Calibri"/>
              </a:rPr>
              <a:t>?  </a:t>
            </a:r>
          </a:p>
          <a:p>
            <a:endParaRPr lang="en-US" dirty="0">
              <a:cs typeface="Calibri"/>
            </a:endParaRPr>
          </a:p>
          <a:p>
            <a:r>
              <a:rPr lang="en-US" dirty="0">
                <a:cs typeface="Calibri"/>
              </a:rPr>
              <a:t>Beth </a:t>
            </a:r>
            <a:r>
              <a:rPr lang="en-US" dirty="0" err="1">
                <a:cs typeface="Calibri"/>
              </a:rPr>
              <a:t>ydych</a:t>
            </a:r>
            <a:r>
              <a:rPr lang="en-US" dirty="0">
                <a:cs typeface="Calibri"/>
              </a:rPr>
              <a:t> </a:t>
            </a:r>
            <a:r>
              <a:rPr lang="en-US" dirty="0" err="1">
                <a:cs typeface="Calibri"/>
              </a:rPr>
              <a:t>wedi</a:t>
            </a:r>
            <a:r>
              <a:rPr lang="en-US" dirty="0">
                <a:cs typeface="Calibri"/>
              </a:rPr>
              <a:t> </a:t>
            </a:r>
            <a:r>
              <a:rPr lang="en-US" dirty="0" err="1">
                <a:cs typeface="Calibri"/>
              </a:rPr>
              <a:t>ei</a:t>
            </a:r>
            <a:r>
              <a:rPr lang="en-US" dirty="0">
                <a:cs typeface="Calibri"/>
              </a:rPr>
              <a:t> weld </a:t>
            </a:r>
            <a:r>
              <a:rPr lang="en-US" dirty="0" err="1">
                <a:cs typeface="Calibri"/>
              </a:rPr>
              <a:t>mewn</a:t>
            </a:r>
            <a:r>
              <a:rPr lang="en-US" dirty="0">
                <a:cs typeface="Calibri"/>
              </a:rPr>
              <a:t> </a:t>
            </a:r>
            <a:r>
              <a:rPr lang="en-US" dirty="0" err="1">
                <a:cs typeface="Calibri"/>
              </a:rPr>
              <a:t>ysgolion</a:t>
            </a:r>
            <a:r>
              <a:rPr lang="en-US" dirty="0">
                <a:cs typeface="Calibri"/>
              </a:rPr>
              <a:t> </a:t>
            </a:r>
            <a:r>
              <a:rPr lang="en-US" dirty="0" err="1">
                <a:cs typeface="Calibri"/>
              </a:rPr>
              <a:t>ar</a:t>
            </a:r>
            <a:r>
              <a:rPr lang="en-US" dirty="0">
                <a:cs typeface="Calibri"/>
              </a:rPr>
              <a:t> </a:t>
            </a:r>
            <a:r>
              <a:rPr lang="en-US" dirty="0" err="1">
                <a:cs typeface="Calibri"/>
              </a:rPr>
              <a:t>hyn</a:t>
            </a:r>
            <a:r>
              <a:rPr lang="en-US" dirty="0">
                <a:cs typeface="Calibri"/>
              </a:rPr>
              <a:t> o </a:t>
            </a:r>
            <a:r>
              <a:rPr lang="en-US" dirty="0" err="1">
                <a:cs typeface="Calibri"/>
              </a:rPr>
              <a:t>bryd</a:t>
            </a:r>
            <a:r>
              <a:rPr lang="en-US" dirty="0">
                <a:cs typeface="Calibri"/>
              </a:rPr>
              <a:t> y </a:t>
            </a:r>
            <a:r>
              <a:rPr lang="en-US" dirty="0" err="1">
                <a:cs typeface="Calibri"/>
              </a:rPr>
              <a:t>gellir</a:t>
            </a:r>
            <a:r>
              <a:rPr lang="en-US" dirty="0">
                <a:cs typeface="Calibri"/>
              </a:rPr>
              <a:t> </a:t>
            </a:r>
            <a:r>
              <a:rPr lang="en-US" dirty="0" err="1">
                <a:cs typeface="Calibri"/>
              </a:rPr>
              <a:t>eu</a:t>
            </a:r>
            <a:r>
              <a:rPr lang="en-US" dirty="0">
                <a:cs typeface="Calibri"/>
              </a:rPr>
              <a:t> </a:t>
            </a:r>
            <a:r>
              <a:rPr lang="en-US" dirty="0" err="1">
                <a:cs typeface="Calibri"/>
              </a:rPr>
              <a:t>defnyddio</a:t>
            </a:r>
            <a:r>
              <a:rPr lang="en-US" dirty="0">
                <a:cs typeface="Calibri"/>
              </a:rPr>
              <a:t>/</a:t>
            </a:r>
            <a:r>
              <a:rPr lang="en-US" dirty="0" err="1">
                <a:cs typeface="Calibri"/>
              </a:rPr>
              <a:t>datblygu</a:t>
            </a:r>
            <a:r>
              <a:rPr lang="en-US" dirty="0">
                <a:cs typeface="Calibri"/>
              </a:rPr>
              <a:t> </a:t>
            </a:r>
            <a:r>
              <a:rPr lang="en-US" dirty="0" err="1">
                <a:cs typeface="Calibri"/>
              </a:rPr>
              <a:t>ar</a:t>
            </a:r>
            <a:r>
              <a:rPr lang="en-US" dirty="0">
                <a:cs typeface="Calibri"/>
              </a:rPr>
              <a:t> </a:t>
            </a:r>
            <a:r>
              <a:rPr lang="en-US" dirty="0" err="1">
                <a:cs typeface="Calibri"/>
              </a:rPr>
              <a:t>gyfer</a:t>
            </a:r>
            <a:r>
              <a:rPr lang="en-US" dirty="0">
                <a:cs typeface="Calibri"/>
              </a:rPr>
              <a:t> y </a:t>
            </a:r>
            <a:r>
              <a:rPr lang="en-US" dirty="0" err="1">
                <a:cs typeface="Calibri"/>
              </a:rPr>
              <a:t>trefniadau</a:t>
            </a:r>
            <a:r>
              <a:rPr lang="en-US" dirty="0">
                <a:cs typeface="Calibri"/>
              </a:rPr>
              <a:t> </a:t>
            </a:r>
            <a:r>
              <a:rPr lang="en-US" dirty="0" err="1">
                <a:cs typeface="Calibri"/>
              </a:rPr>
              <a:t>asesu</a:t>
            </a:r>
            <a:r>
              <a:rPr lang="en-US" dirty="0">
                <a:cs typeface="Calibri"/>
              </a:rPr>
              <a:t> </a:t>
            </a:r>
            <a:r>
              <a:rPr lang="en-US" dirty="0" err="1">
                <a:cs typeface="Calibri"/>
              </a:rPr>
              <a:t>newydd</a:t>
            </a:r>
            <a:r>
              <a:rPr lang="en-US" dirty="0">
                <a:cs typeface="Calibri"/>
              </a:rPr>
              <a:t>? </a:t>
            </a:r>
          </a:p>
        </p:txBody>
      </p:sp>
    </p:spTree>
    <p:extLst>
      <p:ext uri="{BB962C8B-B14F-4D97-AF65-F5344CB8AC3E}">
        <p14:creationId xmlns:p14="http://schemas.microsoft.com/office/powerpoint/2010/main" val="8957556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9EECE3-20D9-4695-AE07-A2C98CFA4E7C}"/>
              </a:ext>
            </a:extLst>
          </p:cNvPr>
          <p:cNvSpPr txBox="1"/>
          <p:nvPr/>
        </p:nvSpPr>
        <p:spPr>
          <a:xfrm>
            <a:off x="6305107" y="0"/>
            <a:ext cx="5663409"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Learner profiles</a:t>
            </a:r>
          </a:p>
          <a:p>
            <a:r>
              <a:rPr lang="en-US" dirty="0">
                <a:cs typeface="Calibri"/>
              </a:rPr>
              <a:t>You have a learner profile.  Imagine this is a learner in your PTE2 class.</a:t>
            </a:r>
          </a:p>
          <a:p>
            <a:endParaRPr lang="en-US" dirty="0">
              <a:cs typeface="Calibri"/>
            </a:endParaRPr>
          </a:p>
          <a:p>
            <a:r>
              <a:rPr lang="en-US" dirty="0">
                <a:cs typeface="Calibri"/>
              </a:rPr>
              <a:t>What could you do in your day to day teaching to ensure that this learner makes progress?</a:t>
            </a:r>
          </a:p>
          <a:p>
            <a:endParaRPr lang="en-US" dirty="0">
              <a:cs typeface="Calibri"/>
            </a:endParaRPr>
          </a:p>
          <a:p>
            <a:r>
              <a:rPr lang="en-US" dirty="0">
                <a:cs typeface="Calibri"/>
              </a:rPr>
              <a:t>Identify and be able to justify action points that would support learning. </a:t>
            </a:r>
          </a:p>
          <a:p>
            <a:endParaRPr lang="en-US" dirty="0">
              <a:cs typeface="Calibri"/>
            </a:endParaRPr>
          </a:p>
          <a:p>
            <a:r>
              <a:rPr lang="en-US" dirty="0">
                <a:cs typeface="Calibri"/>
              </a:rPr>
              <a:t>Consider key pedagogic actions that could support learning across areas.  </a:t>
            </a:r>
          </a:p>
          <a:p>
            <a:endParaRPr lang="en-US" dirty="0">
              <a:cs typeface="Calibri"/>
            </a:endParaRPr>
          </a:p>
          <a:p>
            <a:r>
              <a:rPr lang="en-US" dirty="0">
                <a:cs typeface="Calibri"/>
              </a:rPr>
              <a:t>Consider area of learning specific actions too. </a:t>
            </a:r>
          </a:p>
          <a:p>
            <a:endParaRPr lang="en-US" dirty="0">
              <a:cs typeface="Calibri"/>
            </a:endParaRPr>
          </a:p>
          <a:p>
            <a:r>
              <a:rPr lang="en-US" dirty="0">
                <a:cs typeface="Calibri"/>
              </a:rPr>
              <a:t>Use the new curriculum guidance to support and explore your discussions.</a:t>
            </a:r>
          </a:p>
          <a:p>
            <a:endParaRPr lang="en-US" dirty="0">
              <a:cs typeface="Calibri"/>
            </a:endParaRPr>
          </a:p>
          <a:p>
            <a:r>
              <a:rPr lang="en-US" b="1" dirty="0">
                <a:cs typeface="Calibri"/>
              </a:rPr>
              <a:t>Foundation Phase</a:t>
            </a:r>
            <a:r>
              <a:rPr lang="en-US" dirty="0">
                <a:cs typeface="Calibri"/>
              </a:rPr>
              <a:t>: Ella</a:t>
            </a:r>
          </a:p>
          <a:p>
            <a:r>
              <a:rPr lang="en-US" b="1" dirty="0">
                <a:cs typeface="Calibri"/>
              </a:rPr>
              <a:t>Key Stage 2</a:t>
            </a:r>
            <a:r>
              <a:rPr lang="en-US" dirty="0">
                <a:cs typeface="Calibri"/>
              </a:rPr>
              <a:t>: Idris</a:t>
            </a:r>
          </a:p>
        </p:txBody>
      </p:sp>
      <p:sp>
        <p:nvSpPr>
          <p:cNvPr id="3" name="Rectangle 2">
            <a:extLst>
              <a:ext uri="{FF2B5EF4-FFF2-40B4-BE49-F238E27FC236}">
                <a16:creationId xmlns:a16="http://schemas.microsoft.com/office/drawing/2014/main" id="{2EBC731F-8617-9845-A0AF-35F3BFD1AFA9}"/>
              </a:ext>
            </a:extLst>
          </p:cNvPr>
          <p:cNvSpPr/>
          <p:nvPr/>
        </p:nvSpPr>
        <p:spPr>
          <a:xfrm>
            <a:off x="81516" y="0"/>
            <a:ext cx="6096000" cy="5632311"/>
          </a:xfrm>
          <a:prstGeom prst="rect">
            <a:avLst/>
          </a:prstGeom>
        </p:spPr>
        <p:txBody>
          <a:bodyPr>
            <a:spAutoFit/>
          </a:bodyPr>
          <a:lstStyle/>
          <a:p>
            <a:r>
              <a:rPr lang="en-US" b="1" dirty="0" err="1">
                <a:cs typeface="Calibri"/>
              </a:rPr>
              <a:t>Proffiliau</a:t>
            </a:r>
            <a:r>
              <a:rPr lang="en-US" b="1" dirty="0">
                <a:cs typeface="Calibri"/>
              </a:rPr>
              <a:t> </a:t>
            </a:r>
            <a:r>
              <a:rPr lang="en-US" b="1" dirty="0" err="1">
                <a:cs typeface="Calibri"/>
              </a:rPr>
              <a:t>Dysgwr</a:t>
            </a:r>
            <a:endParaRPr lang="en-US" b="1" dirty="0">
              <a:cs typeface="Calibri"/>
            </a:endParaRPr>
          </a:p>
          <a:p>
            <a:r>
              <a:rPr lang="en-US" dirty="0">
                <a:cs typeface="Calibri"/>
              </a:rPr>
              <a:t>Mae </a:t>
            </a:r>
            <a:r>
              <a:rPr lang="en-US" dirty="0" err="1">
                <a:cs typeface="Calibri"/>
              </a:rPr>
              <a:t>gennych</a:t>
            </a:r>
            <a:r>
              <a:rPr lang="en-US" dirty="0">
                <a:cs typeface="Calibri"/>
              </a:rPr>
              <a:t> </a:t>
            </a:r>
            <a:r>
              <a:rPr lang="en-US" dirty="0" err="1">
                <a:cs typeface="Calibri"/>
              </a:rPr>
              <a:t>broffil</a:t>
            </a:r>
            <a:r>
              <a:rPr lang="en-US" dirty="0">
                <a:cs typeface="Calibri"/>
              </a:rPr>
              <a:t> </a:t>
            </a:r>
            <a:r>
              <a:rPr lang="en-US" dirty="0" err="1">
                <a:cs typeface="Calibri"/>
              </a:rPr>
              <a:t>dysgwr</a:t>
            </a:r>
            <a:r>
              <a:rPr lang="en-US" dirty="0">
                <a:cs typeface="Calibri"/>
              </a:rPr>
              <a:t>. </a:t>
            </a:r>
            <a:r>
              <a:rPr lang="en-US" dirty="0" err="1">
                <a:cs typeface="Calibri"/>
              </a:rPr>
              <a:t>Dychmygwch</a:t>
            </a:r>
            <a:r>
              <a:rPr lang="en-US" dirty="0">
                <a:cs typeface="Calibri"/>
              </a:rPr>
              <a:t> </a:t>
            </a:r>
            <a:r>
              <a:rPr lang="en-US" dirty="0" err="1">
                <a:cs typeface="Calibri"/>
              </a:rPr>
              <a:t>ei</a:t>
            </a:r>
            <a:r>
              <a:rPr lang="en-US" dirty="0">
                <a:cs typeface="Calibri"/>
              </a:rPr>
              <a:t> </a:t>
            </a:r>
            <a:r>
              <a:rPr lang="en-US" dirty="0" err="1">
                <a:cs typeface="Calibri"/>
              </a:rPr>
              <a:t>fod</a:t>
            </a:r>
            <a:r>
              <a:rPr lang="en-US" dirty="0">
                <a:cs typeface="Calibri"/>
              </a:rPr>
              <a:t> </a:t>
            </a:r>
            <a:r>
              <a:rPr lang="en-US" dirty="0" err="1">
                <a:cs typeface="Calibri"/>
              </a:rPr>
              <a:t>yn</a:t>
            </a:r>
            <a:r>
              <a:rPr lang="en-US" dirty="0">
                <a:cs typeface="Calibri"/>
              </a:rPr>
              <a:t> </a:t>
            </a:r>
            <a:r>
              <a:rPr lang="en-US" dirty="0" err="1">
                <a:cs typeface="Calibri"/>
              </a:rPr>
              <a:t>ddysgwr</a:t>
            </a:r>
            <a:r>
              <a:rPr lang="en-US" dirty="0">
                <a:cs typeface="Calibri"/>
              </a:rPr>
              <a:t> </a:t>
            </a:r>
            <a:r>
              <a:rPr lang="en-US" dirty="0" err="1">
                <a:cs typeface="Calibri"/>
              </a:rPr>
              <a:t>yn</a:t>
            </a:r>
            <a:r>
              <a:rPr lang="en-US" dirty="0">
                <a:cs typeface="Calibri"/>
              </a:rPr>
              <a:t> </a:t>
            </a:r>
            <a:r>
              <a:rPr lang="en-US" dirty="0" err="1">
                <a:cs typeface="Calibri"/>
              </a:rPr>
              <a:t>eich</a:t>
            </a:r>
            <a:r>
              <a:rPr lang="en-US" dirty="0">
                <a:cs typeface="Calibri"/>
              </a:rPr>
              <a:t> </a:t>
            </a:r>
            <a:r>
              <a:rPr lang="en-US" dirty="0" err="1">
                <a:cs typeface="Calibri"/>
              </a:rPr>
              <a:t>dosbarth</a:t>
            </a:r>
            <a:r>
              <a:rPr lang="en-US" dirty="0">
                <a:cs typeface="Calibri"/>
              </a:rPr>
              <a:t> PAP2.  </a:t>
            </a:r>
          </a:p>
          <a:p>
            <a:endParaRPr lang="en-US" dirty="0">
              <a:cs typeface="Calibri"/>
            </a:endParaRPr>
          </a:p>
          <a:p>
            <a:r>
              <a:rPr lang="en-US" dirty="0">
                <a:cs typeface="Calibri"/>
              </a:rPr>
              <a:t>Beth y </a:t>
            </a:r>
            <a:r>
              <a:rPr lang="en-US" dirty="0" err="1">
                <a:cs typeface="Calibri"/>
              </a:rPr>
              <a:t>gallwch</a:t>
            </a:r>
            <a:r>
              <a:rPr lang="en-US" dirty="0">
                <a:cs typeface="Calibri"/>
              </a:rPr>
              <a:t> </a:t>
            </a:r>
            <a:r>
              <a:rPr lang="en-US" dirty="0" err="1">
                <a:cs typeface="Calibri"/>
              </a:rPr>
              <a:t>ei</a:t>
            </a:r>
            <a:r>
              <a:rPr lang="en-US" dirty="0">
                <a:cs typeface="Calibri"/>
              </a:rPr>
              <a:t> </a:t>
            </a:r>
            <a:r>
              <a:rPr lang="en-US" dirty="0" err="1">
                <a:cs typeface="Calibri"/>
              </a:rPr>
              <a:t>wneud</a:t>
            </a:r>
            <a:r>
              <a:rPr lang="en-US" dirty="0">
                <a:cs typeface="Calibri"/>
              </a:rPr>
              <a:t> </a:t>
            </a:r>
            <a:r>
              <a:rPr lang="en-US" dirty="0" err="1">
                <a:cs typeface="Calibri"/>
              </a:rPr>
              <a:t>yn</a:t>
            </a:r>
            <a:r>
              <a:rPr lang="en-US" dirty="0">
                <a:cs typeface="Calibri"/>
              </a:rPr>
              <a:t> </a:t>
            </a:r>
            <a:r>
              <a:rPr lang="en-US" dirty="0" err="1">
                <a:cs typeface="Calibri"/>
              </a:rPr>
              <a:t>eich</a:t>
            </a:r>
            <a:r>
              <a:rPr lang="en-US" dirty="0">
                <a:cs typeface="Calibri"/>
              </a:rPr>
              <a:t> </a:t>
            </a:r>
            <a:r>
              <a:rPr lang="en-US" dirty="0" err="1">
                <a:cs typeface="Calibri"/>
              </a:rPr>
              <a:t>addysgu</a:t>
            </a:r>
            <a:r>
              <a:rPr lang="en-US" dirty="0">
                <a:cs typeface="Calibri"/>
              </a:rPr>
              <a:t> o </a:t>
            </a:r>
            <a:r>
              <a:rPr lang="en-US" dirty="0" err="1">
                <a:cs typeface="Calibri"/>
              </a:rPr>
              <a:t>ddydd</a:t>
            </a:r>
            <a:r>
              <a:rPr lang="en-US" dirty="0">
                <a:cs typeface="Calibri"/>
              </a:rPr>
              <a:t> </a:t>
            </a:r>
            <a:r>
              <a:rPr lang="en-US" dirty="0" err="1">
                <a:cs typeface="Calibri"/>
              </a:rPr>
              <a:t>i</a:t>
            </a:r>
            <a:r>
              <a:rPr lang="en-US" dirty="0">
                <a:cs typeface="Calibri"/>
              </a:rPr>
              <a:t> </a:t>
            </a:r>
            <a:r>
              <a:rPr lang="en-US" dirty="0" err="1">
                <a:cs typeface="Calibri"/>
              </a:rPr>
              <a:t>ddydd</a:t>
            </a:r>
            <a:r>
              <a:rPr lang="en-US" dirty="0">
                <a:cs typeface="Calibri"/>
              </a:rPr>
              <a:t> </a:t>
            </a:r>
            <a:r>
              <a:rPr lang="en-US" dirty="0" err="1">
                <a:cs typeface="Calibri"/>
              </a:rPr>
              <a:t>i</a:t>
            </a:r>
            <a:r>
              <a:rPr lang="en-US" dirty="0">
                <a:cs typeface="Calibri"/>
              </a:rPr>
              <a:t> </a:t>
            </a:r>
            <a:r>
              <a:rPr lang="en-US" dirty="0" err="1">
                <a:cs typeface="Calibri"/>
              </a:rPr>
              <a:t>sirchau</a:t>
            </a:r>
            <a:r>
              <a:rPr lang="en-US" dirty="0">
                <a:cs typeface="Calibri"/>
              </a:rPr>
              <a:t> bod y </a:t>
            </a:r>
            <a:r>
              <a:rPr lang="en-US" dirty="0" err="1">
                <a:cs typeface="Calibri"/>
              </a:rPr>
              <a:t>dysgwr</a:t>
            </a:r>
            <a:r>
              <a:rPr lang="en-US" dirty="0">
                <a:cs typeface="Calibri"/>
              </a:rPr>
              <a:t> </a:t>
            </a:r>
            <a:r>
              <a:rPr lang="en-US" dirty="0" err="1">
                <a:cs typeface="Calibri"/>
              </a:rPr>
              <a:t>yn</a:t>
            </a:r>
            <a:r>
              <a:rPr lang="en-US" dirty="0">
                <a:cs typeface="Calibri"/>
              </a:rPr>
              <a:t> </a:t>
            </a:r>
            <a:r>
              <a:rPr lang="en-US" dirty="0" err="1">
                <a:cs typeface="Calibri"/>
              </a:rPr>
              <a:t>gwneud</a:t>
            </a:r>
            <a:r>
              <a:rPr lang="en-US" dirty="0">
                <a:cs typeface="Calibri"/>
              </a:rPr>
              <a:t> </a:t>
            </a:r>
            <a:r>
              <a:rPr lang="en-US" dirty="0" err="1">
                <a:cs typeface="Calibri"/>
              </a:rPr>
              <a:t>cynnydd</a:t>
            </a:r>
            <a:r>
              <a:rPr lang="en-US" dirty="0">
                <a:cs typeface="Calibri"/>
              </a:rPr>
              <a:t>? </a:t>
            </a:r>
          </a:p>
          <a:p>
            <a:endParaRPr lang="en-US" dirty="0">
              <a:cs typeface="Calibri"/>
            </a:endParaRPr>
          </a:p>
          <a:p>
            <a:r>
              <a:rPr lang="en-US" dirty="0" err="1">
                <a:cs typeface="Calibri"/>
              </a:rPr>
              <a:t>Adnabod</a:t>
            </a:r>
            <a:r>
              <a:rPr lang="en-US" dirty="0">
                <a:cs typeface="Calibri"/>
              </a:rPr>
              <a:t> a </a:t>
            </a:r>
            <a:r>
              <a:rPr lang="en-US" dirty="0" err="1">
                <a:cs typeface="Calibri"/>
              </a:rPr>
              <a:t>gallu</a:t>
            </a:r>
            <a:r>
              <a:rPr lang="en-US" dirty="0">
                <a:cs typeface="Calibri"/>
              </a:rPr>
              <a:t> </a:t>
            </a:r>
            <a:r>
              <a:rPr lang="en-US" dirty="0" err="1">
                <a:cs typeface="Calibri"/>
              </a:rPr>
              <a:t>cyfiawnhau</a:t>
            </a:r>
            <a:r>
              <a:rPr lang="en-US" dirty="0">
                <a:cs typeface="Calibri"/>
              </a:rPr>
              <a:t> </a:t>
            </a:r>
            <a:r>
              <a:rPr lang="en-US" dirty="0" err="1">
                <a:cs typeface="Calibri"/>
              </a:rPr>
              <a:t>pwyntiau</a:t>
            </a:r>
            <a:r>
              <a:rPr lang="en-US" dirty="0">
                <a:cs typeface="Calibri"/>
              </a:rPr>
              <a:t> </a:t>
            </a:r>
            <a:r>
              <a:rPr lang="en-US" dirty="0" err="1">
                <a:cs typeface="Calibri"/>
              </a:rPr>
              <a:t>gweithredu</a:t>
            </a:r>
            <a:r>
              <a:rPr lang="en-US" dirty="0">
                <a:cs typeface="Calibri"/>
              </a:rPr>
              <a:t> a </a:t>
            </a:r>
            <a:r>
              <a:rPr lang="en-US" dirty="0" err="1">
                <a:cs typeface="Calibri"/>
              </a:rPr>
              <a:t>fyddai’n</a:t>
            </a:r>
            <a:r>
              <a:rPr lang="en-US" dirty="0">
                <a:cs typeface="Calibri"/>
              </a:rPr>
              <a:t> </a:t>
            </a:r>
            <a:r>
              <a:rPr lang="en-US" dirty="0" err="1">
                <a:cs typeface="Calibri"/>
              </a:rPr>
              <a:t>cefnogi’r</a:t>
            </a:r>
            <a:r>
              <a:rPr lang="en-US" dirty="0">
                <a:cs typeface="Calibri"/>
              </a:rPr>
              <a:t> </a:t>
            </a:r>
            <a:r>
              <a:rPr lang="en-US" dirty="0" err="1">
                <a:cs typeface="Calibri"/>
              </a:rPr>
              <a:t>dysgu</a:t>
            </a:r>
            <a:r>
              <a:rPr lang="en-US" dirty="0">
                <a:cs typeface="Calibri"/>
              </a:rPr>
              <a:t>.  </a:t>
            </a:r>
          </a:p>
          <a:p>
            <a:endParaRPr lang="en-US" dirty="0">
              <a:cs typeface="Calibri"/>
            </a:endParaRPr>
          </a:p>
          <a:p>
            <a:r>
              <a:rPr lang="en-US" dirty="0" err="1">
                <a:cs typeface="Calibri"/>
              </a:rPr>
              <a:t>Ystyriwch</a:t>
            </a:r>
            <a:r>
              <a:rPr lang="en-US" dirty="0">
                <a:cs typeface="Calibri"/>
              </a:rPr>
              <a:t> y </a:t>
            </a:r>
            <a:r>
              <a:rPr lang="en-US" dirty="0" err="1">
                <a:cs typeface="Calibri"/>
              </a:rPr>
              <a:t>gweithredoedd</a:t>
            </a:r>
            <a:r>
              <a:rPr lang="en-US" dirty="0">
                <a:cs typeface="Calibri"/>
              </a:rPr>
              <a:t> </a:t>
            </a:r>
            <a:r>
              <a:rPr lang="en-US" dirty="0" err="1">
                <a:cs typeface="Calibri"/>
              </a:rPr>
              <a:t>addysgeg</a:t>
            </a:r>
            <a:r>
              <a:rPr lang="en-US" dirty="0">
                <a:cs typeface="Calibri"/>
              </a:rPr>
              <a:t> </a:t>
            </a:r>
            <a:r>
              <a:rPr lang="en-US" dirty="0" err="1">
                <a:cs typeface="Calibri"/>
              </a:rPr>
              <a:t>allweddol</a:t>
            </a:r>
            <a:r>
              <a:rPr lang="en-US" dirty="0">
                <a:cs typeface="Calibri"/>
              </a:rPr>
              <a:t> a </a:t>
            </a:r>
            <a:r>
              <a:rPr lang="en-US" dirty="0" err="1">
                <a:cs typeface="Calibri"/>
              </a:rPr>
              <a:t>fyddai’n</a:t>
            </a:r>
            <a:r>
              <a:rPr lang="en-US" dirty="0">
                <a:cs typeface="Calibri"/>
              </a:rPr>
              <a:t> </a:t>
            </a:r>
            <a:r>
              <a:rPr lang="en-US" dirty="0" err="1">
                <a:cs typeface="Calibri"/>
              </a:rPr>
              <a:t>gallu</a:t>
            </a:r>
            <a:r>
              <a:rPr lang="en-US" dirty="0">
                <a:cs typeface="Calibri"/>
              </a:rPr>
              <a:t> </a:t>
            </a:r>
            <a:r>
              <a:rPr lang="en-US" dirty="0" err="1">
                <a:cs typeface="Calibri"/>
              </a:rPr>
              <a:t>cefnogi</a:t>
            </a:r>
            <a:r>
              <a:rPr lang="en-US" dirty="0">
                <a:cs typeface="Calibri"/>
              </a:rPr>
              <a:t> </a:t>
            </a:r>
            <a:r>
              <a:rPr lang="en-US" dirty="0" err="1">
                <a:cs typeface="Calibri"/>
              </a:rPr>
              <a:t>dysgu</a:t>
            </a:r>
            <a:r>
              <a:rPr lang="en-US" dirty="0">
                <a:cs typeface="Calibri"/>
              </a:rPr>
              <a:t> </a:t>
            </a:r>
            <a:r>
              <a:rPr lang="en-US" dirty="0" err="1">
                <a:cs typeface="Calibri"/>
              </a:rPr>
              <a:t>ar</a:t>
            </a:r>
            <a:r>
              <a:rPr lang="en-US" dirty="0">
                <a:cs typeface="Calibri"/>
              </a:rPr>
              <a:t> draws </a:t>
            </a:r>
            <a:r>
              <a:rPr lang="en-US" dirty="0" err="1">
                <a:cs typeface="Calibri"/>
              </a:rPr>
              <a:t>meysydd</a:t>
            </a:r>
            <a:r>
              <a:rPr lang="en-US" dirty="0">
                <a:cs typeface="Calibri"/>
              </a:rPr>
              <a:t>.  </a:t>
            </a:r>
          </a:p>
          <a:p>
            <a:endParaRPr lang="en-US" dirty="0">
              <a:cs typeface="Calibri"/>
            </a:endParaRPr>
          </a:p>
          <a:p>
            <a:r>
              <a:rPr lang="en-US" dirty="0" err="1">
                <a:cs typeface="Calibri"/>
              </a:rPr>
              <a:t>Ystyriwch</a:t>
            </a:r>
            <a:r>
              <a:rPr lang="en-US" dirty="0">
                <a:cs typeface="Calibri"/>
              </a:rPr>
              <a:t> </a:t>
            </a:r>
            <a:r>
              <a:rPr lang="en-US">
                <a:cs typeface="Calibri"/>
              </a:rPr>
              <a:t>weithredoedd</a:t>
            </a:r>
            <a:r>
              <a:rPr lang="en-US" dirty="0">
                <a:cs typeface="Calibri"/>
              </a:rPr>
              <a:t> o </a:t>
            </a:r>
            <a:r>
              <a:rPr lang="en-US" dirty="0" err="1">
                <a:cs typeface="Calibri"/>
              </a:rPr>
              <a:t>fewn</a:t>
            </a:r>
            <a:r>
              <a:rPr lang="en-US" dirty="0">
                <a:cs typeface="Calibri"/>
              </a:rPr>
              <a:t> </a:t>
            </a:r>
            <a:r>
              <a:rPr lang="en-US" dirty="0" err="1">
                <a:cs typeface="Calibri"/>
              </a:rPr>
              <a:t>meysydd</a:t>
            </a:r>
            <a:r>
              <a:rPr lang="en-US" dirty="0">
                <a:cs typeface="Calibri"/>
              </a:rPr>
              <a:t> </a:t>
            </a:r>
            <a:r>
              <a:rPr lang="en-US" dirty="0" err="1">
                <a:cs typeface="Calibri"/>
              </a:rPr>
              <a:t>dysgu</a:t>
            </a:r>
            <a:r>
              <a:rPr lang="en-US" dirty="0">
                <a:cs typeface="Calibri"/>
              </a:rPr>
              <a:t> </a:t>
            </a:r>
            <a:r>
              <a:rPr lang="en-US" dirty="0" err="1">
                <a:cs typeface="Calibri"/>
              </a:rPr>
              <a:t>penodol</a:t>
            </a:r>
            <a:r>
              <a:rPr lang="en-US" dirty="0">
                <a:cs typeface="Calibri"/>
              </a:rPr>
              <a:t> </a:t>
            </a:r>
            <a:r>
              <a:rPr lang="en-US" dirty="0" err="1">
                <a:cs typeface="Calibri"/>
              </a:rPr>
              <a:t>hefyd</a:t>
            </a:r>
            <a:r>
              <a:rPr lang="en-US" dirty="0">
                <a:cs typeface="Calibri"/>
              </a:rPr>
              <a:t>.</a:t>
            </a:r>
          </a:p>
          <a:p>
            <a:endParaRPr lang="en-US" dirty="0">
              <a:cs typeface="Calibri"/>
            </a:endParaRPr>
          </a:p>
          <a:p>
            <a:r>
              <a:rPr lang="en-US" dirty="0" err="1">
                <a:cs typeface="Calibri"/>
              </a:rPr>
              <a:t>Defnyddiwch</a:t>
            </a:r>
            <a:r>
              <a:rPr lang="en-US" dirty="0">
                <a:cs typeface="Calibri"/>
              </a:rPr>
              <a:t> y </a:t>
            </a:r>
            <a:r>
              <a:rPr lang="en-US" dirty="0" err="1">
                <a:cs typeface="Calibri"/>
              </a:rPr>
              <a:t>canllaw</a:t>
            </a:r>
            <a:r>
              <a:rPr lang="en-US" dirty="0">
                <a:cs typeface="Calibri"/>
              </a:rPr>
              <a:t> </a:t>
            </a:r>
            <a:r>
              <a:rPr lang="en-US" dirty="0" err="1">
                <a:cs typeface="Calibri"/>
              </a:rPr>
              <a:t>cwricwlwm</a:t>
            </a:r>
            <a:r>
              <a:rPr lang="en-US" dirty="0">
                <a:cs typeface="Calibri"/>
              </a:rPr>
              <a:t> </a:t>
            </a:r>
            <a:r>
              <a:rPr lang="en-US" dirty="0" err="1">
                <a:cs typeface="Calibri"/>
              </a:rPr>
              <a:t>newydd</a:t>
            </a:r>
            <a:r>
              <a:rPr lang="en-US" dirty="0">
                <a:cs typeface="Calibri"/>
              </a:rPr>
              <a:t> </a:t>
            </a:r>
            <a:r>
              <a:rPr lang="en-US" dirty="0" err="1">
                <a:cs typeface="Calibri"/>
              </a:rPr>
              <a:t>i</a:t>
            </a:r>
            <a:r>
              <a:rPr lang="en-US" dirty="0">
                <a:cs typeface="Calibri"/>
              </a:rPr>
              <a:t> </a:t>
            </a:r>
            <a:r>
              <a:rPr lang="en-US" dirty="0" err="1">
                <a:cs typeface="Calibri"/>
              </a:rPr>
              <a:t>archwilio</a:t>
            </a:r>
            <a:r>
              <a:rPr lang="en-US" dirty="0">
                <a:cs typeface="Calibri"/>
              </a:rPr>
              <a:t> a </a:t>
            </a:r>
            <a:r>
              <a:rPr lang="en-US" dirty="0" err="1">
                <a:cs typeface="Calibri"/>
              </a:rPr>
              <a:t>chefnogi</a:t>
            </a:r>
            <a:r>
              <a:rPr lang="en-US" dirty="0">
                <a:cs typeface="Calibri"/>
              </a:rPr>
              <a:t> </a:t>
            </a:r>
            <a:r>
              <a:rPr lang="en-US" dirty="0" err="1">
                <a:cs typeface="Calibri"/>
              </a:rPr>
              <a:t>eich</a:t>
            </a:r>
            <a:r>
              <a:rPr lang="en-US" dirty="0">
                <a:cs typeface="Calibri"/>
              </a:rPr>
              <a:t> </a:t>
            </a:r>
            <a:r>
              <a:rPr lang="en-US" dirty="0" err="1">
                <a:cs typeface="Calibri"/>
              </a:rPr>
              <a:t>trafodaethau</a:t>
            </a:r>
            <a:r>
              <a:rPr lang="en-US" dirty="0">
                <a:cs typeface="Calibri"/>
              </a:rPr>
              <a:t>. </a:t>
            </a:r>
          </a:p>
          <a:p>
            <a:endParaRPr lang="en-US" dirty="0">
              <a:cs typeface="Calibri"/>
            </a:endParaRPr>
          </a:p>
          <a:p>
            <a:r>
              <a:rPr lang="en-US" b="1" dirty="0" err="1">
                <a:cs typeface="Calibri"/>
              </a:rPr>
              <a:t>Cyfnod</a:t>
            </a:r>
            <a:r>
              <a:rPr lang="en-US" b="1" dirty="0">
                <a:cs typeface="Calibri"/>
              </a:rPr>
              <a:t> Sylfaen</a:t>
            </a:r>
            <a:r>
              <a:rPr lang="en-US" dirty="0">
                <a:cs typeface="Calibri"/>
              </a:rPr>
              <a:t>: Ella</a:t>
            </a:r>
          </a:p>
          <a:p>
            <a:r>
              <a:rPr lang="en-US" b="1" dirty="0" err="1">
                <a:cs typeface="Calibri"/>
              </a:rPr>
              <a:t>Cyfnod</a:t>
            </a:r>
            <a:r>
              <a:rPr lang="en-US" b="1" dirty="0">
                <a:cs typeface="Calibri"/>
              </a:rPr>
              <a:t> </a:t>
            </a:r>
            <a:r>
              <a:rPr lang="en-US" b="1" dirty="0" err="1">
                <a:cs typeface="Calibri"/>
              </a:rPr>
              <a:t>Allweddol</a:t>
            </a:r>
            <a:r>
              <a:rPr lang="en-US" b="1" dirty="0">
                <a:cs typeface="Calibri"/>
              </a:rPr>
              <a:t> 2</a:t>
            </a:r>
            <a:r>
              <a:rPr lang="en-US" dirty="0">
                <a:cs typeface="Calibri"/>
              </a:rPr>
              <a:t>: Idris</a:t>
            </a:r>
            <a:endParaRPr lang="en-US" dirty="0"/>
          </a:p>
        </p:txBody>
      </p:sp>
    </p:spTree>
    <p:extLst>
      <p:ext uri="{BB962C8B-B14F-4D97-AF65-F5344CB8AC3E}">
        <p14:creationId xmlns:p14="http://schemas.microsoft.com/office/powerpoint/2010/main" val="28856994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4" ma:contentTypeDescription="Create a new document." ma:contentTypeScope="" ma:versionID="a2fe4ddad795865bc1fc354f12bb5f0c">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e56f60f4791fc7e828f9357f36831cb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element name="MediaServiceLocation" ma:index="29" nillable="true" ma:displayName="Location" ma:internalName="MediaServiceLocation" ma:readOnly="true">
      <xsd:simpleType>
        <xsd:restriction base="dms:Text"/>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3885D3E-D798-4E2F-883C-DCE3E10B33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FEC19D0-61B0-4A1B-86E6-C81E277EE46F}">
  <ds:schemaRefs>
    <ds:schemaRef ds:uri="http://purl.org/dc/elements/1.1/"/>
    <ds:schemaRef ds:uri="http://schemas.microsoft.com/office/2006/metadata/properties"/>
    <ds:schemaRef ds:uri="19514574-b5d9-49eb-9678-28308461b4ba"/>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4f627824-a7cf-4e54-9661-934e5f85792b"/>
    <ds:schemaRef ds:uri="http://www.w3.org/XML/1998/namespace"/>
    <ds:schemaRef ds:uri="http://purl.org/dc/dcmitype/"/>
  </ds:schemaRefs>
</ds:datastoreItem>
</file>

<file path=customXml/itemProps3.xml><?xml version="1.0" encoding="utf-8"?>
<ds:datastoreItem xmlns:ds="http://schemas.openxmlformats.org/officeDocument/2006/customXml" ds:itemID="{A2D8FA0D-7AEA-46DD-A193-4FC130099B2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128</TotalTime>
  <Words>1137</Words>
  <Application>Microsoft Office PowerPoint</Application>
  <PresentationFormat>Widescreen</PresentationFormat>
  <Paragraphs>181</Paragraphs>
  <Slides>15</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Wallis</dc:creator>
  <cp:lastModifiedBy>Rachel Wallis</cp:lastModifiedBy>
  <cp:revision>34</cp:revision>
  <dcterms:created xsi:type="dcterms:W3CDTF">2016-11-03T15:01:41Z</dcterms:created>
  <dcterms:modified xsi:type="dcterms:W3CDTF">2020-03-09T19:07:11Z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