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
  </p:notesMasterIdLst>
  <p:sldIdLst>
    <p:sldId id="256" r:id="rId3"/>
    <p:sldId id="257" r:id="rId4"/>
    <p:sldId id="258" r:id="rId6"/>
    <p:sldId id="259" r:id="rId7"/>
    <p:sldId id="260" r:id="rId8"/>
    <p:sldId id="261" r:id="rId9"/>
    <p:sldId id="262" r:id="rId10"/>
    <p:sldId id="263" r:id="rId11"/>
    <p:sldId id="264" r:id="rId12"/>
    <p:sldId id="267"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9" d="100"/>
          <a:sy n="59" d="100"/>
        </p:scale>
        <p:origin x="92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382452-4617-4E55-A267-D2593D07F34E}" type="datetimeFigureOut">
              <a:rPr lang="en-GB" smtClean="0"/>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C7AEFB-8EA0-4F76-B5EE-A57F0D381252}" type="slidenum">
              <a:rPr lang="en-GB" smtClean="0"/>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This presentation explores the developmental requirements of Isaac, a four-year-old boy in a Children Centre in London. Isaac has a number of emotional, social and language problems, such as separation anxiety, withdrawn behaviour and language retardation. Such concerns are present in the background of interrupted childcare, maternal post-natal depression and new family move. This can have a profound effect on the emotional security of Isaac and his wellbeing since early childhood is a critical period developmentally. This presentation will use the Attachment Theory by Bowlby to know his case, examine the effects of both environmental and biological factors, offer evidence-based interventions, and critically analyse the strengths and limitations of the theory in the context of practice in the early years.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According to the Attachment Theory of Bowlby, children are born with a natural desire to develop close emotional bonds with a primary caregiver since such ties ensure safety and survival. Secure attachments to caregivers promote confidence, independence and healthy emotional regulation when caregivers are responsive and sensitive. Bowlby explained this caregiver as the one who gives the children a safe base on which they can feel secure to venture into the world. In these experiences, children acquire what he referred to as an Internal Working Model, which shapes their self-perception and relates with others in life. On the other hand, inconsistent or interrupted care giving can result in insecure attachment, which predisposes the risk of emotional and behavioural problems. Ainsworth subsequently contributed to the theory of Bowlby with the Strange Situation experiment, observing various attachment patterns, which still guide early childhood practice.</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theory proposed by Bowlby especially applies to Isaac as his developmental issues seem to be strongly connected with the quality and congruence of his early interactions with caregivers. Recent relocation of the family and frequent change of childcare may have impacted the stable relationships required to make secure attachment. Moreover, maternal post-natal depression can have led to decreased emotional sensitivity of his mother, denying him a chance at regular nurturing experiences. These experiences could be the reason why Isaac was upset when he was separated, why he was withdrawn and why he could not interact confidently with peers. The secure base by Bowlby is useful in understanding why Isaac seems uninterested in trying to do things on his own but it is also clear that insecure attachment is linked to future emotional and behavioural problems. Moreover, less than ideal responsive interactions could have been a reason behind his slow language acquisition, emphasizing the impact of attachment on various spheres of child development.</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Isaac exhibits behaviours that are in line with those that Bowlby referred to as the effects of insecure attachment. His anxiety of separation implies that he relies on his mother to get emotional safety and struggles to manage his feelings without his mother. The fact that he does not want to engage in group activities and his withdrawn behaviour could show that he is not sure enough to venture out in his surroundings without the encouragement of a trusted caregiver. Moreover, the lack of the chance to engage in responsive communication at home might also have led to his delayed language development. The theory by Bowlby teaches us to see these problems as interconnected, and how the experience of early attachment can affect emotional wellbeing, social relationships and communication at the same time.</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biological and environmental factors are demonstrated in the development of Isaac. Biologically, children vary in temperament and being sensitive in emotions, this can contribute to their reaction to stressful events. But the environmental conditions of Isaac seem especially noteworthy. The insecurity of his mother due to post-natal depression, interrupted childcare and the recent move have diminished consistency and stability that facilitate secure attachment. According to the theory proposed by Bowlby, although biology might play a role in the vulnerability, nurturing relationships are indispensable to the normal development of emotions. Enhancing the caregiving environment of Isaac would have a positive impact on his future.</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According to Bowlby theory, interventions ought to be focused on enhancing the emotional security of Isaac, as opposed to just dealing with his behaviour. A regular key worker can also give him a safe base in the nursery and familiar routines can help to reduce his anxiety and give him a sense of security. The strategies of gradual separation can make him feel more confident in the transition, and play-based learning can help to explore in a welcoming environment. Since Isaac also has delayed language development, the practitioners need to offer language-enriched interactions in the form of conversations, storytelling and shared reading. Significantly, the support should not be only given to Isaac but his mother as well. According to the NICE guidance, it is essential to consider the mental health of parents since increasing the quality of caregivers can enhance attachment bonds. Lastly, integration of professionals will mean that Isaac gets an integrated and holistic support in the fields of education, health and family services.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Whereas in the theory of Bowlby, the main emphasis is laid on the relationship of the child and a caregiver, the support of Isaac should be a broader multidisciplinary one. Consistent emotional support in the nursery can be offered by early years practitioners, and speech and language therapists will help to resolve communication problems. The mother of Isaac can be assisted by health visitors and GPs to support her mentally and family support workers can help to lessen the feeling of isolation and make her more confident in her parenting practices. Through collaboration, the professionals will be able to offer uniform care in the varied settings and enhance the emotional well-being and development of Isaac.</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theory has had a great impact on the practice of early years because it has shown the significance of the secure attachment in early years. The interrelationship between attachment security and emotional growth of children is backed by research by Ainsworth and subsequent meta-analyses. The theory however has its limitations. It gives a lot of focus to the mothers as primary caregivers and in modern families there are fathers, grandparents and shared caregiving. Also, the experiences of attachment amongst children differ in different cultures, i.e. the universal applicability of the assumptions made by Bowlby might not be universal. Lastly, modern studies indicate that childhood challenges may not be the predictors of future lives because positive relationships and received intervention can lead to resilience. Thus, the theory by Bowlby can be used very effectively but in combination with developmental broader approaches.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These recommendations aim at enhancing the emotional security of Isaac and also in relation to his overall developmental needs. Being given a regular key worker, having routine schedules and promoting language-based play all demonstrate the focus on secure attachment as shared by Bowlby. It is also essential to support the mother of Isaac since parental mental health can be improved, which will have a positive impact on the quality of caregiving. Additionally, frequent communication among professionals will help in making sure that the interventions are coordinated and responsive to the development of Isaac.</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7AEFB-8EA0-4F76-B5EE-A57F0D381252}" type="slidenum">
              <a:rPr lang="en-GB" smtClean="0"/>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9796027F-7875-4030-9381-8BD8C4F21935}"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7" name="Date Placeholder 4"/>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4509A250-FF31-4206-8172-F9D3106AACB1}"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4509A250-FF31-4206-8172-F9D3106AACB1}"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endParaRPr lang="en-US"/>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2" Type="http://schemas.openxmlformats.org/officeDocument/2006/relationships/theme" Target="../theme/theme1.xml"/><Relationship Id="rId21" Type="http://schemas.openxmlformats.org/officeDocument/2006/relationships/image" Target="../media/image4.png"/><Relationship Id="rId20" Type="http://schemas.openxmlformats.org/officeDocument/2006/relationships/image" Target="../media/image3.png"/><Relationship Id="rId2" Type="http://schemas.openxmlformats.org/officeDocument/2006/relationships/slideLayout" Target="../slideLayouts/slideLayout2.xml"/><Relationship Id="rId19" Type="http://schemas.openxmlformats.org/officeDocument/2006/relationships/image" Target="../media/image2.png"/><Relationship Id="rId18" Type="http://schemas.openxmlformats.org/officeDocument/2006/relationships/image" Target="../media/image1.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8">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19">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0">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1">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11.xml.rels><?xml version="1.0" encoding="UTF-8" standalone="yes"?>
<Relationships xmlns="http://schemas.openxmlformats.org/package/2006/relationships"><Relationship Id="rId5" Type="http://schemas.openxmlformats.org/officeDocument/2006/relationships/notesSlide" Target="../notesSlides/notesSlide10.xml"/><Relationship Id="rId4" Type="http://schemas.openxmlformats.org/officeDocument/2006/relationships/slideLayout" Target="../slideLayouts/slideLayout2.xml"/><Relationship Id="rId3" Type="http://schemas.openxmlformats.org/officeDocument/2006/relationships/hyperlink" Target="https://www.unicef.org.uk/babyfriendly/baby-friendly-resources/implementing-standards-resources/guide-to-the-standards/" TargetMode="External"/><Relationship Id="rId2" Type="http://schemas.openxmlformats.org/officeDocument/2006/relationships/hyperlink" Target="https://www.nice.org.uk/guidance/cg192" TargetMode="External"/><Relationship Id="rId1" Type="http://schemas.openxmlformats.org/officeDocument/2006/relationships/hyperlink" Target="https://www.gov.uk/government/publications/early-years-foundation-stage-framework--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1348666"/>
          </a:xfrm>
        </p:spPr>
        <p:txBody>
          <a:bodyPr/>
          <a:lstStyle/>
          <a:p>
            <a:pPr algn="ctr"/>
            <a:r>
              <a:rPr lang="en-GB" sz="2000" b="1" dirty="0"/>
              <a:t>Applying Bowlby's Attachment Theory to Understand Isaac's Development: An Analysis of Early Childhood Experiences and Evidence-Based Support</a:t>
            </a:r>
            <a:endParaRPr lang="en-GB" sz="2000" b="1" dirty="0"/>
          </a:p>
        </p:txBody>
      </p:sp>
      <p:sp>
        <p:nvSpPr>
          <p:cNvPr id="3" name="Subtitle 2"/>
          <p:cNvSpPr>
            <a:spLocks noGrp="1"/>
          </p:cNvSpPr>
          <p:nvPr>
            <p:ph type="subTitle" idx="1"/>
          </p:nvPr>
        </p:nvSpPr>
        <p:spPr>
          <a:xfrm>
            <a:off x="1154955" y="3551068"/>
            <a:ext cx="8825658" cy="2087732"/>
          </a:xfrm>
        </p:spPr>
        <p:txBody>
          <a:bodyPr>
            <a:normAutofit fontScale="70000"/>
          </a:bodyPr>
          <a:lstStyle/>
          <a:p>
            <a:pPr algn="ctr"/>
            <a:r>
              <a:rPr lang="en-GB" dirty="0"/>
              <a:t>Student’s Name</a:t>
            </a:r>
            <a:r>
              <a:rPr lang="en-US" altLang="en-GB" dirty="0"/>
              <a:t>: volodymyr kalhin (#2514104)</a:t>
            </a:r>
            <a:endParaRPr lang="en-US" altLang="ru-RU" dirty="0"/>
          </a:p>
          <a:p>
            <a:pPr algn="ctr"/>
            <a:r>
              <a:rPr lang="en-GB" dirty="0"/>
              <a:t>Institutional affiliation</a:t>
            </a:r>
            <a:r>
              <a:rPr lang="en-US" dirty="0"/>
              <a:t>: </a:t>
            </a:r>
            <a:r>
              <a:rPr lang="en-US" altLang="ru-RU" dirty="0"/>
              <a:t>University of Wales Trinity Saint David</a:t>
            </a:r>
            <a:endParaRPr lang="en-US" altLang="ru-RU" dirty="0"/>
          </a:p>
          <a:p>
            <a:pPr algn="ctr"/>
            <a:r>
              <a:rPr lang="en-GB" dirty="0"/>
              <a:t>Course</a:t>
            </a:r>
            <a:r>
              <a:rPr lang="en-US" altLang="en-GB" dirty="0"/>
              <a:t>: </a:t>
            </a:r>
            <a:r>
              <a:rPr lang="en-US" altLang="ru-RU" dirty="0"/>
              <a:t>Certificate of Higher Education Skills for the Workplac</a:t>
            </a:r>
            <a:endParaRPr lang="en-US" altLang="ru-RU" dirty="0"/>
          </a:p>
          <a:p>
            <a:pPr algn="ctr"/>
            <a:r>
              <a:rPr lang="en-US" altLang="ru-RU" dirty="0"/>
              <a:t>Module: Psychology in Health and Social Care (LCHS4010)</a:t>
            </a:r>
            <a:endParaRPr lang="en-US" altLang="ru-RU" dirty="0"/>
          </a:p>
          <a:p>
            <a:pPr algn="ctr"/>
            <a:r>
              <a:rPr lang="en-GB" dirty="0">
                <a:sym typeface="+mn-ea"/>
              </a:rPr>
              <a:t>lecturer's name</a:t>
            </a:r>
            <a:r>
              <a:rPr lang="en-US" altLang="en-GB" dirty="0">
                <a:sym typeface="+mn-ea"/>
              </a:rPr>
              <a:t>: </a:t>
            </a:r>
            <a:r>
              <a:rPr lang="en-US" altLang="ru-RU" dirty="0">
                <a:sym typeface="+mn-ea"/>
              </a:rPr>
              <a:t>Peace Ukachukwu</a:t>
            </a:r>
            <a:endParaRPr lang="en-US" altLang="ru-RU" dirty="0"/>
          </a:p>
          <a:p>
            <a:pPr algn="ctr"/>
            <a:r>
              <a:rPr lang="en-GB" dirty="0"/>
              <a:t>Date of submission</a:t>
            </a:r>
            <a:r>
              <a:rPr lang="en-US" altLang="en-GB" dirty="0"/>
              <a:t>: 11.07.2026</a:t>
            </a:r>
            <a:endParaRPr lang="en-US" alt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Introduction </a:t>
            </a:r>
            <a:endParaRPr lang="en-GB" b="1" dirty="0"/>
          </a:p>
        </p:txBody>
      </p:sp>
      <p:sp>
        <p:nvSpPr>
          <p:cNvPr id="3" name="Content Placeholder 2"/>
          <p:cNvSpPr>
            <a:spLocks noGrp="1"/>
          </p:cNvSpPr>
          <p:nvPr>
            <p:ph idx="1"/>
          </p:nvPr>
        </p:nvSpPr>
        <p:spPr/>
        <p:txBody>
          <a:bodyPr>
            <a:normAutofit lnSpcReduction="10000"/>
          </a:bodyPr>
          <a:lstStyle/>
          <a:p>
            <a:r>
              <a:rPr lang="en-GB" dirty="0"/>
              <a:t>Isaac is a 4-year-old boy who is a patient of a Children Centre in London where he has been experiencing social, emotional and developmental difficulties. </a:t>
            </a:r>
            <a:endParaRPr lang="en-US" dirty="0"/>
          </a:p>
          <a:p>
            <a:r>
              <a:rPr lang="en-GB" dirty="0"/>
              <a:t>His developmental issues are in combination with important environmental stressors (Berk, 2022). </a:t>
            </a:r>
            <a:endParaRPr lang="en-US" dirty="0"/>
          </a:p>
          <a:p>
            <a:r>
              <a:rPr lang="en-GB" dirty="0"/>
              <a:t>Early childhood is a sensitive stage of cognitive, emotional, social and language development (Sigelman et al., 2018). </a:t>
            </a:r>
            <a:endParaRPr lang="en-US" dirty="0"/>
          </a:p>
          <a:p>
            <a:r>
              <a:rPr lang="en-GB" dirty="0"/>
              <a:t>This presentation uses the Attachment Theory of Bowlby to the early experiences of Isaac and how they might have impacted his development and emotional health. </a:t>
            </a:r>
            <a:endParaRPr lang="en-US" dirty="0"/>
          </a:p>
          <a:p>
            <a:r>
              <a:rPr lang="en-GB" dirty="0"/>
              <a:t>It will also compare nature and nurture, and suggest evidence-based interventions. </a:t>
            </a:r>
            <a:endParaRPr lang="en-US"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364" y="0"/>
            <a:ext cx="9404723" cy="1603374"/>
          </a:xfrm>
        </p:spPr>
        <p:txBody>
          <a:bodyPr/>
          <a:lstStyle/>
          <a:p>
            <a:pPr algn="ctr"/>
            <a:r>
              <a:rPr lang="en-GB" sz="3400" b="1" dirty="0"/>
              <a:t>Bowlby's Attachment Theory: Understanding Early Emotional Development</a:t>
            </a:r>
            <a:endParaRPr lang="en-GB" sz="3400" dirty="0"/>
          </a:p>
        </p:txBody>
      </p:sp>
      <p:sp>
        <p:nvSpPr>
          <p:cNvPr id="4" name="Content Placeholder 3"/>
          <p:cNvSpPr>
            <a:spLocks noGrp="1"/>
          </p:cNvSpPr>
          <p:nvPr>
            <p:ph sz="half" idx="2"/>
          </p:nvPr>
        </p:nvSpPr>
        <p:spPr>
          <a:xfrm>
            <a:off x="4417764" y="1266940"/>
            <a:ext cx="7774237" cy="5591060"/>
          </a:xfrm>
        </p:spPr>
        <p:txBody>
          <a:bodyPr>
            <a:normAutofit/>
          </a:bodyPr>
          <a:lstStyle/>
          <a:p>
            <a:r>
              <a:rPr lang="en-GB" dirty="0"/>
              <a:t>According to John Bowlby (1969), he suggested that attachment is a profound and long-lasting emotional connection that is built between a child and their main caregiver</a:t>
            </a:r>
            <a:endParaRPr lang="en-GB" dirty="0"/>
          </a:p>
          <a:p>
            <a:r>
              <a:rPr lang="en-GB" dirty="0"/>
              <a:t>The theory of the secure base explains that through the help of consistent and responsive caregiving, children can explore the surrounding world without any fears (Bowlby, 1969). </a:t>
            </a:r>
            <a:endParaRPr lang="en-US" dirty="0"/>
          </a:p>
          <a:p>
            <a:r>
              <a:rPr lang="en-GB" dirty="0"/>
              <a:t>Children acquire an Internal Working Model through repetitive experiences with caregivers, and this forms their expectations about themselves, others, and their future relationships (Ainsworth et al., 2015). </a:t>
            </a:r>
            <a:endParaRPr lang="en-US" dirty="0"/>
          </a:p>
          <a:p>
            <a:r>
              <a:rPr lang="en-GB" dirty="0"/>
              <a:t>Bowlby also highlighted the critical period of the early years of life, which implies that any disturbances in the bonds in this period can adversely impact subsequent emotional, social, and cognitive growth (Bowlby, 1969). </a:t>
            </a:r>
            <a:endParaRPr lang="en-US" dirty="0"/>
          </a:p>
        </p:txBody>
      </p:sp>
      <p:pic>
        <p:nvPicPr>
          <p:cNvPr id="8" name="Picture 7"/>
          <p:cNvPicPr>
            <a:picLocks noChangeAspect="1"/>
          </p:cNvPicPr>
          <p:nvPr/>
        </p:nvPicPr>
        <p:blipFill>
          <a:blip r:embed="rId1"/>
          <a:stretch>
            <a:fillRect/>
          </a:stretch>
        </p:blipFill>
        <p:spPr>
          <a:xfrm>
            <a:off x="209146" y="1266940"/>
            <a:ext cx="3944213" cy="544858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11364" y="122212"/>
            <a:ext cx="9404723" cy="1268270"/>
          </a:xfrm>
        </p:spPr>
        <p:txBody>
          <a:bodyPr/>
          <a:lstStyle/>
          <a:p>
            <a:pPr algn="ctr"/>
            <a:r>
              <a:rPr lang="en-GB" b="1" dirty="0"/>
              <a:t>Applying Bowlby's Theory to Isaac's Early Experiences</a:t>
            </a:r>
            <a:endParaRPr lang="en-GB" dirty="0"/>
          </a:p>
        </p:txBody>
      </p:sp>
      <p:sp>
        <p:nvSpPr>
          <p:cNvPr id="3" name="Content Placeholder 2"/>
          <p:cNvSpPr>
            <a:spLocks noGrp="1"/>
          </p:cNvSpPr>
          <p:nvPr>
            <p:ph idx="1"/>
          </p:nvPr>
        </p:nvSpPr>
        <p:spPr>
          <a:xfrm>
            <a:off x="121186" y="1522742"/>
            <a:ext cx="5078775" cy="3247258"/>
          </a:xfrm>
        </p:spPr>
        <p:txBody>
          <a:bodyPr>
            <a:normAutofit fontScale="92500" lnSpcReduction="20000"/>
          </a:bodyPr>
          <a:lstStyle/>
          <a:p>
            <a:r>
              <a:rPr lang="en-GB" dirty="0"/>
              <a:t>The Attachment Theory by Bowlby explains the reasons behind Isaac developing developmental problems due to interrupted early caregiving. </a:t>
            </a:r>
            <a:endParaRPr lang="en-US" dirty="0"/>
          </a:p>
          <a:p>
            <a:r>
              <a:rPr lang="en-GB" dirty="0"/>
              <a:t> Stability required to ensure secure attachment was decreased by a childcare transition and family relocation (Bowlby, 1969). </a:t>
            </a:r>
            <a:endParaRPr lang="en-US" dirty="0"/>
          </a:p>
          <a:p>
            <a:r>
              <a:rPr lang="en-GB" dirty="0"/>
              <a:t> Maternal PND could lead to a lack of emotional responsiveness, and this risk causes insecure attachment (Kingston, Tough and Whitfield, 2012). </a:t>
            </a:r>
            <a:endParaRPr lang="en-US" dirty="0"/>
          </a:p>
        </p:txBody>
      </p:sp>
      <p:pic>
        <p:nvPicPr>
          <p:cNvPr id="4" name="Picture 3"/>
          <p:cNvPicPr>
            <a:picLocks noChangeAspect="1"/>
          </p:cNvPicPr>
          <p:nvPr/>
        </p:nvPicPr>
        <p:blipFill>
          <a:blip r:embed="rId1"/>
          <a:stretch>
            <a:fillRect/>
          </a:stretch>
        </p:blipFill>
        <p:spPr>
          <a:xfrm>
            <a:off x="5354198" y="1390482"/>
            <a:ext cx="6716616" cy="3303655"/>
          </a:xfrm>
          <a:prstGeom prst="rect">
            <a:avLst/>
          </a:prstGeom>
        </p:spPr>
      </p:pic>
      <p:sp>
        <p:nvSpPr>
          <p:cNvPr id="6" name="Content Placeholder 2"/>
          <p:cNvSpPr txBox="1"/>
          <p:nvPr/>
        </p:nvSpPr>
        <p:spPr>
          <a:xfrm>
            <a:off x="0" y="4836405"/>
            <a:ext cx="12191999" cy="2021595"/>
          </a:xfrm>
          <a:prstGeom prst="rect">
            <a:avLst/>
          </a:prstGeom>
        </p:spPr>
        <p:txBody>
          <a:bodyPr vert="horz" lIns="91440" tIns="45720" rIns="91440" bIns="45720" rtlCol="0">
            <a:normAutofit fontScale="700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a:lstStyle>
          <a:p>
            <a:r>
              <a:rPr lang="en-GB" dirty="0"/>
              <a:t>The fact that Isaac was distressed when separated from his mother indicates he was unable to control his emotions on his own. </a:t>
            </a:r>
            <a:endParaRPr lang="en-US" dirty="0"/>
          </a:p>
          <a:p>
            <a:r>
              <a:rPr lang="en-GB" dirty="0"/>
              <a:t>An example of this is his withdrawn behaviour, which implies a lack of confidence to venture without a trusted caregiver, which is in line with the secure base concept by Bowlby. </a:t>
            </a:r>
            <a:endParaRPr lang="en-US" dirty="0"/>
          </a:p>
          <a:p>
            <a:r>
              <a:rPr lang="en-GB" dirty="0"/>
              <a:t>Delayed language learning can be caused by a decrease in responsive communication and social interaction (Law, Charlton and </a:t>
            </a:r>
            <a:r>
              <a:rPr lang="en-GB" dirty="0" err="1"/>
              <a:t>Asmussen</a:t>
            </a:r>
            <a:r>
              <a:rPr lang="en-GB" dirty="0"/>
              <a:t>, 2017). </a:t>
            </a:r>
            <a:endParaRPr lang="en-US" dirty="0"/>
          </a:p>
          <a:p>
            <a:r>
              <a:rPr lang="en-GB" dirty="0"/>
              <a:t> Insecure attachment has been associated with emotional, behavioural and social problems and evidence supports the relevance of Bowlby to the case of Isaac (Fearon et al., 2010).</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443990" cy="1400530"/>
          </a:xfrm>
        </p:spPr>
        <p:txBody>
          <a:bodyPr/>
          <a:lstStyle/>
          <a:p>
            <a:pPr algn="ctr"/>
            <a:r>
              <a:rPr lang="en-GB" b="1" dirty="0"/>
              <a:t>How Attachment Influences Isaac's Development</a:t>
            </a:r>
            <a:br>
              <a:rPr lang="en-US" dirty="0"/>
            </a:br>
            <a:endParaRPr lang="en-GB" dirty="0"/>
          </a:p>
        </p:txBody>
      </p:sp>
      <p:sp>
        <p:nvSpPr>
          <p:cNvPr id="3" name="Content Placeholder 2"/>
          <p:cNvSpPr>
            <a:spLocks noGrp="1"/>
          </p:cNvSpPr>
          <p:nvPr>
            <p:ph idx="1"/>
          </p:nvPr>
        </p:nvSpPr>
        <p:spPr>
          <a:xfrm>
            <a:off x="0" y="1243045"/>
            <a:ext cx="7590621" cy="4891426"/>
          </a:xfrm>
        </p:spPr>
        <p:txBody>
          <a:bodyPr>
            <a:normAutofit fontScale="85000" lnSpcReduction="20000"/>
          </a:bodyPr>
          <a:lstStyle/>
          <a:p>
            <a:r>
              <a:rPr lang="en-GB" dirty="0"/>
              <a:t>Bowlby Attachment Theory: Isaac has emotional, social, and developmental problems that can be explained by insecure attachment. </a:t>
            </a:r>
            <a:endParaRPr lang="en-US" dirty="0"/>
          </a:p>
          <a:p>
            <a:r>
              <a:rPr lang="en-GB" dirty="0"/>
              <a:t>Separation distress: It indicates that it is difficult to independently regulate emotions because of inconsistent caregiving (Bowlby, 1969). </a:t>
            </a:r>
            <a:endParaRPr lang="en-US" dirty="0"/>
          </a:p>
          <a:p>
            <a:r>
              <a:rPr lang="en-GB" dirty="0"/>
              <a:t>Low confidence to explore without a trusted caregiver is seen in withdrawn behaviour during free play, which is in line with the concept of secure base (Bowlby, 1969). </a:t>
            </a:r>
            <a:endParaRPr lang="en-US" dirty="0"/>
          </a:p>
          <a:p>
            <a:r>
              <a:rPr lang="en-GB" dirty="0"/>
              <a:t>Shyness to engage in group activities could be a sign of low social confidence and the inability to establish trusting connections (Ainsworth et al., 2015). </a:t>
            </a:r>
            <a:endParaRPr lang="en-US" dirty="0"/>
          </a:p>
          <a:p>
            <a:r>
              <a:rPr lang="en-GB" dirty="0"/>
              <a:t>Late language development can be caused by insufficient responsive caregiver-child interaction, which facilitates communication (Law, Charlton and </a:t>
            </a:r>
            <a:r>
              <a:rPr lang="en-GB" dirty="0" err="1"/>
              <a:t>Asmussen</a:t>
            </a:r>
            <a:r>
              <a:rPr lang="en-GB" dirty="0"/>
              <a:t>, 2017). </a:t>
            </a:r>
            <a:endParaRPr lang="en-US" dirty="0"/>
          </a:p>
          <a:p>
            <a:r>
              <a:rPr lang="en-GB" dirty="0"/>
              <a:t> insecure attachment is associated with emotional, behavioural and social problems, and so early intervention is important (Fearon et al., 2010).</a:t>
            </a:r>
            <a:endParaRPr lang="en-US" dirty="0"/>
          </a:p>
        </p:txBody>
      </p:sp>
      <p:pic>
        <p:nvPicPr>
          <p:cNvPr id="5" name="Picture 4"/>
          <p:cNvPicPr>
            <a:picLocks noChangeAspect="1"/>
          </p:cNvPicPr>
          <p:nvPr/>
        </p:nvPicPr>
        <p:blipFill>
          <a:blip r:embed="rId1"/>
          <a:stretch>
            <a:fillRect/>
          </a:stretch>
        </p:blipFill>
        <p:spPr>
          <a:xfrm>
            <a:off x="7722824" y="1243044"/>
            <a:ext cx="4219461" cy="545747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0"/>
            <a:ext cx="9404723" cy="1400530"/>
          </a:xfrm>
        </p:spPr>
        <p:txBody>
          <a:bodyPr/>
          <a:lstStyle/>
          <a:p>
            <a:pPr algn="ctr"/>
            <a:r>
              <a:rPr lang="en-GB" b="1" dirty="0"/>
              <a:t>The Interaction of Biological and Environmental Influences</a:t>
            </a:r>
            <a:br>
              <a:rPr lang="en-US" dirty="0"/>
            </a:br>
            <a:endParaRPr lang="en-GB" dirty="0"/>
          </a:p>
        </p:txBody>
      </p:sp>
      <p:sp>
        <p:nvSpPr>
          <p:cNvPr id="3" name="Content Placeholder 2"/>
          <p:cNvSpPr>
            <a:spLocks noGrp="1"/>
          </p:cNvSpPr>
          <p:nvPr>
            <p:ph idx="1"/>
          </p:nvPr>
        </p:nvSpPr>
        <p:spPr>
          <a:xfrm>
            <a:off x="266030" y="1423952"/>
            <a:ext cx="11925970" cy="5434048"/>
          </a:xfrm>
        </p:spPr>
        <p:txBody>
          <a:bodyPr>
            <a:normAutofit/>
          </a:bodyPr>
          <a:lstStyle/>
          <a:p>
            <a:r>
              <a:rPr lang="en-GB" dirty="0"/>
              <a:t>The growth of Isaac is an indication of how nature (biology) and nurture (environment) interact. </a:t>
            </a:r>
            <a:endParaRPr lang="en-US" dirty="0"/>
          </a:p>
          <a:p>
            <a:r>
              <a:rPr lang="en-GB" b="1" dirty="0"/>
              <a:t>Nature: </a:t>
            </a:r>
            <a:r>
              <a:rPr lang="en-GB" dirty="0"/>
              <a:t>Temperament and early brain development affect emotion regulation, learning, and language. Other children are more sensitive or anxious by nature than others (</a:t>
            </a:r>
            <a:r>
              <a:rPr lang="en-GB" dirty="0" err="1"/>
              <a:t>Sigelman</a:t>
            </a:r>
            <a:r>
              <a:rPr lang="en-GB" dirty="0"/>
              <a:t> et al., 2018; Berk, 2022). </a:t>
            </a:r>
            <a:endParaRPr lang="en-US" dirty="0"/>
          </a:p>
          <a:p>
            <a:r>
              <a:rPr lang="en-GB" b="1" dirty="0"/>
              <a:t>Nurture: </a:t>
            </a:r>
            <a:r>
              <a:rPr lang="en-GB" dirty="0"/>
              <a:t>Isaac was affected by maternal postnatal depression, interrupted childcare, less socialization, family change of location, and less stability. </a:t>
            </a:r>
            <a:endParaRPr lang="en-US" dirty="0"/>
          </a:p>
          <a:p>
            <a:r>
              <a:rPr lang="en-GB" dirty="0"/>
              <a:t>Because of these experiences, the continuity of caregiving might have been hindered at a very important phase of emotional development (Kingston, Tough and Whitfield, 2012). </a:t>
            </a:r>
            <a:endParaRPr lang="en-US" dirty="0"/>
          </a:p>
          <a:p>
            <a:r>
              <a:rPr lang="en-GB" dirty="0"/>
              <a:t>Environmental experiences seem to have had the strongest influence, although biological factors can contribute to increased vulnerability. </a:t>
            </a:r>
            <a:endParaRPr lang="en-US" dirty="0"/>
          </a:p>
          <a:p>
            <a:r>
              <a:rPr lang="en-GB" dirty="0"/>
              <a:t>Secure attachment may be reinforced by responsive caregiving and enhance developmental outcomes even in the presence of early adversity.</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398" y="70552"/>
            <a:ext cx="9404723" cy="1400530"/>
          </a:xfrm>
        </p:spPr>
        <p:txBody>
          <a:bodyPr/>
          <a:lstStyle/>
          <a:p>
            <a:pPr algn="ctr"/>
            <a:r>
              <a:rPr lang="en-GB" b="1" dirty="0"/>
              <a:t>Evidence-Based Interventions to Promote Secure Attachment</a:t>
            </a:r>
            <a:br>
              <a:rPr lang="en-US" dirty="0"/>
            </a:br>
            <a:endParaRPr lang="en-GB" dirty="0"/>
          </a:p>
        </p:txBody>
      </p:sp>
      <p:sp>
        <p:nvSpPr>
          <p:cNvPr id="3" name="Content Placeholder 2"/>
          <p:cNvSpPr>
            <a:spLocks noGrp="1"/>
          </p:cNvSpPr>
          <p:nvPr>
            <p:ph sz="half" idx="1"/>
          </p:nvPr>
        </p:nvSpPr>
        <p:spPr>
          <a:xfrm>
            <a:off x="133829" y="1631336"/>
            <a:ext cx="3799194" cy="4802515"/>
          </a:xfrm>
        </p:spPr>
        <p:txBody>
          <a:bodyPr/>
          <a:lstStyle/>
          <a:p>
            <a:r>
              <a:rPr lang="en-GB" dirty="0"/>
              <a:t>According to the Attachment Theory by Bowlby, interventions that enhance emotional security, consistency and positive relationships are beneficial and should be implemented to help Isaac.</a:t>
            </a:r>
            <a:endParaRPr lang="en-US" dirty="0"/>
          </a:p>
          <a:p>
            <a:r>
              <a:rPr lang="en-GB" dirty="0"/>
              <a:t>Attachment-based interventions ought to be aimed at improving the quality of the caregiving environment around Isaac as well as his behaviour.</a:t>
            </a:r>
            <a:endParaRPr lang="en-US" dirty="0"/>
          </a:p>
        </p:txBody>
      </p:sp>
      <p:graphicFrame>
        <p:nvGraphicFramePr>
          <p:cNvPr id="6" name="Content Placeholder 5"/>
          <p:cNvGraphicFramePr>
            <a:graphicFrameLocks noGrp="1"/>
          </p:cNvGraphicFramePr>
          <p:nvPr>
            <p:ph sz="half" idx="2"/>
          </p:nvPr>
        </p:nvGraphicFramePr>
        <p:xfrm>
          <a:off x="4142342" y="1388965"/>
          <a:ext cx="7733842" cy="5287259"/>
        </p:xfrm>
        <a:graphic>
          <a:graphicData uri="http://schemas.openxmlformats.org/drawingml/2006/table">
            <a:tbl>
              <a:tblPr firstRow="1" firstCol="1" bandRow="1">
                <a:tableStyleId>{5C22544A-7EE6-4342-B048-85BDC9FD1C3A}</a:tableStyleId>
              </a:tblPr>
              <a:tblGrid>
                <a:gridCol w="3866921"/>
                <a:gridCol w="3866921"/>
              </a:tblGrid>
              <a:tr h="222988">
                <a:tc>
                  <a:txBody>
                    <a:bodyPr/>
                    <a:lstStyle/>
                    <a:p>
                      <a:pPr marL="0" marR="0" algn="ctr">
                        <a:lnSpc>
                          <a:spcPct val="107000"/>
                        </a:lnSpc>
                        <a:spcBef>
                          <a:spcPts val="0"/>
                        </a:spcBef>
                        <a:spcAft>
                          <a:spcPts val="0"/>
                        </a:spcAft>
                      </a:pPr>
                      <a:r>
                        <a:rPr lang="en-US" sz="1200" dirty="0">
                          <a:effectLst/>
                        </a:rPr>
                        <a:t>Intervention</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c>
                  <a:txBody>
                    <a:bodyPr/>
                    <a:lstStyle/>
                    <a:p>
                      <a:pPr marL="0" marR="0" algn="ctr">
                        <a:lnSpc>
                          <a:spcPct val="107000"/>
                        </a:lnSpc>
                        <a:spcBef>
                          <a:spcPts val="0"/>
                        </a:spcBef>
                        <a:spcAft>
                          <a:spcPts val="0"/>
                        </a:spcAft>
                      </a:pPr>
                      <a:r>
                        <a:rPr lang="en-US" sz="1200" dirty="0">
                          <a:effectLst/>
                        </a:rPr>
                        <a:t>How it Supports Isaac (Bowlby's Theory)</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r>
              <a:tr h="693529">
                <a:tc>
                  <a:txBody>
                    <a:bodyPr/>
                    <a:lstStyle/>
                    <a:p>
                      <a:pPr marL="0" marR="0">
                        <a:lnSpc>
                          <a:spcPct val="107000"/>
                        </a:lnSpc>
                        <a:spcBef>
                          <a:spcPts val="0"/>
                        </a:spcBef>
                        <a:spcAft>
                          <a:spcPts val="0"/>
                        </a:spcAft>
                      </a:pPr>
                      <a:r>
                        <a:rPr lang="en-US" sz="1200" dirty="0">
                          <a:effectLst/>
                        </a:rPr>
                        <a:t>Allocate a consistent key worker</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c>
                  <a:txBody>
                    <a:bodyPr/>
                    <a:lstStyle/>
                    <a:p>
                      <a:pPr marL="0" marR="0">
                        <a:lnSpc>
                          <a:spcPct val="107000"/>
                        </a:lnSpc>
                        <a:spcBef>
                          <a:spcPts val="0"/>
                        </a:spcBef>
                        <a:spcAft>
                          <a:spcPts val="0"/>
                        </a:spcAft>
                      </a:pPr>
                      <a:r>
                        <a:rPr lang="en-US" sz="1200" dirty="0">
                          <a:effectLst/>
                        </a:rPr>
                        <a:t>Provides a secure base, allowing Isaac to develop trust and emotional security within the nursery environment (Gov.UK, 2014).</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r>
              <a:tr h="578509">
                <a:tc>
                  <a:txBody>
                    <a:bodyPr/>
                    <a:lstStyle/>
                    <a:p>
                      <a:pPr marL="0" marR="0">
                        <a:lnSpc>
                          <a:spcPct val="107000"/>
                        </a:lnSpc>
                        <a:spcBef>
                          <a:spcPts val="0"/>
                        </a:spcBef>
                        <a:spcAft>
                          <a:spcPts val="0"/>
                        </a:spcAft>
                      </a:pPr>
                      <a:r>
                        <a:rPr lang="en-US" sz="1200" dirty="0">
                          <a:effectLst/>
                        </a:rPr>
                        <a:t>Introduce predictable daily routines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c>
                  <a:txBody>
                    <a:bodyPr/>
                    <a:lstStyle/>
                    <a:p>
                      <a:pPr marL="0" marR="0">
                        <a:lnSpc>
                          <a:spcPct val="107000"/>
                        </a:lnSpc>
                        <a:spcBef>
                          <a:spcPts val="0"/>
                        </a:spcBef>
                        <a:spcAft>
                          <a:spcPts val="0"/>
                        </a:spcAft>
                      </a:pPr>
                      <a:r>
                        <a:rPr lang="en-US" sz="1200" dirty="0">
                          <a:effectLst/>
                        </a:rPr>
                        <a:t>Consistent routines reduce anxiety by increasing feelings of safety and stability (Bowlby, 1969).</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r>
              <a:tr h="693529">
                <a:tc>
                  <a:txBody>
                    <a:bodyPr/>
                    <a:lstStyle/>
                    <a:p>
                      <a:pPr marL="0" marR="0">
                        <a:lnSpc>
                          <a:spcPct val="107000"/>
                        </a:lnSpc>
                        <a:spcBef>
                          <a:spcPts val="0"/>
                        </a:spcBef>
                        <a:spcAft>
                          <a:spcPts val="0"/>
                        </a:spcAft>
                      </a:pPr>
                      <a:r>
                        <a:rPr lang="en-US" sz="1200" dirty="0">
                          <a:effectLst/>
                        </a:rPr>
                        <a:t>Gradual separation programme</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c>
                  <a:txBody>
                    <a:bodyPr/>
                    <a:lstStyle/>
                    <a:p>
                      <a:pPr marL="0" marR="0">
                        <a:lnSpc>
                          <a:spcPct val="107000"/>
                        </a:lnSpc>
                        <a:spcBef>
                          <a:spcPts val="0"/>
                        </a:spcBef>
                        <a:spcAft>
                          <a:spcPts val="0"/>
                        </a:spcAft>
                      </a:pPr>
                      <a:r>
                        <a:rPr lang="en-US" sz="1200" dirty="0">
                          <a:effectLst/>
                        </a:rPr>
                        <a:t>Supports Isaac in developing confidence during transitions while reducing separation anxiety (Bowlby, 1969).</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r>
              <a:tr h="578509">
                <a:tc>
                  <a:txBody>
                    <a:bodyPr/>
                    <a:lstStyle/>
                    <a:p>
                      <a:pPr marL="0" marR="0">
                        <a:lnSpc>
                          <a:spcPct val="107000"/>
                        </a:lnSpc>
                        <a:spcBef>
                          <a:spcPts val="0"/>
                        </a:spcBef>
                        <a:spcAft>
                          <a:spcPts val="0"/>
                        </a:spcAft>
                      </a:pPr>
                      <a:r>
                        <a:rPr lang="en-US" sz="1200" dirty="0">
                          <a:effectLst/>
                        </a:rPr>
                        <a:t>Play-based learning activities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c>
                  <a:txBody>
                    <a:bodyPr/>
                    <a:lstStyle/>
                    <a:p>
                      <a:pPr marL="0" marR="0">
                        <a:lnSpc>
                          <a:spcPct val="107000"/>
                        </a:lnSpc>
                        <a:spcBef>
                          <a:spcPts val="0"/>
                        </a:spcBef>
                        <a:spcAft>
                          <a:spcPts val="0"/>
                        </a:spcAft>
                      </a:pPr>
                      <a:r>
                        <a:rPr lang="en-US" sz="1200" dirty="0">
                          <a:effectLst/>
                        </a:rPr>
                        <a:t>Encourages exploration, confidence and positive peer interactions within a secure environment (Berk, 2022).</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r>
              <a:tr h="774676">
                <a:tc>
                  <a:txBody>
                    <a:bodyPr/>
                    <a:lstStyle/>
                    <a:p>
                      <a:pPr marL="0" marR="0">
                        <a:lnSpc>
                          <a:spcPct val="107000"/>
                        </a:lnSpc>
                        <a:spcBef>
                          <a:spcPts val="0"/>
                        </a:spcBef>
                        <a:spcAft>
                          <a:spcPts val="0"/>
                        </a:spcAft>
                      </a:pPr>
                      <a:r>
                        <a:rPr lang="en-US" sz="1200" dirty="0">
                          <a:effectLst/>
                        </a:rPr>
                        <a:t>Language-rich interactions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c>
                  <a:txBody>
                    <a:bodyPr/>
                    <a:lstStyle/>
                    <a:p>
                      <a:pPr marL="0" marR="0">
                        <a:lnSpc>
                          <a:spcPct val="107000"/>
                        </a:lnSpc>
                        <a:spcBef>
                          <a:spcPts val="0"/>
                        </a:spcBef>
                        <a:spcAft>
                          <a:spcPts val="0"/>
                        </a:spcAft>
                      </a:pPr>
                      <a:r>
                        <a:rPr lang="en-US" sz="1200" dirty="0">
                          <a:effectLst/>
                        </a:rPr>
                        <a:t>Shared reading, conversations and storytelling encourage communication and language development (Law, Charlton and Asmussen, 2017).</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r>
              <a:tr h="774676">
                <a:tc>
                  <a:txBody>
                    <a:bodyPr/>
                    <a:lstStyle/>
                    <a:p>
                      <a:pPr marL="0" marR="0">
                        <a:lnSpc>
                          <a:spcPct val="107000"/>
                        </a:lnSpc>
                        <a:spcBef>
                          <a:spcPts val="0"/>
                        </a:spcBef>
                        <a:spcAft>
                          <a:spcPts val="0"/>
                        </a:spcAft>
                      </a:pPr>
                      <a:r>
                        <a:rPr lang="en-US" sz="1200" dirty="0">
                          <a:effectLst/>
                        </a:rPr>
                        <a:t>Parent support programmes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c>
                  <a:txBody>
                    <a:bodyPr/>
                    <a:lstStyle/>
                    <a:p>
                      <a:pPr marL="0" marR="0">
                        <a:lnSpc>
                          <a:spcPct val="107000"/>
                        </a:lnSpc>
                        <a:spcBef>
                          <a:spcPts val="0"/>
                        </a:spcBef>
                        <a:spcAft>
                          <a:spcPts val="0"/>
                        </a:spcAft>
                      </a:pPr>
                      <a:r>
                        <a:rPr lang="en-US" sz="1200" dirty="0">
                          <a:effectLst/>
                        </a:rPr>
                        <a:t>Supporting Isaac's mother to improve her mental wellbeing may enhance caregiver responsiveness and strengthen attachment (NICE, 2020).</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r>
              <a:tr h="970843">
                <a:tc>
                  <a:txBody>
                    <a:bodyPr/>
                    <a:lstStyle/>
                    <a:p>
                      <a:pPr marL="0" marR="0">
                        <a:lnSpc>
                          <a:spcPct val="107000"/>
                        </a:lnSpc>
                        <a:spcBef>
                          <a:spcPts val="0"/>
                        </a:spcBef>
                        <a:spcAft>
                          <a:spcPts val="0"/>
                        </a:spcAft>
                      </a:pPr>
                      <a:r>
                        <a:rPr lang="en-US" sz="1200" dirty="0">
                          <a:effectLst/>
                        </a:rPr>
                        <a:t>Multi-agency working</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c>
                  <a:txBody>
                    <a:bodyPr/>
                    <a:lstStyle/>
                    <a:p>
                      <a:pPr marL="0" marR="0">
                        <a:lnSpc>
                          <a:spcPct val="107000"/>
                        </a:lnSpc>
                        <a:spcBef>
                          <a:spcPts val="0"/>
                        </a:spcBef>
                        <a:spcAft>
                          <a:spcPts val="0"/>
                        </a:spcAft>
                      </a:pPr>
                      <a:r>
                        <a:rPr lang="en-US" sz="1200" dirty="0">
                          <a:effectLst/>
                        </a:rPr>
                        <a:t>Collaboration between early years practitioners, health visitors, speech and language therapists and family support services ensures holistic care (UNICEF UK, 2023).</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3694" marR="33694" marT="0" marB="0"/>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1" y="0"/>
            <a:ext cx="9404723" cy="1400530"/>
          </a:xfrm>
        </p:spPr>
        <p:txBody>
          <a:bodyPr/>
          <a:lstStyle/>
          <a:p>
            <a:pPr algn="ctr"/>
            <a:r>
              <a:rPr lang="en-GB" b="1" dirty="0"/>
              <a:t>Multi-Agency Collaboration for Holistic Child Development</a:t>
            </a:r>
            <a:br>
              <a:rPr lang="en-US" dirty="0"/>
            </a:br>
            <a:endParaRPr lang="en-GB" dirty="0"/>
          </a:p>
        </p:txBody>
      </p:sp>
      <p:sp>
        <p:nvSpPr>
          <p:cNvPr id="6" name="Content Placeholder 5"/>
          <p:cNvSpPr>
            <a:spLocks noGrp="1"/>
          </p:cNvSpPr>
          <p:nvPr>
            <p:ph sz="half" idx="2"/>
          </p:nvPr>
        </p:nvSpPr>
        <p:spPr>
          <a:xfrm>
            <a:off x="7063706" y="1400529"/>
            <a:ext cx="5012886" cy="5341793"/>
          </a:xfrm>
        </p:spPr>
        <p:txBody>
          <a:bodyPr>
            <a:normAutofit fontScale="92500" lnSpcReduction="10000"/>
          </a:bodyPr>
          <a:lstStyle/>
          <a:p>
            <a:r>
              <a:rPr lang="en-GB" sz="1600" dirty="0"/>
              <a:t>The needs of Isaac are not only emotional development related but also multi-agency. Positive cooperation will make sure that Isaac and his mother are supported fully to help them achieve positive developmental outcomes.</a:t>
            </a:r>
            <a:endParaRPr lang="en-US" sz="1600" dirty="0"/>
          </a:p>
          <a:p>
            <a:r>
              <a:rPr lang="en-GB" sz="1600" b="1" dirty="0"/>
              <a:t>The importance of Multi-Agency Working.</a:t>
            </a:r>
            <a:endParaRPr lang="en-US" sz="1600" b="1" dirty="0"/>
          </a:p>
          <a:p>
            <a:pPr lvl="1"/>
            <a:r>
              <a:rPr lang="en-GB" dirty="0"/>
              <a:t>Offers a uniform support at home and nursery. </a:t>
            </a:r>
            <a:endParaRPr lang="en-US" dirty="0"/>
          </a:p>
          <a:p>
            <a:pPr lvl="1"/>
            <a:r>
              <a:rPr lang="en-GB" dirty="0"/>
              <a:t>Verifies the sharing of information and working together towards a common objective. </a:t>
            </a:r>
            <a:endParaRPr lang="en-US" dirty="0"/>
          </a:p>
          <a:p>
            <a:pPr lvl="1"/>
            <a:r>
              <a:rPr lang="en-GB" dirty="0"/>
              <a:t>Not only meets the developmental needs of Isaac but also those of his mother. </a:t>
            </a:r>
            <a:endParaRPr lang="en-US" dirty="0"/>
          </a:p>
          <a:p>
            <a:pPr lvl="1"/>
            <a:r>
              <a:rPr lang="en-GB" dirty="0"/>
              <a:t>Enhances early intervention, which enhances future development. </a:t>
            </a:r>
            <a:endParaRPr lang="en-US" dirty="0"/>
          </a:p>
          <a:p>
            <a:r>
              <a:rPr lang="en-GB" sz="1600" dirty="0"/>
              <a:t>Bowlby theory emphasises the role of secure relationships; in real life, secure attachment is reinforced by more than just parents; a combination of professional efforts to enhance the wellbeing of children, coordinated by professionals, enhances such attachment.</a:t>
            </a:r>
            <a:endParaRPr lang="en-US" sz="1600" dirty="0"/>
          </a:p>
        </p:txBody>
      </p:sp>
      <p:graphicFrame>
        <p:nvGraphicFramePr>
          <p:cNvPr id="7" name="Table 6"/>
          <p:cNvGraphicFramePr>
            <a:graphicFrameLocks noGrp="1"/>
          </p:cNvGraphicFramePr>
          <p:nvPr/>
        </p:nvGraphicFramePr>
        <p:xfrm>
          <a:off x="115408" y="1400530"/>
          <a:ext cx="6637932" cy="5341792"/>
        </p:xfrm>
        <a:graphic>
          <a:graphicData uri="http://schemas.openxmlformats.org/drawingml/2006/table">
            <a:tbl>
              <a:tblPr firstRow="1" firstCol="1" bandRow="1">
                <a:tableStyleId>{5C22544A-7EE6-4342-B048-85BDC9FD1C3A}</a:tableStyleId>
              </a:tblPr>
              <a:tblGrid>
                <a:gridCol w="2804062"/>
                <a:gridCol w="3833870"/>
              </a:tblGrid>
              <a:tr h="213822">
                <a:tc>
                  <a:txBody>
                    <a:bodyPr/>
                    <a:lstStyle/>
                    <a:p>
                      <a:pPr marL="0" marR="0" algn="ctr">
                        <a:lnSpc>
                          <a:spcPct val="107000"/>
                        </a:lnSpc>
                        <a:spcBef>
                          <a:spcPts val="0"/>
                        </a:spcBef>
                        <a:spcAft>
                          <a:spcPts val="0"/>
                        </a:spcAft>
                      </a:pPr>
                      <a:r>
                        <a:rPr lang="en-US" sz="1200" dirty="0">
                          <a:effectLst/>
                        </a:rPr>
                        <a:t>Professional</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dirty="0">
                          <a:effectLst/>
                        </a:rPr>
                        <a:t>Role in Supporting Isaac</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1341226">
                <a:tc>
                  <a:txBody>
                    <a:bodyPr/>
                    <a:lstStyle/>
                    <a:p>
                      <a:pPr marL="0" marR="0">
                        <a:lnSpc>
                          <a:spcPct val="107000"/>
                        </a:lnSpc>
                        <a:spcBef>
                          <a:spcPts val="0"/>
                        </a:spcBef>
                        <a:spcAft>
                          <a:spcPts val="0"/>
                        </a:spcAft>
                      </a:pPr>
                      <a:r>
                        <a:rPr lang="en-US" sz="1200" dirty="0">
                          <a:effectLst/>
                        </a:rPr>
                        <a:t>Early Years Practitioner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Builds a secure relationship with Isaac, monitors progress, implements attachment-based strategies and creates a nurturing learning environment (Gov.UK, 2014).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1115775">
                <a:tc>
                  <a:txBody>
                    <a:bodyPr/>
                    <a:lstStyle/>
                    <a:p>
                      <a:pPr marL="0" marR="0">
                        <a:lnSpc>
                          <a:spcPct val="107000"/>
                        </a:lnSpc>
                        <a:spcBef>
                          <a:spcPts val="0"/>
                        </a:spcBef>
                        <a:spcAft>
                          <a:spcPts val="0"/>
                        </a:spcAft>
                      </a:pPr>
                      <a:r>
                        <a:rPr lang="en-US" sz="1200" dirty="0">
                          <a:effectLst/>
                        </a:rPr>
                        <a:t>Speech and Language Therapist (SALT)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Assesses Isaac's language delay and develops targeted communication interventions (Law, Charlton and Asmussen, 2017).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890323">
                <a:tc>
                  <a:txBody>
                    <a:bodyPr/>
                    <a:lstStyle/>
                    <a:p>
                      <a:pPr marL="0" marR="0">
                        <a:lnSpc>
                          <a:spcPct val="107000"/>
                        </a:lnSpc>
                        <a:spcBef>
                          <a:spcPts val="0"/>
                        </a:spcBef>
                        <a:spcAft>
                          <a:spcPts val="0"/>
                        </a:spcAft>
                      </a:pPr>
                      <a:r>
                        <a:rPr lang="en-US" sz="1200" dirty="0">
                          <a:effectLst/>
                        </a:rPr>
                        <a:t>Health Visitor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Monitors Isaac's overall development while providing guidance and emotional support to his mother (NICE, 2020).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890323">
                <a:tc>
                  <a:txBody>
                    <a:bodyPr/>
                    <a:lstStyle/>
                    <a:p>
                      <a:pPr marL="0" marR="0">
                        <a:lnSpc>
                          <a:spcPct val="107000"/>
                        </a:lnSpc>
                        <a:spcBef>
                          <a:spcPts val="0"/>
                        </a:spcBef>
                        <a:spcAft>
                          <a:spcPts val="0"/>
                        </a:spcAft>
                      </a:pPr>
                      <a:r>
                        <a:rPr lang="en-US" sz="1200" dirty="0">
                          <a:effectLst/>
                        </a:rPr>
                        <a:t>General Practitioner (GP)</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Supports maternal mental health through assessment, treatment and referral to specialist services where appropriate (NICE, 2020).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890323">
                <a:tc>
                  <a:txBody>
                    <a:bodyPr/>
                    <a:lstStyle/>
                    <a:p>
                      <a:pPr marL="0" marR="0">
                        <a:lnSpc>
                          <a:spcPct val="107000"/>
                        </a:lnSpc>
                        <a:spcBef>
                          <a:spcPts val="0"/>
                        </a:spcBef>
                        <a:spcAft>
                          <a:spcPts val="0"/>
                        </a:spcAft>
                      </a:pPr>
                      <a:r>
                        <a:rPr lang="en-US" sz="1200" dirty="0">
                          <a:effectLst/>
                        </a:rPr>
                        <a:t>Family Support Worker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Helps strengthen parenting confidence, improves access to community services and reduces social isolation (UNICEF UK, 2023).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0169" y="143219"/>
            <a:ext cx="10245687" cy="1255923"/>
          </a:xfrm>
        </p:spPr>
        <p:txBody>
          <a:bodyPr/>
          <a:lstStyle/>
          <a:p>
            <a:pPr algn="ctr"/>
            <a:r>
              <a:rPr lang="en-GB" sz="3200" b="1" dirty="0"/>
              <a:t>Critical Evaluation of Bowlby's Attachment Theory Strengths and Limitations of Bowlby's Theory</a:t>
            </a:r>
            <a:endParaRPr lang="en-GB" dirty="0"/>
          </a:p>
        </p:txBody>
      </p:sp>
      <p:sp>
        <p:nvSpPr>
          <p:cNvPr id="6" name="Content Placeholder 5"/>
          <p:cNvSpPr>
            <a:spLocks noGrp="1"/>
          </p:cNvSpPr>
          <p:nvPr>
            <p:ph idx="1"/>
          </p:nvPr>
        </p:nvSpPr>
        <p:spPr>
          <a:xfrm>
            <a:off x="110169" y="1399142"/>
            <a:ext cx="11777031" cy="5199963"/>
          </a:xfrm>
        </p:spPr>
        <p:txBody>
          <a:bodyPr>
            <a:normAutofit fontScale="92500" lnSpcReduction="10000"/>
          </a:bodyPr>
          <a:lstStyle/>
          <a:p>
            <a:r>
              <a:rPr lang="en-GB" dirty="0"/>
              <a:t>Bowlby Attachment Theory: Bowlby developed the Attachment Theory that is useful in the developmental issues of Isaac. </a:t>
            </a:r>
            <a:endParaRPr lang="en-US" dirty="0"/>
          </a:p>
          <a:p>
            <a:r>
              <a:rPr lang="en-GB" b="1" dirty="0"/>
              <a:t>Strengths</a:t>
            </a:r>
            <a:endParaRPr lang="en-US" b="1" dirty="0"/>
          </a:p>
          <a:p>
            <a:pPr lvl="1"/>
            <a:r>
              <a:rPr lang="en-GB" dirty="0"/>
              <a:t>Describes the impacts of early relationships on emotional, social, and cognitive development (Bowlby, 1969). </a:t>
            </a:r>
            <a:endParaRPr lang="en-US" dirty="0"/>
          </a:p>
          <a:p>
            <a:pPr lvl="1"/>
            <a:r>
              <a:rPr lang="en-GB" dirty="0"/>
              <a:t>With the help of Ainsworth's Strange Situation, which emphasizes the significance of responsive caregiving (Ainsworth et al., 2015). </a:t>
            </a:r>
            <a:endParaRPr lang="en-US" dirty="0"/>
          </a:p>
          <a:p>
            <a:pPr lvl="1"/>
            <a:r>
              <a:rPr lang="en-GB" dirty="0"/>
              <a:t>Unsafe attachment is associated with emotional, behavioural, and social challenges, which is beneficial for early intervention (Fearon et al., 2010). </a:t>
            </a:r>
            <a:endParaRPr lang="en-US" dirty="0"/>
          </a:p>
          <a:p>
            <a:r>
              <a:rPr lang="en-GB" b="1" dirty="0"/>
              <a:t>Limitations</a:t>
            </a:r>
            <a:endParaRPr lang="en-US" b="1" dirty="0"/>
          </a:p>
          <a:p>
            <a:pPr lvl="1"/>
            <a:r>
              <a:rPr lang="en-GB" dirty="0"/>
              <a:t>Gives it excessive emphasis on the mother-child relationship and pays less attention to other caregivers (</a:t>
            </a:r>
            <a:r>
              <a:rPr lang="en-GB" dirty="0" err="1"/>
              <a:t>Sigelman</a:t>
            </a:r>
            <a:r>
              <a:rPr lang="en-GB" dirty="0"/>
              <a:t> et al., 2018). </a:t>
            </a:r>
            <a:endParaRPr lang="en-US" dirty="0"/>
          </a:p>
          <a:p>
            <a:pPr lvl="1"/>
            <a:r>
              <a:rPr lang="en-GB" dirty="0"/>
              <a:t>May not reflect diverse cultural family structures or multiple caregivers. </a:t>
            </a:r>
            <a:endParaRPr lang="en-US" dirty="0"/>
          </a:p>
          <a:p>
            <a:pPr lvl="1"/>
            <a:r>
              <a:rPr lang="en-GB" dirty="0"/>
              <a:t>Undervalues the resilience of children, subsequent positive experiences, and biological factors. </a:t>
            </a:r>
            <a:endParaRPr lang="en-US" dirty="0"/>
          </a:p>
          <a:p>
            <a:pPr lvl="1"/>
            <a:r>
              <a:rPr lang="en-GB" dirty="0"/>
              <a:t>The theory of Bowlby is most useful when it is supplemented with the wider developmental approaches.</a:t>
            </a:r>
            <a:endParaRPr lang="en-US"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18" y="157909"/>
            <a:ext cx="10311787" cy="903383"/>
          </a:xfrm>
        </p:spPr>
        <p:txBody>
          <a:bodyPr/>
          <a:lstStyle/>
          <a:p>
            <a:pPr algn="ctr"/>
            <a:r>
              <a:rPr lang="en-GB" sz="3600" b="1" dirty="0"/>
              <a:t>Conclusion and Recommendations</a:t>
            </a:r>
            <a:endParaRPr lang="en-GB" sz="3600" dirty="0"/>
          </a:p>
        </p:txBody>
      </p:sp>
      <p:sp>
        <p:nvSpPr>
          <p:cNvPr id="3" name="Content Placeholder 2"/>
          <p:cNvSpPr>
            <a:spLocks noGrp="1"/>
          </p:cNvSpPr>
          <p:nvPr>
            <p:ph idx="1"/>
          </p:nvPr>
        </p:nvSpPr>
        <p:spPr>
          <a:xfrm>
            <a:off x="2" y="1061292"/>
            <a:ext cx="7546552" cy="5796708"/>
          </a:xfrm>
        </p:spPr>
        <p:txBody>
          <a:bodyPr>
            <a:normAutofit fontScale="72500" lnSpcReduction="20000"/>
          </a:bodyPr>
          <a:lstStyle/>
          <a:p>
            <a:r>
              <a:rPr lang="en-GB" dirty="0"/>
              <a:t>Bowlby Attachment Theory explains the impact of early experiences on the emotional, social, and language development of Isaac. </a:t>
            </a:r>
            <a:endParaRPr lang="en-US" dirty="0"/>
          </a:p>
          <a:p>
            <a:r>
              <a:rPr lang="en-GB" dirty="0"/>
              <a:t>The maternal postnatal depression, interrupted childcare, and the family relocation decreased the chances of secure attachment. </a:t>
            </a:r>
            <a:endParaRPr lang="en-US" dirty="0"/>
          </a:p>
          <a:p>
            <a:r>
              <a:rPr lang="en-GB" dirty="0"/>
              <a:t>The development of Isaac is representative of the interaction of nature and nurture, with the most influence coming from the environmental factors. </a:t>
            </a:r>
            <a:endParaRPr lang="en-US" dirty="0"/>
          </a:p>
          <a:p>
            <a:r>
              <a:rPr lang="en-GB" dirty="0"/>
              <a:t>Attachment-based interventions, language support, and multi-agency collaboration can be beneficial to enhance his emotional security and developmental outcomes. </a:t>
            </a:r>
            <a:endParaRPr lang="en-US" dirty="0"/>
          </a:p>
          <a:p>
            <a:r>
              <a:rPr lang="en-GB" dirty="0"/>
              <a:t>Bowlby theory is useful to evidence-based early years practice, although it has limitations. </a:t>
            </a:r>
            <a:endParaRPr lang="en-US" dirty="0"/>
          </a:p>
          <a:p>
            <a:r>
              <a:rPr lang="en-GB" b="1" dirty="0"/>
              <a:t>Recommendations</a:t>
            </a:r>
            <a:endParaRPr lang="en-US" b="1" dirty="0"/>
          </a:p>
          <a:p>
            <a:pPr lvl="1"/>
            <a:r>
              <a:rPr lang="en-GB" dirty="0"/>
              <a:t>Give Isaac a regular key worker to make him feel secure and stable emotionally. </a:t>
            </a:r>
            <a:endParaRPr lang="en-US" dirty="0"/>
          </a:p>
          <a:p>
            <a:pPr lvl="1"/>
            <a:r>
              <a:rPr lang="en-GB" dirty="0"/>
              <a:t>Promote maternal mental health by making suitable referrals. </a:t>
            </a:r>
            <a:endParaRPr lang="en-US" dirty="0"/>
          </a:p>
          <a:p>
            <a:pPr lvl="1"/>
            <a:r>
              <a:rPr lang="en-GB" dirty="0"/>
              <a:t>Promote rich language activities, such as storytelling, discussions and play. </a:t>
            </a:r>
            <a:endParaRPr lang="en-US" dirty="0"/>
          </a:p>
          <a:p>
            <a:pPr lvl="1"/>
            <a:r>
              <a:rPr lang="en-GB" dirty="0"/>
              <a:t>Create routines that can be predicted to decrease anxiety and develop confidence. </a:t>
            </a:r>
            <a:endParaRPr lang="en-US" dirty="0"/>
          </a:p>
          <a:p>
            <a:pPr lvl="1"/>
            <a:r>
              <a:rPr lang="en-GB" dirty="0"/>
              <a:t>Facilitate play-based learning and autonomy, and positive peer relationships. </a:t>
            </a:r>
            <a:endParaRPr lang="en-US" dirty="0"/>
          </a:p>
          <a:p>
            <a:pPr lvl="1"/>
            <a:r>
              <a:rPr lang="en-GB" dirty="0"/>
              <a:t>Enhance multi-agency cooperation to provide synchronized assistance to Isaac and his family. </a:t>
            </a:r>
            <a:endParaRPr lang="en-US" dirty="0"/>
          </a:p>
          <a:p>
            <a:pPr lvl="1"/>
            <a:r>
              <a:rPr lang="en-GB" dirty="0"/>
              <a:t>Periodically reassess progress to make sure interventions address evolving developmental needs of Isaac.</a:t>
            </a:r>
            <a:endParaRPr lang="en-US" dirty="0"/>
          </a:p>
        </p:txBody>
      </p:sp>
      <p:pic>
        <p:nvPicPr>
          <p:cNvPr id="5" name="Picture 4"/>
          <p:cNvPicPr>
            <a:picLocks noChangeAspect="1"/>
          </p:cNvPicPr>
          <p:nvPr/>
        </p:nvPicPr>
        <p:blipFill>
          <a:blip r:embed="rId1"/>
          <a:stretch>
            <a:fillRect/>
          </a:stretch>
        </p:blipFill>
        <p:spPr>
          <a:xfrm>
            <a:off x="7802943" y="1159311"/>
            <a:ext cx="4029172" cy="560067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References</a:t>
            </a:r>
            <a:endParaRPr lang="en-GB" b="1" dirty="0"/>
          </a:p>
        </p:txBody>
      </p:sp>
      <p:sp>
        <p:nvSpPr>
          <p:cNvPr id="3" name="Content Placeholder 2"/>
          <p:cNvSpPr>
            <a:spLocks noGrp="1"/>
          </p:cNvSpPr>
          <p:nvPr>
            <p:ph idx="1"/>
          </p:nvPr>
        </p:nvSpPr>
        <p:spPr/>
        <p:txBody>
          <a:bodyPr>
            <a:normAutofit fontScale="55000" lnSpcReduction="20000"/>
          </a:bodyPr>
          <a:lstStyle/>
          <a:p>
            <a:r>
              <a:rPr lang="en-GB" dirty="0"/>
              <a:t>Ainsworth, M.D.S., Blehar, M.C., Waters, E. and Wall, S.N., 2015. </a:t>
            </a:r>
            <a:r>
              <a:rPr lang="en-US" i="1" dirty="0"/>
              <a:t>Patterns of attachment: A psychological study of the strange situation</a:t>
            </a:r>
            <a:r>
              <a:rPr lang="en-US" dirty="0"/>
              <a:t>. Psychology press.</a:t>
            </a:r>
            <a:endParaRPr lang="en-US" dirty="0"/>
          </a:p>
          <a:p>
            <a:r>
              <a:rPr lang="en-GB" dirty="0"/>
              <a:t>Berk, L.E., 2022. </a:t>
            </a:r>
            <a:r>
              <a:rPr lang="en-US" i="1" dirty="0"/>
              <a:t>Development through the lifespan</a:t>
            </a:r>
            <a:r>
              <a:rPr lang="en-US" dirty="0"/>
              <a:t>. Sage Publications.</a:t>
            </a:r>
            <a:endParaRPr lang="en-US" dirty="0"/>
          </a:p>
          <a:p>
            <a:r>
              <a:rPr lang="en-GB" dirty="0"/>
              <a:t>Bowlby, J., 1969. Attachment and loss: Vol. 1. Attachment.</a:t>
            </a:r>
            <a:endParaRPr lang="en-US" dirty="0"/>
          </a:p>
          <a:p>
            <a:r>
              <a:rPr lang="en-GB" dirty="0"/>
              <a:t>Fearon, R.P., Bakermans-Kranenburg, M.J., Van IJzendoorn, M.H., Lapsley, A.M. and Roisman, G.I., 2010. The significance of insecure attachment and disorganization in the development of children’s externalizing behavior: A meta-analytic study. </a:t>
            </a:r>
            <a:r>
              <a:rPr lang="en-US" i="1" dirty="0"/>
              <a:t>Child development</a:t>
            </a:r>
            <a:r>
              <a:rPr lang="en-US" dirty="0"/>
              <a:t>, </a:t>
            </a:r>
            <a:r>
              <a:rPr lang="en-US" i="1" dirty="0"/>
              <a:t>81</a:t>
            </a:r>
            <a:r>
              <a:rPr lang="en-US" dirty="0"/>
              <a:t>(2), pp.435-456.</a:t>
            </a:r>
            <a:endParaRPr lang="en-US" dirty="0"/>
          </a:p>
          <a:p>
            <a:r>
              <a:rPr lang="en-GB" dirty="0"/>
              <a:t>Gov.UK (2014). </a:t>
            </a:r>
            <a:r>
              <a:rPr lang="en-GB" i="1" dirty="0"/>
              <a:t>Statutory guidance:  Early years foundation stage (EYFS) statutory framework The standards that school and childcare providers must meet for the learning, development and care of children from birth to 5</a:t>
            </a:r>
            <a:r>
              <a:rPr lang="en-GB" dirty="0"/>
              <a:t>. </a:t>
            </a:r>
            <a:r>
              <a:rPr lang="en-GB" u="sng" dirty="0">
                <a:hlinkClick r:id="rId1"/>
              </a:rPr>
              <a:t>https://www.gov.uk/government/publications/early-years-foundation-stage-framework--2</a:t>
            </a:r>
            <a:r>
              <a:rPr lang="en-GB" dirty="0"/>
              <a:t> </a:t>
            </a:r>
            <a:endParaRPr lang="en-US" dirty="0"/>
          </a:p>
          <a:p>
            <a:r>
              <a:rPr lang="en-GB" dirty="0"/>
              <a:t>Kingston, D., Tough, S. and Whitfield, H., 2012. Prenatal and postpartum maternal psychological distress and infant development: a systematic review. </a:t>
            </a:r>
            <a:r>
              <a:rPr lang="en-US" i="1" dirty="0"/>
              <a:t>Child Psychiatry &amp; Human Development</a:t>
            </a:r>
            <a:r>
              <a:rPr lang="en-US" dirty="0"/>
              <a:t>, </a:t>
            </a:r>
            <a:r>
              <a:rPr lang="en-US" i="1" dirty="0"/>
              <a:t>43</a:t>
            </a:r>
            <a:r>
              <a:rPr lang="en-US" dirty="0"/>
              <a:t>(5), pp.683-714.</a:t>
            </a:r>
            <a:endParaRPr lang="en-US" dirty="0"/>
          </a:p>
          <a:p>
            <a:r>
              <a:rPr lang="en-GB" dirty="0"/>
              <a:t>Law, J., Charlton, J. and Asmussen, K., 2017. Language as a child wellbeing indicator. </a:t>
            </a:r>
            <a:r>
              <a:rPr lang="en-US" i="1" dirty="0"/>
              <a:t>London: Early Intervention Foundation</a:t>
            </a:r>
            <a:r>
              <a:rPr lang="en-US" dirty="0"/>
              <a:t>.</a:t>
            </a:r>
            <a:endParaRPr lang="en-US" dirty="0"/>
          </a:p>
          <a:p>
            <a:r>
              <a:rPr lang="en-GB" dirty="0"/>
              <a:t>NICE (2020). Antenatal and postnatal mental health: clinical management and service guidance. </a:t>
            </a:r>
            <a:r>
              <a:rPr lang="en-GB" u="sng" dirty="0">
                <a:hlinkClick r:id="rId2"/>
              </a:rPr>
              <a:t>https://www.nice.org.uk/guidance/cg192</a:t>
            </a:r>
            <a:r>
              <a:rPr lang="en-GB" dirty="0"/>
              <a:t> </a:t>
            </a:r>
            <a:endParaRPr lang="en-US" dirty="0"/>
          </a:p>
          <a:p>
            <a:r>
              <a:rPr lang="en-GB" dirty="0"/>
              <a:t>Sigelman, C.K., De George, L., Cunial, K. and Rider, E.A., 2018. </a:t>
            </a:r>
            <a:r>
              <a:rPr lang="en-US" i="1" dirty="0"/>
              <a:t>Life span human development</a:t>
            </a:r>
            <a:r>
              <a:rPr lang="en-US" dirty="0"/>
              <a:t>. Cengage AU.</a:t>
            </a:r>
            <a:endParaRPr lang="en-US" dirty="0"/>
          </a:p>
          <a:p>
            <a:r>
              <a:rPr lang="en-GB" dirty="0"/>
              <a:t>UNICEF UK (2023) </a:t>
            </a:r>
            <a:r>
              <a:rPr lang="en-GB" i="1" dirty="0"/>
              <a:t>The Baby Friendly Initiative standards.</a:t>
            </a:r>
            <a:r>
              <a:rPr lang="en-GB" dirty="0"/>
              <a:t> London: UNICEF UK. </a:t>
            </a:r>
            <a:r>
              <a:rPr lang="en-GB" u="sng" dirty="0">
                <a:hlinkClick r:id="rId3"/>
              </a:rPr>
              <a:t>https://www.unicef.org.uk/babyfriendly/baby-friendly-resources/implementing-standards-resources/guide-to-the-standards/</a:t>
            </a:r>
            <a:r>
              <a:rPr lang="en-GB" dirty="0"/>
              <a:t> </a:t>
            </a:r>
            <a:endParaRPr lang="en-US"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11995</Words>
  <Application>WPS Presentation</Application>
  <PresentationFormat>Widescreen</PresentationFormat>
  <Paragraphs>169</Paragraphs>
  <Slides>11</Slides>
  <Notes>10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SimSun</vt:lpstr>
      <vt:lpstr>Wingdings</vt:lpstr>
      <vt:lpstr>Wingdings 3</vt:lpstr>
      <vt:lpstr>Arial</vt:lpstr>
      <vt:lpstr>Calibri</vt:lpstr>
      <vt:lpstr>Times New Roman</vt:lpstr>
      <vt:lpstr>Century Gothic</vt:lpstr>
      <vt:lpstr>Microsoft YaHei</vt:lpstr>
      <vt:lpstr>Arial Unicode MS</vt:lpstr>
      <vt:lpstr>Ion</vt:lpstr>
      <vt:lpstr>Applying Bowlby's Attachment Theory to Understand Isaac's Development: An Analysis of Early Childhood Experiences and Evidence-Based Support</vt:lpstr>
      <vt:lpstr>Introduction </vt:lpstr>
      <vt:lpstr>Bowlby's Attachment Theory: Understanding Early Emotional Development</vt:lpstr>
      <vt:lpstr>Applying Bowlby's Theory to Isaac's Early Experiences</vt:lpstr>
      <vt:lpstr>How Attachment Influences Isaac's Development </vt:lpstr>
      <vt:lpstr>The Interaction of Biological and Environmental Influences </vt:lpstr>
      <vt:lpstr>Evidence-Based Interventions to Promote Secure Attachment </vt:lpstr>
      <vt:lpstr>Multi-Agency Collaboration for Holistic Child Development </vt:lpstr>
      <vt:lpstr>Critical Evaluation of Bowlby's Attachment Theory Strengths and Limitations of Bowlby's Theory</vt:lpstr>
      <vt:lpstr>Conclusion and Recommendations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mrjag</cp:lastModifiedBy>
  <cp:revision>19</cp:revision>
  <dcterms:created xsi:type="dcterms:W3CDTF">2026-07-08T19:37:00Z</dcterms:created>
  <dcterms:modified xsi:type="dcterms:W3CDTF">2026-07-11T16:26:20Z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1049-12.1.0.26880</vt:lpwstr>
  </property>
  <property fmtid="{D5CDD505-2E9C-101B-9397-08002B2CF9AE}" pid="3" name="ICV">
    <vt:lpwstr>793BAFAC7BDE4B67AF92592B04B7A8DD_12</vt:lpwstr>
  </property>
</Properties>
</file>