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071" autoAdjust="0"/>
  </p:normalViewPr>
  <p:slideViewPr>
    <p:cSldViewPr snapToGrid="0">
      <p:cViewPr varScale="1">
        <p:scale>
          <a:sx n="64" d="100"/>
          <a:sy n="64" d="100"/>
        </p:scale>
        <p:origin x="1397" y="53"/>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359B5F-39AF-47D9-8846-1DBF19533FF8}" type="datetimeFigureOut">
              <a:rPr lang="en-GB" smtClean="0"/>
              <a:t>14/02/2026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325245-10AF-4AB2-BEC0-5027E5E32A73}" type="slidenum">
              <a:rPr lang="en-GB" smtClean="0"/>
              <a:t>‹#›</a:t>
            </a:fld>
            <a:endParaRPr lang="en-GB" dirty="0"/>
          </a:p>
        </p:txBody>
      </p:sp>
    </p:spTree>
    <p:extLst>
      <p:ext uri="{BB962C8B-B14F-4D97-AF65-F5344CB8AC3E}">
        <p14:creationId xmlns:p14="http://schemas.microsoft.com/office/powerpoint/2010/main" val="2969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presentation critically reviews the role of health, wellbeing and sustainable development in UK health and social care. The presentation discusses the theoretical models, policy frameworks, Sustainable Development Goals, equity issues and outcomes of service delivery using the NHS Health Check Programme as a public health initiative. The discussion explains that preventative community health strategies can be used to sustain a population in the long-term and deal with disparities in population health.</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2</a:t>
            </a:fld>
            <a:endParaRPr lang="en-GB" dirty="0"/>
          </a:p>
        </p:txBody>
      </p:sp>
    </p:spTree>
    <p:extLst>
      <p:ext uri="{BB962C8B-B14F-4D97-AF65-F5344CB8AC3E}">
        <p14:creationId xmlns:p14="http://schemas.microsoft.com/office/powerpoint/2010/main" val="1339073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UK has been under strain and pressure from its ageing population, the growing prevalence of long-term conditions and health inequalities. This has seen a policy change that is in favour of prevention and early intervention instead of reactive care. Health, wellbeing and sustainable development integration means that the services are effective, equitable and financially sustainable. Social health programmes are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essential in dealing with lifestyle diseases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like cardiovascular disease and diabetes. The current presentation aims to examine how these ideas can be integrated into service delivery through the example of the NHS Health Check Programme, which is a preventative, population-wide intervention in accordance with the national and global health priorities (Department of Health and Social Care, 2020; NHS UK, 2025).</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3</a:t>
            </a:fld>
            <a:endParaRPr lang="en-GB" dirty="0"/>
          </a:p>
        </p:txBody>
      </p:sp>
    </p:spTree>
    <p:extLst>
      <p:ext uri="{BB962C8B-B14F-4D97-AF65-F5344CB8AC3E}">
        <p14:creationId xmlns:p14="http://schemas.microsoft.com/office/powerpoint/2010/main" val="35288704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According to the World Health Organisation, health is a condition of physical, mental, and social wellbeing, and not just the absence of disease or infirmity (WHO, 2014). This definition emphasises that health is multi-dimensional and is subject to biology, psychology, as well as social factors. This, in practise, implies that health services should target the lifestyle behaviours, mental wellbeing and social determinants, including income and housing. Such preventive interventions as NHS Health Cheques can be seen as an acknowledgement of this concept by offering people the chance to stay healthy instead of treating the disease after it has developed (WHO, 2014; Office for Health Improvement and Disparities, 2021).</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4</a:t>
            </a:fld>
            <a:endParaRPr lang="en-GB" dirty="0"/>
          </a:p>
        </p:txBody>
      </p:sp>
    </p:spTree>
    <p:extLst>
      <p:ext uri="{BB962C8B-B14F-4D97-AF65-F5344CB8AC3E}">
        <p14:creationId xmlns:p14="http://schemas.microsoft.com/office/powerpoint/2010/main" val="6026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Wellbeing is a holistic approach that includes the physical, mental, emotional and social aspects. Subjective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well-being is the experience of the personal quality of life, whereas objective well-being</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entails quantifiable elements of employment, housing and access to healthcare (ONS, 2023). Social determinants of health and inequality are strictly connected with wellbeing. Healthier lifestyles, early risk detection, and informed decision-making are part of public health programmes which lead to an improvement in the outcomes of wellbeing. The NHS Health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Check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Programme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will help improve objective health measures as well as subjective well-being</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by helping individuals to be informed about their health risks.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5</a:t>
            </a:fld>
            <a:endParaRPr lang="en-GB" dirty="0"/>
          </a:p>
        </p:txBody>
      </p:sp>
    </p:spTree>
    <p:extLst>
      <p:ext uri="{BB962C8B-B14F-4D97-AF65-F5344CB8AC3E}">
        <p14:creationId xmlns:p14="http://schemas.microsoft.com/office/powerpoint/2010/main" val="648378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Sustainable development refers to the fulfilment of current needs, without affecting the future generation (UN, 2015). In health and social care, sustainability entails a reduction in preventable disease, efficient use of resources and inequalities. The key point of this agenda is the preventative health programmes because they minimise long-term services and healthcare expenditure. The NHS Health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Check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Programme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enables sustainability through the early detection and reduction of future cardiovascular risks in populations by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lowering the burden on acute care and healthier populations.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6</a:t>
            </a:fld>
            <a:endParaRPr lang="en-GB" dirty="0"/>
          </a:p>
        </p:txBody>
      </p:sp>
    </p:spTree>
    <p:extLst>
      <p:ext uri="{BB962C8B-B14F-4D97-AF65-F5344CB8AC3E}">
        <p14:creationId xmlns:p14="http://schemas.microsoft.com/office/powerpoint/2010/main" val="2504345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biopsychosocial model has acknowledged that health outcomes are products of interactions between biological, psychological and social factors. This model is used to support the public health programmes involving recognition of lifestyle behaviours, mental health and social context. The ecological model also extends this perspective to individual and policy-level to community and policy effects on health. NHS Health Cheque Programme is an application of these theories as combining clinical screening with behavioural advice and community-based interventions. Combined, these models highlight the importance of multi-level interventions in order to address health promotion not only through the prism of merely biomedical interventions (Atkins et al., 2020; Bunten et al., 2020).</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7</a:t>
            </a:fld>
            <a:endParaRPr lang="en-GB" dirty="0"/>
          </a:p>
        </p:txBody>
      </p:sp>
    </p:spTree>
    <p:extLst>
      <p:ext uri="{BB962C8B-B14F-4D97-AF65-F5344CB8AC3E}">
        <p14:creationId xmlns:p14="http://schemas.microsoft.com/office/powerpoint/2010/main" val="35664364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Sustainable Development Goals from the United Nations offer an international system of meeting the health and well-being requirements. Goal 3 is to provide healthy lives and well-being to all people of all ages (UN, 2015). SDG 3 in the UK is integrated into domestic national strategies of public health prevention, early diagnosis and health promotion. The NHS Health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Check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Programme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has a direct impact on SDG 3 because it decreases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premature mortality due to non-communicable diseases and promotes healthier lifestyles among populations.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8</a:t>
            </a:fld>
            <a:endParaRPr lang="en-GB" dirty="0"/>
          </a:p>
        </p:txBody>
      </p:sp>
    </p:spTree>
    <p:extLst>
      <p:ext uri="{BB962C8B-B14F-4D97-AF65-F5344CB8AC3E}">
        <p14:creationId xmlns:p14="http://schemas.microsoft.com/office/powerpoint/2010/main" val="1499584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Policies have a great impact on the delivery of health in the UK. The Health in All Policies approach of the WHO enhances the factor of health considerations in every policy field. The NHS Long Term Plan focuses on preventing diseases, making early diagnoses and lowering health disparities (NHS England, 2019). The NHS Health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Check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Programme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corresponds to these policies since it focuses on the modifiable risk factors,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including smoking, obesity and hypertension. Nevertheless, concerns like funding issues and differences in the local authority delivery continue to be a challenge in governance, which impact the uniformity and adoption across regions.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9</a:t>
            </a:fld>
            <a:endParaRPr lang="en-GB" dirty="0"/>
          </a:p>
        </p:txBody>
      </p:sp>
    </p:spTree>
    <p:extLst>
      <p:ext uri="{BB962C8B-B14F-4D97-AF65-F5344CB8AC3E}">
        <p14:creationId xmlns:p14="http://schemas.microsoft.com/office/powerpoint/2010/main" val="16552394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NHS Health Check Programme is a national preventive programme designed to target adults between the ages of 40 and 74 years who have no pre-existing cardiovascular diseases. The programme evaluates the risk factors such as blood pressure, cholesterol, BMI and lifestyle behaviours. High-risk individuals are given personalised advice, referred or prescribed medication where necessary. The programme is linked to the principles of integrated care, which involves medical screening and behavioural interventions and community support to prevent such conditions as heart disease, stroke and type 2 diabetes (NHS UK, 2025; Public Health England, 2020).</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10</a:t>
            </a:fld>
            <a:endParaRPr lang="en-GB" dirty="0"/>
          </a:p>
        </p:txBody>
      </p:sp>
    </p:spTree>
    <p:extLst>
      <p:ext uri="{BB962C8B-B14F-4D97-AF65-F5344CB8AC3E}">
        <p14:creationId xmlns:p14="http://schemas.microsoft.com/office/powerpoint/2010/main" val="102098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Health Belief Model can be used to determine interactions of people with health programmes. The involvement in NHS Health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Checks is dependent on the perceived vulnerability to disease, perceived seriousness of the disease,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the perception of the benefits of early diagnosis. Uptake can be decreased by barriers like time constraints, health literacy and mistrust. The cues to action include invitation letters and GP recommendations. The HBM helps in revealing knowledge about individual behaviour, but it cannot be used to shed light on broader social and structural obstacles that influence engagement (Atkins et al., 2020; Bunten et al., 2020).</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11</a:t>
            </a:fld>
            <a:endParaRPr lang="en-GB" dirty="0"/>
          </a:p>
        </p:txBody>
      </p:sp>
    </p:spTree>
    <p:extLst>
      <p:ext uri="{BB962C8B-B14F-4D97-AF65-F5344CB8AC3E}">
        <p14:creationId xmlns:p14="http://schemas.microsoft.com/office/powerpoint/2010/main" val="32409100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There is an indication that NHS Health Cheques have a role in the early management of cardiovascular risk and a small change in lifestyle behaviours (Public Health England, 2020). There are quantitative data on higher diagnoses of hypertension and diabetes among the attendees. Qualitative research emphasises the development of awareness and motivation for healthier behaviours. Results, however, differ depending on the quality of implementation and the support given after the implementation. Although it is cost-effective over the long term, its short-term influence is not unanimously accepted because of uneven adoption (Kennedy et al., 2019; McCracken et al., 2024).</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12</a:t>
            </a:fld>
            <a:endParaRPr lang="en-GB" dirty="0"/>
          </a:p>
        </p:txBody>
      </p:sp>
    </p:spTree>
    <p:extLst>
      <p:ext uri="{BB962C8B-B14F-4D97-AF65-F5344CB8AC3E}">
        <p14:creationId xmlns:p14="http://schemas.microsoft.com/office/powerpoint/2010/main" val="328091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NHS Health Cheque Programme has numerous problems despite its advantages. Deprived communities, ethnic minorities and working-age adults have lower uptake, which further increases the health disparities. There is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minimal behavioural follow-up and lifestyle support, which lessens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effectiveness in the long term. Moreover, the issue of funding pressure and the lack of a workforce affect the quality of delivery. Such restrictions indicate the necessity of better community interaction and combined support services to realise the full impact of programmes (Robson, 2021; Atkins et al., 2020).</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13</a:t>
            </a:fld>
            <a:endParaRPr lang="en-GB" dirty="0"/>
          </a:p>
        </p:txBody>
      </p:sp>
    </p:spTree>
    <p:extLst>
      <p:ext uri="{BB962C8B-B14F-4D97-AF65-F5344CB8AC3E}">
        <p14:creationId xmlns:p14="http://schemas.microsoft.com/office/powerpoint/2010/main" val="1084717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Disparities in health are linked with a serious impact on preventive services. Residents of deprived regions have a lower likelihood of attending NHS Health Checks despite their increased risk (Marmot et al., 2020). Other factors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such as language barriers, cultural perceptions, and digital exclusion, further restrict access among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minority groups. Specific outreach, culturally competent communication and a community-based delivery model are necessary to equalise access. It is important to address these inequalities to have sustainable and inclusive health outcomes (Robson, 2021; Office for Health Improvement and Disparities, 2021).</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14</a:t>
            </a:fld>
            <a:endParaRPr lang="en-GB" dirty="0"/>
          </a:p>
        </p:txBody>
      </p:sp>
    </p:spTree>
    <p:extLst>
      <p:ext uri="{BB962C8B-B14F-4D97-AF65-F5344CB8AC3E}">
        <p14:creationId xmlns:p14="http://schemas.microsoft.com/office/powerpoint/2010/main" val="41777522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Next generations should aim at targeted work with high-risk groups in a community environment and culturally relevant messages. Tying NHS Health Cheques with lifestyle interventions like weight management and smoking cessation more tightly would make this more effective. Better data collection and assessment are also necessary to measure long-term results and minimise regional differences. Such measures would be in favour of sustainable and equitable service delivery in line with national health priorities.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15</a:t>
            </a:fld>
            <a:endParaRPr lang="en-GB" dirty="0"/>
          </a:p>
        </p:txBody>
      </p:sp>
    </p:spTree>
    <p:extLst>
      <p:ext uri="{BB962C8B-B14F-4D97-AF65-F5344CB8AC3E}">
        <p14:creationId xmlns:p14="http://schemas.microsoft.com/office/powerpoint/2010/main" val="12887713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Overall, effective health and social care delivery in the UK requires the integration of health, well-being, and sustainable development. The NHS Health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Check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Programme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exemplifies the way preventive public health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programmes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are beneficial to SDG 3 and lower healthcare pressures in the long-term,</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enhance population wellbeing. Nevertheless, the need to combat inequalities and reinforce the support of follow-up is still a key issue. Sustainable health systems also demand ongoing investment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in prevention, policy alignment and equal access to</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services.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E325245-10AF-4AB2-BEC0-5027E5E32A73}" type="slidenum">
              <a:rPr lang="en-GB" smtClean="0"/>
              <a:t>16</a:t>
            </a:fld>
            <a:endParaRPr lang="en-GB" dirty="0"/>
          </a:p>
        </p:txBody>
      </p:sp>
    </p:spTree>
    <p:extLst>
      <p:ext uri="{BB962C8B-B14F-4D97-AF65-F5344CB8AC3E}">
        <p14:creationId xmlns:p14="http://schemas.microsoft.com/office/powerpoint/2010/main" val="27895676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1106563A-E5E5-4E20-B7F1-DF8AAA2A5CC1}" type="datetimeFigureOut">
              <a:rPr lang="en-GB" smtClean="0"/>
              <a:t>14/02/2026</a:t>
            </a:fld>
            <a:endParaRPr lang="en-GB"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1912242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2950806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1820370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299012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3930462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76465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216538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756112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1803183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1185984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2187008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31707135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30388203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28999343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106563A-E5E5-4E20-B7F1-DF8AAA2A5CC1}" type="datetimeFigureOut">
              <a:rPr lang="en-GB" smtClean="0"/>
              <a:t>14/02/2026</a:t>
            </a:fld>
            <a:endParaRPr lang="en-GB" dirty="0"/>
          </a:p>
        </p:txBody>
      </p:sp>
      <p:sp>
        <p:nvSpPr>
          <p:cNvPr id="8" name="Footer Placeholder 7"/>
          <p:cNvSpPr>
            <a:spLocks noGrp="1"/>
          </p:cNvSpPr>
          <p:nvPr>
            <p:ph type="ftr" sz="quarter" idx="11"/>
          </p:nvPr>
        </p:nvSpPr>
        <p:spPr>
          <a:xfrm>
            <a:off x="561111" y="6391838"/>
            <a:ext cx="3644282" cy="304801"/>
          </a:xfrm>
        </p:spPr>
        <p:txBody>
          <a:bodyPr/>
          <a:lstStyle/>
          <a:p>
            <a:endParaRPr lang="en-GB" dirty="0"/>
          </a:p>
        </p:txBody>
      </p:sp>
      <p:sp>
        <p:nvSpPr>
          <p:cNvPr id="9" name="Slide Number Placeholder 8"/>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1912681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1106563A-E5E5-4E20-B7F1-DF8AAA2A5CC1}" type="datetimeFigureOut">
              <a:rPr lang="en-GB" smtClean="0"/>
              <a:t>14/02/2026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16624930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1106563A-E5E5-4E20-B7F1-DF8AAA2A5CC1}" type="datetimeFigureOut">
              <a:rPr lang="en-GB" smtClean="0"/>
              <a:t>14/02/2026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7D01DFA-1E64-4A5B-80D8-5DAEC868913E}" type="slidenum">
              <a:rPr lang="en-GB" smtClean="0"/>
              <a:t>‹#›</a:t>
            </a:fld>
            <a:endParaRPr lang="en-GB" dirty="0"/>
          </a:p>
        </p:txBody>
      </p:sp>
    </p:spTree>
    <p:extLst>
      <p:ext uri="{BB962C8B-B14F-4D97-AF65-F5344CB8AC3E}">
        <p14:creationId xmlns:p14="http://schemas.microsoft.com/office/powerpoint/2010/main" val="2863819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1106563A-E5E5-4E20-B7F1-DF8AAA2A5CC1}" type="datetimeFigureOut">
              <a:rPr lang="en-GB" smtClean="0"/>
              <a:t>14/02/2026</a:t>
            </a:fld>
            <a:endParaRPr lang="en-GB"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7D01DFA-1E64-4A5B-80D8-5DAEC868913E}" type="slidenum">
              <a:rPr lang="en-GB" smtClean="0"/>
              <a:t>‹#›</a:t>
            </a:fld>
            <a:endParaRPr lang="en-GB" dirty="0"/>
          </a:p>
        </p:txBody>
      </p:sp>
    </p:spTree>
    <p:extLst>
      <p:ext uri="{BB962C8B-B14F-4D97-AF65-F5344CB8AC3E}">
        <p14:creationId xmlns:p14="http://schemas.microsoft.com/office/powerpoint/2010/main" val="746039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Integrating Health, Wellbeing and Sustainable Development in UK Health and Social Care</a:t>
            </a:r>
          </a:p>
        </p:txBody>
      </p:sp>
      <p:sp>
        <p:nvSpPr>
          <p:cNvPr id="3" name="Subtitle 2"/>
          <p:cNvSpPr>
            <a:spLocks noGrp="1"/>
          </p:cNvSpPr>
          <p:nvPr>
            <p:ph type="subTitle" idx="1"/>
          </p:nvPr>
        </p:nvSpPr>
        <p:spPr/>
        <p:txBody>
          <a:bodyPr/>
          <a:lstStyle/>
          <a:p>
            <a:r>
              <a:rPr lang="en-US" b="1" dirty="0">
                <a:latin typeface="Times New Roman" panose="02020603050405020304" pitchFamily="18" charset="0"/>
                <a:cs typeface="Times New Roman" panose="02020603050405020304" pitchFamily="18" charset="0"/>
              </a:rPr>
              <a:t>BMHP6030 – Assignment 1 Presentation</a:t>
            </a:r>
          </a:p>
          <a:p>
            <a:r>
              <a:rPr lang="en-US" b="1" dirty="0">
                <a:latin typeface="Times New Roman" panose="02020603050405020304" pitchFamily="18" charset="0"/>
                <a:cs typeface="Times New Roman" panose="02020603050405020304" pitchFamily="18" charset="0"/>
              </a:rPr>
              <a:t>Public Health Initiative: NHS Health Check Programme (UK)</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4322A0B-F9C8-4BDD-4095-D9963D69DCA1}"/>
              </a:ext>
            </a:extLst>
          </p:cNvPr>
          <p:cNvSpPr txBox="1"/>
          <p:nvPr/>
        </p:nvSpPr>
        <p:spPr>
          <a:xfrm>
            <a:off x="1794510" y="982980"/>
            <a:ext cx="5132070" cy="646331"/>
          </a:xfrm>
          <a:prstGeom prst="rect">
            <a:avLst/>
          </a:prstGeom>
          <a:noFill/>
        </p:spPr>
        <p:txBody>
          <a:bodyPr wrap="square" rtlCol="0">
            <a:spAutoFit/>
          </a:bodyPr>
          <a:lstStyle/>
          <a:p>
            <a:r>
              <a:rPr lang="en-GB" dirty="0">
                <a:solidFill>
                  <a:schemeClr val="bg1"/>
                </a:solidFill>
              </a:rPr>
              <a:t>Student Name : Nadia Jabeen</a:t>
            </a:r>
          </a:p>
          <a:p>
            <a:r>
              <a:rPr lang="en-GB">
                <a:solidFill>
                  <a:schemeClr val="bg1"/>
                </a:solidFill>
              </a:rPr>
              <a:t>Student ID : 2234873</a:t>
            </a:r>
          </a:p>
        </p:txBody>
      </p:sp>
    </p:spTree>
    <p:extLst>
      <p:ext uri="{BB962C8B-B14F-4D97-AF65-F5344CB8AC3E}">
        <p14:creationId xmlns:p14="http://schemas.microsoft.com/office/powerpoint/2010/main" val="3619678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Contents </a:t>
            </a:r>
          </a:p>
        </p:txBody>
      </p:sp>
      <p:sp>
        <p:nvSpPr>
          <p:cNvPr id="3" name="Content Placeholder 2"/>
          <p:cNvSpPr>
            <a:spLocks noGrp="1"/>
          </p:cNvSpPr>
          <p:nvPr>
            <p:ph idx="1"/>
          </p:nvPr>
        </p:nvSpPr>
        <p:spPr/>
        <p:txBody>
          <a:bodyPr>
            <a:normAutofit fontScale="70000" lnSpcReduction="20000"/>
          </a:bodyPr>
          <a:lstStyle/>
          <a:p>
            <a:pPr lvl="0"/>
            <a:r>
              <a:rPr lang="en-US" dirty="0">
                <a:latin typeface="Times New Roman" panose="02020603050405020304" pitchFamily="18" charset="0"/>
                <a:cs typeface="Times New Roman" panose="02020603050405020304" pitchFamily="18" charset="0"/>
              </a:rPr>
              <a:t>Introduction</a:t>
            </a:r>
          </a:p>
          <a:p>
            <a:pPr lvl="0"/>
            <a:r>
              <a:rPr lang="en-US" dirty="0">
                <a:latin typeface="Times New Roman" panose="02020603050405020304" pitchFamily="18" charset="0"/>
                <a:cs typeface="Times New Roman" panose="02020603050405020304" pitchFamily="18" charset="0"/>
              </a:rPr>
              <a:t>Health, Wellbeing and Sustainable Development</a:t>
            </a:r>
          </a:p>
          <a:p>
            <a:pPr lvl="0"/>
            <a:r>
              <a:rPr lang="en-US" dirty="0">
                <a:latin typeface="Times New Roman" panose="02020603050405020304" pitchFamily="18" charset="0"/>
                <a:cs typeface="Times New Roman" panose="02020603050405020304" pitchFamily="18" charset="0"/>
              </a:rPr>
              <a:t>Theoretical Perspectives</a:t>
            </a:r>
          </a:p>
          <a:p>
            <a:pPr lvl="0"/>
            <a:r>
              <a:rPr lang="en-US" dirty="0">
                <a:latin typeface="Times New Roman" panose="02020603050405020304" pitchFamily="18" charset="0"/>
                <a:cs typeface="Times New Roman" panose="02020603050405020304" pitchFamily="18" charset="0"/>
              </a:rPr>
              <a:t>Sustainable Development Goals (SDG 3)</a:t>
            </a:r>
          </a:p>
          <a:p>
            <a:pPr lvl="0"/>
            <a:r>
              <a:rPr lang="en-US" dirty="0">
                <a:latin typeface="Times New Roman" panose="02020603050405020304" pitchFamily="18" charset="0"/>
                <a:cs typeface="Times New Roman" panose="02020603050405020304" pitchFamily="18" charset="0"/>
              </a:rPr>
              <a:t>Policy and Governance in the UK</a:t>
            </a:r>
          </a:p>
          <a:p>
            <a:pPr lvl="0"/>
            <a:r>
              <a:rPr lang="en-US" dirty="0">
                <a:latin typeface="Times New Roman" panose="02020603050405020304" pitchFamily="18" charset="0"/>
                <a:cs typeface="Times New Roman" panose="02020603050405020304" pitchFamily="18" charset="0"/>
              </a:rPr>
              <a:t>Public Health Initiative: NHS Health Check Programme</a:t>
            </a:r>
          </a:p>
          <a:p>
            <a:pPr lvl="0"/>
            <a:r>
              <a:rPr lang="en-US" dirty="0">
                <a:latin typeface="Times New Roman" panose="02020603050405020304" pitchFamily="18" charset="0"/>
                <a:cs typeface="Times New Roman" panose="02020603050405020304" pitchFamily="18" charset="0"/>
              </a:rPr>
              <a:t>Application of the Health Belief Model</a:t>
            </a:r>
          </a:p>
          <a:p>
            <a:pPr lvl="0"/>
            <a:r>
              <a:rPr lang="en-US" dirty="0">
                <a:latin typeface="Times New Roman" panose="02020603050405020304" pitchFamily="18" charset="0"/>
                <a:cs typeface="Times New Roman" panose="02020603050405020304" pitchFamily="18" charset="0"/>
              </a:rPr>
              <a:t>Effectiveness, Successes and Challenges</a:t>
            </a:r>
          </a:p>
          <a:p>
            <a:pPr lvl="0"/>
            <a:r>
              <a:rPr lang="en-US" dirty="0">
                <a:latin typeface="Times New Roman" panose="02020603050405020304" pitchFamily="18" charset="0"/>
                <a:cs typeface="Times New Roman" panose="02020603050405020304" pitchFamily="18" charset="0"/>
              </a:rPr>
              <a:t>Equity, Access and Health Inequalities</a:t>
            </a:r>
          </a:p>
          <a:p>
            <a:pPr lvl="0"/>
            <a:r>
              <a:rPr lang="en-US" dirty="0">
                <a:latin typeface="Times New Roman" panose="02020603050405020304" pitchFamily="18" charset="0"/>
                <a:cs typeface="Times New Roman" panose="02020603050405020304" pitchFamily="18" charset="0"/>
              </a:rPr>
              <a:t>Future Recommendations</a:t>
            </a:r>
          </a:p>
          <a:p>
            <a:pPr lvl="0"/>
            <a:r>
              <a:rPr lang="en-US" dirty="0">
                <a:latin typeface="Times New Roman" panose="02020603050405020304" pitchFamily="18" charset="0"/>
                <a:cs typeface="Times New Roman" panose="02020603050405020304" pitchFamily="18" charset="0"/>
              </a:rPr>
              <a:t>Conclusion</a:t>
            </a:r>
          </a:p>
          <a:p>
            <a:pPr lvl="0"/>
            <a:r>
              <a:rPr lang="en-US"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2892418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Introduction</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24325" y="2353129"/>
            <a:ext cx="8825659" cy="3416300"/>
          </a:xfrm>
        </p:spPr>
        <p:txBody>
          <a:bodyPr>
            <a:normAutofit/>
          </a:bodyPr>
          <a:lstStyle/>
          <a:p>
            <a:pPr lvl="0"/>
            <a:r>
              <a:rPr lang="en-GB" sz="2000" dirty="0">
                <a:latin typeface="Times New Roman" panose="02020603050405020304" pitchFamily="18" charset="0"/>
                <a:cs typeface="Times New Roman" panose="02020603050405020304" pitchFamily="18" charset="0"/>
              </a:rPr>
              <a:t>UK health and social care services face increasing pressure from ageing populations, long-term conditions and widening health inequalities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Prevention-focused public health initiatives are essential for reducing future demand on NHS services and improving population wellbeing</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Integrating health, wellbeing and sustainable development supports effective, equitable and sustainable service delivery across the life course </a:t>
            </a:r>
            <a:r>
              <a:rPr lang="en-GB" sz="2000" dirty="0">
                <a:solidFill>
                  <a:schemeClr val="tx1"/>
                </a:solidFill>
                <a:latin typeface="Times New Roman" panose="02020603050405020304" pitchFamily="18" charset="0"/>
                <a:cs typeface="Times New Roman" panose="02020603050405020304" pitchFamily="18" charset="0"/>
              </a:rPr>
              <a:t>(Department of Health and Social Care, 2020; NHS UK, 2025)</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139919" y="4615156"/>
            <a:ext cx="2886478" cy="2114845"/>
          </a:xfrm>
          <a:prstGeom prst="rect">
            <a:avLst/>
          </a:prstGeom>
          <a:ln>
            <a:solidFill>
              <a:schemeClr val="accent1"/>
            </a:solidFill>
          </a:ln>
        </p:spPr>
      </p:pic>
    </p:spTree>
    <p:extLst>
      <p:ext uri="{BB962C8B-B14F-4D97-AF65-F5344CB8AC3E}">
        <p14:creationId xmlns:p14="http://schemas.microsoft.com/office/powerpoint/2010/main" val="1839897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Defining Health</a:t>
            </a:r>
            <a:br>
              <a:rPr lang="en-US"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0"/>
            <a:r>
              <a:rPr lang="en-GB" sz="2000" dirty="0">
                <a:latin typeface="Times New Roman" panose="02020603050405020304" pitchFamily="18" charset="0"/>
                <a:cs typeface="Times New Roman" panose="02020603050405020304" pitchFamily="18" charset="0"/>
              </a:rPr>
              <a:t>Health is a multidimensional concept encompassing physical, mental and social wellbeing, rather than simply the absence of illness or disease</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Modern health policy recognises that lifestyle behaviours, mental health and social factors significantly influence health outcomes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Public health initiatives such as NHS Health Checks aim to maintain health through early identification of risk and preventative intervention </a:t>
            </a:r>
            <a:r>
              <a:rPr lang="en-GB" sz="2000" dirty="0">
                <a:solidFill>
                  <a:schemeClr val="tx1"/>
                </a:solidFill>
                <a:latin typeface="Times New Roman" panose="02020603050405020304" pitchFamily="18" charset="0"/>
                <a:cs typeface="Times New Roman" panose="02020603050405020304" pitchFamily="18" charset="0"/>
              </a:rPr>
              <a:t>(WHO, 2014; Office for Health Improvement and Disparities, 2021)</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002599" y="4760536"/>
            <a:ext cx="2823348" cy="1859018"/>
          </a:xfrm>
          <a:prstGeom prst="rect">
            <a:avLst/>
          </a:prstGeom>
          <a:ln>
            <a:solidFill>
              <a:schemeClr val="accent1"/>
            </a:solidFill>
          </a:ln>
        </p:spPr>
      </p:pic>
    </p:spTree>
    <p:extLst>
      <p:ext uri="{BB962C8B-B14F-4D97-AF65-F5344CB8AC3E}">
        <p14:creationId xmlns:p14="http://schemas.microsoft.com/office/powerpoint/2010/main" val="753817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Defining Wellbeing</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33182" y="2559956"/>
            <a:ext cx="8825659" cy="3416300"/>
          </a:xfrm>
        </p:spPr>
        <p:txBody>
          <a:bodyPr>
            <a:normAutofit/>
          </a:bodyPr>
          <a:lstStyle/>
          <a:p>
            <a:pPr lvl="0"/>
            <a:r>
              <a:rPr lang="en-GB" sz="2000" dirty="0">
                <a:latin typeface="Times New Roman" panose="02020603050405020304" pitchFamily="18" charset="0"/>
                <a:cs typeface="Times New Roman" panose="02020603050405020304" pitchFamily="18" charset="0"/>
              </a:rPr>
              <a:t>Wellbeing includes both subjective experiences such as life satisfaction and objective factors such as employment, housing and access to services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Social determinants, including income, education and environment, play a critical role in shaping individual and population wellbeing</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Public health programmes contribute to wellbeing by promoting informed decision-making, self-management and healthier lifestyles </a:t>
            </a:r>
            <a:r>
              <a:rPr lang="en-GB" sz="2000" dirty="0">
                <a:solidFill>
                  <a:schemeClr val="tx1"/>
                </a:solidFill>
                <a:latin typeface="Times New Roman" panose="02020603050405020304" pitchFamily="18" charset="0"/>
                <a:cs typeface="Times New Roman" panose="02020603050405020304" pitchFamily="18" charset="0"/>
              </a:rPr>
              <a:t>(ONS, 2023)</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756492" y="4719947"/>
            <a:ext cx="3200847" cy="1905266"/>
          </a:xfrm>
          <a:prstGeom prst="rect">
            <a:avLst/>
          </a:prstGeom>
          <a:ln>
            <a:solidFill>
              <a:schemeClr val="accent1"/>
            </a:solidFill>
          </a:ln>
        </p:spPr>
      </p:pic>
    </p:spTree>
    <p:extLst>
      <p:ext uri="{BB962C8B-B14F-4D97-AF65-F5344CB8AC3E}">
        <p14:creationId xmlns:p14="http://schemas.microsoft.com/office/powerpoint/2010/main" val="3809112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Sustainable Development</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472868"/>
            <a:ext cx="8825659" cy="3416300"/>
          </a:xfrm>
        </p:spPr>
        <p:txBody>
          <a:bodyPr>
            <a:normAutofit/>
          </a:bodyPr>
          <a:lstStyle/>
          <a:p>
            <a:pPr lvl="0"/>
            <a:r>
              <a:rPr lang="en-GB" sz="2000" dirty="0">
                <a:latin typeface="Times New Roman" panose="02020603050405020304" pitchFamily="18" charset="0"/>
                <a:cs typeface="Times New Roman" panose="02020603050405020304" pitchFamily="18" charset="0"/>
              </a:rPr>
              <a:t>Sustainable development focuses on meeting present health needs while safeguarding resources and health outcomes for future generations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 Preventive healthcare is central to sustainability as it reduces avoidable illness and long-term pressure on health systems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Public health initiatives align sustainability goals with economic efficiency and improved population health outcomes </a:t>
            </a:r>
            <a:r>
              <a:rPr lang="en-GB" sz="2000" dirty="0">
                <a:solidFill>
                  <a:schemeClr val="tx1"/>
                </a:solidFill>
                <a:latin typeface="Times New Roman" panose="02020603050405020304" pitchFamily="18" charset="0"/>
                <a:cs typeface="Times New Roman" panose="02020603050405020304" pitchFamily="18" charset="0"/>
              </a:rPr>
              <a:t>(UN, 2015)</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109337" y="4311650"/>
            <a:ext cx="2969541" cy="2431904"/>
          </a:xfrm>
          <a:prstGeom prst="rect">
            <a:avLst/>
          </a:prstGeom>
        </p:spPr>
      </p:pic>
    </p:spTree>
    <p:extLst>
      <p:ext uri="{BB962C8B-B14F-4D97-AF65-F5344CB8AC3E}">
        <p14:creationId xmlns:p14="http://schemas.microsoft.com/office/powerpoint/2010/main" val="1138785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Theoretical Perspectives</a:t>
            </a:r>
          </a:p>
        </p:txBody>
      </p:sp>
      <p:sp>
        <p:nvSpPr>
          <p:cNvPr id="3" name="Content Placeholder 2"/>
          <p:cNvSpPr>
            <a:spLocks noGrp="1"/>
          </p:cNvSpPr>
          <p:nvPr>
            <p:ph idx="1"/>
          </p:nvPr>
        </p:nvSpPr>
        <p:spPr/>
        <p:txBody>
          <a:bodyPr>
            <a:normAutofit/>
          </a:bodyPr>
          <a:lstStyle/>
          <a:p>
            <a:pPr lvl="0"/>
            <a:r>
              <a:rPr lang="en-GB" sz="2000" dirty="0">
                <a:latin typeface="Times New Roman" panose="02020603050405020304" pitchFamily="18" charset="0"/>
                <a:cs typeface="Times New Roman" panose="02020603050405020304" pitchFamily="18" charset="0"/>
              </a:rPr>
              <a:t>The biopsychosocial model recognises that health outcomes result from interactions between biological, psychological and social factors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The ecological model highlights how individual behaviour is influenced by community, environmental and policy-level determinants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These models support integrated service design that addresses individual risk alongside wider social and structural influences </a:t>
            </a:r>
            <a:r>
              <a:rPr lang="en-GB" sz="2000" dirty="0">
                <a:solidFill>
                  <a:schemeClr val="tx1"/>
                </a:solidFill>
                <a:latin typeface="Times New Roman" panose="02020603050405020304" pitchFamily="18" charset="0"/>
                <a:cs typeface="Times New Roman" panose="02020603050405020304" pitchFamily="18" charset="0"/>
              </a:rPr>
              <a:t>(Atkins et al., 2020; Bunten et al., 2020)</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974318" y="4392891"/>
            <a:ext cx="3101418" cy="2366017"/>
          </a:xfrm>
          <a:prstGeom prst="rect">
            <a:avLst/>
          </a:prstGeom>
        </p:spPr>
      </p:pic>
    </p:spTree>
    <p:extLst>
      <p:ext uri="{BB962C8B-B14F-4D97-AF65-F5344CB8AC3E}">
        <p14:creationId xmlns:p14="http://schemas.microsoft.com/office/powerpoint/2010/main" val="1450385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Sustainable Development Goals (SDGs)</a:t>
            </a:r>
            <a:br>
              <a:rPr lang="en-US"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0"/>
            <a:r>
              <a:rPr lang="en-GB" sz="2000" dirty="0">
                <a:latin typeface="Times New Roman" panose="02020603050405020304" pitchFamily="18" charset="0"/>
                <a:cs typeface="Times New Roman" panose="02020603050405020304" pitchFamily="18" charset="0"/>
              </a:rPr>
              <a:t>The UN Sustainable Development Goals provide a global framework for promoting health, wellbeing and sustainable development</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SDG 3 focuses on ensuring healthy lives and reducing premature mortality from preventable non-communicable diseases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UK public health strategies align with SDG 3 through prevention, early diagnosis and population-level health promotion initiatives </a:t>
            </a:r>
            <a:r>
              <a:rPr lang="en-GB" sz="2000" dirty="0">
                <a:solidFill>
                  <a:schemeClr val="tx1"/>
                </a:solidFill>
                <a:latin typeface="Times New Roman" panose="02020603050405020304" pitchFamily="18" charset="0"/>
                <a:cs typeface="Times New Roman" panose="02020603050405020304" pitchFamily="18" charset="0"/>
              </a:rPr>
              <a:t>(UN, 2015)</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505239" y="4847557"/>
            <a:ext cx="3477110" cy="1838582"/>
          </a:xfrm>
          <a:prstGeom prst="rect">
            <a:avLst/>
          </a:prstGeom>
          <a:ln>
            <a:solidFill>
              <a:schemeClr val="accent1"/>
            </a:solidFill>
          </a:ln>
        </p:spPr>
      </p:pic>
    </p:spTree>
    <p:extLst>
      <p:ext uri="{BB962C8B-B14F-4D97-AF65-F5344CB8AC3E}">
        <p14:creationId xmlns:p14="http://schemas.microsoft.com/office/powerpoint/2010/main" val="2530095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Policy and Governance</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11410" y="2603500"/>
            <a:ext cx="8825659" cy="3416300"/>
          </a:xfrm>
        </p:spPr>
        <p:txBody>
          <a:bodyPr>
            <a:normAutofit/>
          </a:bodyPr>
          <a:lstStyle/>
          <a:p>
            <a:pPr lvl="0"/>
            <a:r>
              <a:rPr lang="en-GB" sz="2000" dirty="0">
                <a:latin typeface="Times New Roman" panose="02020603050405020304" pitchFamily="18" charset="0"/>
                <a:cs typeface="Times New Roman" panose="02020603050405020304" pitchFamily="18" charset="0"/>
              </a:rPr>
              <a:t>WHO’s Health in All Policies approach promotes integrating health considerations across all areas of public policy</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The NHS Long Term Plan prioritises prevention, early intervention and reduction of health inequalities across England</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National policy frameworks shape the design, funding and delivery of public health initiatives such as NHS Health Checks </a:t>
            </a:r>
            <a:r>
              <a:rPr lang="en-GB" sz="2000" dirty="0">
                <a:solidFill>
                  <a:schemeClr val="tx1"/>
                </a:solidFill>
                <a:latin typeface="Times New Roman" panose="02020603050405020304" pitchFamily="18" charset="0"/>
                <a:cs typeface="Times New Roman" panose="02020603050405020304" pitchFamily="18" charset="0"/>
              </a:rPr>
              <a:t>(NHS England, 2019)</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514081" y="4561840"/>
            <a:ext cx="3332386" cy="2042159"/>
          </a:xfrm>
          <a:prstGeom prst="rect">
            <a:avLst/>
          </a:prstGeom>
          <a:ln>
            <a:solidFill>
              <a:schemeClr val="accent1"/>
            </a:solidFill>
          </a:ln>
        </p:spPr>
      </p:pic>
    </p:spTree>
    <p:extLst>
      <p:ext uri="{BB962C8B-B14F-4D97-AF65-F5344CB8AC3E}">
        <p14:creationId xmlns:p14="http://schemas.microsoft.com/office/powerpoint/2010/main" val="2890287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NHS Health Check Programme</a:t>
            </a:r>
            <a:br>
              <a:rPr lang="en-US" b="1"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24325" y="2494640"/>
            <a:ext cx="8825659" cy="3416300"/>
          </a:xfrm>
        </p:spPr>
        <p:txBody>
          <a:bodyPr>
            <a:normAutofit/>
          </a:bodyPr>
          <a:lstStyle/>
          <a:p>
            <a:pPr lvl="0"/>
            <a:r>
              <a:rPr lang="en-GB" sz="2000" dirty="0">
                <a:latin typeface="Times New Roman" panose="02020603050405020304" pitchFamily="18" charset="0"/>
                <a:cs typeface="Times New Roman" panose="02020603050405020304" pitchFamily="18" charset="0"/>
              </a:rPr>
              <a:t>The NHS Health Check Programme targets adults aged 40–74 to assess cardiovascular risk and prevent avoidable illness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Health checks measure key indicators including blood pressure, cholesterol, BMI and lifestyle behaviours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Individuals identified as at risk receive tailored advice, referrals and interventions to support long-term health improvement </a:t>
            </a:r>
            <a:r>
              <a:rPr lang="en-GB" sz="2000" dirty="0">
                <a:solidFill>
                  <a:schemeClr val="tx1"/>
                </a:solidFill>
                <a:latin typeface="Times New Roman" panose="02020603050405020304" pitchFamily="18" charset="0"/>
                <a:cs typeface="Times New Roman" panose="02020603050405020304" pitchFamily="18" charset="0"/>
              </a:rPr>
              <a:t>(NHS UK, 2025; Public Health England, 2020)</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t="2655"/>
          <a:stretch/>
        </p:blipFill>
        <p:spPr>
          <a:xfrm>
            <a:off x="8382000" y="4643120"/>
            <a:ext cx="3529471" cy="1971040"/>
          </a:xfrm>
          <a:prstGeom prst="rect">
            <a:avLst/>
          </a:prstGeom>
          <a:ln>
            <a:solidFill>
              <a:schemeClr val="accent1"/>
            </a:solidFill>
          </a:ln>
        </p:spPr>
      </p:pic>
    </p:spTree>
    <p:extLst>
      <p:ext uri="{BB962C8B-B14F-4D97-AF65-F5344CB8AC3E}">
        <p14:creationId xmlns:p14="http://schemas.microsoft.com/office/powerpoint/2010/main" val="1055853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Health Belief Model (HBM)</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26358" y="2559956"/>
            <a:ext cx="8825659" cy="3416300"/>
          </a:xfrm>
        </p:spPr>
        <p:txBody>
          <a:bodyPr>
            <a:normAutofit/>
          </a:bodyPr>
          <a:lstStyle/>
          <a:p>
            <a:pPr lvl="0"/>
            <a:r>
              <a:rPr lang="en-GB" sz="2000" dirty="0">
                <a:latin typeface="Times New Roman" panose="02020603050405020304" pitchFamily="18" charset="0"/>
                <a:cs typeface="Times New Roman" panose="02020603050405020304" pitchFamily="18" charset="0"/>
              </a:rPr>
              <a:t>The Health Belief Model explains how perceived susceptibility and severity influence engagement with preventative health programmes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Participation depends on whether individuals believe the benefits of health checks outweigh perceived barriers such as time or anxiety</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NHS invitations and GP recommendations act as cues to action, encouraging individuals to attend health checks </a:t>
            </a:r>
            <a:r>
              <a:rPr lang="en-GB" sz="2000" dirty="0">
                <a:solidFill>
                  <a:schemeClr val="tx1"/>
                </a:solidFill>
                <a:latin typeface="Times New Roman" panose="02020603050405020304" pitchFamily="18" charset="0"/>
                <a:cs typeface="Times New Roman" panose="02020603050405020304" pitchFamily="18" charset="0"/>
              </a:rPr>
              <a:t>(Atkins et al., 2020; Bunten et al., 2020)</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duotone>
              <a:prstClr val="black"/>
              <a:srgbClr val="D9C3A5">
                <a:tint val="50000"/>
                <a:satMod val="180000"/>
              </a:srgbClr>
            </a:duotone>
          </a:blip>
          <a:srcRect l="1422" t="2188" r="1"/>
          <a:stretch/>
        </p:blipFill>
        <p:spPr>
          <a:xfrm>
            <a:off x="9113520" y="4460240"/>
            <a:ext cx="2948720" cy="2271278"/>
          </a:xfrm>
          <a:prstGeom prst="rect">
            <a:avLst/>
          </a:prstGeom>
          <a:solidFill>
            <a:schemeClr val="accent4">
              <a:lumMod val="40000"/>
              <a:lumOff val="60000"/>
            </a:schemeClr>
          </a:solidFill>
          <a:ln>
            <a:solidFill>
              <a:schemeClr val="accent1"/>
            </a:solidFill>
          </a:ln>
        </p:spPr>
      </p:pic>
    </p:spTree>
    <p:extLst>
      <p:ext uri="{BB962C8B-B14F-4D97-AF65-F5344CB8AC3E}">
        <p14:creationId xmlns:p14="http://schemas.microsoft.com/office/powerpoint/2010/main" val="743906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Successes and Effectiveness</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44068" y="2581728"/>
            <a:ext cx="8825659" cy="3416300"/>
          </a:xfrm>
        </p:spPr>
        <p:txBody>
          <a:bodyPr>
            <a:normAutofit/>
          </a:bodyPr>
          <a:lstStyle/>
          <a:p>
            <a:pPr lvl="0"/>
            <a:r>
              <a:rPr lang="en-GB" sz="2000" dirty="0">
                <a:latin typeface="Times New Roman" panose="02020603050405020304" pitchFamily="18" charset="0"/>
                <a:cs typeface="Times New Roman" panose="02020603050405020304" pitchFamily="18" charset="0"/>
              </a:rPr>
              <a:t>Evidence shows NHS Health Checks support early detection of cardiovascular risk and improved diagnosis rates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Quantitative data indicate increased identification of hypertension and diabetes among programme participants </a:t>
            </a:r>
            <a:r>
              <a:rPr lang="en-GB" sz="2000" dirty="0">
                <a:solidFill>
                  <a:schemeClr val="tx1"/>
                </a:solidFill>
                <a:latin typeface="Times New Roman" panose="02020603050405020304" pitchFamily="18" charset="0"/>
                <a:cs typeface="Times New Roman" panose="02020603050405020304" pitchFamily="18" charset="0"/>
              </a:rPr>
              <a:t>(Public Health England, 2020)</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Qualitative findings suggest improved health awareness and motivation to adopt healthier lifestyle behaviours </a:t>
            </a:r>
            <a:r>
              <a:rPr lang="en-GB" sz="2000" dirty="0">
                <a:solidFill>
                  <a:schemeClr val="tx1"/>
                </a:solidFill>
                <a:latin typeface="Times New Roman" panose="02020603050405020304" pitchFamily="18" charset="0"/>
                <a:cs typeface="Times New Roman" panose="02020603050405020304" pitchFamily="18" charset="0"/>
              </a:rPr>
              <a:t>(Kennedy et al., 2019; McCracken et al., 2024)</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846285" y="4751573"/>
            <a:ext cx="3115110" cy="1886213"/>
          </a:xfrm>
          <a:prstGeom prst="rect">
            <a:avLst/>
          </a:prstGeom>
          <a:ln>
            <a:solidFill>
              <a:schemeClr val="accent1"/>
            </a:solidFill>
          </a:ln>
        </p:spPr>
      </p:pic>
    </p:spTree>
    <p:extLst>
      <p:ext uri="{BB962C8B-B14F-4D97-AF65-F5344CB8AC3E}">
        <p14:creationId xmlns:p14="http://schemas.microsoft.com/office/powerpoint/2010/main" val="3497473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Challenges and Limitations</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lvl="0"/>
            <a:r>
              <a:rPr lang="en-GB" sz="2000" dirty="0">
                <a:latin typeface="Times New Roman" panose="02020603050405020304" pitchFamily="18" charset="0"/>
                <a:cs typeface="Times New Roman" panose="02020603050405020304" pitchFamily="18" charset="0"/>
              </a:rPr>
              <a:t>Uptake of NHS Health Checks is uneven, with lower participation among deprived communities and minority ethnic groups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Limited follow-up and lifestyle support reduce the long-term impact of behaviour change interventions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Financial and workforce constraints affect consistency and quality of programme delivery across regions </a:t>
            </a:r>
            <a:r>
              <a:rPr lang="en-GB" sz="2000" dirty="0">
                <a:solidFill>
                  <a:schemeClr val="tx1"/>
                </a:solidFill>
                <a:latin typeface="Times New Roman" panose="02020603050405020304" pitchFamily="18" charset="0"/>
                <a:cs typeface="Times New Roman" panose="02020603050405020304" pitchFamily="18" charset="0"/>
              </a:rPr>
              <a:t>(Robson, 2021; Atkins et al., 2020)</a:t>
            </a: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601484" y="4576625"/>
            <a:ext cx="3238952" cy="1971950"/>
          </a:xfrm>
          <a:prstGeom prst="rect">
            <a:avLst/>
          </a:prstGeom>
          <a:ln>
            <a:solidFill>
              <a:schemeClr val="accent1"/>
            </a:solidFill>
          </a:ln>
        </p:spPr>
      </p:pic>
    </p:spTree>
    <p:extLst>
      <p:ext uri="{BB962C8B-B14F-4D97-AF65-F5344CB8AC3E}">
        <p14:creationId xmlns:p14="http://schemas.microsoft.com/office/powerpoint/2010/main" val="1269182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Equity and Access</a:t>
            </a:r>
            <a:endParaRPr lang="en-US" b="1"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697285" y="4328160"/>
            <a:ext cx="5401429" cy="2529840"/>
          </a:xfrm>
          <a:prstGeom prst="rect">
            <a:avLst/>
          </a:prstGeom>
        </p:spPr>
      </p:pic>
      <p:sp>
        <p:nvSpPr>
          <p:cNvPr id="3" name="Content Placeholder 2"/>
          <p:cNvSpPr>
            <a:spLocks noGrp="1"/>
          </p:cNvSpPr>
          <p:nvPr>
            <p:ph idx="1"/>
          </p:nvPr>
        </p:nvSpPr>
        <p:spPr>
          <a:xfrm>
            <a:off x="1078752" y="2429325"/>
            <a:ext cx="9132048" cy="3416300"/>
          </a:xfrm>
        </p:spPr>
        <p:txBody>
          <a:bodyPr>
            <a:normAutofit/>
          </a:bodyPr>
          <a:lstStyle/>
          <a:p>
            <a:pPr lvl="0"/>
            <a:r>
              <a:rPr lang="en-GB" sz="2000" dirty="0">
                <a:latin typeface="Times New Roman" panose="02020603050405020304" pitchFamily="18" charset="0"/>
                <a:cs typeface="Times New Roman" panose="02020603050405020304" pitchFamily="18" charset="0"/>
              </a:rPr>
              <a:t>Health inequalities result in higher disease risk but lower engagement with preventative services in deprived populations</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Ethnic disparities, language barriers and cultural perceptions influence access and uptake of health checks </a:t>
            </a:r>
            <a:r>
              <a:rPr lang="en-GB" sz="2000" dirty="0">
                <a:solidFill>
                  <a:schemeClr val="tx1"/>
                </a:solidFill>
                <a:latin typeface="Times New Roman" panose="02020603050405020304" pitchFamily="18" charset="0"/>
                <a:cs typeface="Times New Roman" panose="02020603050405020304" pitchFamily="18" charset="0"/>
              </a:rPr>
              <a:t>(Marmot et al., 2020)</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Digital exclusion further limits engagement where appointment systems rely on online access and communication </a:t>
            </a:r>
            <a:r>
              <a:rPr lang="en-GB" sz="2000" dirty="0">
                <a:solidFill>
                  <a:schemeClr val="tx1"/>
                </a:solidFill>
                <a:latin typeface="Times New Roman" panose="02020603050405020304" pitchFamily="18" charset="0"/>
                <a:cs typeface="Times New Roman" panose="02020603050405020304" pitchFamily="18" charset="0"/>
              </a:rPr>
              <a:t>(Robson, 2021; Office for Health Improvement and Disparities, 2021)</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5929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Future Recommendations</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603500"/>
            <a:ext cx="9295332" cy="3416300"/>
          </a:xfrm>
        </p:spPr>
        <p:txBody>
          <a:bodyPr>
            <a:normAutofit/>
          </a:bodyPr>
          <a:lstStyle/>
          <a:p>
            <a:pPr lvl="0"/>
            <a:r>
              <a:rPr lang="en-GB" sz="2400" dirty="0">
                <a:latin typeface="Times New Roman" panose="02020603050405020304" pitchFamily="18" charset="0"/>
                <a:cs typeface="Times New Roman" panose="02020603050405020304" pitchFamily="18" charset="0"/>
              </a:rPr>
              <a:t>Targeted outreach through community organisations can improve engagement among high-risk and underserved groups</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Stronger integration with lifestyle support services would enhance the effectiveness of health checks</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Improved monitoring and evaluation can strengthen evidence-based policy and reduce regional variation</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8023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Conclusion</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603500"/>
            <a:ext cx="10035560" cy="3416300"/>
          </a:xfrm>
        </p:spPr>
        <p:txBody>
          <a:bodyPr>
            <a:normAutofit/>
          </a:bodyPr>
          <a:lstStyle/>
          <a:p>
            <a:pPr lvl="0"/>
            <a:r>
              <a:rPr lang="en-GB" sz="2400" dirty="0">
                <a:latin typeface="Times New Roman" panose="02020603050405020304" pitchFamily="18" charset="0"/>
                <a:cs typeface="Times New Roman" panose="02020603050405020304" pitchFamily="18" charset="0"/>
              </a:rPr>
              <a:t> Preventive public health initiatives are essential for sustainable, effective and equitable healthcare systems</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The NHS Health Check Programme demonstrates integration of health, wellbeing and sustainable development in practice</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Continued policy alignment with the SDGs is crucial for improving long-term population health outcomes in the UK</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6144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a:xfrm>
            <a:off x="1051259" y="2348976"/>
            <a:ext cx="9563322" cy="3416300"/>
          </a:xfrm>
        </p:spPr>
        <p:txBody>
          <a:bodyPr>
            <a:noAutofit/>
          </a:bodyPr>
          <a:lstStyle/>
          <a:p>
            <a:pPr lvl="0"/>
            <a:r>
              <a:rPr lang="en-GB" sz="900" dirty="0">
                <a:latin typeface="Times New Roman" panose="02020603050405020304" pitchFamily="18" charset="0"/>
                <a:cs typeface="Times New Roman" panose="02020603050405020304" pitchFamily="18" charset="0"/>
              </a:rPr>
              <a:t>McCracken, C., Raisi-Estabragh, Z., Szabo, L. et al. (2024) </a:t>
            </a:r>
            <a:r>
              <a:rPr lang="en-GB" sz="900" i="1" dirty="0">
                <a:latin typeface="Times New Roman" panose="02020603050405020304" pitchFamily="18" charset="0"/>
                <a:cs typeface="Times New Roman" panose="02020603050405020304" pitchFamily="18" charset="0"/>
              </a:rPr>
              <a:t>NHS Health Check attendance is associated with reduced multiorgan disease risk: a matched cohort study in the UK Biobank</a:t>
            </a:r>
            <a:r>
              <a:rPr lang="en-GB" sz="900" dirty="0">
                <a:latin typeface="Times New Roman" panose="02020603050405020304" pitchFamily="18" charset="0"/>
                <a:cs typeface="Times New Roman" panose="02020603050405020304" pitchFamily="18" charset="0"/>
              </a:rPr>
              <a:t>, </a:t>
            </a:r>
            <a:r>
              <a:rPr lang="en-GB" sz="900" b="1" dirty="0">
                <a:latin typeface="Times New Roman" panose="02020603050405020304" pitchFamily="18" charset="0"/>
                <a:cs typeface="Times New Roman" panose="02020603050405020304" pitchFamily="18" charset="0"/>
              </a:rPr>
              <a:t>BMC Medicine</a:t>
            </a:r>
            <a:r>
              <a:rPr lang="en-GB" sz="900" dirty="0">
                <a:latin typeface="Times New Roman" panose="02020603050405020304" pitchFamily="18" charset="0"/>
                <a:cs typeface="Times New Roman" panose="02020603050405020304" pitchFamily="18" charset="0"/>
              </a:rPr>
              <a:t>. Available at: https://doi.org/10.1186/s12916-023-03187-w (Accessed: 22 Jan 2026). </a:t>
            </a:r>
            <a:endParaRPr lang="en-US" sz="900" dirty="0">
              <a:latin typeface="Times New Roman" panose="02020603050405020304" pitchFamily="18" charset="0"/>
              <a:cs typeface="Times New Roman" panose="02020603050405020304" pitchFamily="18" charset="0"/>
            </a:endParaRPr>
          </a:p>
          <a:p>
            <a:pPr lvl="0"/>
            <a:r>
              <a:rPr lang="en-GB" sz="900" dirty="0">
                <a:latin typeface="Times New Roman" panose="02020603050405020304" pitchFamily="18" charset="0"/>
                <a:cs typeface="Times New Roman" panose="02020603050405020304" pitchFamily="18" charset="0"/>
              </a:rPr>
              <a:t>Department of Health and Social Care (2020) </a:t>
            </a:r>
            <a:r>
              <a:rPr lang="en-GB" sz="900" i="1" dirty="0">
                <a:latin typeface="Times New Roman" panose="02020603050405020304" pitchFamily="18" charset="0"/>
                <a:cs typeface="Times New Roman" panose="02020603050405020304" pitchFamily="18" charset="0"/>
              </a:rPr>
              <a:t>Preventing illness and improving health for all: a review of the NHS Health Check programme and recommendations</a:t>
            </a:r>
            <a:r>
              <a:rPr lang="en-GB" sz="900" dirty="0">
                <a:latin typeface="Times New Roman" panose="02020603050405020304" pitchFamily="18" charset="0"/>
                <a:cs typeface="Times New Roman" panose="02020603050405020304" pitchFamily="18" charset="0"/>
              </a:rPr>
              <a:t>. GOV.UK. Available at: </a:t>
            </a:r>
            <a:r>
              <a:rPr lang="en-GB" sz="900" u="sng" dirty="0">
                <a:latin typeface="Times New Roman" panose="02020603050405020304" pitchFamily="18" charset="0"/>
                <a:cs typeface="Times New Roman" panose="02020603050405020304" pitchFamily="18" charset="0"/>
              </a:rPr>
              <a:t>https://www.gov.uk/government/publications/nhs-health-check-programme-review/preventing-illness-and-improving-health-for-all-a-review-of-the-nhs-health-check-programme-and-recommendations</a:t>
            </a:r>
            <a:r>
              <a:rPr lang="en-GB" sz="900" dirty="0">
                <a:latin typeface="Times New Roman" panose="02020603050405020304" pitchFamily="18" charset="0"/>
                <a:cs typeface="Times New Roman" panose="02020603050405020304" pitchFamily="18" charset="0"/>
              </a:rPr>
              <a:t> (Accessed: 22 Jan 2026). </a:t>
            </a:r>
            <a:endParaRPr lang="en-US" sz="900" dirty="0">
              <a:latin typeface="Times New Roman" panose="02020603050405020304" pitchFamily="18" charset="0"/>
              <a:cs typeface="Times New Roman" panose="02020603050405020304" pitchFamily="18" charset="0"/>
            </a:endParaRPr>
          </a:p>
          <a:p>
            <a:pPr lvl="0"/>
            <a:r>
              <a:rPr lang="en-GB" sz="900" dirty="0">
                <a:latin typeface="Times New Roman" panose="02020603050405020304" pitchFamily="18" charset="0"/>
                <a:cs typeface="Times New Roman" panose="02020603050405020304" pitchFamily="18" charset="0"/>
              </a:rPr>
              <a:t>Bunten, A., Gold, N. and Bogle, V. et al. (2020) ‘A systematic review of factors influencing NHS health check uptake: invitation methods, patient characteristics, and impact of interventions’, </a:t>
            </a:r>
            <a:r>
              <a:rPr lang="en-GB" sz="900" b="1" dirty="0">
                <a:latin typeface="Times New Roman" panose="02020603050405020304" pitchFamily="18" charset="0"/>
                <a:cs typeface="Times New Roman" panose="02020603050405020304" pitchFamily="18" charset="0"/>
              </a:rPr>
              <a:t>BMC Public Health</a:t>
            </a:r>
            <a:r>
              <a:rPr lang="en-GB" sz="900" dirty="0">
                <a:latin typeface="Times New Roman" panose="02020603050405020304" pitchFamily="18" charset="0"/>
                <a:cs typeface="Times New Roman" panose="02020603050405020304" pitchFamily="18" charset="0"/>
              </a:rPr>
              <a:t>, 20(93). Available at: </a:t>
            </a:r>
            <a:r>
              <a:rPr lang="en-GB" sz="900" u="sng" dirty="0">
                <a:latin typeface="Times New Roman" panose="02020603050405020304" pitchFamily="18" charset="0"/>
                <a:cs typeface="Times New Roman" panose="02020603050405020304" pitchFamily="18" charset="0"/>
              </a:rPr>
              <a:t>https://bmcpublichealth.biomedcentral.com/articles/10.1186/s12889-019-7889-4</a:t>
            </a:r>
            <a:r>
              <a:rPr lang="en-GB" sz="900" dirty="0">
                <a:latin typeface="Times New Roman" panose="02020603050405020304" pitchFamily="18" charset="0"/>
                <a:cs typeface="Times New Roman" panose="02020603050405020304" pitchFamily="18" charset="0"/>
              </a:rPr>
              <a:t> (Accessed: 24 Jan 2026). </a:t>
            </a:r>
            <a:endParaRPr lang="en-US" sz="900" dirty="0">
              <a:latin typeface="Times New Roman" panose="02020603050405020304" pitchFamily="18" charset="0"/>
              <a:cs typeface="Times New Roman" panose="02020603050405020304" pitchFamily="18" charset="0"/>
            </a:endParaRPr>
          </a:p>
          <a:p>
            <a:pPr lvl="0"/>
            <a:r>
              <a:rPr lang="en-GB" sz="900" dirty="0">
                <a:latin typeface="Times New Roman" panose="02020603050405020304" pitchFamily="18" charset="0"/>
                <a:cs typeface="Times New Roman" panose="02020603050405020304" pitchFamily="18" charset="0"/>
              </a:rPr>
              <a:t>NHS UK (2025) </a:t>
            </a:r>
            <a:r>
              <a:rPr lang="en-GB" sz="900" i="1" dirty="0">
                <a:latin typeface="Times New Roman" panose="02020603050405020304" pitchFamily="18" charset="0"/>
                <a:cs typeface="Times New Roman" panose="02020603050405020304" pitchFamily="18" charset="0"/>
              </a:rPr>
              <a:t>NHS Health Check</a:t>
            </a:r>
            <a:r>
              <a:rPr lang="en-GB" sz="900" dirty="0">
                <a:latin typeface="Times New Roman" panose="02020603050405020304" pitchFamily="18" charset="0"/>
                <a:cs typeface="Times New Roman" panose="02020603050405020304" pitchFamily="18" charset="0"/>
              </a:rPr>
              <a:t>. Available at: </a:t>
            </a:r>
            <a:r>
              <a:rPr lang="en-GB" sz="900" u="sng" dirty="0">
                <a:latin typeface="Times New Roman" panose="02020603050405020304" pitchFamily="18" charset="0"/>
                <a:cs typeface="Times New Roman" panose="02020603050405020304" pitchFamily="18" charset="0"/>
              </a:rPr>
              <a:t>https://www.nhs.uk/conditions/nhs-health-check/nhs-health-check/</a:t>
            </a:r>
            <a:r>
              <a:rPr lang="en-GB" sz="900" dirty="0">
                <a:latin typeface="Times New Roman" panose="02020603050405020304" pitchFamily="18" charset="0"/>
                <a:cs typeface="Times New Roman" panose="02020603050405020304" pitchFamily="18" charset="0"/>
              </a:rPr>
              <a:t> (Accessed: 24 Jan 2026). </a:t>
            </a:r>
            <a:endParaRPr lang="en-US" sz="900" dirty="0">
              <a:latin typeface="Times New Roman" panose="02020603050405020304" pitchFamily="18" charset="0"/>
              <a:cs typeface="Times New Roman" panose="02020603050405020304" pitchFamily="18" charset="0"/>
            </a:endParaRPr>
          </a:p>
          <a:p>
            <a:pPr lvl="0"/>
            <a:r>
              <a:rPr lang="en-GB" sz="900" dirty="0">
                <a:latin typeface="Times New Roman" panose="02020603050405020304" pitchFamily="18" charset="0"/>
                <a:cs typeface="Times New Roman" panose="02020603050405020304" pitchFamily="18" charset="0"/>
              </a:rPr>
              <a:t>Public Health England (2020) </a:t>
            </a:r>
            <a:r>
              <a:rPr lang="en-GB" sz="900" i="1" dirty="0">
                <a:latin typeface="Times New Roman" panose="02020603050405020304" pitchFamily="18" charset="0"/>
                <a:cs typeface="Times New Roman" panose="02020603050405020304" pitchFamily="18" charset="0"/>
              </a:rPr>
              <a:t>NHS Health Check Literature Reviews &amp; Evidence Summaries</a:t>
            </a:r>
            <a:r>
              <a:rPr lang="en-GB" sz="900" dirty="0">
                <a:latin typeface="Times New Roman" panose="02020603050405020304" pitchFamily="18" charset="0"/>
                <a:cs typeface="Times New Roman" panose="02020603050405020304" pitchFamily="18" charset="0"/>
              </a:rPr>
              <a:t>. Available at: </a:t>
            </a:r>
            <a:r>
              <a:rPr lang="en-GB" sz="900" u="sng" dirty="0">
                <a:latin typeface="Times New Roman" panose="02020603050405020304" pitchFamily="18" charset="0"/>
                <a:cs typeface="Times New Roman" panose="02020603050405020304" pitchFamily="18" charset="0"/>
              </a:rPr>
              <a:t>https://www.healthcheck.nhs.uk/commissioners-and-providers/evidence/</a:t>
            </a:r>
            <a:r>
              <a:rPr lang="en-GB" sz="900" dirty="0">
                <a:latin typeface="Times New Roman" panose="02020603050405020304" pitchFamily="18" charset="0"/>
                <a:cs typeface="Times New Roman" panose="02020603050405020304" pitchFamily="18" charset="0"/>
              </a:rPr>
              <a:t> (Accessed: 24 Jan 2026). </a:t>
            </a:r>
            <a:endParaRPr lang="en-US" sz="900" dirty="0">
              <a:latin typeface="Times New Roman" panose="02020603050405020304" pitchFamily="18" charset="0"/>
              <a:cs typeface="Times New Roman" panose="02020603050405020304" pitchFamily="18" charset="0"/>
            </a:endParaRPr>
          </a:p>
          <a:p>
            <a:pPr lvl="0"/>
            <a:r>
              <a:rPr lang="en-GB" sz="900" dirty="0">
                <a:latin typeface="Times New Roman" panose="02020603050405020304" pitchFamily="18" charset="0"/>
                <a:cs typeface="Times New Roman" panose="02020603050405020304" pitchFamily="18" charset="0"/>
              </a:rPr>
              <a:t>Robson, J. (2021) ‘NHS Health Checks: an observational study of equity and trends in attendance’, </a:t>
            </a:r>
            <a:r>
              <a:rPr lang="en-GB" sz="900" b="1" dirty="0">
                <a:latin typeface="Times New Roman" panose="02020603050405020304" pitchFamily="18" charset="0"/>
                <a:cs typeface="Times New Roman" panose="02020603050405020304" pitchFamily="18" charset="0"/>
              </a:rPr>
              <a:t>British Journal of General Practice</a:t>
            </a:r>
            <a:r>
              <a:rPr lang="en-GB" sz="900" dirty="0">
                <a:latin typeface="Times New Roman" panose="02020603050405020304" pitchFamily="18" charset="0"/>
                <a:cs typeface="Times New Roman" panose="02020603050405020304" pitchFamily="18" charset="0"/>
              </a:rPr>
              <a:t>, 71(710), e701–e710. Available at: </a:t>
            </a:r>
            <a:r>
              <a:rPr lang="en-GB" sz="900" u="sng" dirty="0">
                <a:latin typeface="Times New Roman" panose="02020603050405020304" pitchFamily="18" charset="0"/>
                <a:cs typeface="Times New Roman" panose="02020603050405020304" pitchFamily="18" charset="0"/>
              </a:rPr>
              <a:t>https://bjgp.org/content/71/710/e701</a:t>
            </a:r>
            <a:r>
              <a:rPr lang="en-GB" sz="900" dirty="0">
                <a:latin typeface="Times New Roman" panose="02020603050405020304" pitchFamily="18" charset="0"/>
                <a:cs typeface="Times New Roman" panose="02020603050405020304" pitchFamily="18" charset="0"/>
              </a:rPr>
              <a:t> (Accessed: 25 Jan 2026). </a:t>
            </a:r>
            <a:endParaRPr lang="en-US" sz="900" dirty="0">
              <a:latin typeface="Times New Roman" panose="02020603050405020304" pitchFamily="18" charset="0"/>
              <a:cs typeface="Times New Roman" panose="02020603050405020304" pitchFamily="18" charset="0"/>
            </a:endParaRPr>
          </a:p>
          <a:p>
            <a:pPr lvl="0"/>
            <a:r>
              <a:rPr lang="en-GB" sz="900" dirty="0">
                <a:latin typeface="Times New Roman" panose="02020603050405020304" pitchFamily="18" charset="0"/>
                <a:cs typeface="Times New Roman" panose="02020603050405020304" pitchFamily="18" charset="0"/>
              </a:rPr>
              <a:t>Kennedy, O. et al. (2019) </a:t>
            </a:r>
            <a:r>
              <a:rPr lang="en-GB" sz="900" i="1" dirty="0">
                <a:latin typeface="Times New Roman" panose="02020603050405020304" pitchFamily="18" charset="0"/>
                <a:cs typeface="Times New Roman" panose="02020603050405020304" pitchFamily="18" charset="0"/>
              </a:rPr>
              <a:t>Evaluating the effectiveness of the NHS Health Check: uptake, risk factor detection and management</a:t>
            </a:r>
            <a:r>
              <a:rPr lang="en-GB" sz="900" dirty="0">
                <a:latin typeface="Times New Roman" panose="02020603050405020304" pitchFamily="18" charset="0"/>
                <a:cs typeface="Times New Roman" panose="02020603050405020304" pitchFamily="18" charset="0"/>
              </a:rPr>
              <a:t>, </a:t>
            </a:r>
            <a:r>
              <a:rPr lang="en-GB" sz="900" b="1" dirty="0">
                <a:latin typeface="Times New Roman" panose="02020603050405020304" pitchFamily="18" charset="0"/>
                <a:cs typeface="Times New Roman" panose="02020603050405020304" pitchFamily="18" charset="0"/>
              </a:rPr>
              <a:t>BMJ Open</a:t>
            </a:r>
            <a:r>
              <a:rPr lang="en-GB" sz="900" dirty="0">
                <a:latin typeface="Times New Roman" panose="02020603050405020304" pitchFamily="18" charset="0"/>
                <a:cs typeface="Times New Roman" panose="02020603050405020304" pitchFamily="18" charset="0"/>
              </a:rPr>
              <a:t>, 9(9): e029420. Available at: </a:t>
            </a:r>
            <a:r>
              <a:rPr lang="en-GB" sz="900" u="sng" dirty="0">
                <a:latin typeface="Times New Roman" panose="02020603050405020304" pitchFamily="18" charset="0"/>
                <a:cs typeface="Times New Roman" panose="02020603050405020304" pitchFamily="18" charset="0"/>
              </a:rPr>
              <a:t>https://bmjopen.bmj.com/content/9/9/e029420</a:t>
            </a:r>
            <a:r>
              <a:rPr lang="en-GB" sz="900" dirty="0">
                <a:latin typeface="Times New Roman" panose="02020603050405020304" pitchFamily="18" charset="0"/>
                <a:cs typeface="Times New Roman" panose="02020603050405020304" pitchFamily="18" charset="0"/>
              </a:rPr>
              <a:t> (Accessed: 25 Jan 2026). </a:t>
            </a:r>
            <a:endParaRPr lang="en-US" sz="900" dirty="0">
              <a:latin typeface="Times New Roman" panose="02020603050405020304" pitchFamily="18" charset="0"/>
              <a:cs typeface="Times New Roman" panose="02020603050405020304" pitchFamily="18" charset="0"/>
            </a:endParaRPr>
          </a:p>
          <a:p>
            <a:pPr lvl="0"/>
            <a:r>
              <a:rPr lang="en-GB" sz="900" dirty="0">
                <a:latin typeface="Times New Roman" panose="02020603050405020304" pitchFamily="18" charset="0"/>
                <a:cs typeface="Times New Roman" panose="02020603050405020304" pitchFamily="18" charset="0"/>
              </a:rPr>
              <a:t>Atkins, L. et al. (2020) ‘Influences on NHS Health Check behaviours: a systematic review’, </a:t>
            </a:r>
            <a:r>
              <a:rPr lang="en-GB" sz="900" b="1" dirty="0">
                <a:latin typeface="Times New Roman" panose="02020603050405020304" pitchFamily="18" charset="0"/>
                <a:cs typeface="Times New Roman" panose="02020603050405020304" pitchFamily="18" charset="0"/>
              </a:rPr>
              <a:t>BMC Public Health</a:t>
            </a:r>
            <a:r>
              <a:rPr lang="en-GB" sz="900" dirty="0">
                <a:latin typeface="Times New Roman" panose="02020603050405020304" pitchFamily="18" charset="0"/>
                <a:cs typeface="Times New Roman" panose="02020603050405020304" pitchFamily="18" charset="0"/>
              </a:rPr>
              <a:t>, 20(2020). Available at: </a:t>
            </a:r>
            <a:r>
              <a:rPr lang="en-GB" sz="900" u="sng" dirty="0">
                <a:latin typeface="Times New Roman" panose="02020603050405020304" pitchFamily="18" charset="0"/>
                <a:cs typeface="Times New Roman" panose="02020603050405020304" pitchFamily="18" charset="0"/>
              </a:rPr>
              <a:t>https://link.springer.com/article/10.1186/s12889-020-09365-2</a:t>
            </a:r>
            <a:r>
              <a:rPr lang="en-GB" sz="900" dirty="0">
                <a:latin typeface="Times New Roman" panose="02020603050405020304" pitchFamily="18" charset="0"/>
                <a:cs typeface="Times New Roman" panose="02020603050405020304" pitchFamily="18" charset="0"/>
              </a:rPr>
              <a:t> (Accessed: 26 Jan 2026). </a:t>
            </a:r>
            <a:endParaRPr lang="en-US" sz="900" dirty="0">
              <a:latin typeface="Times New Roman" panose="02020603050405020304" pitchFamily="18" charset="0"/>
              <a:cs typeface="Times New Roman" panose="02020603050405020304" pitchFamily="18" charset="0"/>
            </a:endParaRPr>
          </a:p>
          <a:p>
            <a:pPr lvl="0"/>
            <a:r>
              <a:rPr lang="en-GB" sz="900" dirty="0">
                <a:latin typeface="Times New Roman" panose="02020603050405020304" pitchFamily="18" charset="0"/>
                <a:cs typeface="Times New Roman" panose="02020603050405020304" pitchFamily="18" charset="0"/>
              </a:rPr>
              <a:t>Office for Health Improvement and Disparities (2021) </a:t>
            </a:r>
            <a:r>
              <a:rPr lang="en-GB" sz="900" i="1" dirty="0">
                <a:latin typeface="Times New Roman" panose="02020603050405020304" pitchFamily="18" charset="0"/>
                <a:cs typeface="Times New Roman" panose="02020603050405020304" pitchFamily="18" charset="0"/>
              </a:rPr>
              <a:t>Role and remit (formerly Public Health England)</a:t>
            </a:r>
            <a:r>
              <a:rPr lang="en-GB" sz="900" dirty="0">
                <a:latin typeface="Times New Roman" panose="02020603050405020304" pitchFamily="18" charset="0"/>
                <a:cs typeface="Times New Roman" panose="02020603050405020304" pitchFamily="18" charset="0"/>
              </a:rPr>
              <a:t>. GOV.UK. Available at: </a:t>
            </a:r>
            <a:r>
              <a:rPr lang="en-GB" sz="900" u="sng" dirty="0">
                <a:latin typeface="Times New Roman" panose="02020603050405020304" pitchFamily="18" charset="0"/>
                <a:cs typeface="Times New Roman" panose="02020603050405020304" pitchFamily="18" charset="0"/>
              </a:rPr>
              <a:t>https://www.gov.uk/government/organisations/office-for-health-improvement-and-disparities</a:t>
            </a:r>
            <a:r>
              <a:rPr lang="en-GB" sz="900" dirty="0">
                <a:latin typeface="Times New Roman" panose="02020603050405020304" pitchFamily="18" charset="0"/>
                <a:cs typeface="Times New Roman" panose="02020603050405020304" pitchFamily="18" charset="0"/>
              </a:rPr>
              <a:t> (Accessed: 26 Jan 2026). </a:t>
            </a:r>
            <a:endParaRPr lang="en-US" sz="900" dirty="0">
              <a:latin typeface="Times New Roman" panose="02020603050405020304" pitchFamily="18" charset="0"/>
              <a:cs typeface="Times New Roman" panose="02020603050405020304" pitchFamily="18" charset="0"/>
            </a:endParaRPr>
          </a:p>
          <a:p>
            <a:pPr lvl="0"/>
            <a:r>
              <a:rPr lang="en-GB" sz="900" dirty="0">
                <a:latin typeface="Times New Roman" panose="02020603050405020304" pitchFamily="18" charset="0"/>
                <a:cs typeface="Times New Roman" panose="02020603050405020304" pitchFamily="18" charset="0"/>
              </a:rPr>
              <a:t>UK Government (2020) </a:t>
            </a:r>
            <a:r>
              <a:rPr lang="en-GB" sz="900" i="1" dirty="0">
                <a:latin typeface="Times New Roman" panose="02020603050405020304" pitchFamily="18" charset="0"/>
                <a:cs typeface="Times New Roman" panose="02020603050405020304" pitchFamily="18" charset="0"/>
              </a:rPr>
              <a:t>Review of NHS Health Checks: terms of reference</a:t>
            </a:r>
            <a:r>
              <a:rPr lang="en-GB" sz="900" dirty="0">
                <a:latin typeface="Times New Roman" panose="02020603050405020304" pitchFamily="18" charset="0"/>
                <a:cs typeface="Times New Roman" panose="02020603050405020304" pitchFamily="18" charset="0"/>
              </a:rPr>
              <a:t>. GOV.UK. Available at: </a:t>
            </a:r>
            <a:r>
              <a:rPr lang="en-GB" sz="900" u="sng" dirty="0">
                <a:latin typeface="Times New Roman" panose="02020603050405020304" pitchFamily="18" charset="0"/>
                <a:cs typeface="Times New Roman" panose="02020603050405020304" pitchFamily="18" charset="0"/>
              </a:rPr>
              <a:t>https://www.gov.uk/government/publications/nhs-health-check-programme-review/review-of-nhs-health-checks-terms-of-reference</a:t>
            </a:r>
            <a:r>
              <a:rPr lang="en-GB" sz="900" dirty="0">
                <a:latin typeface="Times New Roman" panose="02020603050405020304" pitchFamily="18" charset="0"/>
                <a:cs typeface="Times New Roman" panose="02020603050405020304" pitchFamily="18" charset="0"/>
              </a:rPr>
              <a:t> (Accessed: 28 Jan 2026). </a:t>
            </a:r>
            <a:endParaRPr lang="en-US" sz="900" dirty="0">
              <a:latin typeface="Times New Roman" panose="02020603050405020304" pitchFamily="18" charset="0"/>
              <a:cs typeface="Times New Roman" panose="02020603050405020304" pitchFamily="18" charset="0"/>
            </a:endParaRPr>
          </a:p>
          <a:p>
            <a:pPr lvl="0"/>
            <a:r>
              <a:rPr lang="en-GB" sz="900" dirty="0">
                <a:latin typeface="Times New Roman" panose="02020603050405020304" pitchFamily="18" charset="0"/>
                <a:cs typeface="Times New Roman" panose="02020603050405020304" pitchFamily="18" charset="0"/>
              </a:rPr>
              <a:t>Toshniwal, P. P. (2024) </a:t>
            </a:r>
            <a:r>
              <a:rPr lang="en-GB" sz="900" i="1" dirty="0">
                <a:latin typeface="Times New Roman" panose="02020603050405020304" pitchFamily="18" charset="0"/>
                <a:cs typeface="Times New Roman" panose="02020603050405020304" pitchFamily="18" charset="0"/>
              </a:rPr>
              <a:t>NHS health checks linked to reduced risk of heart, brain, kidney and liver diseases</a:t>
            </a:r>
            <a:r>
              <a:rPr lang="en-GB" sz="900" dirty="0">
                <a:latin typeface="Times New Roman" panose="02020603050405020304" pitchFamily="18" charset="0"/>
                <a:cs typeface="Times New Roman" panose="02020603050405020304" pitchFamily="18" charset="0"/>
              </a:rPr>
              <a:t>, </a:t>
            </a:r>
            <a:r>
              <a:rPr lang="en-GB" sz="900" b="1" dirty="0">
                <a:latin typeface="Times New Roman" panose="02020603050405020304" pitchFamily="18" charset="0"/>
                <a:cs typeface="Times New Roman" panose="02020603050405020304" pitchFamily="18" charset="0"/>
              </a:rPr>
              <a:t>News-Medical.net</a:t>
            </a:r>
            <a:r>
              <a:rPr lang="en-GB" sz="900" dirty="0">
                <a:latin typeface="Times New Roman" panose="02020603050405020304" pitchFamily="18" charset="0"/>
                <a:cs typeface="Times New Roman" panose="02020603050405020304" pitchFamily="18" charset="0"/>
              </a:rPr>
              <a:t>, 24 January. Available at: </a:t>
            </a:r>
            <a:r>
              <a:rPr lang="en-GB" sz="900" u="sng" dirty="0">
                <a:latin typeface="Times New Roman" panose="02020603050405020304" pitchFamily="18" charset="0"/>
                <a:cs typeface="Times New Roman" panose="02020603050405020304" pitchFamily="18" charset="0"/>
              </a:rPr>
              <a:t>https://www.news-medical.net/news/20240124/NHS-health-checks-linked-to-reduced-risk-of-heart-brain-kidney-and-liver-diseases.aspx</a:t>
            </a:r>
            <a:r>
              <a:rPr lang="en-GB" sz="900" dirty="0">
                <a:latin typeface="Times New Roman" panose="02020603050405020304" pitchFamily="18" charset="0"/>
                <a:cs typeface="Times New Roman" panose="02020603050405020304" pitchFamily="18" charset="0"/>
              </a:rPr>
              <a:t> (Accessed: 2 Feb 2026). </a:t>
            </a:r>
            <a:br>
              <a:rPr lang="en-GB" sz="900" dirty="0">
                <a:latin typeface="Times New Roman" panose="02020603050405020304" pitchFamily="18" charset="0"/>
                <a:cs typeface="Times New Roman" panose="02020603050405020304" pitchFamily="18" charset="0"/>
              </a:rPr>
            </a:br>
            <a:r>
              <a:rPr lang="en-GB"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33764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57</TotalTime>
  <Words>3117</Words>
  <Application>Microsoft Office PowerPoint</Application>
  <PresentationFormat>Widescreen</PresentationFormat>
  <Paragraphs>116</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Times New Roman</vt:lpstr>
      <vt:lpstr>Wingdings 3</vt:lpstr>
      <vt:lpstr>Ion Boardroom</vt:lpstr>
      <vt:lpstr>Integrating Health, Wellbeing and Sustainable Development in UK Health and Social Care</vt:lpstr>
      <vt:lpstr>Contents </vt:lpstr>
      <vt:lpstr>Introduction</vt:lpstr>
      <vt:lpstr>Defining Health </vt:lpstr>
      <vt:lpstr>Defining Wellbeing</vt:lpstr>
      <vt:lpstr>Sustainable Development</vt:lpstr>
      <vt:lpstr>Theoretical Perspectives</vt:lpstr>
      <vt:lpstr>Sustainable Development Goals (SDGs) </vt:lpstr>
      <vt:lpstr>Policy and Governance</vt:lpstr>
      <vt:lpstr>NHS Health Check Programme </vt:lpstr>
      <vt:lpstr>Health Belief Model (HBM)</vt:lpstr>
      <vt:lpstr>Successes and Effectiveness</vt:lpstr>
      <vt:lpstr>Challenges and Limitations</vt:lpstr>
      <vt:lpstr>Equity and Access</vt:lpstr>
      <vt:lpstr>Future Recommendations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Health, Wellbeing and Sustainable Development in UK Health and Social Care</dc:title>
  <dc:creator>ashab maroof</dc:creator>
  <cp:lastModifiedBy>ashab maroof</cp:lastModifiedBy>
  <cp:revision>31</cp:revision>
  <dcterms:created xsi:type="dcterms:W3CDTF">2026-02-02T14:41:41Z</dcterms:created>
  <dcterms:modified xsi:type="dcterms:W3CDTF">2026-02-14T20:21:56Z</dcterms:modified>
</cp:coreProperties>
</file>