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8" r:id="rId2"/>
    <p:sldId id="271" r:id="rId3"/>
    <p:sldId id="259" r:id="rId4"/>
    <p:sldId id="265" r:id="rId5"/>
    <p:sldId id="270" r:id="rId6"/>
    <p:sldId id="268" r:id="rId7"/>
    <p:sldId id="269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1" autoAdjust="0"/>
    <p:restoredTop sz="85696" autoAdjust="0"/>
  </p:normalViewPr>
  <p:slideViewPr>
    <p:cSldViewPr snapToGrid="0">
      <p:cViewPr varScale="1">
        <p:scale>
          <a:sx n="98" d="100"/>
          <a:sy n="98" d="100"/>
        </p:scale>
        <p:origin x="78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74CC5-6956-4639-9872-52204214E719}" type="doc">
      <dgm:prSet loTypeId="urn:microsoft.com/office/officeart/2008/layout/LinedList" loCatId="list" qsTypeId="urn:microsoft.com/office/officeart/2005/8/quickstyle/simple5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DF6B8161-7933-49F1-A0D3-99F0F2316D8D}">
      <dgm:prSet/>
      <dgm:spPr/>
      <dgm:t>
        <a:bodyPr/>
        <a:lstStyle/>
        <a:p>
          <a:r>
            <a:rPr lang="en-US"/>
            <a:t>What is the brief for the assignment?</a:t>
          </a:r>
        </a:p>
      </dgm:t>
    </dgm:pt>
    <dgm:pt modelId="{EAD9755A-7106-4E41-96DF-51F2E3B42E7A}" type="parTrans" cxnId="{D2619DC9-B21A-44CF-A824-C3C6B909D985}">
      <dgm:prSet/>
      <dgm:spPr/>
      <dgm:t>
        <a:bodyPr/>
        <a:lstStyle/>
        <a:p>
          <a:endParaRPr lang="en-US"/>
        </a:p>
      </dgm:t>
    </dgm:pt>
    <dgm:pt modelId="{C8AC7882-9E29-48E5-9182-F6E57333CEF5}" type="sibTrans" cxnId="{D2619DC9-B21A-44CF-A824-C3C6B909D985}">
      <dgm:prSet/>
      <dgm:spPr/>
      <dgm:t>
        <a:bodyPr/>
        <a:lstStyle/>
        <a:p>
          <a:endParaRPr lang="en-US"/>
        </a:p>
      </dgm:t>
    </dgm:pt>
    <dgm:pt modelId="{45AD12EB-1DC5-4D1F-A8C2-78787982DF7F}">
      <dgm:prSet/>
      <dgm:spPr/>
      <dgm:t>
        <a:bodyPr/>
        <a:lstStyle/>
        <a:p>
          <a:r>
            <a:rPr lang="en-US"/>
            <a:t>What was your first assignment like?</a:t>
          </a:r>
        </a:p>
      </dgm:t>
    </dgm:pt>
    <dgm:pt modelId="{59998216-5A81-472B-B298-6EF9DCFFDF5F}" type="parTrans" cxnId="{612525EE-BC9C-41CE-9C77-AC8F25ABC711}">
      <dgm:prSet/>
      <dgm:spPr/>
      <dgm:t>
        <a:bodyPr/>
        <a:lstStyle/>
        <a:p>
          <a:endParaRPr lang="en-US"/>
        </a:p>
      </dgm:t>
    </dgm:pt>
    <dgm:pt modelId="{8C99BAFA-EF49-4D13-BFFA-69CB34DA8B55}" type="sibTrans" cxnId="{612525EE-BC9C-41CE-9C77-AC8F25ABC711}">
      <dgm:prSet/>
      <dgm:spPr/>
      <dgm:t>
        <a:bodyPr/>
        <a:lstStyle/>
        <a:p>
          <a:endParaRPr lang="en-US"/>
        </a:p>
      </dgm:t>
    </dgm:pt>
    <dgm:pt modelId="{B2164257-CC31-4B54-ABCA-F4C5828B39DC}">
      <dgm:prSet/>
      <dgm:spPr/>
      <dgm:t>
        <a:bodyPr/>
        <a:lstStyle/>
        <a:p>
          <a:r>
            <a:rPr lang="en-US"/>
            <a:t>What is the academic tutor’s role?</a:t>
          </a:r>
        </a:p>
      </dgm:t>
    </dgm:pt>
    <dgm:pt modelId="{875861C4-54B0-4943-82CE-A672538A1140}" type="parTrans" cxnId="{EBC8CAD1-ED3B-4C7A-96D9-87F09D57409D}">
      <dgm:prSet/>
      <dgm:spPr/>
      <dgm:t>
        <a:bodyPr/>
        <a:lstStyle/>
        <a:p>
          <a:endParaRPr lang="en-US"/>
        </a:p>
      </dgm:t>
    </dgm:pt>
    <dgm:pt modelId="{EFC44C2B-F4B0-4880-9383-C387112FF306}" type="sibTrans" cxnId="{EBC8CAD1-ED3B-4C7A-96D9-87F09D57409D}">
      <dgm:prSet/>
      <dgm:spPr/>
      <dgm:t>
        <a:bodyPr/>
        <a:lstStyle/>
        <a:p>
          <a:endParaRPr lang="en-US"/>
        </a:p>
      </dgm:t>
    </dgm:pt>
    <dgm:pt modelId="{20B7A9EE-7923-4EC1-BB71-E8CFA9BC7F22}" type="pres">
      <dgm:prSet presAssocID="{FC874CC5-6956-4639-9872-52204214E719}" presName="vert0" presStyleCnt="0">
        <dgm:presLayoutVars>
          <dgm:dir/>
          <dgm:animOne val="branch"/>
          <dgm:animLvl val="lvl"/>
        </dgm:presLayoutVars>
      </dgm:prSet>
      <dgm:spPr/>
    </dgm:pt>
    <dgm:pt modelId="{E7BACD34-6CA8-4710-A033-17D5C3C64951}" type="pres">
      <dgm:prSet presAssocID="{DF6B8161-7933-49F1-A0D3-99F0F2316D8D}" presName="thickLine" presStyleLbl="alignNode1" presStyleIdx="0" presStyleCnt="3"/>
      <dgm:spPr/>
    </dgm:pt>
    <dgm:pt modelId="{A8305621-5E98-4A97-867B-155E15C468DE}" type="pres">
      <dgm:prSet presAssocID="{DF6B8161-7933-49F1-A0D3-99F0F2316D8D}" presName="horz1" presStyleCnt="0"/>
      <dgm:spPr/>
    </dgm:pt>
    <dgm:pt modelId="{08AE1825-32F3-413E-99CC-11D266A4252F}" type="pres">
      <dgm:prSet presAssocID="{DF6B8161-7933-49F1-A0D3-99F0F2316D8D}" presName="tx1" presStyleLbl="revTx" presStyleIdx="0" presStyleCnt="3"/>
      <dgm:spPr/>
    </dgm:pt>
    <dgm:pt modelId="{EFA57FAF-7641-4DDC-960B-FF3AEEA12B6D}" type="pres">
      <dgm:prSet presAssocID="{DF6B8161-7933-49F1-A0D3-99F0F2316D8D}" presName="vert1" presStyleCnt="0"/>
      <dgm:spPr/>
    </dgm:pt>
    <dgm:pt modelId="{AA075521-14CE-42D5-A03A-C584F018C8DE}" type="pres">
      <dgm:prSet presAssocID="{45AD12EB-1DC5-4D1F-A8C2-78787982DF7F}" presName="thickLine" presStyleLbl="alignNode1" presStyleIdx="1" presStyleCnt="3"/>
      <dgm:spPr/>
    </dgm:pt>
    <dgm:pt modelId="{EA40C08A-AD4B-468A-B873-6D3DDF93A150}" type="pres">
      <dgm:prSet presAssocID="{45AD12EB-1DC5-4D1F-A8C2-78787982DF7F}" presName="horz1" presStyleCnt="0"/>
      <dgm:spPr/>
    </dgm:pt>
    <dgm:pt modelId="{15ED7602-D34E-40AD-86C4-2F629C4DBBFC}" type="pres">
      <dgm:prSet presAssocID="{45AD12EB-1DC5-4D1F-A8C2-78787982DF7F}" presName="tx1" presStyleLbl="revTx" presStyleIdx="1" presStyleCnt="3"/>
      <dgm:spPr/>
    </dgm:pt>
    <dgm:pt modelId="{FB1ADD7F-C885-4C40-8313-77AB86007A75}" type="pres">
      <dgm:prSet presAssocID="{45AD12EB-1DC5-4D1F-A8C2-78787982DF7F}" presName="vert1" presStyleCnt="0"/>
      <dgm:spPr/>
    </dgm:pt>
    <dgm:pt modelId="{A1B84464-7D63-447F-982D-F52379D4E0F5}" type="pres">
      <dgm:prSet presAssocID="{B2164257-CC31-4B54-ABCA-F4C5828B39DC}" presName="thickLine" presStyleLbl="alignNode1" presStyleIdx="2" presStyleCnt="3"/>
      <dgm:spPr/>
    </dgm:pt>
    <dgm:pt modelId="{3E4A3E22-4CCD-44B9-B8DD-233C302CF3E1}" type="pres">
      <dgm:prSet presAssocID="{B2164257-CC31-4B54-ABCA-F4C5828B39DC}" presName="horz1" presStyleCnt="0"/>
      <dgm:spPr/>
    </dgm:pt>
    <dgm:pt modelId="{229D9D30-0375-46FE-B3C0-9568B7790885}" type="pres">
      <dgm:prSet presAssocID="{B2164257-CC31-4B54-ABCA-F4C5828B39DC}" presName="tx1" presStyleLbl="revTx" presStyleIdx="2" presStyleCnt="3"/>
      <dgm:spPr/>
    </dgm:pt>
    <dgm:pt modelId="{08635001-EAD8-4A84-A57B-17BA221052B0}" type="pres">
      <dgm:prSet presAssocID="{B2164257-CC31-4B54-ABCA-F4C5828B39DC}" presName="vert1" presStyleCnt="0"/>
      <dgm:spPr/>
    </dgm:pt>
  </dgm:ptLst>
  <dgm:cxnLst>
    <dgm:cxn modelId="{BF0F6302-61FA-4925-A57E-6C82BF9D67BB}" type="presOf" srcId="{DF6B8161-7933-49F1-A0D3-99F0F2316D8D}" destId="{08AE1825-32F3-413E-99CC-11D266A4252F}" srcOrd="0" destOrd="0" presId="urn:microsoft.com/office/officeart/2008/layout/LinedList"/>
    <dgm:cxn modelId="{CF812368-1BF5-4F90-837B-9C604B481C0E}" type="presOf" srcId="{FC874CC5-6956-4639-9872-52204214E719}" destId="{20B7A9EE-7923-4EC1-BB71-E8CFA9BC7F22}" srcOrd="0" destOrd="0" presId="urn:microsoft.com/office/officeart/2008/layout/LinedList"/>
    <dgm:cxn modelId="{D2619DC9-B21A-44CF-A824-C3C6B909D985}" srcId="{FC874CC5-6956-4639-9872-52204214E719}" destId="{DF6B8161-7933-49F1-A0D3-99F0F2316D8D}" srcOrd="0" destOrd="0" parTransId="{EAD9755A-7106-4E41-96DF-51F2E3B42E7A}" sibTransId="{C8AC7882-9E29-48E5-9182-F6E57333CEF5}"/>
    <dgm:cxn modelId="{EBC8CAD1-ED3B-4C7A-96D9-87F09D57409D}" srcId="{FC874CC5-6956-4639-9872-52204214E719}" destId="{B2164257-CC31-4B54-ABCA-F4C5828B39DC}" srcOrd="2" destOrd="0" parTransId="{875861C4-54B0-4943-82CE-A672538A1140}" sibTransId="{EFC44C2B-F4B0-4880-9383-C387112FF306}"/>
    <dgm:cxn modelId="{C89DAFD2-62B5-4DFE-A145-6C3562347AE3}" type="presOf" srcId="{45AD12EB-1DC5-4D1F-A8C2-78787982DF7F}" destId="{15ED7602-D34E-40AD-86C4-2F629C4DBBFC}" srcOrd="0" destOrd="0" presId="urn:microsoft.com/office/officeart/2008/layout/LinedList"/>
    <dgm:cxn modelId="{5D1595DA-BB42-418F-8FDF-CFE5A64D741C}" type="presOf" srcId="{B2164257-CC31-4B54-ABCA-F4C5828B39DC}" destId="{229D9D30-0375-46FE-B3C0-9568B7790885}" srcOrd="0" destOrd="0" presId="urn:microsoft.com/office/officeart/2008/layout/LinedList"/>
    <dgm:cxn modelId="{612525EE-BC9C-41CE-9C77-AC8F25ABC711}" srcId="{FC874CC5-6956-4639-9872-52204214E719}" destId="{45AD12EB-1DC5-4D1F-A8C2-78787982DF7F}" srcOrd="1" destOrd="0" parTransId="{59998216-5A81-472B-B298-6EF9DCFFDF5F}" sibTransId="{8C99BAFA-EF49-4D13-BFFA-69CB34DA8B55}"/>
    <dgm:cxn modelId="{CF6719E7-44D9-475A-B88C-9556BE139080}" type="presParOf" srcId="{20B7A9EE-7923-4EC1-BB71-E8CFA9BC7F22}" destId="{E7BACD34-6CA8-4710-A033-17D5C3C64951}" srcOrd="0" destOrd="0" presId="urn:microsoft.com/office/officeart/2008/layout/LinedList"/>
    <dgm:cxn modelId="{0A726571-064C-414E-A5AD-C40B919725E2}" type="presParOf" srcId="{20B7A9EE-7923-4EC1-BB71-E8CFA9BC7F22}" destId="{A8305621-5E98-4A97-867B-155E15C468DE}" srcOrd="1" destOrd="0" presId="urn:microsoft.com/office/officeart/2008/layout/LinedList"/>
    <dgm:cxn modelId="{32BD962E-DB2D-4C18-A291-44C89B5376E0}" type="presParOf" srcId="{A8305621-5E98-4A97-867B-155E15C468DE}" destId="{08AE1825-32F3-413E-99CC-11D266A4252F}" srcOrd="0" destOrd="0" presId="urn:microsoft.com/office/officeart/2008/layout/LinedList"/>
    <dgm:cxn modelId="{C645C559-FCAF-4934-A7A1-9DD12DA540AF}" type="presParOf" srcId="{A8305621-5E98-4A97-867B-155E15C468DE}" destId="{EFA57FAF-7641-4DDC-960B-FF3AEEA12B6D}" srcOrd="1" destOrd="0" presId="urn:microsoft.com/office/officeart/2008/layout/LinedList"/>
    <dgm:cxn modelId="{C70A6F8C-55C6-4079-9691-497BE14A1DBF}" type="presParOf" srcId="{20B7A9EE-7923-4EC1-BB71-E8CFA9BC7F22}" destId="{AA075521-14CE-42D5-A03A-C584F018C8DE}" srcOrd="2" destOrd="0" presId="urn:microsoft.com/office/officeart/2008/layout/LinedList"/>
    <dgm:cxn modelId="{4AB4E9F1-674E-4566-A23B-289AD758500D}" type="presParOf" srcId="{20B7A9EE-7923-4EC1-BB71-E8CFA9BC7F22}" destId="{EA40C08A-AD4B-468A-B873-6D3DDF93A150}" srcOrd="3" destOrd="0" presId="urn:microsoft.com/office/officeart/2008/layout/LinedList"/>
    <dgm:cxn modelId="{FC21CF55-4AB7-47B4-9F20-687C2DA8FE6A}" type="presParOf" srcId="{EA40C08A-AD4B-468A-B873-6D3DDF93A150}" destId="{15ED7602-D34E-40AD-86C4-2F629C4DBBFC}" srcOrd="0" destOrd="0" presId="urn:microsoft.com/office/officeart/2008/layout/LinedList"/>
    <dgm:cxn modelId="{A8CD25F6-21FD-4499-98D5-D8AF4C11F466}" type="presParOf" srcId="{EA40C08A-AD4B-468A-B873-6D3DDF93A150}" destId="{FB1ADD7F-C885-4C40-8313-77AB86007A75}" srcOrd="1" destOrd="0" presId="urn:microsoft.com/office/officeart/2008/layout/LinedList"/>
    <dgm:cxn modelId="{2C832B8D-AE6C-4C2A-98D2-C7BCB1A0B238}" type="presParOf" srcId="{20B7A9EE-7923-4EC1-BB71-E8CFA9BC7F22}" destId="{A1B84464-7D63-447F-982D-F52379D4E0F5}" srcOrd="4" destOrd="0" presId="urn:microsoft.com/office/officeart/2008/layout/LinedList"/>
    <dgm:cxn modelId="{63CFDA29-5305-40E8-86E1-8D547359F1A6}" type="presParOf" srcId="{20B7A9EE-7923-4EC1-BB71-E8CFA9BC7F22}" destId="{3E4A3E22-4CCD-44B9-B8DD-233C302CF3E1}" srcOrd="5" destOrd="0" presId="urn:microsoft.com/office/officeart/2008/layout/LinedList"/>
    <dgm:cxn modelId="{551A0D98-129D-4034-94F4-0FA43E83225C}" type="presParOf" srcId="{3E4A3E22-4CCD-44B9-B8DD-233C302CF3E1}" destId="{229D9D30-0375-46FE-B3C0-9568B7790885}" srcOrd="0" destOrd="0" presId="urn:microsoft.com/office/officeart/2008/layout/LinedList"/>
    <dgm:cxn modelId="{3E86D809-5864-4677-A25F-6463FC7D0DF3}" type="presParOf" srcId="{3E4A3E22-4CCD-44B9-B8DD-233C302CF3E1}" destId="{08635001-EAD8-4A84-A57B-17BA221052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ACD34-6CA8-4710-A033-17D5C3C64951}">
      <dsp:nvSpPr>
        <dsp:cNvPr id="0" name=""/>
        <dsp:cNvSpPr/>
      </dsp:nvSpPr>
      <dsp:spPr>
        <a:xfrm>
          <a:off x="0" y="2077"/>
          <a:ext cx="669274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8AE1825-32F3-413E-99CC-11D266A4252F}">
      <dsp:nvSpPr>
        <dsp:cNvPr id="0" name=""/>
        <dsp:cNvSpPr/>
      </dsp:nvSpPr>
      <dsp:spPr>
        <a:xfrm>
          <a:off x="0" y="2077"/>
          <a:ext cx="6692748" cy="141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What is the brief for the assignment?</a:t>
          </a:r>
        </a:p>
      </dsp:txBody>
      <dsp:txXfrm>
        <a:off x="0" y="2077"/>
        <a:ext cx="6692748" cy="1416956"/>
      </dsp:txXfrm>
    </dsp:sp>
    <dsp:sp modelId="{AA075521-14CE-42D5-A03A-C584F018C8DE}">
      <dsp:nvSpPr>
        <dsp:cNvPr id="0" name=""/>
        <dsp:cNvSpPr/>
      </dsp:nvSpPr>
      <dsp:spPr>
        <a:xfrm>
          <a:off x="0" y="1419033"/>
          <a:ext cx="669274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5ED7602-D34E-40AD-86C4-2F629C4DBBFC}">
      <dsp:nvSpPr>
        <dsp:cNvPr id="0" name=""/>
        <dsp:cNvSpPr/>
      </dsp:nvSpPr>
      <dsp:spPr>
        <a:xfrm>
          <a:off x="0" y="1419033"/>
          <a:ext cx="6692748" cy="141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What was your first assignment like?</a:t>
          </a:r>
        </a:p>
      </dsp:txBody>
      <dsp:txXfrm>
        <a:off x="0" y="1419033"/>
        <a:ext cx="6692748" cy="1416956"/>
      </dsp:txXfrm>
    </dsp:sp>
    <dsp:sp modelId="{A1B84464-7D63-447F-982D-F52379D4E0F5}">
      <dsp:nvSpPr>
        <dsp:cNvPr id="0" name=""/>
        <dsp:cNvSpPr/>
      </dsp:nvSpPr>
      <dsp:spPr>
        <a:xfrm>
          <a:off x="0" y="2835990"/>
          <a:ext cx="669274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29D9D30-0375-46FE-B3C0-9568B7790885}">
      <dsp:nvSpPr>
        <dsp:cNvPr id="0" name=""/>
        <dsp:cNvSpPr/>
      </dsp:nvSpPr>
      <dsp:spPr>
        <a:xfrm>
          <a:off x="0" y="2835990"/>
          <a:ext cx="6692748" cy="1416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What is the academic tutor’s role?</a:t>
          </a:r>
        </a:p>
      </dsp:txBody>
      <dsp:txXfrm>
        <a:off x="0" y="2835990"/>
        <a:ext cx="6692748" cy="1416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052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71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19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183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1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079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631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536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53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533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61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333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1737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07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835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6339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296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495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EDF9-3D79-45DA-8367-2F63551C4C7D}" type="datetimeFigureOut">
              <a:rPr lang="en-US" smtClean="0"/>
              <a:t>7/17/2018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4024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ldaviesjames@gmail.c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A070EAD-1DCD-4F3D-BA84-799B891A0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E471E13-6104-4637-8A8F-B545529B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>
                  <a:alpha val="60000"/>
                </a:schemeClr>
              </a:gs>
              <a:gs pos="100000">
                <a:schemeClr val="bg2">
                  <a:lumMod val="60000"/>
                  <a:lumOff val="40000"/>
                  <a:alpha val="80000"/>
                </a:schemeClr>
              </a:gs>
            </a:gsLst>
            <a:lin ang="5400000" scaled="0"/>
            <a:tileRect/>
          </a:gra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802F412D-6781-427D-AB79-09FD610CC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471B962-D824-43CE-B5DD-704B305B2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ED60EBD3-FA75-460B-AFBD-3F234A0CA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D0791244-FBF2-49D9-BDBC-E2E58C86B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FEE4C4B1-195C-40F5-A78F-2EB7ED6E6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22766AF8-3850-41E4-80D0-321D9A13D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8834F8EE-AB04-42FE-AE7B-3E9C6ACA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C86BB534-4617-4275-908E-357CF2246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B6DEB58B-8D28-4BE9-9CA9-F4B3A083B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25A772BC-4720-4EC2-AD61-A7B74E915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0D6B27E-FAC5-4267-80A9-DE4D2E02B8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1F39FA83-D8C8-4CE3-9C62-10375FD04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E09B4CF3-A51F-4787-81FE-F5C79BA42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6695CB35-74E4-43C0-89F5-9FDA59B3A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5450CE-FB13-4C46-825F-5BB191703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E80AA0B2-7FE7-4B75-AC25-E0F6C0FE4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2E81F7C1-AD8F-41A0-91A8-E05F66CB0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4E8A538-9FFA-4C76-BCE2-D54F56A11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3C412824-3CBA-4E74-B2FD-936EA7048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E28DC1F0-74FF-4D97-BD4D-FD42DE4AC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7CEC4FA-6FD3-4ABF-BF98-94E7947A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D4E61DA7-BFA9-48AF-BD6F-EBB15C235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57164D6A-1DD9-43AE-878F-A413DC26FB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4949EBA6-53D9-4F2D-91DB-EA7AE260F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0AFEA5FA-F759-441C-A0BC-7EDC79A6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5B913AE0-5DC8-4244-8C26-ED97F834E3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A87DB58A-25D2-46F1-85E3-06F964D01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E7AE8209-F3E7-4ACA-98D0-90B282A14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Rectangle 33">
              <a:extLst>
                <a:ext uri="{FF2B5EF4-FFF2-40B4-BE49-F238E27FC236}">
                  <a16:creationId xmlns:a16="http://schemas.microsoft.com/office/drawing/2014/main" id="{1CED7927-A7C7-444A-A8F3-6348852AE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08BEDF90-F9A6-4DE4-94B6-43E416039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36540D5F-1C77-438A-BF12-56455C472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52FC779A-BC55-40AC-8FFD-E014F8C05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63E42DE5-DC0E-4043-8A35-20C53074A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41581FA6-993A-4899-ADF1-0A83A623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33C4FDB9-01D2-4CB0-BFED-216CAC7EB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34E715AB-2B68-41C4-A61F-02C413F24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D3861C35-D060-408D-9871-4DA2D0547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B4F4F38F-33FE-48A0-986D-FB771F18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50FCFC8E-2DC3-4F27-9E02-196830E78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3A6EE414-1500-4144-B453-BA950E510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5">
              <a:extLst>
                <a:ext uri="{FF2B5EF4-FFF2-40B4-BE49-F238E27FC236}">
                  <a16:creationId xmlns:a16="http://schemas.microsoft.com/office/drawing/2014/main" id="{0C1A9D8A-5515-4C84-AE17-A6D51243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E8E7C8C7-FE85-4C8F-960C-3748511E0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33DF2ED7-F601-4A9F-AA50-822ED85D5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FEDB3A05-6FDD-4E87-B800-8F9975244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AD6225C0-E391-49D5-9A7B-57C5ED60E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B814B458-45E5-451C-9CBD-027E3776A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59167140-9A0D-4FE7-8E37-2CD613011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2D38B213-991B-495D-8886-04CAD44C7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67C1C3DA-3972-4D98-9D9E-390461B28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972F8941-61DB-48E1-B9C1-E7324705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857B495F-5C9B-435F-8D39-45CC57471F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B607428B-B7C9-4017-84F8-19C9B2134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A20C5139-2108-4F5E-B892-64F1D8605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C2A51623-F2F3-4584-93F5-598E56A5F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6="http://schemas.microsoft.com/office/drawing/2014/main" xmlns:p14="http://schemas.microsoft.com/office/powerpoint/2010/main"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08960" y="1122363"/>
            <a:ext cx="7559039" cy="3027360"/>
          </a:xfrm>
        </p:spPr>
        <p:txBody>
          <a:bodyPr>
            <a:normAutofit/>
          </a:bodyPr>
          <a:lstStyle/>
          <a:p>
            <a:r>
              <a:rPr lang="en-US" sz="5000"/>
              <a:t>M. A (Ed)</a:t>
            </a:r>
            <a:br>
              <a:rPr lang="en-US" sz="5000"/>
            </a:br>
            <a:r>
              <a:rPr lang="en-US" sz="5000"/>
              <a:t>Leading Effective Learning and 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3128010" y="4149724"/>
            <a:ext cx="7539989" cy="110807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400">
                <a:solidFill>
                  <a:schemeClr val="tx1"/>
                </a:solidFill>
              </a:rPr>
              <a:t>Pedagogy</a:t>
            </a:r>
          </a:p>
        </p:txBody>
      </p:sp>
    </p:spTree>
    <p:extLst>
      <p:ext uri="{BB962C8B-B14F-4D97-AF65-F5344CB8AC3E}">
        <p14:creationId xmlns:p14="http://schemas.microsoft.com/office/powerpoint/2010/main" val="18063962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8A809-059A-4BD2-99A4-41B3FC0DB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Sharon James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1B244-0F4D-41A4-916E-1E9326DAF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tutor</a:t>
            </a:r>
          </a:p>
          <a:p>
            <a:r>
              <a:rPr lang="en-GB" dirty="0">
                <a:hlinkClick r:id="rId2"/>
              </a:rPr>
              <a:t>E-mail: sldaviesjames@gmail.com</a:t>
            </a:r>
            <a:endParaRPr lang="en-GB" dirty="0"/>
          </a:p>
          <a:p>
            <a:r>
              <a:rPr lang="en-GB" dirty="0"/>
              <a:t>Skype: sljames3</a:t>
            </a:r>
          </a:p>
          <a:p>
            <a:r>
              <a:rPr lang="en-GB" dirty="0"/>
              <a:t>Last date to contact me: Friday </a:t>
            </a:r>
            <a:r>
              <a:rPr lang="en-GB"/>
              <a:t>17</a:t>
            </a:r>
            <a:r>
              <a:rPr lang="en-GB" baseline="30000"/>
              <a:t>th</a:t>
            </a:r>
            <a:r>
              <a:rPr lang="en-GB"/>
              <a:t> August 2018</a:t>
            </a:r>
            <a:endParaRPr lang="en-GB" dirty="0"/>
          </a:p>
          <a:p>
            <a:r>
              <a:rPr lang="en-GB" dirty="0"/>
              <a:t>Hand in day: Friday 7</a:t>
            </a:r>
            <a:r>
              <a:rPr lang="en-GB" baseline="30000" dirty="0"/>
              <a:t>th</a:t>
            </a:r>
            <a:r>
              <a:rPr lang="en-GB" dirty="0"/>
              <a:t> September 2018  MIDDAY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851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B9C16B-AC4A-44ED-9075-F76549B46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2A2FEB6-F419-4684-9ABC-9E32E012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100" y="-11384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21E24A15-28D6-4CEB-9268-0BB0BEEAF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345933F-9633-4510-90E1-08B0E2A19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68A48FB-1BE4-4053-A76F-5A5511BA0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8149777B-6A9F-4C95-BF44-F964645071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0654845E-622A-4AD3-8F3A-6E1DEAB5F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DF1C0739-3D08-4C83-857E-B0724A6E8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D235EAA0-7D5A-453A-9643-EE7A4954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94C6FB7C-72DE-42DE-8F58-CCE9B8F5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FE31E0FE-EC8D-4EA7-BD9D-02F8C54F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69FE4B12-13E0-48F9-9E18-66406B8D3C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87FAADC3-B321-43EE-B8F3-2842D840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Line 16">
              <a:extLst>
                <a:ext uri="{FF2B5EF4-FFF2-40B4-BE49-F238E27FC236}">
                  <a16:creationId xmlns:a16="http://schemas.microsoft.com/office/drawing/2014/main" id="{90461464-1683-402F-A72B-8558CC677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70F594E7-32D0-45B9-A3CF-636CF6FCB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8AEF60E1-26C2-4E3C-B839-347DDD23C3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92FE54B-EE9D-4E57-B6BC-6A9196BE8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72BE56DF-619D-463E-8F88-CABA09DA8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Rectangle 21">
              <a:extLst>
                <a:ext uri="{FF2B5EF4-FFF2-40B4-BE49-F238E27FC236}">
                  <a16:creationId xmlns:a16="http://schemas.microsoft.com/office/drawing/2014/main" id="{C7430457-1935-4BBF-A6A7-7C3125A02E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BB006150-E547-4E84-A2B1-59131F3D5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A8CD074-956B-41A4-870B-001554B69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70C253B-974E-459F-AD0B-705722482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BBC07B3D-A631-44EA-861A-7D80383A10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6">
              <a:extLst>
                <a:ext uri="{FF2B5EF4-FFF2-40B4-BE49-F238E27FC236}">
                  <a16:creationId xmlns:a16="http://schemas.microsoft.com/office/drawing/2014/main" id="{32039DC6-B4CF-4A5A-8D17-3A568D125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99E0C81F-5D8D-4AF8-BDE5-4DF75868F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0D946680-855C-41EC-BBA2-61F6F776E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E6FAD9E8-6E13-45A0-A5D6-8BCAD27B4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0CCBC8FA-0581-454F-9FD1-6B6102A1A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5D6C328F-65A5-41E8-86E9-E4E638CC3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41" name="Picture 2">
            <a:extLst>
              <a:ext uri="{FF2B5EF4-FFF2-40B4-BE49-F238E27FC236}">
                <a16:creationId xmlns:a16="http://schemas.microsoft.com/office/drawing/2014/main" id="{3E94A106-9341-485C-9057-9D62B2BD0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:p14="http://schemas.microsoft.com/office/powerpoint/2010/main" xmlns:dgm="http://schemas.openxmlformats.org/drawingml/2006/diagram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B53044DC-4918-43DA-B49D-91673C6C94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CE6B36-1420-43AB-86CF-4E653A51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0" y="-9998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46" name="Rectangle 5">
              <a:extLst>
                <a:ext uri="{FF2B5EF4-FFF2-40B4-BE49-F238E27FC236}">
                  <a16:creationId xmlns:a16="http://schemas.microsoft.com/office/drawing/2014/main" id="{72626E0B-9628-468E-A713-011C02F60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93F7977A-BD91-4B0D-9A8D-372DB67A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FEE6A56-01A1-404D-864E-1C2587C9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74DBBF2-EF6F-4E3E-B183-F8EEE7609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ABCF0F27-B056-474C-A0FB-1DB747A92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0A0A5B7B-BA2A-45CC-AABE-9D5B08A5D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3C9A5D2B-1787-4954-9108-B9D497A87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818C4F8B-7556-49A7-83C6-C8F631F6A9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22BED614-D078-47EA-9C72-190217FDD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73DE0BF2-86D7-4038-AC4B-AF0F116A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11D8BB55-D027-420C-9EF9-49B3BA79D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Line 16">
              <a:extLst>
                <a:ext uri="{FF2B5EF4-FFF2-40B4-BE49-F238E27FC236}">
                  <a16:creationId xmlns:a16="http://schemas.microsoft.com/office/drawing/2014/main" id="{3FAEF5CE-07ED-46A7-9777-D86C70719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29CAFB1A-357C-4313-B734-1CD4E4F9D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653161D3-8634-4BB7-A2BC-028C4EAA1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9537546A-6FF1-408B-AFE2-BBF7D3482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F73EE662-79B7-404B-B1B8-0E096BE4C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Rectangle 21">
              <a:extLst>
                <a:ext uri="{FF2B5EF4-FFF2-40B4-BE49-F238E27FC236}">
                  <a16:creationId xmlns:a16="http://schemas.microsoft.com/office/drawing/2014/main" id="{B6DDB906-1F52-4D64-8493-4816EDDD3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4FA472A5-ABEA-4961-897B-7EB96AF09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54226E99-C38F-4456-A1F8-8897483FD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24">
              <a:extLst>
                <a:ext uri="{FF2B5EF4-FFF2-40B4-BE49-F238E27FC236}">
                  <a16:creationId xmlns:a16="http://schemas.microsoft.com/office/drawing/2014/main" id="{0A4A0196-A383-4629-B9A5-9C87E846C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6" name="Freeform 25">
              <a:extLst>
                <a:ext uri="{FF2B5EF4-FFF2-40B4-BE49-F238E27FC236}">
                  <a16:creationId xmlns:a16="http://schemas.microsoft.com/office/drawing/2014/main" id="{BA5E608D-2E7B-4662-A9A0-18D4E0F0DC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7" name="Freeform 26">
              <a:extLst>
                <a:ext uri="{FF2B5EF4-FFF2-40B4-BE49-F238E27FC236}">
                  <a16:creationId xmlns:a16="http://schemas.microsoft.com/office/drawing/2014/main" id="{5E211F37-790F-4BD7-B055-022AE0C2E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96F375D0-232A-490A-9499-CB5FBA3FD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6B33B423-FD0F-4780-A0D6-32FC040B3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B6BD1710-838F-4CDD-A000-C6C710A6A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0BB93533-1C95-4B0A-B0E2-168602B08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CB0B113D-1987-4D89-A475-511E092FE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dgm="http://schemas.openxmlformats.org/drawingml/2006/diagram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74" name="Picture 2">
            <a:extLst>
              <a:ext uri="{FF2B5EF4-FFF2-40B4-BE49-F238E27FC236}">
                <a16:creationId xmlns:a16="http://schemas.microsoft.com/office/drawing/2014/main" id="{9BE36DBF-0333-4D36-A5BF-81FDA240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13238"/>
            <a:ext cx="4062718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dgm="http://schemas.openxmlformats.org/drawingml/2006/diagram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330" y="1134681"/>
            <a:ext cx="2743310" cy="425502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585A3C-0FA5-4873-912D-D63D984E16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312473"/>
              </p:ext>
            </p:extLst>
          </p:nvPr>
        </p:nvGraphicFramePr>
        <p:xfrm>
          <a:off x="4662189" y="1134682"/>
          <a:ext cx="6692748" cy="4255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4703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2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4774C-B623-4F4F-B37D-C3670A886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brief for the assignment?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1A0205-16A2-40CE-8F03-9228A8FE9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4648650"/>
              </p:ext>
            </p:extLst>
          </p:nvPr>
        </p:nvGraphicFramePr>
        <p:xfrm>
          <a:off x="1541867" y="1556426"/>
          <a:ext cx="9275291" cy="52273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9275291">
                  <a:extLst>
                    <a:ext uri="{9D8B030D-6E8A-4147-A177-3AD203B41FA5}">
                      <a16:colId xmlns:a16="http://schemas.microsoft.com/office/drawing/2014/main" val="1265951388"/>
                    </a:ext>
                  </a:extLst>
                </a:gridCol>
              </a:tblGrid>
              <a:tr h="4745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Assignment Brief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highlight>
                            <a:srgbClr val="FFFF00"/>
                          </a:highlight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191" marR="61191" marT="0" marB="0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1344353"/>
                  </a:ext>
                </a:extLst>
              </a:tr>
              <a:tr h="4457424">
                <a:tc>
                  <a:txBody>
                    <a:bodyPr/>
                    <a:lstStyle/>
                    <a:p>
                      <a:pPr fontAlgn="base" hangingPunct="0">
                        <a:spcAft>
                          <a:spcPts val="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</a:endParaRPr>
                    </a:p>
                    <a:p>
                      <a:pPr algn="just" fontAlgn="base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600" dirty="0">
                          <a:effectLst/>
                        </a:rPr>
                        <a:t>Your portfolio should contain the following elements:</a:t>
                      </a:r>
                    </a:p>
                    <a:p>
                      <a:pPr algn="just" fontAlgn="base" hangingPunct="0"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consideration of the opportunities and challenges for the development of a pedagogy to deliver the Curriculum for Wales (Successful Futures) including: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</a:rPr>
                        <a:t>a review of relevant research and literature which has: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800100" indent="-342900">
                        <a:spcAft>
                          <a:spcPts val="0"/>
                        </a:spcAft>
                        <a:buAutoNum type="alphaLcParenBoth"/>
                      </a:pPr>
                      <a:r>
                        <a:rPr lang="en-GB" sz="1600" dirty="0">
                          <a:effectLst/>
                        </a:rPr>
                        <a:t>informed your professional practice and</a:t>
                      </a:r>
                    </a:p>
                    <a:p>
                      <a:pPr marL="457200" indent="0">
                        <a:spcAft>
                          <a:spcPts val="0"/>
                        </a:spcAft>
                        <a:buNone/>
                      </a:pPr>
                      <a:r>
                        <a:rPr lang="en-GB" sz="1600" dirty="0">
                          <a:effectLst/>
                        </a:rPr>
                        <a:t>(b) opportunities and challenges that should be considered by practitioners/ schools 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            when developing a pedagogical approach to the Curriculum for Wales (Successful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            Futures).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</a:rPr>
                        <a:t>a detailed strategic plan, that can be delivered to SMT, for the implementation of the Curriculum for Wales (Successful Futures) in your setting based on an initial SWOT analysis. 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600" dirty="0">
                          <a:effectLst/>
                        </a:rPr>
                        <a:t>the construction of an A3 poster intended to engage your colleagues in a dialogue about the Curriculum for Wales (Successful Futures). Include a rationale and critical evaluation of your work. 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1191" marR="61191" marT="0" marB="0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164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8BB25-EBF9-420B-B9E0-7B9ECBFBA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review of relevant research and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60E3-3567-4F4C-8968-0CD417F35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Tell me the book, article, Ted talk that made the biggest impression on you this year.</a:t>
            </a:r>
          </a:p>
          <a:p>
            <a:endParaRPr lang="en-GB" dirty="0"/>
          </a:p>
          <a:p>
            <a:r>
              <a:rPr lang="en-GB" dirty="0"/>
              <a:t>List the opportunities and challenges for developing a pedagogical approach for the Curriculum in Wales</a:t>
            </a:r>
          </a:p>
          <a:p>
            <a:endParaRPr lang="en-GB" dirty="0"/>
          </a:p>
          <a:p>
            <a:pPr algn="ctr"/>
            <a:r>
              <a:rPr lang="en-GB" sz="4000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27434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BD4C-B0B7-47F6-A149-62C60F9A9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detailed strategic plan for SMT/ SLT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2D9D7-59FC-4FD2-A682-952303C56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we implement the curriculum in Wales?</a:t>
            </a:r>
          </a:p>
          <a:p>
            <a:endParaRPr lang="en-GB" dirty="0"/>
          </a:p>
          <a:p>
            <a:r>
              <a:rPr lang="en-GB" dirty="0"/>
              <a:t>SWOT analysis</a:t>
            </a:r>
          </a:p>
          <a:p>
            <a:endParaRPr lang="en-GB" dirty="0"/>
          </a:p>
          <a:p>
            <a:pPr algn="ctr"/>
            <a:r>
              <a:rPr lang="en-GB" sz="4400" dirty="0"/>
              <a:t>Of what value is this to you?</a:t>
            </a:r>
          </a:p>
        </p:txBody>
      </p:sp>
    </p:spTree>
    <p:extLst>
      <p:ext uri="{BB962C8B-B14F-4D97-AF65-F5344CB8AC3E}">
        <p14:creationId xmlns:p14="http://schemas.microsoft.com/office/powerpoint/2010/main" val="1211881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C00F1-E3CC-440D-91D6-312F0BE53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A3 poster to engage colleagues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33206-58C4-4B2C-99E5-BB5F0693B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Poster to engage colleagues in dialogue</a:t>
            </a:r>
          </a:p>
          <a:p>
            <a:endParaRPr lang="en-GB" dirty="0"/>
          </a:p>
          <a:p>
            <a:r>
              <a:rPr lang="en-GB" dirty="0"/>
              <a:t>Rationale – why you chose to do it this way?</a:t>
            </a:r>
          </a:p>
          <a:p>
            <a:endParaRPr lang="en-GB" dirty="0"/>
          </a:p>
          <a:p>
            <a:r>
              <a:rPr lang="en-GB" dirty="0"/>
              <a:t>Critical evaluation of your work</a:t>
            </a:r>
          </a:p>
          <a:p>
            <a:pPr algn="ctr"/>
            <a:r>
              <a:rPr lang="en-GB" sz="4400" dirty="0"/>
              <a:t>How can this be used to help you?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289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8C10B-E178-44FF-A08B-23857E756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was your first assignment like?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E1787-BD84-4FCB-A72C-DEB15A961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Did you get the grade that you felt matched your work?</a:t>
            </a:r>
          </a:p>
          <a:p>
            <a:endParaRPr lang="en-GB" dirty="0"/>
          </a:p>
          <a:p>
            <a:r>
              <a:rPr lang="en-GB" dirty="0"/>
              <a:t>What were you worried about before you handed it in?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were the issues that the marker suggested you should look at next time?</a:t>
            </a:r>
          </a:p>
        </p:txBody>
      </p:sp>
    </p:spTree>
    <p:extLst>
      <p:ext uri="{BB962C8B-B14F-4D97-AF65-F5344CB8AC3E}">
        <p14:creationId xmlns:p14="http://schemas.microsoft.com/office/powerpoint/2010/main" val="1887012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E31BA-EA88-4051-BC1E-E49FB7272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academic tutor’s role?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D0C3C-AC58-4901-9641-9599158CD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get you to where you want to be academically</a:t>
            </a:r>
          </a:p>
          <a:p>
            <a:endParaRPr lang="en-GB" dirty="0"/>
          </a:p>
          <a:p>
            <a:r>
              <a:rPr lang="en-GB" dirty="0"/>
              <a:t>Professional writing</a:t>
            </a:r>
          </a:p>
          <a:p>
            <a:endParaRPr lang="en-GB" dirty="0"/>
          </a:p>
          <a:p>
            <a:r>
              <a:rPr lang="en-GB" dirty="0"/>
              <a:t>Self-critical evaluation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9321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50</TotalTime>
  <Words>243</Words>
  <Application>Microsoft Office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Symbol</vt:lpstr>
      <vt:lpstr>Times New Roman</vt:lpstr>
      <vt:lpstr>Trebuchet MS</vt:lpstr>
      <vt:lpstr>Tw Cen MT</vt:lpstr>
      <vt:lpstr>Circuit</vt:lpstr>
      <vt:lpstr>M. A (Ed) Leading Effective Learning and Teaching</vt:lpstr>
      <vt:lpstr>Sharon James</vt:lpstr>
      <vt:lpstr>Contents</vt:lpstr>
      <vt:lpstr>What is the brief for the assignment?</vt:lpstr>
      <vt:lpstr>A review of relevant research and literature</vt:lpstr>
      <vt:lpstr>A detailed strategic plan for SMT/ SLT</vt:lpstr>
      <vt:lpstr>A3 poster to engage colleagues </vt:lpstr>
      <vt:lpstr>What was your first assignment like?</vt:lpstr>
      <vt:lpstr>What is the academic tutor’s role?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M. A (Ed) Leading Effective Learning and Teaching</dc:title>
  <dc:creator>Sharon James</dc:creator>
  <cp:lastModifiedBy>Sharon James</cp:lastModifiedBy>
  <cp:revision>6</cp:revision>
  <dcterms:created xsi:type="dcterms:W3CDTF">2018-06-14T10:49:49Z</dcterms:created>
  <dcterms:modified xsi:type="dcterms:W3CDTF">2018-07-17T08:02:08Z</dcterms:modified>
</cp:coreProperties>
</file>