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2" autoAdjust="0"/>
    <p:restoredTop sz="96283" autoAdjust="0"/>
  </p:normalViewPr>
  <p:slideViewPr>
    <p:cSldViewPr snapToGrid="0">
      <p:cViewPr varScale="1">
        <p:scale>
          <a:sx n="68" d="100"/>
          <a:sy n="68" d="100"/>
        </p:scale>
        <p:origin x="8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10/11/2025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10/11/2025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10/11/2025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a:t>
            </a:r>
            <a:r>
              <a:rPr lang="en-US" sz="3200" dirty="0">
                <a:latin typeface="A"/>
              </a:rPr>
              <a:t>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Niculae Weresi</a:t>
            </a:r>
            <a:br>
              <a:rPr lang="en-GB" sz="3200" dirty="0">
                <a:latin typeface="A"/>
              </a:rPr>
            </a:br>
            <a:r>
              <a:rPr lang="en-GB" sz="3200" dirty="0">
                <a:latin typeface="A"/>
              </a:rPr>
              <a:t>STUDENT ID 2429332</a:t>
            </a:r>
            <a:br>
              <a:rPr lang="en-GB" sz="3200" dirty="0">
                <a:latin typeface="A"/>
              </a:rPr>
            </a:br>
            <a:r>
              <a:rPr lang="en-GB" sz="3200" dirty="0">
                <a:latin typeface="A"/>
              </a:rPr>
              <a:t>LECTURER Tomas Adeyemi </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US" sz="1500" dirty="0">
                <a:solidFill>
                  <a:srgbClr val="111111"/>
                </a:solidFill>
                <a:latin typeface="Roboto"/>
                <a:ea typeface="Roboto"/>
                <a:cs typeface="Roboto"/>
              </a:rPr>
              <a:t>Green Haven Florists is a small, independent flower shop based in Norwich, UK, founded in 2016 by Liam and Priya Patel. The business built a strong reputation for its bespoke floral designs, eco-friendly packaging, and close community ties. Its focus on sustainability and personal service attracted loyal customers and steady growth for several </a:t>
            </a:r>
            <a:r>
              <a:rPr lang="en-US" sz="1500" dirty="0" err="1">
                <a:solidFill>
                  <a:srgbClr val="111111"/>
                </a:solidFill>
                <a:latin typeface="Roboto"/>
                <a:ea typeface="Roboto"/>
                <a:cs typeface="Roboto"/>
              </a:rPr>
              <a:t>years.However</a:t>
            </a:r>
            <a:r>
              <a:rPr lang="en-US" sz="1500" dirty="0">
                <a:solidFill>
                  <a:srgbClr val="111111"/>
                </a:solidFill>
                <a:latin typeface="Roboto"/>
                <a:ea typeface="Roboto"/>
                <a:cs typeface="Roboto"/>
              </a:rPr>
              <a:t>, in the past year, Green Haven has faced significant challenges — a 30% drop in in-store sales, rising costs, and increasing competition from online retailers. These issues have threatened its profitability and long-term </a:t>
            </a:r>
            <a:r>
              <a:rPr lang="en-US" sz="1500" dirty="0" err="1">
                <a:solidFill>
                  <a:srgbClr val="111111"/>
                </a:solidFill>
                <a:latin typeface="Roboto"/>
                <a:ea typeface="Roboto"/>
                <a:cs typeface="Roboto"/>
              </a:rPr>
              <a:t>survival.This</a:t>
            </a:r>
            <a:r>
              <a:rPr lang="en-US" sz="1500" dirty="0">
                <a:solidFill>
                  <a:srgbClr val="111111"/>
                </a:solidFill>
                <a:latin typeface="Roboto"/>
                <a:ea typeface="Roboto"/>
                <a:cs typeface="Roboto"/>
              </a:rPr>
              <a:t> presentation explores the nature and scope of the problem, examines external factors affecting the business using PESTEL analysis, and identifies the root causes through a cause-and-effect (Fishbone) analysis to suggest strategic directions for recovery.</a:t>
            </a:r>
            <a:endParaRPr lang="en-GB" sz="1500"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p>
          <a:p>
            <a:r>
              <a:rPr lang="en-US" sz="2400" dirty="0">
                <a:solidFill>
                  <a:srgbClr val="000000"/>
                </a:solidFill>
              </a:rPr>
              <a:t>Founded in 2016 by Liam &amp; Priya Patel (Norwich, UK)Known for bespoke arrangements, eco-friendly materials, strong community links Target audience: individual customers, weddings, and corporate clients</a:t>
            </a:r>
            <a:endParaRPr lang="en-GB" sz="2400" dirty="0">
              <a:solidFill>
                <a:srgbClr val="000000"/>
              </a:solidFill>
            </a:endParaRPr>
          </a:p>
        </p:txBody>
      </p:sp>
      <p:sp>
        <p:nvSpPr>
          <p:cNvPr id="6" name="TextBox 5">
            <a:extLst>
              <a:ext uri="{FF2B5EF4-FFF2-40B4-BE49-F238E27FC236}">
                <a16:creationId xmlns:a16="http://schemas.microsoft.com/office/drawing/2014/main" id="{7337200D-CF2C-8DE2-0A3E-B8E7AD24ECA1}"/>
              </a:ext>
            </a:extLst>
          </p:cNvPr>
          <p:cNvSpPr txBox="1"/>
          <p:nvPr/>
        </p:nvSpPr>
        <p:spPr>
          <a:xfrm>
            <a:off x="2414016" y="3931920"/>
            <a:ext cx="6098344" cy="369332"/>
          </a:xfrm>
          <a:prstGeom prst="rect">
            <a:avLst/>
          </a:prstGeom>
          <a:noFill/>
        </p:spPr>
        <p:txBody>
          <a:bodyPr wrap="square">
            <a:spAutoFit/>
          </a:bodyPr>
          <a:lstStyle/>
          <a:p>
            <a:r>
              <a:rPr lang="en-US" dirty="0"/>
              <a:t>(Statista, 2024)</a:t>
            </a:r>
          </a:p>
        </p:txBody>
      </p:sp>
    </p:spTree>
    <p:extLst>
      <p:ext uri="{BB962C8B-B14F-4D97-AF65-F5344CB8AC3E}">
        <p14:creationId xmlns:p14="http://schemas.microsoft.com/office/powerpoint/2010/main" val="174849902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980586"/>
          </a:xfrm>
        </p:spPr>
        <p:txBody>
          <a:bodyPr>
            <a:normAutofit/>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 </a:t>
            </a:r>
            <a:r>
              <a:rPr lang="en-US" sz="2800" dirty="0">
                <a:solidFill>
                  <a:schemeClr val="tx1"/>
                </a:solidFill>
              </a:rPr>
              <a:t>30% drop in in-store sales; declining profits</a:t>
            </a:r>
            <a:endParaRPr lang="en-GB" sz="2800" dirty="0">
              <a:solidFill>
                <a:schemeClr val="tx1"/>
              </a:solidFill>
            </a:endParaRPr>
          </a:p>
          <a:p>
            <a:r>
              <a:rPr lang="en-GB" sz="2800" dirty="0">
                <a:solidFill>
                  <a:schemeClr val="tx1"/>
                </a:solidFill>
              </a:rPr>
              <a:t>Where:</a:t>
            </a:r>
            <a:r>
              <a:rPr lang="en-US" sz="2800" dirty="0">
                <a:solidFill>
                  <a:schemeClr val="tx1"/>
                </a:solidFill>
              </a:rPr>
              <a:t>Primarily the Norwich high street store</a:t>
            </a:r>
          </a:p>
          <a:p>
            <a:r>
              <a:rPr lang="en-US" sz="2800" dirty="0">
                <a:solidFill>
                  <a:schemeClr val="tx1"/>
                </a:solidFill>
              </a:rPr>
              <a:t>Why: Online competition, reduced foot traffic, higher costs</a:t>
            </a:r>
          </a:p>
          <a:p>
            <a:r>
              <a:rPr lang="en-US" sz="2800" dirty="0">
                <a:solidFill>
                  <a:schemeClr val="tx1"/>
                </a:solidFill>
              </a:rPr>
              <a:t>When: Over the last 12 months</a:t>
            </a:r>
          </a:p>
          <a:p>
            <a:r>
              <a:rPr lang="en-US" sz="2800" dirty="0">
                <a:solidFill>
                  <a:schemeClr val="tx1"/>
                </a:solidFill>
              </a:rPr>
              <a:t>How: Revenue loss, reduced brand visibility</a:t>
            </a:r>
          </a:p>
          <a:p>
            <a:endParaRPr lang="en-US" sz="2800" dirty="0">
              <a:solidFill>
                <a:schemeClr val="tx1"/>
              </a:solidFill>
            </a:endParaRPr>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lstStyle/>
          <a:p>
            <a:r>
              <a:rPr lang="en-GB" b="1" dirty="0"/>
              <a:t>POLITICAL</a:t>
            </a:r>
          </a:p>
          <a:p>
            <a:r>
              <a:rPr lang="en-US" b="1" dirty="0"/>
              <a:t>Import restrictions &amp; Brexit-related costs increase flower prices</a:t>
            </a:r>
            <a:endParaRPr lang="en-GB" b="1" dirty="0"/>
          </a:p>
          <a:p>
            <a:r>
              <a:rPr lang="en-GB" b="1" dirty="0"/>
              <a:t>ECONOMIC</a:t>
            </a:r>
          </a:p>
          <a:p>
            <a:r>
              <a:rPr lang="en-US" b="1" dirty="0"/>
              <a:t>Inflation &amp; reduced consumer spending affect luxury purchases</a:t>
            </a:r>
            <a:endParaRPr lang="en-GB" b="1" dirty="0"/>
          </a:p>
          <a:p>
            <a:r>
              <a:rPr lang="en-GB" b="1" dirty="0"/>
              <a:t>(PwC, 2023)</a:t>
            </a:r>
          </a:p>
          <a:p>
            <a:r>
              <a:rPr lang="en-GB" b="1" dirty="0"/>
              <a:t>SOCIAL</a:t>
            </a:r>
          </a:p>
          <a:p>
            <a:r>
              <a:rPr lang="en-US" b="1" dirty="0"/>
              <a:t>Shift toward online convenience &amp; price sensitivity</a:t>
            </a:r>
          </a:p>
          <a:p>
            <a:r>
              <a:rPr lang="en-GB" b="1" dirty="0"/>
              <a:t>(McKinsey &amp; Company, 2022)</a:t>
            </a:r>
          </a:p>
        </p:txBody>
      </p:sp>
    </p:spTree>
    <p:extLst>
      <p:ext uri="{BB962C8B-B14F-4D97-AF65-F5344CB8AC3E}">
        <p14:creationId xmlns:p14="http://schemas.microsoft.com/office/powerpoint/2010/main" val="1382716628"/>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lstStyle/>
          <a:p>
            <a:r>
              <a:rPr lang="en-GB" b="1" dirty="0"/>
              <a:t>TECHNOLOGICAL</a:t>
            </a:r>
          </a:p>
          <a:p>
            <a:pPr marL="0" indent="0">
              <a:buNone/>
            </a:pPr>
            <a:r>
              <a:rPr lang="en-US" b="1" dirty="0"/>
              <a:t>Outdated website; weak digital marketing; competitors strong on Instagram</a:t>
            </a:r>
            <a:endParaRPr lang="en-GB" b="1" dirty="0"/>
          </a:p>
          <a:p>
            <a:endParaRPr lang="en-GB" b="1" dirty="0"/>
          </a:p>
          <a:p>
            <a:r>
              <a:rPr lang="en-GB" b="1" dirty="0"/>
              <a:t>LEGAL</a:t>
            </a:r>
          </a:p>
          <a:p>
            <a:pPr marL="0" indent="0">
              <a:buNone/>
            </a:pPr>
            <a:r>
              <a:rPr lang="en-US" b="1" dirty="0"/>
              <a:t>Must comply with environmental regulations &amp; consumer rights laws</a:t>
            </a:r>
            <a:endParaRPr lang="en-GB" b="1" dirty="0"/>
          </a:p>
          <a:p>
            <a:endParaRPr lang="en-GB" b="1" dirty="0"/>
          </a:p>
          <a:p>
            <a:r>
              <a:rPr lang="en-GB" b="1" dirty="0"/>
              <a:t>ENVIRONMENTAL </a:t>
            </a:r>
          </a:p>
          <a:p>
            <a:pPr marL="0" indent="0">
              <a:buNone/>
            </a:pPr>
            <a:r>
              <a:rPr lang="en-US" b="1" dirty="0"/>
              <a:t>Sustainability remains key but costly (eco-packaging, local sourcing)</a:t>
            </a:r>
            <a:endParaRPr lang="en-GB" b="1" dirty="0"/>
          </a:p>
        </p:txBody>
      </p:sp>
    </p:spTree>
    <p:extLst>
      <p:ext uri="{BB962C8B-B14F-4D97-AF65-F5344CB8AC3E}">
        <p14:creationId xmlns:p14="http://schemas.microsoft.com/office/powerpoint/2010/main" val="1917974163"/>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normAutofit fontScale="90000"/>
          </a:bodyPr>
          <a:lstStyle/>
          <a:p>
            <a:r>
              <a:rPr lang="en-GB" sz="3200" b="1" dirty="0"/>
              <a:t>Cause and effect analysis: Fishbone diagram</a:t>
            </a:r>
            <a:endParaRPr lang="en-US" sz="3200" dirty="0">
              <a:solidFill>
                <a:srgbClr val="000000"/>
              </a:solidFill>
            </a:endParaRPr>
          </a:p>
          <a:p>
            <a:r>
              <a:rPr lang="en-US" dirty="0"/>
              <a:t>(Kotler &amp; Keller, 2016)</a:t>
            </a:r>
          </a:p>
        </p:txBody>
      </p:sp>
      <p:pic>
        <p:nvPicPr>
          <p:cNvPr id="5" name="Picture 4">
            <a:extLst>
              <a:ext uri="{FF2B5EF4-FFF2-40B4-BE49-F238E27FC236}">
                <a16:creationId xmlns:a16="http://schemas.microsoft.com/office/drawing/2014/main" id="{C2C3A3FD-DF6D-FBA1-F960-A71CCED8212A}"/>
              </a:ext>
            </a:extLst>
          </p:cNvPr>
          <p:cNvPicPr>
            <a:picLocks noChangeAspect="1"/>
          </p:cNvPicPr>
          <p:nvPr/>
        </p:nvPicPr>
        <p:blipFill>
          <a:blip r:embed="rId2"/>
          <a:stretch>
            <a:fillRect/>
          </a:stretch>
        </p:blipFill>
        <p:spPr>
          <a:xfrm>
            <a:off x="1696877" y="1277816"/>
            <a:ext cx="9527760" cy="5268144"/>
          </a:xfrm>
          <a:prstGeom prst="rect">
            <a:avLst/>
          </a:prstGeom>
        </p:spPr>
      </p:pic>
    </p:spTree>
    <p:extLst>
      <p:ext uri="{BB962C8B-B14F-4D97-AF65-F5344CB8AC3E}">
        <p14:creationId xmlns:p14="http://schemas.microsoft.com/office/powerpoint/2010/main" val="36454786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US" dirty="0"/>
              <a:t>Green Haven Florists is facing a multifaceted decline driven by digital underdevelopment, changing consumer habits, and rising operational costs. The analysis reveals that while the company’s commitment to sustainability and quality remains its core strength, it must urgently modernize to stay </a:t>
            </a:r>
            <a:r>
              <a:rPr lang="en-US" dirty="0" err="1"/>
              <a:t>competitive.To</a:t>
            </a:r>
            <a:r>
              <a:rPr lang="en-US" dirty="0"/>
              <a:t> regain profitability and relevance, Green Haven </a:t>
            </a:r>
            <a:r>
              <a:rPr lang="en-US" dirty="0" err="1"/>
              <a:t>should:Strengthen</a:t>
            </a:r>
            <a:r>
              <a:rPr lang="en-US" dirty="0"/>
              <a:t> its online presence through a modern, user-friendly website and active digital </a:t>
            </a:r>
            <a:r>
              <a:rPr lang="en-US" dirty="0" err="1"/>
              <a:t>marketing.Introduce</a:t>
            </a:r>
            <a:r>
              <a:rPr lang="en-US" dirty="0"/>
              <a:t> delivery and subscription services to match evolving customer </a:t>
            </a:r>
            <a:r>
              <a:rPr lang="en-US" dirty="0" err="1"/>
              <a:t>expectations.Leverage</a:t>
            </a:r>
            <a:r>
              <a:rPr lang="en-US" dirty="0"/>
              <a:t> its eco-friendly brand as a unique selling point in both local and online </a:t>
            </a:r>
            <a:r>
              <a:rPr lang="en-US" dirty="0" err="1"/>
              <a:t>markets.By</a:t>
            </a:r>
            <a:r>
              <a:rPr lang="en-US" dirty="0"/>
              <a:t> embracing innovation while maintaining its sustainable values, Green Haven Florists can reposition itself for long-term growth and customer loyalty in a changing retail landscape.</a:t>
            </a:r>
            <a:endParaRPr lang="en-GB" dirty="0"/>
          </a:p>
        </p:txBody>
      </p:sp>
    </p:spTree>
    <p:extLst>
      <p:ext uri="{BB962C8B-B14F-4D97-AF65-F5344CB8AC3E}">
        <p14:creationId xmlns:p14="http://schemas.microsoft.com/office/powerpoint/2010/main" val="3970473306"/>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br>
              <a:rPr lang="en-GB" b="1" dirty="0">
                <a:latin typeface="Arial"/>
                <a:ea typeface="Roboto"/>
                <a:cs typeface="Roboto"/>
              </a:rPr>
            </a:br>
            <a:r>
              <a:rPr lang="en-US" b="1" dirty="0">
                <a:latin typeface="Arial"/>
                <a:ea typeface="Roboto"/>
                <a:cs typeface="Roboto"/>
              </a:rPr>
              <a:t>Kotler, P. and Keller, K. (2016). Marketing Management. 15th ed. Pearson </a:t>
            </a:r>
            <a:r>
              <a:rPr lang="en-US" b="1" dirty="0" err="1">
                <a:latin typeface="Arial"/>
                <a:ea typeface="Roboto"/>
                <a:cs typeface="Roboto"/>
              </a:rPr>
              <a:t>Education.Mintel</a:t>
            </a:r>
            <a:r>
              <a:rPr lang="en-US" b="1" dirty="0">
                <a:latin typeface="Arial"/>
                <a:ea typeface="Roboto"/>
                <a:cs typeface="Roboto"/>
              </a:rPr>
              <a:t> (2023). UK Flower and Plant Retailing – Market Report. London: Mintel Group </a:t>
            </a:r>
            <a:r>
              <a:rPr lang="en-US" b="1" dirty="0" err="1">
                <a:latin typeface="Arial"/>
                <a:ea typeface="Roboto"/>
                <a:cs typeface="Roboto"/>
              </a:rPr>
              <a:t>Ltd.Statista</a:t>
            </a:r>
            <a:r>
              <a:rPr lang="en-US" b="1" dirty="0">
                <a:latin typeface="Arial"/>
                <a:ea typeface="Roboto"/>
                <a:cs typeface="Roboto"/>
              </a:rPr>
              <a:t> (2024). Online Flower Delivery Market in the United Kingdom – Growth and Trends. Available at: www.statista.com (Accessed: 10 November 2025).PwC (2023). UK Retail Outlook 2023: Inflation, Cost of Living, and Consumer </a:t>
            </a:r>
            <a:r>
              <a:rPr lang="en-US" b="1" dirty="0" err="1">
                <a:latin typeface="Arial"/>
                <a:ea typeface="Roboto"/>
                <a:cs typeface="Roboto"/>
              </a:rPr>
              <a:t>Behaviour</a:t>
            </a:r>
            <a:r>
              <a:rPr lang="en-US" b="1" dirty="0">
                <a:latin typeface="Arial"/>
                <a:ea typeface="Roboto"/>
                <a:cs typeface="Roboto"/>
              </a:rPr>
              <a:t>. </a:t>
            </a:r>
            <a:r>
              <a:rPr lang="en-US" b="1" dirty="0" err="1">
                <a:latin typeface="Arial"/>
                <a:ea typeface="Roboto"/>
                <a:cs typeface="Roboto"/>
              </a:rPr>
              <a:t>PricewaterhouseCoopers.McKinsey</a:t>
            </a:r>
            <a:r>
              <a:rPr lang="en-US" b="1" dirty="0">
                <a:latin typeface="Arial"/>
                <a:ea typeface="Roboto"/>
                <a:cs typeface="Roboto"/>
              </a:rPr>
              <a:t> &amp; Company (2022). The State of Fashion 2023 – Sustainability and Digital Transformation. McKinsey Global Institute.</a:t>
            </a: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276</TotalTime>
  <Words>678</Words>
  <Application>Microsoft Office PowerPoint</Application>
  <PresentationFormat>Widescreen</PresentationFormat>
  <Paragraphs>50</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(LCLM4004) STUDENT NAME Niculae Weresi STUDENT ID 2429332 LECTURER Tomas Adeyemi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(Kotler &amp; Keller, 2016)</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Niculae Weresi (2429332)</cp:lastModifiedBy>
  <cp:revision>90</cp:revision>
  <dcterms:created xsi:type="dcterms:W3CDTF">2024-10-08T15:58:04Z</dcterms:created>
  <dcterms:modified xsi:type="dcterms:W3CDTF">2025-11-09T23:35:13Z</dcterms:modified>
</cp:coreProperties>
</file>