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8"/>
  </p:handoutMasterIdLst>
  <p:sldIdLst>
    <p:sldId id="265" r:id="rId2"/>
    <p:sldId id="278" r:id="rId3"/>
    <p:sldId id="266" r:id="rId4"/>
    <p:sldId id="277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81" r:id="rId14"/>
    <p:sldId id="282" r:id="rId15"/>
    <p:sldId id="283" r:id="rId16"/>
    <p:sldId id="284" r:id="rId17"/>
  </p:sldIdLst>
  <p:sldSz cx="12192000" cy="6858000"/>
  <p:notesSz cx="9906000" cy="67945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0" d="100"/>
          <a:sy n="60" d="100"/>
        </p:scale>
        <p:origin x="84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92600" cy="34090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11108" y="0"/>
            <a:ext cx="4292600" cy="34090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957B00-7059-4B4A-A985-C25B691BEDBF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3596"/>
            <a:ext cx="4292600" cy="34090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11108" y="6453596"/>
            <a:ext cx="4292600" cy="34090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72D941-8E9B-4C14-8CE2-91C881EC7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18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184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90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433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370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736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366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833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36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3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31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940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F9DDE-7012-447A-8D3F-487B261FCCD0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82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3330" y="2419318"/>
            <a:ext cx="9144000" cy="2387600"/>
          </a:xfrm>
        </p:spPr>
        <p:txBody>
          <a:bodyPr/>
          <a:lstStyle/>
          <a:p>
            <a:r>
              <a:rPr lang="en-GB" dirty="0"/>
              <a:t>WIAV – year 2!!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8686" y="5085606"/>
            <a:ext cx="9144000" cy="1655762"/>
          </a:xfrm>
        </p:spPr>
        <p:txBody>
          <a:bodyPr/>
          <a:lstStyle/>
          <a:p>
            <a:r>
              <a:rPr lang="en-GB" dirty="0"/>
              <a:t>LEZIONE 1 – 13 MAGGIO 2019</a:t>
            </a:r>
          </a:p>
        </p:txBody>
      </p:sp>
    </p:spTree>
    <p:extLst>
      <p:ext uri="{BB962C8B-B14F-4D97-AF65-F5344CB8AC3E}">
        <p14:creationId xmlns:p14="http://schemas.microsoft.com/office/powerpoint/2010/main" val="3492626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A2D29-E5AE-4D50-BBD2-33D8A95B3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 PO’ DI REVISIONE…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79640-1635-460A-998C-9085352A6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1331" y="2367884"/>
            <a:ext cx="8867553" cy="3161045"/>
          </a:xfrm>
        </p:spPr>
        <p:txBody>
          <a:bodyPr>
            <a:normAutofit/>
          </a:bodyPr>
          <a:lstStyle/>
          <a:p>
            <a:r>
              <a:rPr lang="en-GB" dirty="0" err="1"/>
              <a:t>Formale</a:t>
            </a:r>
            <a:r>
              <a:rPr lang="en-GB" dirty="0"/>
              <a:t> e </a:t>
            </a:r>
            <a:r>
              <a:rPr lang="en-GB" dirty="0" err="1"/>
              <a:t>informale</a:t>
            </a:r>
            <a:endParaRPr lang="en-GB" dirty="0"/>
          </a:p>
          <a:p>
            <a:r>
              <a:rPr lang="en-GB" dirty="0" err="1"/>
              <a:t>Essere</a:t>
            </a:r>
            <a:r>
              <a:rPr lang="en-GB" dirty="0"/>
              <a:t>/</a:t>
            </a:r>
            <a:r>
              <a:rPr lang="en-GB" dirty="0" err="1"/>
              <a:t>avere</a:t>
            </a:r>
            <a:r>
              <a:rPr lang="en-GB" dirty="0"/>
              <a:t> </a:t>
            </a:r>
          </a:p>
          <a:p>
            <a:r>
              <a:rPr lang="en-GB" dirty="0" err="1"/>
              <a:t>Verbi</a:t>
            </a:r>
            <a:r>
              <a:rPr lang="en-GB" dirty="0"/>
              <a:t> </a:t>
            </a:r>
            <a:r>
              <a:rPr lang="en-GB" dirty="0" err="1"/>
              <a:t>regolari</a:t>
            </a:r>
            <a:endParaRPr lang="en-GB" dirty="0"/>
          </a:p>
          <a:p>
            <a:r>
              <a:rPr lang="en-GB" dirty="0" err="1"/>
              <a:t>Verbi</a:t>
            </a:r>
            <a:r>
              <a:rPr lang="en-GB" dirty="0"/>
              <a:t> e </a:t>
            </a:r>
            <a:r>
              <a:rPr lang="en-GB" dirty="0" err="1"/>
              <a:t>preposizioni</a:t>
            </a:r>
            <a:r>
              <a:rPr lang="en-GB" dirty="0"/>
              <a:t> (di, a, etc….)</a:t>
            </a:r>
          </a:p>
          <a:p>
            <a:r>
              <a:rPr lang="en-GB" dirty="0"/>
              <a:t>Talk about yourself/talk about another person </a:t>
            </a:r>
          </a:p>
        </p:txBody>
      </p:sp>
    </p:spTree>
    <p:extLst>
      <p:ext uri="{BB962C8B-B14F-4D97-AF65-F5344CB8AC3E}">
        <p14:creationId xmlns:p14="http://schemas.microsoft.com/office/powerpoint/2010/main" val="713019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9559" y="257694"/>
            <a:ext cx="4924918" cy="638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323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Cosa fa? Cosa </a:t>
            </a:r>
            <a:r>
              <a:rPr lang="en-GB" dirty="0" err="1"/>
              <a:t>fanno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2690091" cy="1453284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Lui</a:t>
            </a:r>
            <a:endParaRPr lang="en-GB" dirty="0"/>
          </a:p>
          <a:p>
            <a:r>
              <a:rPr lang="en-GB" dirty="0"/>
              <a:t>Lei</a:t>
            </a:r>
          </a:p>
          <a:p>
            <a:r>
              <a:rPr lang="en-GB" dirty="0" err="1"/>
              <a:t>Loro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Il </a:t>
            </a:r>
            <a:r>
              <a:rPr lang="en-GB" dirty="0" err="1"/>
              <a:t>verbo</a:t>
            </a:r>
            <a:endParaRPr lang="en-GB" dirty="0"/>
          </a:p>
          <a:p>
            <a:r>
              <a:rPr lang="en-GB" dirty="0"/>
              <a:t>La </a:t>
            </a:r>
            <a:r>
              <a:rPr lang="en-GB" dirty="0" err="1"/>
              <a:t>preposizione</a:t>
            </a:r>
            <a:endParaRPr lang="en-GB" dirty="0"/>
          </a:p>
          <a:p>
            <a:r>
              <a:rPr lang="en-GB" dirty="0" err="1"/>
              <a:t>L’oggetto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341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2578" y="501826"/>
            <a:ext cx="8234114" cy="563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971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889" y="877710"/>
            <a:ext cx="6114814" cy="45861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5102" y="877710"/>
            <a:ext cx="5326101" cy="458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8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1647" y="815975"/>
            <a:ext cx="8286750" cy="542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583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226" y="824089"/>
            <a:ext cx="5098562" cy="4984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30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133" y="349602"/>
            <a:ext cx="11430000" cy="600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597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213" y="832556"/>
            <a:ext cx="7183965" cy="478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675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334" y="903111"/>
            <a:ext cx="5584473" cy="446757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250" y="903111"/>
            <a:ext cx="4454172" cy="4454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253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56" y="1095530"/>
            <a:ext cx="5656368" cy="377562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1512" y="1095531"/>
            <a:ext cx="5655147" cy="377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498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and Irregular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27917"/>
            <a:ext cx="10515600" cy="4351338"/>
          </a:xfrm>
        </p:spPr>
        <p:txBody>
          <a:bodyPr/>
          <a:lstStyle/>
          <a:p>
            <a:r>
              <a:rPr lang="en-GB" dirty="0"/>
              <a:t>Most verbs follow a pattern and behave in a predictable way, these are called REGULAR verbs.</a:t>
            </a:r>
          </a:p>
          <a:p>
            <a:r>
              <a:rPr lang="en-GB" dirty="0"/>
              <a:t>We have met regular verbs belonging to the group that end in  –ARE				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68361" y="3311843"/>
          <a:ext cx="81280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personal</a:t>
                      </a:r>
                    </a:p>
                    <a:p>
                      <a:r>
                        <a:rPr lang="en-GB" dirty="0"/>
                        <a:t>pronoun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ABITARE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LAVORARE	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PARLARE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abito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lavoro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parlo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tu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abiti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lavori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parli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lui</a:t>
                      </a:r>
                      <a:r>
                        <a:rPr lang="en-GB" dirty="0"/>
                        <a:t>/lei/Lei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abita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lavora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parla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noi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abitiamo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lavoriamo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parliamo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voi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abitate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lavorate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parlate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loro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abitano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lavorano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parlano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7322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and Irregular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3776"/>
            <a:ext cx="10515600" cy="4351338"/>
          </a:xfrm>
        </p:spPr>
        <p:txBody>
          <a:bodyPr/>
          <a:lstStyle/>
          <a:p>
            <a:r>
              <a:rPr lang="en-GB" dirty="0"/>
              <a:t>Irregular verbs do not conform to regular patterns and need to be learnt.</a:t>
            </a:r>
          </a:p>
          <a:p>
            <a:r>
              <a:rPr lang="en-GB" dirty="0"/>
              <a:t>There are quite a few irregular verbs that we use a lot, so you will get lots of practice which will help to remember them!				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415961" y="3507108"/>
          <a:ext cx="9776972" cy="2860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457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76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07330">
                <a:tc>
                  <a:txBody>
                    <a:bodyPr/>
                    <a:lstStyle/>
                    <a:p>
                      <a:r>
                        <a:rPr lang="en-GB" dirty="0"/>
                        <a:t>personal</a:t>
                      </a:r>
                    </a:p>
                    <a:p>
                      <a:r>
                        <a:rPr lang="en-GB" dirty="0"/>
                        <a:t>pronoun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ESSERE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STARE	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AVERE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sono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faccio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tu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sei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hai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fai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lui</a:t>
                      </a:r>
                      <a:r>
                        <a:rPr lang="en-GB" dirty="0"/>
                        <a:t>/lei/Lei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è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noi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siamo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stiamo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abbiamo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facciamo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voi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siete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avete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1342">
                <a:tc>
                  <a:txBody>
                    <a:bodyPr/>
                    <a:lstStyle/>
                    <a:p>
                      <a:r>
                        <a:rPr lang="en-GB" dirty="0" err="1"/>
                        <a:t>loro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sono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stanno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hanno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fanno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1821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Sono</a:t>
            </a:r>
            <a:r>
              <a:rPr lang="en-GB" dirty="0"/>
              <a:t> </a:t>
            </a:r>
            <a:r>
              <a:rPr lang="en-GB" dirty="0" err="1"/>
              <a:t>insegnante</a:t>
            </a:r>
            <a:br>
              <a:rPr lang="en-GB" dirty="0"/>
            </a:br>
            <a:r>
              <a:rPr lang="en-GB" dirty="0"/>
              <a:t>Faccio </a:t>
            </a:r>
            <a:r>
              <a:rPr lang="en-GB" dirty="0" err="1"/>
              <a:t>l’insegnante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6328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When you use ESSERE to say what job you do, you just give the job title </a:t>
            </a:r>
            <a:r>
              <a:rPr lang="en-GB" u="sng" dirty="0">
                <a:solidFill>
                  <a:srgbClr val="00B050"/>
                </a:solidFill>
              </a:rPr>
              <a:t>without the article</a:t>
            </a:r>
            <a:r>
              <a:rPr lang="en-GB" dirty="0">
                <a:solidFill>
                  <a:srgbClr val="00B050"/>
                </a:solidFill>
              </a:rPr>
              <a:t>.</a:t>
            </a: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Che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lavoro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fai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Sono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cuoco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/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Sono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cuoca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Che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lavoro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fa Maria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r>
              <a:rPr lang="en-GB" dirty="0">
                <a:solidFill>
                  <a:srgbClr val="0070C0"/>
                </a:solidFill>
              </a:rPr>
              <a:t>È </a:t>
            </a:r>
            <a:r>
              <a:rPr lang="en-GB" dirty="0" err="1">
                <a:solidFill>
                  <a:srgbClr val="0070C0"/>
                </a:solidFill>
              </a:rPr>
              <a:t>dentista</a:t>
            </a:r>
            <a:r>
              <a:rPr lang="en-GB" dirty="0">
                <a:solidFill>
                  <a:srgbClr val="0070C0"/>
                </a:solidFill>
              </a:rPr>
              <a:t>. </a:t>
            </a:r>
          </a:p>
          <a:p>
            <a:r>
              <a:rPr lang="en-GB" dirty="0" err="1">
                <a:solidFill>
                  <a:srgbClr val="0070C0"/>
                </a:solidFill>
              </a:rPr>
              <a:t>Che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lavoro</a:t>
            </a:r>
            <a:r>
              <a:rPr lang="en-GB" dirty="0">
                <a:solidFill>
                  <a:srgbClr val="0070C0"/>
                </a:solidFill>
              </a:rPr>
              <a:t> fa Giulio?</a:t>
            </a:r>
          </a:p>
          <a:p>
            <a:r>
              <a:rPr lang="en-GB" dirty="0">
                <a:solidFill>
                  <a:srgbClr val="0070C0"/>
                </a:solidFill>
              </a:rPr>
              <a:t>È </a:t>
            </a:r>
            <a:r>
              <a:rPr lang="en-GB" dirty="0" err="1">
                <a:solidFill>
                  <a:srgbClr val="0070C0"/>
                </a:solidFill>
              </a:rPr>
              <a:t>commesso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088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Sono</a:t>
            </a:r>
            <a:r>
              <a:rPr lang="en-GB" dirty="0"/>
              <a:t> </a:t>
            </a:r>
            <a:r>
              <a:rPr lang="en-GB" dirty="0" err="1"/>
              <a:t>insegnante</a:t>
            </a:r>
            <a:br>
              <a:rPr lang="en-GB" dirty="0"/>
            </a:br>
            <a:r>
              <a:rPr lang="en-GB" dirty="0"/>
              <a:t>Faccio </a:t>
            </a:r>
            <a:r>
              <a:rPr lang="en-GB" dirty="0" err="1"/>
              <a:t>l’insegnante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When you use FARE to say what job you do, you need to use </a:t>
            </a:r>
            <a:r>
              <a:rPr lang="en-GB" u="sng" dirty="0">
                <a:solidFill>
                  <a:srgbClr val="00B050"/>
                </a:solidFill>
              </a:rPr>
              <a:t>the right word for ‘the’ as well as your job title</a:t>
            </a:r>
            <a:r>
              <a:rPr lang="en-GB" dirty="0">
                <a:solidFill>
                  <a:srgbClr val="00B050"/>
                </a:solidFill>
              </a:rPr>
              <a:t>:</a:t>
            </a: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Che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lavoro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fai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Faccio </a:t>
            </a:r>
            <a:r>
              <a:rPr lang="en-GB" dirty="0" err="1">
                <a:solidFill>
                  <a:srgbClr val="FF0000"/>
                </a:solidFill>
              </a:rPr>
              <a:t>il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cuoco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/ Faccio </a:t>
            </a:r>
            <a:r>
              <a:rPr lang="en-GB" dirty="0">
                <a:solidFill>
                  <a:srgbClr val="FF0000"/>
                </a:solidFill>
              </a:rPr>
              <a:t>la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cuoca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Che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lavoro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fa </a:t>
            </a:r>
            <a:r>
              <a:rPr lang="en-GB" dirty="0">
                <a:solidFill>
                  <a:srgbClr val="0070C0"/>
                </a:solidFill>
              </a:rPr>
              <a:t>Maria?</a:t>
            </a:r>
          </a:p>
          <a:p>
            <a:r>
              <a:rPr lang="en-GB" dirty="0">
                <a:solidFill>
                  <a:srgbClr val="0070C0"/>
                </a:solidFill>
              </a:rPr>
              <a:t>Fa </a:t>
            </a:r>
            <a:r>
              <a:rPr lang="en-GB" dirty="0">
                <a:solidFill>
                  <a:srgbClr val="FF0000"/>
                </a:solidFill>
              </a:rPr>
              <a:t>la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dentista</a:t>
            </a:r>
            <a:r>
              <a:rPr lang="en-GB" dirty="0">
                <a:solidFill>
                  <a:srgbClr val="0070C0"/>
                </a:solidFill>
              </a:rPr>
              <a:t>. </a:t>
            </a:r>
          </a:p>
          <a:p>
            <a:r>
              <a:rPr lang="en-GB" dirty="0" err="1">
                <a:solidFill>
                  <a:srgbClr val="0070C0"/>
                </a:solidFill>
              </a:rPr>
              <a:t>Che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lavoro</a:t>
            </a:r>
            <a:r>
              <a:rPr lang="en-GB" dirty="0">
                <a:solidFill>
                  <a:srgbClr val="0070C0"/>
                </a:solidFill>
              </a:rPr>
              <a:t> fa Giulio?</a:t>
            </a:r>
          </a:p>
          <a:p>
            <a:r>
              <a:rPr lang="en-GB" dirty="0">
                <a:solidFill>
                  <a:srgbClr val="0070C0"/>
                </a:solidFill>
              </a:rPr>
              <a:t>Fa </a:t>
            </a:r>
            <a:r>
              <a:rPr lang="en-GB" dirty="0" err="1">
                <a:solidFill>
                  <a:srgbClr val="FF0000"/>
                </a:solidFill>
              </a:rPr>
              <a:t>il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commesso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807276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317</Words>
  <Application>Microsoft Office PowerPoint</Application>
  <PresentationFormat>Widescreen</PresentationFormat>
  <Paragraphs>102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1_Office Theme</vt:lpstr>
      <vt:lpstr>WIAV – year 2!!</vt:lpstr>
      <vt:lpstr>UN PO’ DI REVISIONE…</vt:lpstr>
      <vt:lpstr>PowerPoint Presentation</vt:lpstr>
      <vt:lpstr>Cosa fa? Cosa fanno?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Regular and Irregular Verbs</vt:lpstr>
      <vt:lpstr>Regular and Irregular Verbs</vt:lpstr>
      <vt:lpstr>Sono insegnante Faccio l’insegnante</vt:lpstr>
      <vt:lpstr>Sono insegnante Faccio l’insegnante</vt:lpstr>
    </vt:vector>
  </TitlesOfParts>
  <Company>Oxford Brookes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Italian club</dc:title>
  <dc:creator>Alessandra Palidda</dc:creator>
  <cp:lastModifiedBy>Alessandra Palidda</cp:lastModifiedBy>
  <cp:revision>13</cp:revision>
  <cp:lastPrinted>2019-04-10T15:11:54Z</cp:lastPrinted>
  <dcterms:created xsi:type="dcterms:W3CDTF">2019-04-04T09:36:31Z</dcterms:created>
  <dcterms:modified xsi:type="dcterms:W3CDTF">2019-05-20T08:32:48Z</dcterms:modified>
</cp:coreProperties>
</file>