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18" r:id="rId2"/>
    <p:sldId id="504" r:id="rId3"/>
    <p:sldId id="390" r:id="rId4"/>
    <p:sldId id="397" r:id="rId5"/>
    <p:sldId id="452" r:id="rId6"/>
    <p:sldId id="415" r:id="rId7"/>
    <p:sldId id="411" r:id="rId8"/>
    <p:sldId id="416" r:id="rId9"/>
    <p:sldId id="417" r:id="rId10"/>
    <p:sldId id="502" r:id="rId11"/>
    <p:sldId id="454" r:id="rId12"/>
    <p:sldId id="403" r:id="rId13"/>
    <p:sldId id="420" r:id="rId14"/>
    <p:sldId id="335" r:id="rId15"/>
    <p:sldId id="337" r:id="rId16"/>
    <p:sldId id="336" r:id="rId17"/>
    <p:sldId id="346" r:id="rId18"/>
    <p:sldId id="338" r:id="rId19"/>
    <p:sldId id="341" r:id="rId20"/>
    <p:sldId id="342" r:id="rId21"/>
    <p:sldId id="400" r:id="rId22"/>
    <p:sldId id="423" r:id="rId23"/>
    <p:sldId id="456" r:id="rId24"/>
    <p:sldId id="505" r:id="rId25"/>
    <p:sldId id="453" r:id="rId26"/>
    <p:sldId id="459" r:id="rId27"/>
    <p:sldId id="407" r:id="rId28"/>
    <p:sldId id="47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427B6E-1D2C-4E81-BA17-AFA5D4981908}" v="78" dt="2023-01-31T13:51:13.9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33" autoAdjust="0"/>
    <p:restoredTop sz="95380" autoAdjust="0"/>
  </p:normalViewPr>
  <p:slideViewPr>
    <p:cSldViewPr>
      <p:cViewPr varScale="1">
        <p:scale>
          <a:sx n="101" d="100"/>
          <a:sy n="101" d="100"/>
        </p:scale>
        <p:origin x="121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704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763603-93CB-4F95-992E-9584AD25FE28}" type="doc">
      <dgm:prSet loTypeId="urn:microsoft.com/office/officeart/2005/8/layout/venn2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4F5C949F-C6D4-4122-ACF2-F322D7F27868}">
      <dgm:prSet phldrT="[Text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GB" sz="2000" b="1" dirty="0"/>
            <a:t>Situational factors</a:t>
          </a:r>
        </a:p>
      </dgm:t>
    </dgm:pt>
    <dgm:pt modelId="{A56255AD-8D82-4AA3-B1B8-4503F40225CA}" type="parTrans" cxnId="{0E2AEF25-44CD-4057-8424-E1ADA0E9B2F1}">
      <dgm:prSet/>
      <dgm:spPr/>
      <dgm:t>
        <a:bodyPr/>
        <a:lstStyle/>
        <a:p>
          <a:endParaRPr lang="en-GB"/>
        </a:p>
      </dgm:t>
    </dgm:pt>
    <dgm:pt modelId="{8024A473-AC16-4358-9B8A-A0E2F46021CB}" type="sibTrans" cxnId="{0E2AEF25-44CD-4057-8424-E1ADA0E9B2F1}">
      <dgm:prSet/>
      <dgm:spPr/>
      <dgm:t>
        <a:bodyPr/>
        <a:lstStyle/>
        <a:p>
          <a:endParaRPr lang="en-GB"/>
        </a:p>
      </dgm:t>
    </dgm:pt>
    <dgm:pt modelId="{E98A57ED-3267-402A-92CE-6CE4AAADD192}">
      <dgm:prSet phldrT="[Text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n-GB" sz="2000" b="1" dirty="0"/>
        </a:p>
        <a:p>
          <a:r>
            <a:rPr lang="en-GB" sz="2000" b="1" dirty="0"/>
            <a:t>Cultures &amp; sub-cultures</a:t>
          </a:r>
        </a:p>
      </dgm:t>
    </dgm:pt>
    <dgm:pt modelId="{E51F1411-105E-4B05-8B17-E7F7A7A746A4}" type="parTrans" cxnId="{56434424-AB61-4369-B9E7-EBE76979ECB3}">
      <dgm:prSet/>
      <dgm:spPr/>
      <dgm:t>
        <a:bodyPr/>
        <a:lstStyle/>
        <a:p>
          <a:endParaRPr lang="en-GB"/>
        </a:p>
      </dgm:t>
    </dgm:pt>
    <dgm:pt modelId="{5AFD10E4-30ED-4A82-88E9-A2AF4233A6E5}" type="sibTrans" cxnId="{56434424-AB61-4369-B9E7-EBE76979ECB3}">
      <dgm:prSet/>
      <dgm:spPr/>
      <dgm:t>
        <a:bodyPr/>
        <a:lstStyle/>
        <a:p>
          <a:endParaRPr lang="en-GB"/>
        </a:p>
      </dgm:t>
    </dgm:pt>
    <dgm:pt modelId="{F1A52574-4623-4A83-BAC6-2FD036B16E2C}">
      <dgm:prSet phldrT="[Text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GB" sz="2000" b="1" dirty="0"/>
            <a:t>Personal character traits</a:t>
          </a:r>
        </a:p>
      </dgm:t>
    </dgm:pt>
    <dgm:pt modelId="{3A545B4C-9689-4B23-ABC7-E02333A6F054}" type="parTrans" cxnId="{50D5868A-AA08-4E52-92DE-901C342C9C4F}">
      <dgm:prSet/>
      <dgm:spPr/>
      <dgm:t>
        <a:bodyPr/>
        <a:lstStyle/>
        <a:p>
          <a:endParaRPr lang="en-GB"/>
        </a:p>
      </dgm:t>
    </dgm:pt>
    <dgm:pt modelId="{B995A79E-F364-4283-9DA8-2516439B37AB}" type="sibTrans" cxnId="{50D5868A-AA08-4E52-92DE-901C342C9C4F}">
      <dgm:prSet/>
      <dgm:spPr/>
      <dgm:t>
        <a:bodyPr/>
        <a:lstStyle/>
        <a:p>
          <a:endParaRPr lang="en-GB"/>
        </a:p>
      </dgm:t>
    </dgm:pt>
    <dgm:pt modelId="{6F7933F8-A85C-4070-862D-46BCB9E1A50A}" type="pres">
      <dgm:prSet presAssocID="{47763603-93CB-4F95-992E-9584AD25FE28}" presName="Name0" presStyleCnt="0">
        <dgm:presLayoutVars>
          <dgm:chMax val="7"/>
          <dgm:resizeHandles val="exact"/>
        </dgm:presLayoutVars>
      </dgm:prSet>
      <dgm:spPr/>
    </dgm:pt>
    <dgm:pt modelId="{6075A9E9-39D5-4F62-87D4-3D41554EF17A}" type="pres">
      <dgm:prSet presAssocID="{47763603-93CB-4F95-992E-9584AD25FE28}" presName="comp1" presStyleCnt="0"/>
      <dgm:spPr/>
    </dgm:pt>
    <dgm:pt modelId="{1BB22FEC-95F9-4125-94BE-C453835BE76B}" type="pres">
      <dgm:prSet presAssocID="{47763603-93CB-4F95-992E-9584AD25FE28}" presName="circle1" presStyleLbl="node1" presStyleIdx="0" presStyleCnt="3" custScaleX="100000" custScaleY="110723"/>
      <dgm:spPr/>
    </dgm:pt>
    <dgm:pt modelId="{378C9A5A-4339-4C0D-A6BE-E3FD1274BFC0}" type="pres">
      <dgm:prSet presAssocID="{47763603-93CB-4F95-992E-9584AD25FE28}" presName="c1text" presStyleLbl="node1" presStyleIdx="0" presStyleCnt="3">
        <dgm:presLayoutVars>
          <dgm:bulletEnabled val="1"/>
        </dgm:presLayoutVars>
      </dgm:prSet>
      <dgm:spPr/>
    </dgm:pt>
    <dgm:pt modelId="{C6D11421-28D8-4989-966F-6148EA3C6B4B}" type="pres">
      <dgm:prSet presAssocID="{47763603-93CB-4F95-992E-9584AD25FE28}" presName="comp2" presStyleCnt="0"/>
      <dgm:spPr/>
    </dgm:pt>
    <dgm:pt modelId="{B64F6AC8-D7E5-4ED2-9865-99B7BA70486C}" type="pres">
      <dgm:prSet presAssocID="{47763603-93CB-4F95-992E-9584AD25FE28}" presName="circle2" presStyleLbl="node1" presStyleIdx="1" presStyleCnt="3" custScaleX="114943" custScaleY="111998"/>
      <dgm:spPr/>
    </dgm:pt>
    <dgm:pt modelId="{55FA567D-FCF7-45DD-BF70-CD8323302F3D}" type="pres">
      <dgm:prSet presAssocID="{47763603-93CB-4F95-992E-9584AD25FE28}" presName="c2text" presStyleLbl="node1" presStyleIdx="1" presStyleCnt="3">
        <dgm:presLayoutVars>
          <dgm:bulletEnabled val="1"/>
        </dgm:presLayoutVars>
      </dgm:prSet>
      <dgm:spPr/>
    </dgm:pt>
    <dgm:pt modelId="{B245DA13-51E2-4CEE-AA26-11324D5ECEF6}" type="pres">
      <dgm:prSet presAssocID="{47763603-93CB-4F95-992E-9584AD25FE28}" presName="comp3" presStyleCnt="0"/>
      <dgm:spPr/>
    </dgm:pt>
    <dgm:pt modelId="{77F602F8-6DB0-48E8-AF95-EB67739F62CB}" type="pres">
      <dgm:prSet presAssocID="{47763603-93CB-4F95-992E-9584AD25FE28}" presName="circle3" presStyleLbl="node1" presStyleIdx="2" presStyleCnt="3" custScaleX="117241"/>
      <dgm:spPr/>
    </dgm:pt>
    <dgm:pt modelId="{65202D20-639A-4C60-9A5C-627D7EC177CA}" type="pres">
      <dgm:prSet presAssocID="{47763603-93CB-4F95-992E-9584AD25FE28}" presName="c3text" presStyleLbl="node1" presStyleIdx="2" presStyleCnt="3">
        <dgm:presLayoutVars>
          <dgm:bulletEnabled val="1"/>
        </dgm:presLayoutVars>
      </dgm:prSet>
      <dgm:spPr/>
    </dgm:pt>
  </dgm:ptLst>
  <dgm:cxnLst>
    <dgm:cxn modelId="{56434424-AB61-4369-B9E7-EBE76979ECB3}" srcId="{47763603-93CB-4F95-992E-9584AD25FE28}" destId="{E98A57ED-3267-402A-92CE-6CE4AAADD192}" srcOrd="1" destOrd="0" parTransId="{E51F1411-105E-4B05-8B17-E7F7A7A746A4}" sibTransId="{5AFD10E4-30ED-4A82-88E9-A2AF4233A6E5}"/>
    <dgm:cxn modelId="{0E2AEF25-44CD-4057-8424-E1ADA0E9B2F1}" srcId="{47763603-93CB-4F95-992E-9584AD25FE28}" destId="{4F5C949F-C6D4-4122-ACF2-F322D7F27868}" srcOrd="0" destOrd="0" parTransId="{A56255AD-8D82-4AA3-B1B8-4503F40225CA}" sibTransId="{8024A473-AC16-4358-9B8A-A0E2F46021CB}"/>
    <dgm:cxn modelId="{B87FCD39-2FFA-4680-AEBE-241057CFE407}" type="presOf" srcId="{F1A52574-4623-4A83-BAC6-2FD036B16E2C}" destId="{77F602F8-6DB0-48E8-AF95-EB67739F62CB}" srcOrd="0" destOrd="0" presId="urn:microsoft.com/office/officeart/2005/8/layout/venn2"/>
    <dgm:cxn modelId="{84D3184F-7910-4C81-A611-809CD38575E9}" type="presOf" srcId="{4F5C949F-C6D4-4122-ACF2-F322D7F27868}" destId="{1BB22FEC-95F9-4125-94BE-C453835BE76B}" srcOrd="0" destOrd="0" presId="urn:microsoft.com/office/officeart/2005/8/layout/venn2"/>
    <dgm:cxn modelId="{BE5DA25A-668D-48A9-9B5E-0762F5DB9E54}" type="presOf" srcId="{E98A57ED-3267-402A-92CE-6CE4AAADD192}" destId="{55FA567D-FCF7-45DD-BF70-CD8323302F3D}" srcOrd="1" destOrd="0" presId="urn:microsoft.com/office/officeart/2005/8/layout/venn2"/>
    <dgm:cxn modelId="{50D5868A-AA08-4E52-92DE-901C342C9C4F}" srcId="{47763603-93CB-4F95-992E-9584AD25FE28}" destId="{F1A52574-4623-4A83-BAC6-2FD036B16E2C}" srcOrd="2" destOrd="0" parTransId="{3A545B4C-9689-4B23-ABC7-E02333A6F054}" sibTransId="{B995A79E-F364-4283-9DA8-2516439B37AB}"/>
    <dgm:cxn modelId="{1D869C91-4758-4DA4-927C-5D50C27AE7FC}" type="presOf" srcId="{4F5C949F-C6D4-4122-ACF2-F322D7F27868}" destId="{378C9A5A-4339-4C0D-A6BE-E3FD1274BFC0}" srcOrd="1" destOrd="0" presId="urn:microsoft.com/office/officeart/2005/8/layout/venn2"/>
    <dgm:cxn modelId="{AA9BF09B-660D-48AA-9938-D2382E73FC97}" type="presOf" srcId="{E98A57ED-3267-402A-92CE-6CE4AAADD192}" destId="{B64F6AC8-D7E5-4ED2-9865-99B7BA70486C}" srcOrd="0" destOrd="0" presId="urn:microsoft.com/office/officeart/2005/8/layout/venn2"/>
    <dgm:cxn modelId="{DA1006BD-D079-44E1-9DEA-ACDE8E46A363}" type="presOf" srcId="{F1A52574-4623-4A83-BAC6-2FD036B16E2C}" destId="{65202D20-639A-4C60-9A5C-627D7EC177CA}" srcOrd="1" destOrd="0" presId="urn:microsoft.com/office/officeart/2005/8/layout/venn2"/>
    <dgm:cxn modelId="{AC5CCBC1-94B7-4411-AA91-543FE3714BA8}" type="presOf" srcId="{47763603-93CB-4F95-992E-9584AD25FE28}" destId="{6F7933F8-A85C-4070-862D-46BCB9E1A50A}" srcOrd="0" destOrd="0" presId="urn:microsoft.com/office/officeart/2005/8/layout/venn2"/>
    <dgm:cxn modelId="{A3AF904A-00C5-4A4E-BCBC-FF48ED97C6EC}" type="presParOf" srcId="{6F7933F8-A85C-4070-862D-46BCB9E1A50A}" destId="{6075A9E9-39D5-4F62-87D4-3D41554EF17A}" srcOrd="0" destOrd="0" presId="urn:microsoft.com/office/officeart/2005/8/layout/venn2"/>
    <dgm:cxn modelId="{E814BD46-1497-4736-B718-70DDCF300E59}" type="presParOf" srcId="{6075A9E9-39D5-4F62-87D4-3D41554EF17A}" destId="{1BB22FEC-95F9-4125-94BE-C453835BE76B}" srcOrd="0" destOrd="0" presId="urn:microsoft.com/office/officeart/2005/8/layout/venn2"/>
    <dgm:cxn modelId="{645B0510-E3F8-4230-AF67-99D1FC115A85}" type="presParOf" srcId="{6075A9E9-39D5-4F62-87D4-3D41554EF17A}" destId="{378C9A5A-4339-4C0D-A6BE-E3FD1274BFC0}" srcOrd="1" destOrd="0" presId="urn:microsoft.com/office/officeart/2005/8/layout/venn2"/>
    <dgm:cxn modelId="{6E3BC4E1-2D61-405A-9D18-05CF0805C990}" type="presParOf" srcId="{6F7933F8-A85C-4070-862D-46BCB9E1A50A}" destId="{C6D11421-28D8-4989-966F-6148EA3C6B4B}" srcOrd="1" destOrd="0" presId="urn:microsoft.com/office/officeart/2005/8/layout/venn2"/>
    <dgm:cxn modelId="{FE38E339-E43A-46A9-8E63-7232D52C5B66}" type="presParOf" srcId="{C6D11421-28D8-4989-966F-6148EA3C6B4B}" destId="{B64F6AC8-D7E5-4ED2-9865-99B7BA70486C}" srcOrd="0" destOrd="0" presId="urn:microsoft.com/office/officeart/2005/8/layout/venn2"/>
    <dgm:cxn modelId="{7366EA56-674D-4F7A-A164-0740495FB443}" type="presParOf" srcId="{C6D11421-28D8-4989-966F-6148EA3C6B4B}" destId="{55FA567D-FCF7-45DD-BF70-CD8323302F3D}" srcOrd="1" destOrd="0" presId="urn:microsoft.com/office/officeart/2005/8/layout/venn2"/>
    <dgm:cxn modelId="{FE9D5C2F-9F42-4D3D-8DB2-2406B36FFF70}" type="presParOf" srcId="{6F7933F8-A85C-4070-862D-46BCB9E1A50A}" destId="{B245DA13-51E2-4CEE-AA26-11324D5ECEF6}" srcOrd="2" destOrd="0" presId="urn:microsoft.com/office/officeart/2005/8/layout/venn2"/>
    <dgm:cxn modelId="{53771A6C-FEA2-464C-8CF3-29EDAD52C49E}" type="presParOf" srcId="{B245DA13-51E2-4CEE-AA26-11324D5ECEF6}" destId="{77F602F8-6DB0-48E8-AF95-EB67739F62CB}" srcOrd="0" destOrd="0" presId="urn:microsoft.com/office/officeart/2005/8/layout/venn2"/>
    <dgm:cxn modelId="{0ECCF467-FF94-4231-BFD9-524F10B244A7}" type="presParOf" srcId="{B245DA13-51E2-4CEE-AA26-11324D5ECEF6}" destId="{65202D20-639A-4C60-9A5C-627D7EC177CA}" srcOrd="1" destOrd="0" presId="urn:microsoft.com/office/officeart/2005/8/layout/venn2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22FEC-95F9-4125-94BE-C453835BE76B}">
      <dsp:nvSpPr>
        <dsp:cNvPr id="0" name=""/>
        <dsp:cNvSpPr/>
      </dsp:nvSpPr>
      <dsp:spPr>
        <a:xfrm>
          <a:off x="0" y="216014"/>
          <a:ext cx="4176464" cy="462430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Situational factors</a:t>
          </a:r>
        </a:p>
      </dsp:txBody>
      <dsp:txXfrm>
        <a:off x="1358394" y="447230"/>
        <a:ext cx="1459674" cy="693645"/>
      </dsp:txXfrm>
    </dsp:sp>
    <dsp:sp modelId="{B64F6AC8-D7E5-4ED2-9865-99B7BA70486C}">
      <dsp:nvSpPr>
        <dsp:cNvPr id="0" name=""/>
        <dsp:cNvSpPr/>
      </dsp:nvSpPr>
      <dsp:spPr>
        <a:xfrm>
          <a:off x="288024" y="1296142"/>
          <a:ext cx="3600414" cy="3508167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Cultures &amp; sub-cultures</a:t>
          </a:r>
        </a:p>
      </dsp:txBody>
      <dsp:txXfrm>
        <a:off x="1249335" y="1515402"/>
        <a:ext cx="1677793" cy="657781"/>
      </dsp:txXfrm>
    </dsp:sp>
    <dsp:sp modelId="{77F602F8-6DB0-48E8-AF95-EB67739F62CB}">
      <dsp:nvSpPr>
        <dsp:cNvPr id="0" name=""/>
        <dsp:cNvSpPr/>
      </dsp:nvSpPr>
      <dsp:spPr>
        <a:xfrm>
          <a:off x="864099" y="2528168"/>
          <a:ext cx="2448264" cy="2088232"/>
        </a:xfrm>
        <a:prstGeom prst="ellips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Personal character traits</a:t>
          </a:r>
        </a:p>
      </dsp:txBody>
      <dsp:txXfrm>
        <a:off x="1222639" y="3050226"/>
        <a:ext cx="1731184" cy="1044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283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89686290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31/01/2023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lK1w7KGuN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6cM-RFid9U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OZf52HHKWY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1403648" y="2356431"/>
            <a:ext cx="7272808" cy="35394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LCMB7004: Entrepreneurship</a:t>
            </a:r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</a:rPr>
              <a:t>Skills, characteristics, attributes and behaviours of entrepreneurs &amp; the differences between business owners and entrepreneurs</a:t>
            </a: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Module leader: Vasilios Tavlaridis</a:t>
            </a:r>
            <a:endParaRPr lang="en-US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971600" y="1002214"/>
            <a:ext cx="8496944" cy="135421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n-GB" altLang="en-US" sz="3200" b="1" dirty="0"/>
              <a:t>Master of Business Administration</a:t>
            </a:r>
            <a:endParaRPr lang="en-GB" sz="3200" b="1" dirty="0">
              <a:solidFill>
                <a:srgbClr val="FFFF00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66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91691"/>
            <a:ext cx="8229600" cy="72494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Module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99C50-F222-4041-9CDA-7D06D0C8C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71541"/>
            <a:ext cx="8229600" cy="3545691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Title</a:t>
            </a:r>
            <a:r>
              <a:rPr lang="en-GB" dirty="0"/>
              <a:t> -  Entrepreneurship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Module Code</a:t>
            </a:r>
            <a:r>
              <a:rPr lang="en-GB" dirty="0"/>
              <a:t>-  LCMB7004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Credits</a:t>
            </a:r>
            <a:r>
              <a:rPr lang="en-GB" dirty="0"/>
              <a:t> - 	20 (Level 7)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F8648E-DE72-4C60-90AC-B45C226693E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2132856"/>
            <a:ext cx="2890664" cy="354569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736405E-CB71-4466-9A49-43D70F443367}"/>
              </a:ext>
            </a:extLst>
          </p:cNvPr>
          <p:cNvSpPr txBox="1">
            <a:spLocks/>
          </p:cNvSpPr>
          <p:nvPr/>
        </p:nvSpPr>
        <p:spPr>
          <a:xfrm>
            <a:off x="460999" y="116632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lang="en-GB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586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4824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500" b="1" dirty="0">
                <a:solidFill>
                  <a:srgbClr val="007DC3"/>
                </a:solidFill>
              </a:rPr>
              <a:t>Recap from previous session</a:t>
            </a:r>
          </a:p>
          <a:p>
            <a:pPr algn="ctr">
              <a:buNone/>
            </a:pPr>
            <a:endParaRPr lang="en-US" sz="2800" b="1" dirty="0">
              <a:solidFill>
                <a:srgbClr val="007DC3"/>
              </a:solidFill>
            </a:endParaRPr>
          </a:p>
          <a:p>
            <a:pPr algn="ctr">
              <a:buNone/>
            </a:pPr>
            <a:endParaRPr lang="en-US" sz="2800" b="1" dirty="0">
              <a:solidFill>
                <a:srgbClr val="007DC3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/>
              <a:t>We looked at the UK SMEs and self-employment sector figures</a:t>
            </a:r>
          </a:p>
          <a:p>
            <a:pPr>
              <a:buNone/>
            </a:pPr>
            <a:endParaRPr lang="en-US" sz="28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1979D4E-22A4-42E0-9E87-225272F0474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lang="en-GB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>
                <a:solidFill>
                  <a:srgbClr val="007DC3"/>
                </a:solidFill>
              </a:rPr>
              <a:t>Learning Outcomes for today’s session</a:t>
            </a:r>
            <a:endParaRPr lang="en-US" altLang="en-US" b="1" dirty="0"/>
          </a:p>
          <a:p>
            <a:pPr>
              <a:buNone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Understand Entrepreneurs motivations for wanting to start a business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Determine the traits, skills and motivations of successful entrepreneurs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Difference between SME owner managers and Entrepreneurs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9BF801-71C0-477A-A1CB-1FAF0520B39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46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Entrepreneurial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99C50-F222-4041-9CDA-7D06D0C8C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3917032"/>
          </a:xfrm>
        </p:spPr>
        <p:txBody>
          <a:bodyPr/>
          <a:lstStyle/>
          <a:p>
            <a:pPr>
              <a:buNone/>
            </a:pPr>
            <a:r>
              <a:rPr lang="en-GB" b="1" dirty="0">
                <a:solidFill>
                  <a:srgbClr val="0070C0"/>
                </a:solidFill>
              </a:rPr>
              <a:t>Skills…</a:t>
            </a:r>
          </a:p>
          <a:p>
            <a:pPr>
              <a:buNone/>
            </a:pPr>
            <a:endParaRPr lang="en-GB" b="1" dirty="0"/>
          </a:p>
          <a:p>
            <a:pPr algn="ctr">
              <a:buNone/>
            </a:pPr>
            <a:r>
              <a:rPr lang="en-GB" sz="2400" dirty="0"/>
              <a:t>The ability to perform a task </a:t>
            </a:r>
          </a:p>
          <a:p>
            <a:pPr algn="ctr">
              <a:buNone/>
            </a:pPr>
            <a:r>
              <a:rPr lang="en-GB" sz="2400" dirty="0"/>
              <a:t>(McLarty &amp; </a:t>
            </a:r>
            <a:r>
              <a:rPr lang="en-GB" sz="2400" dirty="0" err="1"/>
              <a:t>Dousios</a:t>
            </a:r>
            <a:r>
              <a:rPr lang="en-GB" sz="2400" dirty="0"/>
              <a:t>, 2006)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F8648E-DE72-4C60-90AC-B45C226693E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4" y="3573016"/>
            <a:ext cx="2098576" cy="232155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7243016-8609-4DCC-A066-5F676694435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854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511792"/>
            <a:ext cx="8229600" cy="57606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600" b="1" dirty="0">
                <a:solidFill>
                  <a:srgbClr val="0070C0"/>
                </a:solidFill>
              </a:rPr>
              <a:t>Entrepreneurial Skills</a:t>
            </a:r>
            <a:br>
              <a:rPr lang="en-GB" sz="3600" b="1" dirty="0">
                <a:solidFill>
                  <a:srgbClr val="0070C0"/>
                </a:solidFill>
              </a:rPr>
            </a:br>
            <a:r>
              <a:rPr lang="en-GB" sz="3600" dirty="0">
                <a:solidFill>
                  <a:srgbClr val="0070C0"/>
                </a:solidFill>
              </a:rPr>
              <a:t>                         </a:t>
            </a:r>
            <a:br>
              <a:rPr lang="en-GB" sz="1600" dirty="0"/>
            </a:br>
            <a:r>
              <a:rPr lang="en-GB" sz="1600" dirty="0"/>
              <a:t>                                                             </a:t>
            </a:r>
            <a:br>
              <a:rPr lang="en-GB" sz="1600" dirty="0"/>
            </a:br>
            <a:r>
              <a:rPr lang="en-GB" dirty="0"/>
              <a:t> 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567605"/>
              </p:ext>
            </p:extLst>
          </p:nvPr>
        </p:nvGraphicFramePr>
        <p:xfrm>
          <a:off x="444376" y="1117881"/>
          <a:ext cx="8352928" cy="4125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9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3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97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Entrepreneurial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9579">
                <a:tc>
                  <a:txBody>
                    <a:bodyPr/>
                    <a:lstStyle/>
                    <a:p>
                      <a:r>
                        <a:rPr lang="en-GB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Smilor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(1997)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Entrepreneurial skills refer to those skills activities, or practical know-how, that is needed to establish and successfully run a business enterprise.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4377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Wickham (1998)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Entrepreneurial skills are skills which enable entrepreneurial performance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8741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Van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Vuuren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Niemen (1999)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Entrepreneurial skills cover the ability to turn a business idea into feasible business opportunities, to start and to grow a business enterprise.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823EB5C-92D8-4243-8F0E-164B1FA22F78}"/>
              </a:ext>
            </a:extLst>
          </p:cNvPr>
          <p:cNvSpPr txBox="1"/>
          <p:nvPr/>
        </p:nvSpPr>
        <p:spPr>
          <a:xfrm>
            <a:off x="4716016" y="527381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Adapted from: (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Kerrin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,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Mamabolo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and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Kele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, 2017)</a:t>
            </a:r>
            <a:b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</a:b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2DF5B49-5029-4D14-97FC-DF50DB755713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49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435280" cy="706090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0C0"/>
                </a:solidFill>
              </a:rPr>
            </a:br>
            <a:r>
              <a:rPr lang="en-GB" sz="3200" b="1" dirty="0">
                <a:solidFill>
                  <a:srgbClr val="0070C0"/>
                </a:solidFill>
              </a:rPr>
              <a:t>Skills that entrepreneurs need</a:t>
            </a:r>
            <a:br>
              <a:rPr lang="en-GB" sz="3200" dirty="0">
                <a:solidFill>
                  <a:srgbClr val="0070C0"/>
                </a:solidFill>
              </a:rPr>
            </a:b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70C0"/>
                </a:solidFill>
              </a:rPr>
              <a:t>Curiosity:</a:t>
            </a:r>
            <a:r>
              <a:rPr lang="en-GB" sz="2400" b="1" dirty="0"/>
              <a:t> </a:t>
            </a:r>
            <a:r>
              <a:rPr lang="en-GB" sz="2400" dirty="0"/>
              <a:t>Great entrepreneurs are tasked to discover new problems, reveal potential niche opportunities, new original business process, and innovate.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70C0"/>
                </a:solidFill>
              </a:rPr>
              <a:t>Time management: </a:t>
            </a:r>
            <a:r>
              <a:rPr lang="en-GB" sz="2400" dirty="0"/>
              <a:t>Careful priority planning, defining milestones, execution is very important.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DFA9C2D-23C9-4DB1-AFD5-FD3368EABA26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76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0271"/>
            <a:ext cx="8686800" cy="418058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Skills that entrepreneurs need</a:t>
            </a:r>
            <a:br>
              <a:rPr lang="en-GB" sz="2800" dirty="0">
                <a:solidFill>
                  <a:srgbClr val="0070C0"/>
                </a:solidFill>
              </a:rPr>
            </a:b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80728"/>
            <a:ext cx="9036496" cy="4690115"/>
          </a:xfrm>
        </p:spPr>
        <p:txBody>
          <a:bodyPr>
            <a:no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Strategic thinking:</a:t>
            </a:r>
            <a:r>
              <a:rPr lang="en-GB" sz="2000" b="1" dirty="0"/>
              <a:t> </a:t>
            </a:r>
            <a:r>
              <a:rPr lang="en-GB" sz="2000" dirty="0"/>
              <a:t>Learning to solve problems and reveal opportunities for growth. Figuring out creative solutions. Testing concepts within limited time and with a low budget.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Efficiency: </a:t>
            </a:r>
            <a:r>
              <a:rPr lang="en-GB" sz="2000" dirty="0"/>
              <a:t>You need high performance when it comes to solving a problem.  Switching between different tasks and progressing effectively day-to-day.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Resilience: </a:t>
            </a:r>
            <a:r>
              <a:rPr lang="en-GB" sz="2000" dirty="0"/>
              <a:t>Handling rejections, stress, burnouts, lack of focus, slow progress. Determination is instrumental when it comes to building a business from scratch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Communication: </a:t>
            </a:r>
            <a:r>
              <a:rPr lang="en-GB" sz="2000" dirty="0"/>
              <a:t>Communication is paramount for each and every interaction with clients, partners, peers, clients, prospects.</a:t>
            </a:r>
          </a:p>
          <a:p>
            <a:pPr>
              <a:buAutoNum type="arabicPeriod" startAt="5"/>
            </a:pPr>
            <a:endParaRPr lang="en-GB" sz="1800" dirty="0"/>
          </a:p>
          <a:p>
            <a:endParaRPr lang="en-GB" sz="18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F2D452E-7B2C-480B-B873-2623FCC20E50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26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78694"/>
            <a:ext cx="8579296" cy="418058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Skills that entrepreneurs need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435280" cy="4464496"/>
          </a:xfrm>
        </p:spPr>
        <p:txBody>
          <a:bodyPr>
            <a:no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Networking:</a:t>
            </a:r>
            <a:r>
              <a:rPr lang="en-GB" sz="2000" b="1" dirty="0"/>
              <a:t> </a:t>
            </a:r>
            <a:r>
              <a:rPr lang="en-GB" sz="2000" dirty="0"/>
              <a:t>Growing a network facilitates business opportunities, partnership deals, finding subcontractors or future employees. It spread the right message on all fronts.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Finance: </a:t>
            </a:r>
            <a:r>
              <a:rPr lang="en-GB" sz="2000" dirty="0"/>
              <a:t>Finance management will make or break a business. Handling resources properly and carefully is a requirement for entrepreneurs.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Branding:</a:t>
            </a:r>
            <a:r>
              <a:rPr lang="en-GB" sz="2000" b="1" dirty="0"/>
              <a:t> </a:t>
            </a:r>
            <a:r>
              <a:rPr lang="en-GB" sz="2000" dirty="0"/>
              <a:t>Building a consistent personal and business brand tailored to the right audience.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70C0"/>
                </a:solidFill>
              </a:rPr>
              <a:t>Sales:</a:t>
            </a:r>
            <a:r>
              <a:rPr lang="en-GB" sz="2000" b="1" dirty="0"/>
              <a:t> </a:t>
            </a:r>
            <a:r>
              <a:rPr lang="en-GB" sz="2000" dirty="0"/>
              <a:t>Creating new business opportunities. Finding the right sale channels and opportunities for growth.</a:t>
            </a:r>
          </a:p>
          <a:p>
            <a:pPr>
              <a:buNone/>
            </a:pPr>
            <a:endParaRPr lang="en-GB" sz="1800" dirty="0"/>
          </a:p>
          <a:p>
            <a:pPr>
              <a:buNone/>
            </a:pPr>
            <a:endParaRPr lang="en-GB" sz="18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AB0BC9B-09C1-4A61-B9B0-591048738BB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64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292894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Activity 1:</a:t>
            </a:r>
            <a:br>
              <a:rPr lang="en-GB" sz="3200" b="1" dirty="0">
                <a:solidFill>
                  <a:srgbClr val="0070C0"/>
                </a:solidFill>
              </a:rPr>
            </a:b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816"/>
            <a:ext cx="8435280" cy="388843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2400" b="1" dirty="0"/>
              <a:t>	</a:t>
            </a:r>
            <a:endParaRPr lang="en-GB" sz="2400" dirty="0"/>
          </a:p>
          <a:p>
            <a:pPr algn="ctr">
              <a:buNone/>
            </a:pPr>
            <a:r>
              <a:rPr lang="en-GB" sz="2400" u="sng" dirty="0">
                <a:hlinkClick r:id="rId2"/>
              </a:rPr>
              <a:t>https://www.youtube.com/watch?v=_lK1w7KGuNs</a:t>
            </a:r>
            <a:endParaRPr lang="en-GB" sz="2400" u="sng" dirty="0"/>
          </a:p>
          <a:p>
            <a:pPr algn="ctr">
              <a:buNone/>
            </a:pPr>
            <a:r>
              <a:rPr lang="en-GB" sz="2400" u="sng" dirty="0"/>
              <a:t> </a:t>
            </a:r>
            <a:endParaRPr lang="en-GB" sz="2400" dirty="0"/>
          </a:p>
          <a:p>
            <a:pPr algn="ctr"/>
            <a:endParaRPr lang="en-GB" sz="2400" dirty="0"/>
          </a:p>
          <a:p>
            <a:pPr algn="ctr">
              <a:buNone/>
            </a:pPr>
            <a:r>
              <a:rPr lang="en-GB" sz="2400" dirty="0"/>
              <a:t>What entrepreneurial skills did Larry Ellison exhibit to maintain and run a successful Business? </a:t>
            </a:r>
            <a:endParaRPr lang="en-GB" sz="2400" b="1" dirty="0"/>
          </a:p>
          <a:p>
            <a:pPr algn="ctr">
              <a:buNone/>
            </a:pPr>
            <a:endParaRPr lang="en-GB" sz="1800" dirty="0"/>
          </a:p>
          <a:p>
            <a:pPr algn="ctr">
              <a:buNone/>
            </a:pPr>
            <a:endParaRPr lang="en-GB" sz="1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A0CB0E-A481-4ED8-9B90-162075816BA6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88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880" y="922710"/>
            <a:ext cx="8229600" cy="634082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Activity 2:</a:t>
            </a:r>
            <a:br>
              <a:rPr lang="en-GB" sz="3200" dirty="0">
                <a:solidFill>
                  <a:srgbClr val="0070C0"/>
                </a:solidFill>
              </a:rPr>
            </a:b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536" y="1700808"/>
            <a:ext cx="8435280" cy="3096344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GB" sz="2400" u="sng" dirty="0">
              <a:hlinkClick r:id="" action="ppaction://noaction"/>
            </a:endParaRPr>
          </a:p>
          <a:p>
            <a:pPr algn="ctr">
              <a:buNone/>
            </a:pPr>
            <a:r>
              <a:rPr lang="en-GB" sz="2400" u="sng" dirty="0">
                <a:hlinkClick r:id="" action="ppaction://noaction"/>
              </a:rPr>
              <a:t> https://www.youtube.com/watch?v=s8rl2EVpwvs</a:t>
            </a:r>
            <a:endParaRPr lang="en-GB" sz="2400" u="sng" dirty="0"/>
          </a:p>
          <a:p>
            <a:pPr algn="ctr">
              <a:buNone/>
            </a:pPr>
            <a:endParaRPr lang="en-GB" sz="2400" dirty="0"/>
          </a:p>
          <a:p>
            <a:pPr algn="ctr">
              <a:buNone/>
            </a:pPr>
            <a:r>
              <a:rPr lang="en-GB" sz="2400" dirty="0"/>
              <a:t> What entrepreneurial skills did Aaron </a:t>
            </a:r>
          </a:p>
          <a:p>
            <a:pPr algn="ctr">
              <a:buNone/>
            </a:pPr>
            <a:r>
              <a:rPr lang="en-GB" sz="2400" dirty="0"/>
              <a:t>Silverman exhibit to maintain and run a</a:t>
            </a:r>
          </a:p>
          <a:p>
            <a:pPr algn="ctr">
              <a:buNone/>
            </a:pPr>
            <a:r>
              <a:rPr lang="en-GB" sz="2400" dirty="0"/>
              <a:t> successful restaurant? </a:t>
            </a:r>
            <a:endParaRPr lang="en-GB" sz="2400" b="1" dirty="0"/>
          </a:p>
          <a:p>
            <a:pPr algn="ctr">
              <a:buNone/>
            </a:pPr>
            <a:r>
              <a:rPr lang="en-GB" sz="2400" b="1" dirty="0"/>
              <a:t>	</a:t>
            </a:r>
            <a:endParaRPr lang="en-GB" sz="1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5D3631E-5F38-40B9-9E0C-478CA00D0CEE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70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476672"/>
            <a:ext cx="8856984" cy="3744416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b="1" dirty="0">
                <a:solidFill>
                  <a:srgbClr val="007DC3"/>
                </a:solidFill>
              </a:rPr>
              <a:t>                                  </a:t>
            </a:r>
            <a:r>
              <a:rPr lang="en-GB" b="1" dirty="0">
                <a:solidFill>
                  <a:srgbClr val="0070C0"/>
                </a:solidFill>
              </a:rPr>
              <a:t>Trait</a:t>
            </a:r>
          </a:p>
          <a:p>
            <a:pPr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n-GB" dirty="0"/>
              <a:t>     </a:t>
            </a:r>
            <a:r>
              <a:rPr lang="en-GB" sz="2800" dirty="0"/>
              <a:t>A particular characteristic that can produce a particular type of behaviour (Cambridge Dictionary) 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C318A9-860D-4381-BB53-31A870C3D99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964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836712"/>
            <a:ext cx="8856984" cy="4680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>
                <a:solidFill>
                  <a:srgbClr val="0070C0"/>
                </a:solidFill>
              </a:rPr>
              <a:t>                      Entrepreneurial traits</a:t>
            </a:r>
          </a:p>
          <a:p>
            <a:pPr>
              <a:buNone/>
            </a:pPr>
            <a:r>
              <a:rPr lang="en-GB" dirty="0"/>
              <a:t> </a:t>
            </a:r>
          </a:p>
          <a:p>
            <a:pPr algn="ctr">
              <a:buNone/>
            </a:pPr>
            <a:r>
              <a:rPr lang="en-GB" dirty="0"/>
              <a:t>    </a:t>
            </a:r>
            <a:r>
              <a:rPr lang="en-GB" sz="2800" dirty="0"/>
              <a:t>Characteristics that predict an entrepreneur’s likelihood of achieving “successful” outcomes    </a:t>
            </a:r>
            <a:br>
              <a:rPr lang="en-GB" sz="2800" dirty="0"/>
            </a:br>
            <a:r>
              <a:rPr lang="en-GB" sz="2800" dirty="0"/>
              <a:t>                              (Kerr, Kerr, and Xu, 2017)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A8EC655-295E-4715-958E-38A1E61BC98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34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/>
          <p:cNvSpPr txBox="1">
            <a:spLocks/>
          </p:cNvSpPr>
          <p:nvPr/>
        </p:nvSpPr>
        <p:spPr>
          <a:xfrm>
            <a:off x="304288" y="309300"/>
            <a:ext cx="8229600" cy="59137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Entrepreneurial Traits/character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52844" y="4684687"/>
            <a:ext cx="2601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High internal locus of control</a:t>
            </a:r>
          </a:p>
        </p:txBody>
      </p:sp>
      <p:sp>
        <p:nvSpPr>
          <p:cNvPr id="7" name="TextBox 6"/>
          <p:cNvSpPr txBox="1"/>
          <p:nvPr/>
        </p:nvSpPr>
        <p:spPr>
          <a:xfrm rot="776691">
            <a:off x="544200" y="1443690"/>
            <a:ext cx="2728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Need for achievement</a:t>
            </a:r>
          </a:p>
        </p:txBody>
      </p:sp>
      <p:sp>
        <p:nvSpPr>
          <p:cNvPr id="8" name="TextBox 7"/>
          <p:cNvSpPr txBox="1"/>
          <p:nvPr/>
        </p:nvSpPr>
        <p:spPr>
          <a:xfrm rot="20114224">
            <a:off x="5939331" y="1165796"/>
            <a:ext cx="2891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High need for independence</a:t>
            </a:r>
          </a:p>
        </p:txBody>
      </p:sp>
      <p:sp>
        <p:nvSpPr>
          <p:cNvPr id="9" name="TextBox 8"/>
          <p:cNvSpPr txBox="1"/>
          <p:nvPr/>
        </p:nvSpPr>
        <p:spPr>
          <a:xfrm rot="1406858">
            <a:off x="6109234" y="3729641"/>
            <a:ext cx="32258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High creativity, innovation &amp; opportunism</a:t>
            </a:r>
          </a:p>
        </p:txBody>
      </p:sp>
      <p:sp>
        <p:nvSpPr>
          <p:cNvPr id="10" name="TextBox 9"/>
          <p:cNvSpPr txBox="1"/>
          <p:nvPr/>
        </p:nvSpPr>
        <p:spPr>
          <a:xfrm rot="20017434">
            <a:off x="258274" y="3745487"/>
            <a:ext cx="30187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Acceptance of measured risk &amp; uncertainty</a:t>
            </a:r>
          </a:p>
        </p:txBody>
      </p:sp>
      <p:sp>
        <p:nvSpPr>
          <p:cNvPr id="13" name="Right Arrow 12"/>
          <p:cNvSpPr/>
          <p:nvPr/>
        </p:nvSpPr>
        <p:spPr>
          <a:xfrm rot="730918">
            <a:off x="3062344" y="2025822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19587483">
            <a:off x="2916331" y="3410685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Right Arrow 14"/>
          <p:cNvSpPr/>
          <p:nvPr/>
        </p:nvSpPr>
        <p:spPr>
          <a:xfrm rot="12565583">
            <a:off x="6063045" y="3504160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9127859">
            <a:off x="5815403" y="1989311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16200000">
            <a:off x="4410326" y="4204039"/>
            <a:ext cx="393141" cy="283225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6597352"/>
            <a:ext cx="9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>
                    <a:lumMod val="50000"/>
                  </a:schemeClr>
                </a:solidFill>
              </a:rPr>
              <a:t>Get2 test</a:t>
            </a:r>
            <a:endParaRPr lang="en-US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122" name="Picture 2" descr="K:\Editorial\BCSE\610 Business &amp; Management\Burns - New Venture Creation\2e\Website\FINAL Website materials\powerpoints and workbook january\formatted\8579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8"/>
          <a:stretch/>
        </p:blipFill>
        <p:spPr bwMode="auto">
          <a:xfrm>
            <a:off x="3582539" y="1778252"/>
            <a:ext cx="2095632" cy="222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949684" y="4005064"/>
            <a:ext cx="702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i="1" dirty="0">
                <a:solidFill>
                  <a:srgbClr val="8A8AA3"/>
                </a:solidFill>
              </a:rPr>
              <a:t>Corbis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C483CBB4-BD10-4C17-B8FE-0E2DD9186BE4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961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3" grpId="0" animBg="1"/>
      <p:bldP spid="14" grpId="0" animBg="1"/>
      <p:bldP spid="15" grpId="0" animBg="1"/>
      <p:bldP spid="16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340768"/>
            <a:ext cx="8229600" cy="39086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You are likely to be a person who:</a:t>
            </a:r>
          </a:p>
          <a:p>
            <a:pPr marL="0" indent="0">
              <a:buNone/>
            </a:pP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Dislikes taking orders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Prefers to work alone &amp; ‘do their own thing’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Likes to make up their own mind &amp; not bow to pressure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Can be seen as stubborn &amp; determined</a:t>
            </a: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Prefers to do ‘unconventional’ things</a:t>
            </a:r>
            <a:endParaRPr lang="en-GB" sz="2400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457200" y="249914"/>
            <a:ext cx="8229600" cy="50405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Need for Independence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9514424-64CD-4CEE-A3A7-0EC49A144B0D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796027"/>
      </p:ext>
    </p:extLst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196392"/>
            <a:ext cx="8172908" cy="44652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You are likely to be a person who is: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Restless &amp; energetic</a:t>
            </a:r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Proactive rather than reactive</a:t>
            </a:r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Decisive &amp; quick acting</a:t>
            </a:r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Goal orientated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Task &amp; results orientated 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Persistent &amp; determined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Forward looking &amp; self-sufficient</a:t>
            </a: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Optimistic rather than pessimistic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‘On the go’ all the time</a:t>
            </a:r>
            <a:endParaRPr lang="en-GB" sz="2400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11560" y="377833"/>
            <a:ext cx="82296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High Need for Achievement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4728A38-89C7-4595-B982-74781266E23C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306047"/>
      </p:ext>
    </p:extLst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3528" y="1387258"/>
            <a:ext cx="8076999" cy="324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You are likely to be a person who:</a:t>
            </a:r>
          </a:p>
          <a:p>
            <a:pPr marL="0" indent="0">
              <a:buNone/>
            </a:pPr>
            <a:endParaRPr lang="en-GB" sz="28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Is curious &amp; questioning</a:t>
            </a:r>
            <a:endParaRPr lang="en-GB" sz="28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Is intuitive &amp; imaginative </a:t>
            </a:r>
            <a:endParaRPr lang="en-GB" sz="28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Is innovative with an abundance of ideas</a:t>
            </a:r>
            <a:endParaRPr lang="en-GB" sz="28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Is a bit of a daydreamer </a:t>
            </a: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Enjoys change &amp; the challenges it poses</a:t>
            </a:r>
            <a:endParaRPr lang="en-GB" sz="2800" b="1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467544" y="332656"/>
            <a:ext cx="8229600" cy="6480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Creative &amp;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007DC3"/>
                </a:solidFill>
                <a:effectLst/>
              </a:rPr>
              <a:t>Innovative</a:t>
            </a:r>
          </a:p>
        </p:txBody>
      </p:sp>
      <p:pic>
        <p:nvPicPr>
          <p:cNvPr id="6146" name="Picture 2" descr="K:\Editorial\BCSE\610 Business &amp; Management\Burns - New Venture Creation\2e\Website\FINAL Website materials\powerpoints and workbook january\formatted\1382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32"/>
          <a:stretch/>
        </p:blipFill>
        <p:spPr bwMode="auto">
          <a:xfrm>
            <a:off x="7712636" y="4077072"/>
            <a:ext cx="1423583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D6D746D-E2B8-45F2-8A9D-07AEE3C983DB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7585"/>
      </p:ext>
    </p:extLst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3018" y="1556792"/>
            <a:ext cx="8856984" cy="4420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You are likely to be a person who:</a:t>
            </a:r>
          </a:p>
          <a:p>
            <a:pPr marL="0" indent="0">
              <a:buNone/>
            </a:pP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Believes they control their own destiny &amp; discounts fate 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Believes they create their own luck by hard work and effort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Is self-confident &amp; shows considerable determination</a:t>
            </a: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Is willing to take advantages of opportunities that present themselves</a:t>
            </a:r>
            <a:endParaRPr lang="en-GB" sz="2400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456710" y="502332"/>
            <a:ext cx="82296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High Internal Locus of Control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A4DC6D-518D-46B3-8A4E-DAD2E8E06631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493551"/>
      </p:ext>
    </p:extLst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79512" y="1377008"/>
            <a:ext cx="8712968" cy="3996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You are likely to be a person who:</a:t>
            </a:r>
          </a:p>
          <a:p>
            <a:pPr marL="0" indent="0">
              <a:buNone/>
            </a:pP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Makes decisions quickly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Can act on incomplete information, evaluating likely costs against benefits</a:t>
            </a:r>
            <a:endParaRPr lang="en-GB" sz="2400" dirty="0"/>
          </a:p>
          <a:p>
            <a:pPr lvl="0"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Accurately assesses their capabilities &amp; then sets challenging but attainable goals</a:t>
            </a: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Is neither over nor under ambitious</a:t>
            </a:r>
            <a:endParaRPr lang="en-GB" sz="2400" b="1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87400" y="260648"/>
            <a:ext cx="8784976" cy="9003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Acceptance of Risk &amp; Uncertainty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343BC08-4721-4967-A167-5D131B38EE7E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891016"/>
      </p:ext>
    </p:extLst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/>
          <p:cNvSpPr txBox="1">
            <a:spLocks/>
          </p:cNvSpPr>
          <p:nvPr/>
        </p:nvSpPr>
        <p:spPr>
          <a:xfrm>
            <a:off x="539552" y="260647"/>
            <a:ext cx="8229600" cy="61806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Influences on Traits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4145124" y="811061"/>
          <a:ext cx="4176464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52" y="1305341"/>
            <a:ext cx="3456336" cy="372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Nationality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Education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Age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Family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Partnering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Gender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b="1" dirty="0"/>
              <a:t>Immigration &amp; ethnicity</a:t>
            </a:r>
          </a:p>
          <a:p>
            <a:pPr marL="342900" indent="-34290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en-GB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1AF0F1C-633A-4830-BE91-3E512E083384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DE469-B9C8-4254-A14C-D3E49CB44981}"/>
              </a:ext>
            </a:extLst>
          </p:cNvPr>
          <p:cNvSpPr txBox="1"/>
          <p:nvPr/>
        </p:nvSpPr>
        <p:spPr>
          <a:xfrm>
            <a:off x="7961548" y="5373216"/>
            <a:ext cx="1450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Burns, 2001</a:t>
            </a:r>
          </a:p>
        </p:txBody>
      </p:sp>
    </p:spTree>
    <p:extLst>
      <p:ext uri="{BB962C8B-B14F-4D97-AF65-F5344CB8AC3E}">
        <p14:creationId xmlns:p14="http://schemas.microsoft.com/office/powerpoint/2010/main" val="199135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07504" y="1891862"/>
            <a:ext cx="8702082" cy="2520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400" b="0" dirty="0">
                <a:solidFill>
                  <a:schemeClr val="tx1"/>
                </a:solidFill>
              </a:rPr>
              <a:t>Watch the video about Joe </a:t>
            </a:r>
            <a:r>
              <a:rPr lang="en-GB" sz="2400" b="0" dirty="0" err="1">
                <a:solidFill>
                  <a:schemeClr val="tx1"/>
                </a:solidFill>
              </a:rPr>
              <a:t>Gebbia</a:t>
            </a:r>
            <a:endParaRPr lang="en-GB" sz="2400" b="0" dirty="0">
              <a:solidFill>
                <a:schemeClr val="tx1"/>
              </a:solidFill>
            </a:endParaRPr>
          </a:p>
          <a:p>
            <a:pPr algn="ctr"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4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400" b="0" dirty="0">
                <a:solidFill>
                  <a:schemeClr val="tx1"/>
                </a:solidFill>
                <a:hlinkClick r:id="rId2"/>
              </a:rPr>
              <a:t>https://www.youtube.com/watch?v=16cM-RFid9U</a:t>
            </a:r>
            <a:endParaRPr lang="en-GB" sz="2400" b="0" dirty="0">
              <a:solidFill>
                <a:schemeClr val="tx1"/>
              </a:solidFill>
            </a:endParaRPr>
          </a:p>
          <a:p>
            <a:pPr algn="ctr"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4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4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400" b="0" dirty="0">
                <a:solidFill>
                  <a:schemeClr val="tx1"/>
                </a:solidFill>
              </a:rPr>
              <a:t>Can you list/identify some of his entrepreneurial traits?</a:t>
            </a:r>
          </a:p>
          <a:p>
            <a:pPr algn="ctr"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007DC3"/>
              </a:buClr>
              <a:buFont typeface="Wingdings" panose="05000000000000000000" pitchFamily="2" charset="2"/>
              <a:buChar char="§"/>
              <a:defRPr/>
            </a:pPr>
            <a:endParaRPr lang="en-GB" sz="2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5479" y="457101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Activity 3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52F08AB-ACB5-4490-81EB-D438322B88A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847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56" y="332656"/>
            <a:ext cx="8579296" cy="864096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b="1" dirty="0"/>
              <a:t> </a:t>
            </a:r>
            <a:r>
              <a:rPr lang="en-GB" sz="3600" b="1" dirty="0">
                <a:solidFill>
                  <a:srgbClr val="0070C0"/>
                </a:solidFill>
              </a:rPr>
              <a:t>Motivational Factors that drive people to start a business</a:t>
            </a:r>
            <a:br>
              <a:rPr lang="en-GB" sz="3600" dirty="0">
                <a:solidFill>
                  <a:srgbClr val="0070C0"/>
                </a:solidFill>
              </a:rPr>
            </a:br>
            <a:br>
              <a:rPr lang="en-GB" sz="3600" dirty="0">
                <a:solidFill>
                  <a:srgbClr val="0070C0"/>
                </a:solidFill>
              </a:rPr>
            </a:b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863" y="2026214"/>
            <a:ext cx="8229600" cy="334700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GB" dirty="0"/>
              <a:t> </a:t>
            </a:r>
            <a:r>
              <a:rPr lang="en-GB" b="1" dirty="0"/>
              <a:t>  </a:t>
            </a:r>
            <a:endParaRPr lang="en-GB" sz="3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9600" b="1" dirty="0">
                <a:solidFill>
                  <a:srgbClr val="0070C0"/>
                </a:solidFill>
              </a:rPr>
              <a:t>Control: </a:t>
            </a:r>
            <a:r>
              <a:rPr lang="en-GB" sz="9600" dirty="0"/>
              <a:t>Be the boss of yourself and the organisation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9600" b="1" dirty="0">
                <a:solidFill>
                  <a:srgbClr val="0070C0"/>
                </a:solidFill>
              </a:rPr>
              <a:t>Legacy: </a:t>
            </a:r>
            <a:r>
              <a:rPr lang="en-GB" sz="9600" dirty="0"/>
              <a:t>Leaving something behind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9600" b="1" dirty="0">
                <a:solidFill>
                  <a:srgbClr val="0070C0"/>
                </a:solidFill>
              </a:rPr>
              <a:t>Money: </a:t>
            </a:r>
            <a:r>
              <a:rPr lang="en-GB" sz="9600" dirty="0"/>
              <a:t>Financial reasons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9600" b="1" dirty="0">
                <a:solidFill>
                  <a:srgbClr val="0070C0"/>
                </a:solidFill>
              </a:rPr>
              <a:t>Flexibility:</a:t>
            </a:r>
            <a:r>
              <a:rPr lang="en-GB" sz="9600" dirty="0"/>
              <a:t> Work your own hours- Be your own boss</a:t>
            </a:r>
          </a:p>
          <a:p>
            <a:pPr marL="0" indent="0">
              <a:buNone/>
            </a:pPr>
            <a:endParaRPr lang="en-GB" sz="9600" dirty="0"/>
          </a:p>
          <a:p>
            <a:pPr marL="0" indent="0" algn="ctr">
              <a:buNone/>
            </a:pPr>
            <a:r>
              <a:rPr lang="en-GB" sz="9600" dirty="0"/>
              <a:t>Which of these motivations drives you the most? Hopefully, you’re motivated by more than one of them</a:t>
            </a:r>
          </a:p>
          <a:p>
            <a:pPr marL="0" indent="0">
              <a:buNone/>
            </a:pPr>
            <a:r>
              <a:rPr lang="en-GB" sz="9600" dirty="0"/>
              <a:t> </a:t>
            </a:r>
          </a:p>
          <a:p>
            <a:pPr>
              <a:buNone/>
            </a:pPr>
            <a:endParaRPr lang="en-GB" sz="7400" dirty="0"/>
          </a:p>
          <a:p>
            <a:pPr>
              <a:buNone/>
            </a:pPr>
            <a:r>
              <a:rPr lang="en-GB" sz="7400" dirty="0"/>
              <a:t> 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AA4003-B928-4B68-9D0E-78BCB591AD21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719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880" y="922710"/>
            <a:ext cx="8229600" cy="634082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Activity 4:</a:t>
            </a:r>
            <a:br>
              <a:rPr lang="en-GB" sz="3200" dirty="0">
                <a:solidFill>
                  <a:srgbClr val="0070C0"/>
                </a:solidFill>
              </a:rPr>
            </a:b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536" y="1700808"/>
            <a:ext cx="8435280" cy="30963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2400" dirty="0">
                <a:hlinkClick r:id="rId2"/>
              </a:rPr>
              <a:t>https://www.youtube.com/watch?v=xOZf52HHKWY</a:t>
            </a:r>
            <a:endParaRPr lang="en-GB" sz="2400" dirty="0"/>
          </a:p>
          <a:p>
            <a:pPr algn="ctr" fontAlgn="base">
              <a:buNone/>
            </a:pPr>
            <a:endParaRPr lang="en-GB" sz="2400" dirty="0"/>
          </a:p>
          <a:p>
            <a:pPr algn="ctr" fontAlgn="base">
              <a:buNone/>
            </a:pPr>
            <a:r>
              <a:rPr lang="en-GB" sz="2400" dirty="0"/>
              <a:t>What motivated Mark to start Facebook?</a:t>
            </a:r>
          </a:p>
          <a:p>
            <a:pPr algn="ctr" fontAlgn="base">
              <a:buNone/>
            </a:pPr>
            <a:r>
              <a:rPr lang="en-GB" sz="2400" dirty="0"/>
              <a:t>What entrepreneurial skills did Mark exhibited to remain successful? </a:t>
            </a:r>
          </a:p>
          <a:p>
            <a:pPr algn="ctr">
              <a:buNone/>
            </a:pPr>
            <a:r>
              <a:rPr lang="en-GB" sz="2400" b="1" dirty="0"/>
              <a:t>	</a:t>
            </a:r>
            <a:endParaRPr lang="en-GB" sz="1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5D3631E-5F38-40B9-9E0C-478CA00D0CEE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4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2B06-1698-472D-AFF5-028CF11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707074"/>
            <a:ext cx="8229600" cy="634082"/>
          </a:xfrm>
        </p:spPr>
        <p:txBody>
          <a:bodyPr>
            <a:noAutofit/>
          </a:bodyPr>
          <a:lstStyle/>
          <a:p>
            <a:br>
              <a:rPr lang="en-GB" sz="3200" dirty="0">
                <a:solidFill>
                  <a:srgbClr val="0070C0"/>
                </a:solidFill>
              </a:rPr>
            </a:br>
            <a:r>
              <a:rPr lang="en-GB" sz="3200" b="1" dirty="0">
                <a:solidFill>
                  <a:srgbClr val="0070C0"/>
                </a:solidFill>
              </a:rPr>
              <a:t>SME owner Managers vs Entrepreneurs</a:t>
            </a:r>
            <a:br>
              <a:rPr lang="en-GB" sz="3200" dirty="0">
                <a:solidFill>
                  <a:srgbClr val="0070C0"/>
                </a:solidFill>
              </a:rPr>
            </a:b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E1D30-00E1-4516-A13E-6BA10AC38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536" y="1700808"/>
            <a:ext cx="8435280" cy="30963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dirty="0"/>
              <a:t>Discussion</a:t>
            </a:r>
          </a:p>
          <a:p>
            <a:pPr algn="ctr">
              <a:buNone/>
            </a:pPr>
            <a:endParaRPr lang="en-GB" dirty="0"/>
          </a:p>
          <a:p>
            <a:pPr algn="ctr">
              <a:buNone/>
            </a:pPr>
            <a:r>
              <a:rPr lang="en-GB" dirty="0">
                <a:highlight>
                  <a:srgbClr val="FFFF00"/>
                </a:highlight>
              </a:rPr>
              <a:t>Can you identify the difference between  SME owner manager vs entrepreneurs?</a:t>
            </a:r>
            <a:endParaRPr lang="en-GB" sz="2400" dirty="0">
              <a:highlight>
                <a:srgbClr val="FFFF00"/>
              </a:highlight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5D3631E-5F38-40B9-9E0C-478CA00D0CEE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23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3200" b="1" dirty="0">
                <a:solidFill>
                  <a:srgbClr val="007DC3"/>
                </a:solidFill>
              </a:rPr>
              <a:t>Do you have any Questions?</a:t>
            </a:r>
            <a:br>
              <a:rPr lang="en-GB" sz="3200" b="1" dirty="0">
                <a:solidFill>
                  <a:srgbClr val="007DC3"/>
                </a:solidFill>
              </a:rPr>
            </a:br>
            <a:endParaRPr lang="en-GB" sz="32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E59119-1ECA-46A5-AC0C-AF5077A2C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12626" y="1556792"/>
            <a:ext cx="473477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3751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76" y="2276872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4800" b="1" dirty="0">
                <a:solidFill>
                  <a:srgbClr val="007DC3"/>
                </a:solidFill>
              </a:rPr>
              <a:t>Thank you!</a:t>
            </a:r>
            <a:endParaRPr lang="en-GB" sz="32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687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62406" y="1268760"/>
            <a:ext cx="8702082" cy="4392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400" dirty="0">
                <a:solidFill>
                  <a:schemeClr val="tx1"/>
                </a:solidFill>
                <a:latin typeface="+mn-lt"/>
              </a:rPr>
              <a:t>Reading for the session (online access through our library)</a:t>
            </a: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40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dirty="0">
                <a:solidFill>
                  <a:schemeClr val="tx1"/>
                </a:solidFill>
                <a:latin typeface="+mn-lt"/>
              </a:rPr>
              <a:t>Bolton, B. &amp; Thompson, J.(2013) Entrepreneurs: Talent, Temperament, Technique (3rd Ed) Oxford: Elsevier Butterworth-Heinemann.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400" b="0" i="0" u="none" strike="noStrike" baseline="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+mn-lt"/>
              </a:rPr>
              <a:t>Carter, S. and Jones-Evans, D. (2006) Enterprise and small business: principles, practices and policy. 2nd. Ed. Prentice Hall. 	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007DC3"/>
              </a:buClr>
              <a:buFont typeface="Wingdings" panose="05000000000000000000" pitchFamily="2" charset="2"/>
              <a:buChar char="§"/>
              <a:defRPr/>
            </a:pPr>
            <a:endParaRPr lang="en-GB" sz="2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F9089B-15EB-46EB-9715-A03F557F0A3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663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08135" y="863213"/>
            <a:ext cx="8702082" cy="46540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000" dirty="0">
                <a:solidFill>
                  <a:schemeClr val="tx1"/>
                </a:solidFill>
              </a:rPr>
              <a:t>Further reading</a:t>
            </a: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Bessant J &amp; Tidd J (2007) Innovation &amp; Entrepreneurship. John Wiley &amp; Sons, London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Baker, M (2004) Marketing Theory, London, Thomson Learning. 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Bridge, S., O’Neill, K. &amp; </a:t>
            </a:r>
            <a:r>
              <a:rPr lang="en-GB" sz="2200" b="0" i="0" u="none" strike="noStrike" baseline="0" dirty="0" err="1">
                <a:solidFill>
                  <a:srgbClr val="000000"/>
                </a:solidFill>
                <a:latin typeface="+mn-lt"/>
              </a:rPr>
              <a:t>Cromie</a:t>
            </a: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, S. (2008), Understanding Enterprise, Entrepreneurship and Small Business (3rd Ed), Basingstoke : Palgrave Macmillan 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Blackwell, E. (2011), How to Prepare a Business Plan: Planning for Successful Start-up and Expansion, (5th Ed) Sunday Times Business Enterprise Series, Kogan Page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Burns, P. (2008) Corporate Entrepreneurship. Palgrave, Macmillan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6000" b="0" dirty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28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F9089B-15EB-46EB-9715-A03F557F0A3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1301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1316</Words>
  <Application>Microsoft Office PowerPoint</Application>
  <PresentationFormat>On-screen Show (4:3)</PresentationFormat>
  <Paragraphs>220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Myriad Pro</vt:lpstr>
      <vt:lpstr>Arial</vt:lpstr>
      <vt:lpstr>Calibri</vt:lpstr>
      <vt:lpstr>Wingdings</vt:lpstr>
      <vt:lpstr>20140311PresentationUWTSDTemplate</vt:lpstr>
      <vt:lpstr>PowerPoint Presentation</vt:lpstr>
      <vt:lpstr>Module overview</vt:lpstr>
      <vt:lpstr>PowerPoint Presentation</vt:lpstr>
      <vt:lpstr>PowerPoint Presentation</vt:lpstr>
      <vt:lpstr>Entrepreneurial Skills</vt:lpstr>
      <vt:lpstr>    Entrepreneurial Skills                                                                                            </vt:lpstr>
      <vt:lpstr> Skills that entrepreneurs need </vt:lpstr>
      <vt:lpstr>Skills that entrepreneurs need </vt:lpstr>
      <vt:lpstr>Skills that entrepreneurs need </vt:lpstr>
      <vt:lpstr>Activity 1: </vt:lpstr>
      <vt:lpstr>Activity 2: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Motivational Factors that drive people to start a business  </vt:lpstr>
      <vt:lpstr>Activity 4: </vt:lpstr>
      <vt:lpstr> SME owner Managers vs Entrepreneurs </vt:lpstr>
      <vt:lpstr> Do you have any Questions? </vt:lpstr>
      <vt:lpstr> Thank you!</vt:lpstr>
      <vt:lpstr>PowerPoint Presentation</vt:lpstr>
      <vt:lpstr>PowerPoint Presentation</vt:lpstr>
    </vt:vector>
  </TitlesOfParts>
  <Manager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1- LCMB7004-Entrepreneurship</dc:title>
  <dc:creator/>
  <cp:lastModifiedBy/>
  <cp:revision>1</cp:revision>
  <dcterms:created xsi:type="dcterms:W3CDTF">2022-01-28T09:21:09Z</dcterms:created>
  <dcterms:modified xsi:type="dcterms:W3CDTF">2023-01-31T13:51:40Z</dcterms:modified>
  <cp:contentStatus/>
</cp:coreProperties>
</file>