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omments/modernComment_107_ACE425AC.xml" ContentType="application/vnd.ms-powerpoint.comments+xml"/>
  <Override PartName="/ppt/authors.xml" ContentType="application/vnd.ms-powerpoint.auth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3" r:id="rId4"/>
  </p:sldMasterIdLst>
  <p:notesMasterIdLst>
    <p:notesMasterId r:id="rId16"/>
  </p:notesMasterIdLst>
  <p:handoutMasterIdLst>
    <p:handoutMasterId r:id="rId17"/>
  </p:handoutMasterIdLst>
  <p:sldIdLst>
    <p:sldId id="256" r:id="rId5"/>
    <p:sldId id="257" r:id="rId6"/>
    <p:sldId id="258" r:id="rId7"/>
    <p:sldId id="263" r:id="rId8"/>
    <p:sldId id="267" r:id="rId9"/>
    <p:sldId id="260" r:id="rId10"/>
    <p:sldId id="261" r:id="rId11"/>
    <p:sldId id="270" r:id="rId12"/>
    <p:sldId id="274" r:id="rId13"/>
    <p:sldId id="269" r:id="rId14"/>
    <p:sldId id="27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98EFB16-4D4D-1771-AD39-FB97294E4A14}" name="Elena" initials="E" userId="Elena"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4" autoAdjust="0"/>
    <p:restoredTop sz="94660"/>
  </p:normalViewPr>
  <p:slideViewPr>
    <p:cSldViewPr snapToGrid="0">
      <p:cViewPr varScale="1">
        <p:scale>
          <a:sx n="65" d="100"/>
          <a:sy n="65" d="100"/>
        </p:scale>
        <p:origin x="532" y="40"/>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comments/modernComment_107_ACE425AC.xml><?xml version="1.0" encoding="utf-8"?>
<p188:cmLst xmlns:a="http://schemas.openxmlformats.org/drawingml/2006/main" xmlns:r="http://schemas.openxmlformats.org/officeDocument/2006/relationships" xmlns:p188="http://schemas.microsoft.com/office/powerpoint/2018/8/main">
  <p188:cm id="{7CE7E2B5-4C86-4A13-9AEC-B07F30BA339C}" authorId="{398EFB16-4D4D-1771-AD39-FB97294E4A14}" created="2022-07-14T22:50:25.057">
    <ac:deMkLst xmlns:ac="http://schemas.microsoft.com/office/drawing/2013/main/command">
      <pc:docMk xmlns:pc="http://schemas.microsoft.com/office/powerpoint/2013/main/command"/>
      <pc:sldMk xmlns:pc="http://schemas.microsoft.com/office/powerpoint/2013/main/command" cId="2900633004" sldId="263"/>
      <ac:picMk id="3" creationId="{00000000-0000-0000-0000-000000000000}"/>
    </ac:deMkLst>
    <p188:txBody>
      <a:bodyPr/>
      <a:lstStyle/>
      <a:p>
        <a:r>
          <a:rPr lang="en-GB"/>
          <a:t>Nahar Sumi</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FF58BA-24F3-4E0B-9630-2FD3683EF92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09B603-B8E7-49C5-A119-26AF4E2BFF8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67E5E31-8BDD-425B-A551-D63A71F002D9}" type="datetime1">
              <a:rPr lang="en-GB" smtClean="0"/>
              <a:t>15/07/2022</a:t>
            </a:fld>
            <a:endParaRPr lang="en-GB" dirty="0"/>
          </a:p>
        </p:txBody>
      </p:sp>
      <p:sp>
        <p:nvSpPr>
          <p:cNvPr id="4" name="Footer Placeholder 3">
            <a:extLst>
              <a:ext uri="{FF2B5EF4-FFF2-40B4-BE49-F238E27FC236}">
                <a16:creationId xmlns:a16="http://schemas.microsoft.com/office/drawing/2014/main" id="{B51916D7-9596-4347-9A55-B0115383C0E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AC0D1A2-3CDB-43B2-A241-F7A8CAC27F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AB3278-610A-482F-AF04-93693B9618E9}" type="slidenum">
              <a:rPr lang="en-GB" smtClean="0"/>
              <a:t>‹#›</a:t>
            </a:fld>
            <a:endParaRPr lang="en-GB"/>
          </a:p>
        </p:txBody>
      </p:sp>
    </p:spTree>
    <p:extLst>
      <p:ext uri="{BB962C8B-B14F-4D97-AF65-F5344CB8AC3E}">
        <p14:creationId xmlns:p14="http://schemas.microsoft.com/office/powerpoint/2010/main" val="390313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B2B14F-ED20-468D-A54D-C292EB47EE27}" type="datetime1">
              <a:rPr lang="en-GB" smtClean="0"/>
              <a:pPr/>
              <a:t>15/07/2022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D7F003-CEF5-450E-BBF6-A21384B30EC8}" type="slidenum">
              <a:rPr lang="en-GB" noProof="0" smtClean="0"/>
              <a:t>‹#›</a:t>
            </a:fld>
            <a:endParaRPr lang="en-GB" noProof="0"/>
          </a:p>
        </p:txBody>
      </p:sp>
    </p:spTree>
    <p:extLst>
      <p:ext uri="{BB962C8B-B14F-4D97-AF65-F5344CB8AC3E}">
        <p14:creationId xmlns:p14="http://schemas.microsoft.com/office/powerpoint/2010/main" val="157522246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D7F003-CEF5-450E-BBF6-A21384B30EC8}" type="slidenum">
              <a:rPr lang="en-GB" smtClean="0"/>
              <a:t>1</a:t>
            </a:fld>
            <a:endParaRPr lang="en-GB"/>
          </a:p>
        </p:txBody>
      </p:sp>
    </p:spTree>
    <p:extLst>
      <p:ext uri="{BB962C8B-B14F-4D97-AF65-F5344CB8AC3E}">
        <p14:creationId xmlns:p14="http://schemas.microsoft.com/office/powerpoint/2010/main" val="3400437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dirty="0">
                <a:latin typeface="Arial" panose="020B0604020202020204" pitchFamily="34" charset="0"/>
                <a:cs typeface="Arial" panose="020B0604020202020204" pitchFamily="34" charset="0"/>
              </a:rPr>
              <a:t> What are the benefits of effective communication on the organization business process?</a:t>
            </a:r>
          </a:p>
          <a:p>
            <a:pPr>
              <a:lnSpc>
                <a:spcPct val="90000"/>
              </a:lnSpc>
            </a:pPr>
            <a:r>
              <a:rPr lang="en-US" dirty="0">
                <a:latin typeface="Arial" panose="020B0604020202020204" pitchFamily="34" charset="0"/>
                <a:cs typeface="Arial" panose="020B0604020202020204" pitchFamily="34" charset="0"/>
              </a:rPr>
              <a:t>How should the organization use theories relating to models of communication?</a:t>
            </a:r>
          </a:p>
          <a:p>
            <a:pPr>
              <a:lnSpc>
                <a:spcPct val="90000"/>
              </a:lnSpc>
            </a:pPr>
            <a:r>
              <a:rPr lang="en-US" dirty="0">
                <a:latin typeface="Arial" panose="020B0604020202020204" pitchFamily="34" charset="0"/>
                <a:cs typeface="Arial" panose="020B0604020202020204" pitchFamily="34" charset="0"/>
              </a:rPr>
              <a:t>The types of barriers that can prevent effective communication between the organization and their external stakeholders?</a:t>
            </a:r>
          </a:p>
          <a:p>
            <a:pPr>
              <a:lnSpc>
                <a:spcPct val="90000"/>
              </a:lnSpc>
            </a:pPr>
            <a:r>
              <a:rPr lang="en-US" dirty="0">
                <a:latin typeface="Arial" panose="020B0604020202020204" pitchFamily="34" charset="0"/>
                <a:cs typeface="Arial" panose="020B0604020202020204" pitchFamily="34" charset="0"/>
              </a:rPr>
              <a:t>What are the channels of communication used by the organization and channels that can be used to improve </a:t>
            </a:r>
            <a:r>
              <a:rPr lang="en-US" dirty="0" err="1">
                <a:latin typeface="Arial" panose="020B0604020202020204" pitchFamily="34" charset="0"/>
                <a:cs typeface="Arial" panose="020B0604020202020204" pitchFamily="34" charset="0"/>
              </a:rPr>
              <a:t>communicatio</a:t>
            </a:r>
            <a:endParaRPr lang="en-GB" dirty="0"/>
          </a:p>
        </p:txBody>
      </p:sp>
      <p:sp>
        <p:nvSpPr>
          <p:cNvPr id="4" name="Slide Number Placeholder 3"/>
          <p:cNvSpPr>
            <a:spLocks noGrp="1"/>
          </p:cNvSpPr>
          <p:nvPr>
            <p:ph type="sldNum" sz="quarter" idx="5"/>
          </p:nvPr>
        </p:nvSpPr>
        <p:spPr/>
        <p:txBody>
          <a:bodyPr/>
          <a:lstStyle/>
          <a:p>
            <a:fld id="{34D7F003-CEF5-450E-BBF6-A21384B30EC8}" type="slidenum">
              <a:rPr lang="en-GB" noProof="0" smtClean="0"/>
              <a:t>2</a:t>
            </a:fld>
            <a:endParaRPr lang="en-GB" noProof="0"/>
          </a:p>
        </p:txBody>
      </p:sp>
    </p:spTree>
    <p:extLst>
      <p:ext uri="{BB962C8B-B14F-4D97-AF65-F5344CB8AC3E}">
        <p14:creationId xmlns:p14="http://schemas.microsoft.com/office/powerpoint/2010/main" val="353570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4019326E-2AE0-4404-9271-EC2CB6663C52}"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83133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ED5AD68B-A6A7-4C2B-B2DB-FEB28B8DBBE5}"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E97799C9-84D9-46D2-A11E-BCF8A720529D}" type="slidenum">
              <a:rPr lang="en-GB" noProof="0" smtClean="0"/>
              <a:t>‹#›</a:t>
            </a:fld>
            <a:endParaRPr lang="en-GB" noProof="0"/>
          </a:p>
        </p:txBody>
      </p:sp>
    </p:spTree>
    <p:extLst>
      <p:ext uri="{BB962C8B-B14F-4D97-AF65-F5344CB8AC3E}">
        <p14:creationId xmlns:p14="http://schemas.microsoft.com/office/powerpoint/2010/main" val="1561445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ADEA1C07-BD26-4BD0-B7E1-5B0A5B355ED2}"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766841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34DDAC12-5F45-4DA3-9C18-E3CC2023508E}"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5D84065D-F351-4B03-BD91-D8A6B8D4B362}" type="slidenum">
              <a:rPr lang="en-GB" noProof="0" smtClean="0"/>
              <a:t>‹#›</a:t>
            </a:fld>
            <a:endParaRPr lang="en-GB" noProof="0"/>
          </a:p>
        </p:txBody>
      </p:sp>
    </p:spTree>
    <p:extLst>
      <p:ext uri="{BB962C8B-B14F-4D97-AF65-F5344CB8AC3E}">
        <p14:creationId xmlns:p14="http://schemas.microsoft.com/office/powerpoint/2010/main" val="2754594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3910AF89-4890-4355-8DB8-FA48C3C22A75}" type="datetime1">
              <a:rPr lang="en-GB" noProof="0" smtClean="0"/>
              <a:t>15/07/2022</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820865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21ACE2CB-DE19-4D57-83DA-C29A36EB9467}" type="datetime1">
              <a:rPr lang="en-GB" noProof="0" smtClean="0"/>
              <a:t>15/07/2022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269830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52535B9F-E26C-42CD-AD30-15717F400014}" type="datetime1">
              <a:rPr lang="en-GB" noProof="0" smtClean="0"/>
              <a:t>15/07/2022</a:t>
            </a:fld>
            <a:endParaRPr lang="en-GB" noProof="0"/>
          </a:p>
        </p:txBody>
      </p:sp>
      <p:sp>
        <p:nvSpPr>
          <p:cNvPr id="3" name="Footer Placeholder 2"/>
          <p:cNvSpPr>
            <a:spLocks noGrp="1"/>
          </p:cNvSpPr>
          <p:nvPr>
            <p:ph type="ftr" sz="quarter" idx="11"/>
          </p:nvPr>
        </p:nvSpPr>
        <p:spPr/>
        <p:txBody>
          <a:bodyPr/>
          <a:lstStyle/>
          <a:p>
            <a:pPr rtl="0"/>
            <a:endParaRPr lang="en-GB" noProof="0"/>
          </a:p>
        </p:txBody>
      </p:sp>
      <p:sp>
        <p:nvSpPr>
          <p:cNvPr id="4" name="Slide Number Placeholder 3"/>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563941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CBAA919-5032-46A5-A888-FF2B4C624590}"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356532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DAAE0F24-C9FD-4ABD-9451-7F67B6DCAA64}"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247355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93541967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1158517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6462561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264239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2514815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B3A82647-4099-417D-93D4-E02AC68E85F4}"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018687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C4C73F8A-5DDC-4D19-AEFA-0ABBE7DC3C9F}"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691062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903911084"/>
      </p:ext>
    </p:extLst>
  </p:cSld>
  <p:clrMap bg1="dk1" tx1="lt1" bg2="dk2" tx2="lt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xhere.com/en/photo/1432955"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07_ACE425AC.xm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www.gbcnv.edu/programs/health_sciences/cert_cna/cert_faq.html" TargetMode="Externa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brewminate.com/the-importance-of-listening-in-effective-communication/" TargetMode="External"/><Relationship Id="rId2" Type="http://schemas.openxmlformats.org/officeDocument/2006/relationships/image" Target="../media/image9.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notesmatic.com/barriers-to-effective-communication/" TargetMode="External"/><Relationship Id="rId3" Type="http://schemas.openxmlformats.org/officeDocument/2006/relationships/hyperlink" Target="https://researchleap.com/how-to-write-a-reference-list/" TargetMode="External"/><Relationship Id="rId7" Type="http://schemas.openxmlformats.org/officeDocument/2006/relationships/hyperlink" Target="https://ecampusontario.pressbooks.pub/profcommsontario/chapter/communication-channel/"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hyperlink" Target="https://phantran.net/communicating-among-people/" TargetMode="External"/><Relationship Id="rId5" Type="http://schemas.openxmlformats.org/officeDocument/2006/relationships/hyperlink" Target="https://www.youtube.com/watch?v=f5Tao6KHV5w" TargetMode="Externa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10;&#10;Description automatically generated">
            <a:extLst>
              <a:ext uri="{FF2B5EF4-FFF2-40B4-BE49-F238E27FC236}">
                <a16:creationId xmlns:a16="http://schemas.microsoft.com/office/drawing/2014/main" id="{B41976E3-CC1A-5F10-EBC9-00E32B06E2E0}"/>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t="20465" b="3005"/>
          <a:stretch/>
        </p:blipFill>
        <p:spPr>
          <a:xfrm>
            <a:off x="5062330" y="10"/>
            <a:ext cx="7126622" cy="6857990"/>
          </a:xfrm>
          <a:prstGeom prst="rect">
            <a:avLst/>
          </a:prstGeom>
        </p:spPr>
      </p:pic>
      <p:sp>
        <p:nvSpPr>
          <p:cNvPr id="2" name="Title 1"/>
          <p:cNvSpPr>
            <a:spLocks noGrp="1"/>
          </p:cNvSpPr>
          <p:nvPr>
            <p:ph type="ctrTitle"/>
          </p:nvPr>
        </p:nvSpPr>
        <p:spPr>
          <a:xfrm>
            <a:off x="-663935" y="656855"/>
            <a:ext cx="7291346" cy="3574778"/>
          </a:xfrm>
          <a:effectLst>
            <a:outerShdw blurRad="50800" dist="38100" dir="2700000" algn="tl" rotWithShape="0">
              <a:prstClr val="black">
                <a:alpha val="40000"/>
              </a:prstClr>
            </a:outerShdw>
          </a:effectLst>
        </p:spPr>
        <p:txBody>
          <a:bodyPr rtlCol="0">
            <a:normAutofit fontScale="90000"/>
          </a:bodyPr>
          <a:lstStyle/>
          <a:p>
            <a:pPr algn="ctr" rtl="0"/>
            <a:r>
              <a:rPr lang="en-GB" sz="3300" dirty="0">
                <a:solidFill>
                  <a:srgbClr val="FFFFFF"/>
                </a:solidFill>
                <a:latin typeface="Algerian" panose="04020705040A02060702" pitchFamily="82" charset="0"/>
              </a:rPr>
              <a:t>EFFECTIVE TEAM WORKING AND COMMUNICATION</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  </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ElenA TODOROVA 2124115</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athene Hamilton 2120033</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nahar SUMI 2122279</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  BMSW 4002       Abdi rahman</a:t>
            </a:r>
          </a:p>
        </p:txBody>
      </p:sp>
    </p:spTree>
    <p:extLst>
      <p:ext uri="{BB962C8B-B14F-4D97-AF65-F5344CB8AC3E}">
        <p14:creationId xmlns:p14="http://schemas.microsoft.com/office/powerpoint/2010/main" val="232367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5FD13B3-3F58-4777-997E-5447AA079DE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FE7BD20-6D81-4370-9DB7-04C9B4E9FC3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08F0ECF-D673-4442-A82C-CDA64905A96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F420142-D3AA-46D3-A3A5-250686CD7A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B2FE1F39-B712-4260-8DA6-3B6A941028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259AF7F-DAB9-4EE7-BBEF-7B961E5CF3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Picture 5" descr="Daughter bonding with father in wheelchair">
            <a:extLst>
              <a:ext uri="{FF2B5EF4-FFF2-40B4-BE49-F238E27FC236}">
                <a16:creationId xmlns:a16="http://schemas.microsoft.com/office/drawing/2014/main" id="{7EEBDBE4-DAA6-2083-A305-D2E457CBB495}"/>
              </a:ext>
            </a:extLst>
          </p:cNvPr>
          <p:cNvPicPr>
            <a:picLocks noChangeAspect="1"/>
          </p:cNvPicPr>
          <p:nvPr/>
        </p:nvPicPr>
        <p:blipFill rotWithShape="1">
          <a:blip r:embed="rId3"/>
          <a:srcRect l="22893" r="-2" b="-2"/>
          <a:stretch/>
        </p:blipFill>
        <p:spPr>
          <a:xfrm>
            <a:off x="4974956" y="-1"/>
            <a:ext cx="721704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A041EAA-F830-08FD-367E-0E05E0A726BB}"/>
              </a:ext>
            </a:extLst>
          </p:cNvPr>
          <p:cNvSpPr>
            <a:spLocks noGrp="1"/>
          </p:cNvSpPr>
          <p:nvPr>
            <p:ph type="title"/>
          </p:nvPr>
        </p:nvSpPr>
        <p:spPr>
          <a:xfrm>
            <a:off x="1" y="0"/>
            <a:ext cx="4528456" cy="1930400"/>
          </a:xfrm>
        </p:spPr>
        <p:txBody>
          <a:bodyPr vert="horz" lIns="91440" tIns="45720" rIns="91440" bIns="45720" rtlCol="0" anchor="t">
            <a:normAutofit/>
          </a:bodyPr>
          <a:lstStyle/>
          <a:p>
            <a:r>
              <a:rPr lang="en-US" dirty="0"/>
              <a:t>HEAVEN CARE HOMES</a:t>
            </a:r>
          </a:p>
        </p:txBody>
      </p:sp>
      <p:sp>
        <p:nvSpPr>
          <p:cNvPr id="3" name="Content Placeholder 2">
            <a:extLst>
              <a:ext uri="{FF2B5EF4-FFF2-40B4-BE49-F238E27FC236}">
                <a16:creationId xmlns:a16="http://schemas.microsoft.com/office/drawing/2014/main" id="{40AF9DA5-B892-C22C-BB89-C9CBE42DE52D}"/>
              </a:ext>
            </a:extLst>
          </p:cNvPr>
          <p:cNvSpPr>
            <a:spLocks noGrp="1"/>
          </p:cNvSpPr>
          <p:nvPr>
            <p:ph sz="half" idx="1"/>
          </p:nvPr>
        </p:nvSpPr>
        <p:spPr>
          <a:xfrm>
            <a:off x="0" y="557938"/>
            <a:ext cx="5823744" cy="6300061"/>
          </a:xfrm>
        </p:spPr>
        <p:txBody>
          <a:bodyPr vert="horz" lIns="91440" tIns="45720" rIns="91440" bIns="45720" rtlCol="0">
            <a:normAutofit lnSpcReduction="10000"/>
          </a:bodyPr>
          <a:lstStyle/>
          <a:p>
            <a:pPr marL="0" indent="0">
              <a:lnSpc>
                <a:spcPct val="90000"/>
              </a:lnSpc>
            </a:pPr>
            <a:endParaRPr lang="en-US" sz="1000" dirty="0"/>
          </a:p>
          <a:p>
            <a:pPr marL="0" indent="0">
              <a:lnSpc>
                <a:spcPct val="200000"/>
              </a:lnSpc>
            </a:pPr>
            <a:r>
              <a:rPr lang="en-US" dirty="0">
                <a:latin typeface="Arial" panose="020B0604020202020204" pitchFamily="34" charset="0"/>
                <a:cs typeface="Arial" panose="020B0604020202020204" pitchFamily="34" charset="0"/>
              </a:rPr>
              <a:t>Our care home provides residents with person centered care to enable them to lead quality life in comfortable way and with dignity. Our residents have different needs, and we are here to listen to them and meet their needs. Exploring and working together on different ways and channels to communicate and build effective communication. The following topics are going to be looked at  in order to understand and build effective communication.</a:t>
            </a:r>
          </a:p>
          <a:p>
            <a:pPr marL="0" indent="0">
              <a:lnSpc>
                <a:spcPct val="90000"/>
              </a:lnSpc>
            </a:pPr>
            <a:endParaRPr lang="en-US" sz="1000" dirty="0"/>
          </a:p>
          <a:p>
            <a:pPr marL="0" indent="0">
              <a:lnSpc>
                <a:spcPct val="90000"/>
              </a:lnSpc>
              <a:buNone/>
            </a:pPr>
            <a:endParaRPr lang="en-US" dirty="0">
              <a:latin typeface="Arial" panose="020B0604020202020204" pitchFamily="34" charset="0"/>
              <a:cs typeface="Arial" panose="020B0604020202020204" pitchFamily="34" charset="0"/>
            </a:endParaRPr>
          </a:p>
          <a:p>
            <a:pPr marL="0" indent="0">
              <a:lnSpc>
                <a:spcPct val="90000"/>
              </a:lnSpc>
              <a:buNone/>
            </a:pPr>
            <a:r>
              <a:rPr lang="en-US" dirty="0">
                <a:latin typeface="Arial" panose="020B0604020202020204" pitchFamily="34" charset="0"/>
                <a:cs typeface="Arial" panose="020B0604020202020204" pitchFamily="34" charset="0"/>
              </a:rPr>
              <a:t>                                          Elena Todorova                                                                                                                                                                                                                      </a:t>
            </a:r>
            <a:r>
              <a:rPr lang="en-US" sz="1000" dirty="0">
                <a:latin typeface="Arial" panose="020B0604020202020204" pitchFamily="34" charset="0"/>
                <a:cs typeface="Arial" panose="020B0604020202020204" pitchFamily="34" charset="0"/>
              </a:rPr>
              <a:t>        </a:t>
            </a:r>
            <a:endParaRPr lang="en-US" sz="1000" dirty="0"/>
          </a:p>
        </p:txBody>
      </p:sp>
      <p:cxnSp>
        <p:nvCxnSpPr>
          <p:cNvPr id="23" name="Straight Connector 22">
            <a:extLst>
              <a:ext uri="{FF2B5EF4-FFF2-40B4-BE49-F238E27FC236}">
                <a16:creationId xmlns:a16="http://schemas.microsoft.com/office/drawing/2014/main"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8345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3F795-4FEB-79FA-FD1F-0D7A1A88FE68}"/>
              </a:ext>
            </a:extLst>
          </p:cNvPr>
          <p:cNvSpPr>
            <a:spLocks noGrp="1"/>
          </p:cNvSpPr>
          <p:nvPr>
            <p:ph type="title"/>
          </p:nvPr>
        </p:nvSpPr>
        <p:spPr>
          <a:xfrm>
            <a:off x="448733" y="0"/>
            <a:ext cx="9481437" cy="892440"/>
          </a:xfrm>
        </p:spPr>
        <p:txBody>
          <a:bodyPr>
            <a:normAutofit fontScale="90000"/>
          </a:bodyPr>
          <a:lstStyle/>
          <a:p>
            <a:r>
              <a:rPr lang="en-GB" dirty="0">
                <a:latin typeface="Arial" panose="020B0604020202020204" pitchFamily="34" charset="0"/>
                <a:cs typeface="Arial" panose="020B0604020202020204" pitchFamily="34" charset="0"/>
              </a:rPr>
              <a:t>BENEFITS OF EFFECTIVE COMMUNICATION </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E48ECC2E-5D5F-2DFF-00B7-E3486812229E}"/>
              </a:ext>
            </a:extLst>
          </p:cNvPr>
          <p:cNvSpPr>
            <a:spLocks noGrp="1"/>
          </p:cNvSpPr>
          <p:nvPr>
            <p:ph idx="1"/>
          </p:nvPr>
        </p:nvSpPr>
        <p:spPr>
          <a:xfrm>
            <a:off x="330200" y="584616"/>
            <a:ext cx="9474200" cy="5005234"/>
          </a:xfrm>
        </p:spPr>
        <p:txBody>
          <a:bodyPr>
            <a:normAutofit/>
          </a:bodyPr>
          <a:lstStyle/>
          <a:p>
            <a:pPr>
              <a:lnSpc>
                <a:spcPct val="150000"/>
              </a:lnSpc>
            </a:pPr>
            <a:r>
              <a:rPr lang="en-GB" dirty="0">
                <a:latin typeface="Arial" panose="020B0604020202020204" pitchFamily="34" charset="0"/>
                <a:cs typeface="Arial" panose="020B0604020202020204" pitchFamily="34" charset="0"/>
              </a:rPr>
              <a:t>There are different type of communication, however , when communicate it should be effective. When communication is effective in any organisation it solves any issues. As well, enhances business turnover, and the relationship between client and organisation. Communication should be clear, flexible and understanding.</a:t>
            </a:r>
          </a:p>
          <a:p>
            <a:pPr>
              <a:lnSpc>
                <a:spcPct val="150000"/>
              </a:lnSpc>
            </a:pPr>
            <a:r>
              <a:rPr lang="en-GB" dirty="0">
                <a:latin typeface="Arial" panose="020B0604020202020204" pitchFamily="34" charset="0"/>
                <a:cs typeface="Arial" panose="020B0604020202020204" pitchFamily="34" charset="0"/>
              </a:rPr>
              <a:t>Better understanding</a:t>
            </a:r>
          </a:p>
          <a:p>
            <a:pPr>
              <a:lnSpc>
                <a:spcPct val="150000"/>
              </a:lnSpc>
            </a:pPr>
            <a:r>
              <a:rPr lang="en-GB" dirty="0">
                <a:latin typeface="Arial" panose="020B0604020202020204" pitchFamily="34" charset="0"/>
                <a:cs typeface="Arial" panose="020B0604020202020204" pitchFamily="34" charset="0"/>
              </a:rPr>
              <a:t>Build good relationship/diversity</a:t>
            </a:r>
          </a:p>
          <a:p>
            <a:pPr>
              <a:lnSpc>
                <a:spcPct val="150000"/>
              </a:lnSpc>
            </a:pPr>
            <a:r>
              <a:rPr lang="en-GB" dirty="0">
                <a:latin typeface="Arial" panose="020B0604020202020204" pitchFamily="34" charset="0"/>
                <a:cs typeface="Arial" panose="020B0604020202020204" pitchFamily="34" charset="0"/>
              </a:rPr>
              <a:t>Encourage innovation</a:t>
            </a:r>
          </a:p>
          <a:p>
            <a:pPr>
              <a:lnSpc>
                <a:spcPct val="150000"/>
              </a:lnSpc>
            </a:pPr>
            <a:r>
              <a:rPr lang="en-GB" dirty="0">
                <a:latin typeface="Arial" panose="020B0604020202020204" pitchFamily="34" charset="0"/>
                <a:cs typeface="Arial" panose="020B0604020202020204" pitchFamily="34" charset="0"/>
              </a:rPr>
              <a:t>Boost productivities</a:t>
            </a:r>
          </a:p>
          <a:p>
            <a:pPr>
              <a:lnSpc>
                <a:spcPct val="150000"/>
              </a:lnSpc>
            </a:pPr>
            <a:r>
              <a:rPr lang="en-GB" dirty="0">
                <a:latin typeface="Arial" panose="020B0604020202020204" pitchFamily="34" charset="0"/>
                <a:cs typeface="Arial" panose="020B0604020202020204" pitchFamily="34" charset="0"/>
              </a:rPr>
              <a:t>Enhance team building</a:t>
            </a:r>
          </a:p>
          <a:p>
            <a:pPr>
              <a:lnSpc>
                <a:spcPct val="150000"/>
              </a:lnSpc>
            </a:pPr>
            <a:r>
              <a:rPr lang="en-GB" dirty="0">
                <a:latin typeface="Arial" panose="020B0604020202020204" pitchFamily="34" charset="0"/>
                <a:cs typeface="Arial" panose="020B0604020202020204" pitchFamily="34" charset="0"/>
              </a:rPr>
              <a:t>Improve crises management                                                  Athene Hamilton</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50328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b="8907"/>
          <a:stretch/>
        </p:blipFill>
        <p:spPr>
          <a:xfrm>
            <a:off x="20" y="-232464"/>
            <a:ext cx="12191980" cy="6874625"/>
          </a:xfrm>
          <a:prstGeom prst="rect">
            <a:avLst/>
          </a:prstGeom>
        </p:spPr>
      </p:pic>
      <p:sp>
        <p:nvSpPr>
          <p:cNvPr id="8" name="Freeform: Shape 7">
            <a:extLst>
              <a:ext uri="{FF2B5EF4-FFF2-40B4-BE49-F238E27FC236}">
                <a16:creationId xmlns:a16="http://schemas.microsoft.com/office/drawing/2014/main" id="{85C2136B-77EC-41E9-BDB6-58A4AE1429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33800"/>
            <a:ext cx="762000" cy="3124200"/>
          </a:xfrm>
          <a:custGeom>
            <a:avLst/>
            <a:gdLst>
              <a:gd name="connsiteX0" fmla="*/ 0 w 762000"/>
              <a:gd name="connsiteY0" fmla="*/ 0 h 3124200"/>
              <a:gd name="connsiteX1" fmla="*/ 762000 w 762000"/>
              <a:gd name="connsiteY1" fmla="*/ 3124200 h 3124200"/>
              <a:gd name="connsiteX2" fmla="*/ 0 w 762000"/>
              <a:gd name="connsiteY2" fmla="*/ 3124200 h 3124200"/>
            </a:gdLst>
            <a:ahLst/>
            <a:cxnLst>
              <a:cxn ang="0">
                <a:pos x="connsiteX0" y="connsiteY0"/>
              </a:cxn>
              <a:cxn ang="0">
                <a:pos x="connsiteX1" y="connsiteY1"/>
              </a:cxn>
              <a:cxn ang="0">
                <a:pos x="connsiteX2" y="connsiteY2"/>
              </a:cxn>
            </a:cxnLst>
            <a:rect l="l" t="t" r="r" b="b"/>
            <a:pathLst>
              <a:path w="762000" h="3124200">
                <a:moveTo>
                  <a:pt x="0" y="0"/>
                </a:moveTo>
                <a:lnTo>
                  <a:pt x="762000" y="3124200"/>
                </a:lnTo>
                <a:lnTo>
                  <a:pt x="0" y="31242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0" name="Straight Connector 9">
            <a:extLst>
              <a:ext uri="{FF2B5EF4-FFF2-40B4-BE49-F238E27FC236}">
                <a16:creationId xmlns:a16="http://schemas.microsoft.com/office/drawing/2014/main" id="{E55891F3-A5E2-4418-8950-25FA2B73120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274002" y="4502552"/>
            <a:ext cx="2917998" cy="235544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B1FCEB1-A7E1-417C-A7EF-AA30D5A0859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3500" y="-16625"/>
            <a:ext cx="2667482" cy="687462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7FBCF2A6-1F18-4B68-B5D2-5B763ED41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2923" y="-16625"/>
            <a:ext cx="1269077" cy="6874625"/>
          </a:xfrm>
          <a:custGeom>
            <a:avLst/>
            <a:gdLst>
              <a:gd name="connsiteX0" fmla="*/ 714894 w 1269077"/>
              <a:gd name="connsiteY0" fmla="*/ 0 h 6874625"/>
              <a:gd name="connsiteX1" fmla="*/ 1269077 w 1269077"/>
              <a:gd name="connsiteY1" fmla="*/ 16625 h 6874625"/>
              <a:gd name="connsiteX2" fmla="*/ 1269077 w 1269077"/>
              <a:gd name="connsiteY2" fmla="*/ 6874625 h 6874625"/>
              <a:gd name="connsiteX3" fmla="*/ 0 w 1269077"/>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269077" h="6874625">
                <a:moveTo>
                  <a:pt x="714894" y="0"/>
                </a:moveTo>
                <a:lnTo>
                  <a:pt x="1269077" y="16625"/>
                </a:lnTo>
                <a:lnTo>
                  <a:pt x="1269077" y="6874625"/>
                </a:lnTo>
                <a:lnTo>
                  <a:pt x="0" y="6874625"/>
                </a:lnTo>
                <a:close/>
              </a:path>
            </a:pathLst>
          </a:cu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3A27FB-A693-4A75-951E-0C77CD98F0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374" y="-16624"/>
            <a:ext cx="1983626" cy="6874625"/>
          </a:xfrm>
          <a:custGeom>
            <a:avLst/>
            <a:gdLst>
              <a:gd name="connsiteX0" fmla="*/ 0 w 1983626"/>
              <a:gd name="connsiteY0" fmla="*/ 0 h 6874625"/>
              <a:gd name="connsiteX1" fmla="*/ 1983626 w 1983626"/>
              <a:gd name="connsiteY1" fmla="*/ 0 h 6874625"/>
              <a:gd name="connsiteX2" fmla="*/ 1983626 w 1983626"/>
              <a:gd name="connsiteY2" fmla="*/ 6874625 h 6874625"/>
              <a:gd name="connsiteX3" fmla="*/ 1522181 w 1983626"/>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983626" h="6874625">
                <a:moveTo>
                  <a:pt x="0" y="0"/>
                </a:moveTo>
                <a:lnTo>
                  <a:pt x="1983626" y="0"/>
                </a:lnTo>
                <a:lnTo>
                  <a:pt x="1983626" y="6874625"/>
                </a:lnTo>
                <a:lnTo>
                  <a:pt x="1522181" y="6874625"/>
                </a:ln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16C13D32-8787-EF62-AE9F-DD46B3978D96}"/>
              </a:ext>
            </a:extLst>
          </p:cNvPr>
          <p:cNvSpPr txBox="1"/>
          <p:nvPr/>
        </p:nvSpPr>
        <p:spPr>
          <a:xfrm>
            <a:off x="9326468" y="5680276"/>
            <a:ext cx="1838283" cy="369332"/>
          </a:xfrm>
          <a:prstGeom prst="rect">
            <a:avLst/>
          </a:prstGeom>
          <a:noFill/>
        </p:spPr>
        <p:txBody>
          <a:bodyPr wrap="square" rtlCol="0">
            <a:spAutoFit/>
          </a:bodyPr>
          <a:lstStyle/>
          <a:p>
            <a:r>
              <a:rPr lang="en-GB" dirty="0"/>
              <a:t>Nahar Sumi</a:t>
            </a:r>
          </a:p>
        </p:txBody>
      </p:sp>
    </p:spTree>
    <p:extLst>
      <p:ext uri="{BB962C8B-B14F-4D97-AF65-F5344CB8AC3E}">
        <p14:creationId xmlns:p14="http://schemas.microsoft.com/office/powerpoint/2010/main" val="2900633004"/>
      </p:ext>
    </p:extLst>
  </p:cSld>
  <p:clrMapOvr>
    <a:masterClrMapping/>
  </p:clrMapOvr>
  <p:extLst>
    <p:ext uri="{6950BFC3-D8DA-4A85-94F7-54DA5524770B}">
      <p188:commentRel xmlns:p188="http://schemas.microsoft.com/office/powerpoint/2018/8/main" xmlns="" r:id="rId3"/>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5" name="Group 7">
            <a:extLst>
              <a:ext uri="{FF2B5EF4-FFF2-40B4-BE49-F238E27FC236}">
                <a16:creationId xmlns:a16="http://schemas.microsoft.com/office/drawing/2014/main" id="{D5FD13B3-3F58-4777-997E-5447AA079DE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EFE7BD20-6D81-4370-9DB7-04C9B4E9FC3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08F0ECF-D673-4442-A82C-CDA64905A96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FF420142-D3AA-46D3-A3A5-250686CD7A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B2FE1F39-B712-4260-8DA6-3B6A941028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259AF7F-DAB9-4EE7-BBEF-7B961E5CF3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p:cNvSpPr txBox="1"/>
          <p:nvPr/>
        </p:nvSpPr>
        <p:spPr>
          <a:xfrm>
            <a:off x="6336286" y="329784"/>
            <a:ext cx="5852537" cy="6230041"/>
          </a:xfrm>
          <a:prstGeom prst="rect">
            <a:avLst/>
          </a:prstGeom>
        </p:spPr>
        <p:txBody>
          <a:bodyPr vert="horz" lIns="91440" tIns="45720" rIns="91440" bIns="45720" rtlCol="0">
            <a:normAutofit/>
          </a:bodyPr>
          <a:lstStyle/>
          <a:p>
            <a:pPr lvl="0" fontAlgn="base">
              <a:lnSpc>
                <a:spcPct val="90000"/>
              </a:lnSpc>
              <a:spcBef>
                <a:spcPts val="1000"/>
              </a:spcBef>
              <a:buClr>
                <a:schemeClr val="accent1"/>
              </a:buClr>
              <a:buSzPct val="80000"/>
            </a:pPr>
            <a:r>
              <a:rPr lang="en-US" sz="2000" dirty="0">
                <a:solidFill>
                  <a:schemeClr val="tx1">
                    <a:lumMod val="75000"/>
                    <a:lumOff val="25000"/>
                  </a:schemeClr>
                </a:solidFill>
                <a:latin typeface="Arial" panose="020B0604020202020204" pitchFamily="34" charset="0"/>
                <a:cs typeface="Arial" panose="020B0604020202020204" pitchFamily="34" charset="0"/>
              </a:rPr>
              <a:t>Shannon –Weever Model, allow us to understand the context of communication and the different  variety of channels  used for communication.</a:t>
            </a:r>
          </a:p>
          <a:p>
            <a:pPr lvl="0" fontAlgn="base">
              <a:lnSpc>
                <a:spcPct val="90000"/>
              </a:lnSpc>
              <a:spcBef>
                <a:spcPts val="1000"/>
              </a:spcBef>
              <a:buClr>
                <a:schemeClr val="accent1"/>
              </a:buClr>
              <a:buSzPct val="80000"/>
            </a:pPr>
            <a:r>
              <a:rPr lang="en-US" sz="2000" dirty="0">
                <a:solidFill>
                  <a:schemeClr val="tx1">
                    <a:lumMod val="75000"/>
                    <a:lumOff val="25000"/>
                  </a:schemeClr>
                </a:solidFill>
                <a:latin typeface="Arial" panose="020B0604020202020204" pitchFamily="34" charset="0"/>
                <a:cs typeface="Arial" panose="020B0604020202020204" pitchFamily="34" charset="0"/>
              </a:rPr>
              <a:t>There are noise sources that can disrupt the transmission  such as:</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Technological issues (information overload)</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Physiological (e.g. hunger, fatigue) </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Psychological (e.g. prejudice, anxiety, stress) </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Semantic noise (e.g. unfamiliar words),   (Berry 2006; Croucher, 2015). </a:t>
            </a:r>
          </a:p>
          <a:p>
            <a:pPr fontAlgn="base">
              <a:lnSpc>
                <a:spcPct val="16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 Understanding and implementing the right channels when communicating will promote professionalism and effective communication. </a:t>
            </a:r>
            <a:r>
              <a:rPr lang="en-US" sz="1000" dirty="0">
                <a:solidFill>
                  <a:schemeClr val="tx1">
                    <a:lumMod val="75000"/>
                    <a:lumOff val="25000"/>
                  </a:schemeClr>
                </a:solidFill>
              </a:rPr>
              <a:t> </a:t>
            </a:r>
          </a:p>
          <a:p>
            <a:pPr fontAlgn="base">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                                            </a:t>
            </a:r>
          </a:p>
          <a:p>
            <a:pPr fontAlgn="base">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                                                                   Nahar Sumi </a:t>
            </a:r>
          </a:p>
        </p:txBody>
      </p:sp>
      <p:pic>
        <p:nvPicPr>
          <p:cNvPr id="3" name="Picture 2">
            <a:extLst>
              <a:ext uri="{FF2B5EF4-FFF2-40B4-BE49-F238E27FC236}">
                <a16:creationId xmlns:a16="http://schemas.microsoft.com/office/drawing/2014/main" id="{CD3A11BC-C2E2-F8E0-3D3E-8EB373F4E4B0}"/>
              </a:ext>
            </a:extLst>
          </p:cNvPr>
          <p:cNvPicPr>
            <a:picLocks noChangeAspect="1"/>
          </p:cNvPicPr>
          <p:nvPr/>
        </p:nvPicPr>
        <p:blipFill rotWithShape="1">
          <a:blip r:embed="rId2"/>
          <a:srcRect l="2562" t="1650" r="1053" b="5544"/>
          <a:stretch/>
        </p:blipFill>
        <p:spPr>
          <a:xfrm>
            <a:off x="259908" y="609601"/>
            <a:ext cx="6056244" cy="5300869"/>
          </a:xfrm>
          <a:prstGeom prst="rect">
            <a:avLst/>
          </a:prstGeom>
        </p:spPr>
      </p:pic>
    </p:spTree>
    <p:extLst>
      <p:ext uri="{BB962C8B-B14F-4D97-AF65-F5344CB8AC3E}">
        <p14:creationId xmlns:p14="http://schemas.microsoft.com/office/powerpoint/2010/main" val="3596524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A43B-8A26-4C1E-C630-2577FB0CF334}"/>
              </a:ext>
            </a:extLst>
          </p:cNvPr>
          <p:cNvSpPr>
            <a:spLocks noGrp="1"/>
          </p:cNvSpPr>
          <p:nvPr>
            <p:ph type="title"/>
          </p:nvPr>
        </p:nvSpPr>
        <p:spPr>
          <a:xfrm>
            <a:off x="677334" y="0"/>
            <a:ext cx="8596668" cy="1930400"/>
          </a:xfrm>
        </p:spPr>
        <p:txBody>
          <a:bodyPr>
            <a:normAutofit/>
          </a:bodyPr>
          <a:lstStyle/>
          <a:p>
            <a:r>
              <a:rPr lang="en-GB" sz="2400" dirty="0">
                <a:solidFill>
                  <a:schemeClr val="tx1"/>
                </a:solidFill>
                <a:latin typeface="Algerian" panose="04020705040A02060702" pitchFamily="82" charset="0"/>
              </a:rPr>
              <a:t>TYPES OF BARRIERS PREVENTING COMMUNICATION</a:t>
            </a:r>
            <a:endParaRPr lang="en-GB" sz="2000" dirty="0">
              <a:latin typeface="Algerian" panose="04020705040A02060702" pitchFamily="82" charset="0"/>
            </a:endParaRPr>
          </a:p>
        </p:txBody>
      </p:sp>
      <p:sp>
        <p:nvSpPr>
          <p:cNvPr id="3" name="Content Placeholder 2">
            <a:extLst>
              <a:ext uri="{FF2B5EF4-FFF2-40B4-BE49-F238E27FC236}">
                <a16:creationId xmlns:a16="http://schemas.microsoft.com/office/drawing/2014/main" id="{321E7759-4EA6-C965-BBD8-8EE459DD39B0}"/>
              </a:ext>
            </a:extLst>
          </p:cNvPr>
          <p:cNvSpPr>
            <a:spLocks noGrp="1"/>
          </p:cNvSpPr>
          <p:nvPr>
            <p:ph sz="half" idx="1"/>
          </p:nvPr>
        </p:nvSpPr>
        <p:spPr>
          <a:xfrm>
            <a:off x="437322" y="1205948"/>
            <a:ext cx="4424047" cy="5652052"/>
          </a:xfrm>
        </p:spPr>
        <p:txBody>
          <a:bodyPr>
            <a:noAutofit/>
          </a:bodyPr>
          <a:lstStyle/>
          <a:p>
            <a:pPr>
              <a:lnSpc>
                <a:spcPct val="150000"/>
              </a:lnSpc>
            </a:pPr>
            <a:r>
              <a:rPr lang="en-GB" sz="2000" dirty="0">
                <a:latin typeface="Arial" panose="020B0604020202020204" pitchFamily="34" charset="0"/>
                <a:cs typeface="Arial" panose="020B0604020202020204" pitchFamily="34" charset="0"/>
              </a:rPr>
              <a:t>Language</a:t>
            </a:r>
          </a:p>
          <a:p>
            <a:pPr>
              <a:lnSpc>
                <a:spcPct val="150000"/>
              </a:lnSpc>
            </a:pPr>
            <a:r>
              <a:rPr lang="en-GB" sz="2000" dirty="0">
                <a:latin typeface="Arial" panose="020B0604020202020204" pitchFamily="34" charset="0"/>
                <a:cs typeface="Arial" panose="020B0604020202020204" pitchFamily="34" charset="0"/>
              </a:rPr>
              <a:t>Body/facial expression(physical)</a:t>
            </a:r>
          </a:p>
          <a:p>
            <a:pPr>
              <a:lnSpc>
                <a:spcPct val="150000"/>
              </a:lnSpc>
            </a:pPr>
            <a:r>
              <a:rPr lang="en-GB" sz="2000" dirty="0">
                <a:latin typeface="Arial" panose="020B0604020202020204" pitchFamily="34" charset="0"/>
                <a:cs typeface="Arial" panose="020B0604020202020204" pitchFamily="34" charset="0"/>
              </a:rPr>
              <a:t>Culture/Believes</a:t>
            </a:r>
          </a:p>
          <a:p>
            <a:pPr>
              <a:lnSpc>
                <a:spcPct val="150000"/>
              </a:lnSpc>
            </a:pPr>
            <a:r>
              <a:rPr lang="en-GB" sz="2000" dirty="0">
                <a:latin typeface="Arial" panose="020B0604020202020204" pitchFamily="34" charset="0"/>
                <a:cs typeface="Arial" panose="020B0604020202020204" pitchFamily="34" charset="0"/>
              </a:rPr>
              <a:t>Filtering</a:t>
            </a:r>
          </a:p>
          <a:p>
            <a:pPr>
              <a:lnSpc>
                <a:spcPct val="150000"/>
              </a:lnSpc>
            </a:pPr>
            <a:r>
              <a:rPr lang="en-GB" sz="2000" dirty="0">
                <a:latin typeface="Arial" panose="020B0604020202020204" pitchFamily="34" charset="0"/>
                <a:cs typeface="Arial" panose="020B0604020202020204" pitchFamily="34" charset="0"/>
              </a:rPr>
              <a:t>Defensiveness</a:t>
            </a:r>
          </a:p>
          <a:p>
            <a:pPr>
              <a:lnSpc>
                <a:spcPct val="150000"/>
              </a:lnSpc>
            </a:pPr>
            <a:r>
              <a:rPr lang="en-GB" sz="2000" dirty="0">
                <a:latin typeface="Arial" panose="020B0604020202020204" pitchFamily="34" charset="0"/>
                <a:cs typeface="Arial" panose="020B0604020202020204" pitchFamily="34" charset="0"/>
              </a:rPr>
              <a:t>Information overload</a:t>
            </a:r>
          </a:p>
          <a:p>
            <a:pPr>
              <a:lnSpc>
                <a:spcPct val="150000"/>
              </a:lnSpc>
            </a:pPr>
            <a:r>
              <a:rPr lang="en-GB" sz="2000" dirty="0">
                <a:latin typeface="Arial" panose="020B0604020202020204" pitchFamily="34" charset="0"/>
                <a:cs typeface="Arial" panose="020B0604020202020204" pitchFamily="34" charset="0"/>
              </a:rPr>
              <a:t>Emotion(Attitude)</a:t>
            </a:r>
          </a:p>
          <a:p>
            <a:pPr>
              <a:lnSpc>
                <a:spcPct val="150000"/>
              </a:lnSpc>
            </a:pPr>
            <a:r>
              <a:rPr lang="en-GB" sz="2000" dirty="0">
                <a:latin typeface="Arial" panose="020B0604020202020204" pitchFamily="34" charset="0"/>
                <a:cs typeface="Arial" panose="020B0604020202020204" pitchFamily="34" charset="0"/>
              </a:rPr>
              <a:t>Physiological</a:t>
            </a:r>
          </a:p>
          <a:p>
            <a:pPr>
              <a:lnSpc>
                <a:spcPct val="150000"/>
              </a:lnSpc>
            </a:pPr>
            <a:r>
              <a:rPr lang="en-GB" sz="2000" dirty="0">
                <a:latin typeface="Arial" panose="020B0604020202020204" pitchFamily="34" charset="0"/>
                <a:cs typeface="Arial" panose="020B0604020202020204" pitchFamily="34" charset="0"/>
              </a:rPr>
              <a:t>Bad structure</a:t>
            </a:r>
          </a:p>
          <a:p>
            <a:pPr>
              <a:lnSpc>
                <a:spcPct val="150000"/>
              </a:lnSpc>
            </a:pPr>
            <a:r>
              <a:rPr lang="en-GB" sz="2000" dirty="0">
                <a:latin typeface="Arial" panose="020B0604020202020204" pitchFamily="34" charset="0"/>
                <a:cs typeface="Arial" panose="020B0604020202020204" pitchFamily="34" charset="0"/>
              </a:rPr>
              <a:t>Lack of experience    </a:t>
            </a:r>
          </a:p>
        </p:txBody>
      </p:sp>
      <p:pic>
        <p:nvPicPr>
          <p:cNvPr id="6" name="Content Placeholder 5" descr="A doctor talking to a patient&#10;&#10;Description automatically generated with low confidence">
            <a:extLst>
              <a:ext uri="{FF2B5EF4-FFF2-40B4-BE49-F238E27FC236}">
                <a16:creationId xmlns:a16="http://schemas.microsoft.com/office/drawing/2014/main" id="{7340A05A-D420-2A25-6446-36584542EDAB}"/>
              </a:ext>
            </a:extLst>
          </p:cNvPr>
          <p:cNvPicPr>
            <a:picLocks noGrp="1" noChangeAspect="1"/>
          </p:cNvPicPr>
          <p:nvPr>
            <p:ph sz="half" idx="2"/>
          </p:nvPr>
        </p:nvPicPr>
        <p:blipFill>
          <a:blip r:embed="rId3">
            <a:extLst>
              <a:ext uri="{837473B0-CC2E-450A-ABE3-18F120FF3D39}">
                <a1611:picAttrSrcUrl xmlns:a1611="http://schemas.microsoft.com/office/drawing/2016/11/main" xmlns="" r:id="rId4"/>
              </a:ext>
            </a:extLst>
          </a:blip>
          <a:stretch>
            <a:fillRect/>
          </a:stretch>
        </p:blipFill>
        <p:spPr>
          <a:xfrm>
            <a:off x="4821616" y="766222"/>
            <a:ext cx="7285219" cy="5590406"/>
          </a:xfrm>
        </p:spPr>
      </p:pic>
      <p:sp>
        <p:nvSpPr>
          <p:cNvPr id="7" name="TextBox 6">
            <a:extLst>
              <a:ext uri="{FF2B5EF4-FFF2-40B4-BE49-F238E27FC236}">
                <a16:creationId xmlns:a16="http://schemas.microsoft.com/office/drawing/2014/main" id="{AD11A238-3095-1E9B-EA8C-37F109FAD1C7}"/>
              </a:ext>
            </a:extLst>
          </p:cNvPr>
          <p:cNvSpPr txBox="1"/>
          <p:nvPr/>
        </p:nvSpPr>
        <p:spPr>
          <a:xfrm>
            <a:off x="4781862" y="4610894"/>
            <a:ext cx="7285219" cy="230832"/>
          </a:xfrm>
          <a:prstGeom prst="rect">
            <a:avLst/>
          </a:prstGeom>
          <a:noFill/>
        </p:spPr>
        <p:txBody>
          <a:bodyPr wrap="square" rtlCol="0">
            <a:spAutoFit/>
          </a:bodyPr>
          <a:lstStyle/>
          <a:p>
            <a:r>
              <a:rPr lang="en-GB" sz="900">
                <a:hlinkClick r:id="rId4" tooltip="https://www.gbcnv.edu/programs/health_sciences/cert_cna/cert_faq.html"/>
              </a:rPr>
              <a:t>This Photo</a:t>
            </a:r>
            <a:r>
              <a:rPr lang="en-GB" sz="900"/>
              <a:t> by Unknown Author is licensed under </a:t>
            </a:r>
            <a:r>
              <a:rPr lang="en-GB" sz="900">
                <a:hlinkClick r:id="rId5" tooltip="https://creativecommons.org/licenses/by-nc-nd/3.0/"/>
              </a:rPr>
              <a:t>CC BY-NC-ND</a:t>
            </a:r>
            <a:endParaRPr lang="en-GB" sz="900"/>
          </a:p>
        </p:txBody>
      </p:sp>
      <p:sp>
        <p:nvSpPr>
          <p:cNvPr id="9" name="TextBox 8">
            <a:extLst>
              <a:ext uri="{FF2B5EF4-FFF2-40B4-BE49-F238E27FC236}">
                <a16:creationId xmlns:a16="http://schemas.microsoft.com/office/drawing/2014/main" id="{0BBA01BA-2151-CB0D-9219-F777A3FBAC35}"/>
              </a:ext>
            </a:extLst>
          </p:cNvPr>
          <p:cNvSpPr txBox="1"/>
          <p:nvPr/>
        </p:nvSpPr>
        <p:spPr>
          <a:xfrm>
            <a:off x="9435547" y="6356628"/>
            <a:ext cx="4121425" cy="369332"/>
          </a:xfrm>
          <a:prstGeom prst="rect">
            <a:avLst/>
          </a:prstGeom>
          <a:noFill/>
        </p:spPr>
        <p:txBody>
          <a:bodyPr wrap="square" rtlCol="0">
            <a:spAutoFit/>
          </a:bodyPr>
          <a:lstStyle/>
          <a:p>
            <a:r>
              <a:rPr lang="en-GB" dirty="0"/>
              <a:t>Elena Todorova</a:t>
            </a:r>
          </a:p>
        </p:txBody>
      </p:sp>
    </p:spTree>
    <p:extLst>
      <p:ext uri="{BB962C8B-B14F-4D97-AF65-F5344CB8AC3E}">
        <p14:creationId xmlns:p14="http://schemas.microsoft.com/office/powerpoint/2010/main" val="1908901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82F3D-8F9B-2553-CECC-F381CD322603}"/>
              </a:ext>
            </a:extLst>
          </p:cNvPr>
          <p:cNvSpPr>
            <a:spLocks noGrp="1"/>
          </p:cNvSpPr>
          <p:nvPr>
            <p:ph type="title"/>
          </p:nvPr>
        </p:nvSpPr>
        <p:spPr>
          <a:xfrm>
            <a:off x="677334" y="0"/>
            <a:ext cx="8596668" cy="815009"/>
          </a:xfrm>
        </p:spPr>
        <p:txBody>
          <a:bodyPr/>
          <a:lstStyle/>
          <a:p>
            <a:r>
              <a:rPr lang="en-GB" dirty="0"/>
              <a:t>Ways of communication </a:t>
            </a:r>
          </a:p>
        </p:txBody>
      </p:sp>
      <p:pic>
        <p:nvPicPr>
          <p:cNvPr id="5" name="Content Placeholder 4">
            <a:extLst>
              <a:ext uri="{FF2B5EF4-FFF2-40B4-BE49-F238E27FC236}">
                <a16:creationId xmlns:a16="http://schemas.microsoft.com/office/drawing/2014/main" id="{AFAA470B-9614-BA65-BED5-D26F95EEF2E1}"/>
              </a:ext>
            </a:extLst>
          </p:cNvPr>
          <p:cNvPicPr>
            <a:picLocks noGrp="1" noChangeAspect="1"/>
          </p:cNvPicPr>
          <p:nvPr>
            <p:ph sz="half" idx="1"/>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1473" y="815008"/>
            <a:ext cx="5551188" cy="5227981"/>
          </a:xfrm>
          <a:prstGeom prst="rect">
            <a:avLst/>
          </a:prstGeom>
        </p:spPr>
      </p:pic>
      <p:sp>
        <p:nvSpPr>
          <p:cNvPr id="7" name="TextBox 6">
            <a:extLst>
              <a:ext uri="{FF2B5EF4-FFF2-40B4-BE49-F238E27FC236}">
                <a16:creationId xmlns:a16="http://schemas.microsoft.com/office/drawing/2014/main" id="{EF9F6195-79B6-FC75-4392-67BE019A1FA1}"/>
              </a:ext>
            </a:extLst>
          </p:cNvPr>
          <p:cNvSpPr txBox="1"/>
          <p:nvPr/>
        </p:nvSpPr>
        <p:spPr>
          <a:xfrm>
            <a:off x="1" y="4354462"/>
            <a:ext cx="4147929" cy="646331"/>
          </a:xfrm>
          <a:prstGeom prst="rect">
            <a:avLst/>
          </a:prstGeom>
          <a:noFill/>
        </p:spPr>
        <p:txBody>
          <a:bodyPr wrap="square">
            <a:spAutoFit/>
          </a:bodyPr>
          <a:lstStyle/>
          <a:p>
            <a:pPr marL="0" indent="0">
              <a:buNone/>
            </a:pPr>
            <a:r>
              <a:rPr lang="en-GB" dirty="0"/>
              <a:t>The road in which the communication </a:t>
            </a:r>
            <a:r>
              <a:rPr lang="en-GB"/>
              <a:t>is transmitted.</a:t>
            </a:r>
            <a:endParaRPr lang="en-GB" dirty="0"/>
          </a:p>
        </p:txBody>
      </p:sp>
      <p:pic>
        <p:nvPicPr>
          <p:cNvPr id="1026" name="Picture 2">
            <a:extLst>
              <a:ext uri="{FF2B5EF4-FFF2-40B4-BE49-F238E27FC236}">
                <a16:creationId xmlns:a16="http://schemas.microsoft.com/office/drawing/2014/main" id="{D8C48268-ECE6-2479-952C-5DF0DD52BDEE}"/>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055165" y="815009"/>
            <a:ext cx="8030818" cy="5227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3004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4886" y="410818"/>
            <a:ext cx="9507111" cy="4524315"/>
          </a:xfrm>
          <a:prstGeom prst="rect">
            <a:avLst/>
          </a:prstGeom>
          <a:noFill/>
        </p:spPr>
        <p:txBody>
          <a:bodyPr wrap="square" rtlCol="0">
            <a:spAutoFit/>
          </a:bodyPr>
          <a:lstStyle/>
          <a:p>
            <a:r>
              <a:rPr lang="en-GB" dirty="0"/>
              <a:t> </a:t>
            </a:r>
            <a:r>
              <a:rPr lang="en-GB" sz="2800" dirty="0">
                <a:latin typeface="Arial" panose="020B0604020202020204" pitchFamily="34" charset="0"/>
                <a:cs typeface="Arial" panose="020B0604020202020204" pitchFamily="34" charset="0"/>
              </a:rPr>
              <a:t>ETHICS OF EFFECTIVE COMMUNICATION</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Ethical communication includes all relevant information.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 Examples of unethical communication include: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Plagiarism</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Providing false information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Filtering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Manipulating data</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Distorting images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Not respecting privacy/ information security</a:t>
            </a:r>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2689824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F96D2-0EC2-D1C8-16AD-D42E547FE8AC}"/>
              </a:ext>
            </a:extLst>
          </p:cNvPr>
          <p:cNvSpPr>
            <a:spLocks noGrp="1"/>
          </p:cNvSpPr>
          <p:nvPr>
            <p:ph type="ctrTitle"/>
          </p:nvPr>
        </p:nvSpPr>
        <p:spPr>
          <a:xfrm>
            <a:off x="806087" y="2920274"/>
            <a:ext cx="8288032" cy="1096648"/>
          </a:xfrm>
        </p:spPr>
        <p:txBody>
          <a:bodyPr>
            <a:normAutofit/>
          </a:bodyPr>
          <a:lstStyle/>
          <a:p>
            <a:pPr algn="l"/>
            <a:r>
              <a:rPr lang="en-GB" sz="4800" dirty="0" smtClean="0">
                <a:latin typeface="Arial" panose="020B0604020202020204" pitchFamily="34" charset="0"/>
                <a:cs typeface="Arial" panose="020B0604020202020204" pitchFamily="34" charset="0"/>
              </a:rPr>
              <a:t>SUMMARY</a:t>
            </a:r>
            <a:endParaRPr lang="en-GB" sz="4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DF1C0DA-777D-3CEC-B416-B54B9E3ACF9A}"/>
              </a:ext>
            </a:extLst>
          </p:cNvPr>
          <p:cNvSpPr>
            <a:spLocks noGrp="1"/>
          </p:cNvSpPr>
          <p:nvPr>
            <p:ph type="subTitle" idx="1"/>
          </p:nvPr>
        </p:nvSpPr>
        <p:spPr>
          <a:xfrm>
            <a:off x="985969" y="3937728"/>
            <a:ext cx="8288032" cy="2333824"/>
          </a:xfrm>
        </p:spPr>
        <p:txBody>
          <a:bodyPr>
            <a:normAutofit/>
          </a:bodyPr>
          <a:lstStyle/>
          <a:p>
            <a:pPr algn="l">
              <a:lnSpc>
                <a:spcPct val="90000"/>
              </a:lnSpc>
            </a:pPr>
            <a:r>
              <a:rPr lang="en-GB" sz="2000" dirty="0">
                <a:latin typeface="Arial" panose="020B0604020202020204" pitchFamily="34" charset="0"/>
                <a:cs typeface="Arial" panose="020B0604020202020204" pitchFamily="34" charset="0"/>
              </a:rPr>
              <a:t>The channels of communication may vary , because of different reasons. However, when the theories and communication skills are applied effectively the communication channels are rich and there is clear and efficient communication. Which leads to better relationships between organisation and its stakeholders and anyone in fact. At a times there can be obstacles on the way but analysing it and not let barriers to prevent good communication is essential</a:t>
            </a:r>
            <a:r>
              <a:rPr lang="en-GB" sz="1100" dirty="0">
                <a:latin typeface="Arial" panose="020B0604020202020204" pitchFamily="34" charset="0"/>
                <a:cs typeface="Arial" panose="020B0604020202020204" pitchFamily="34" charset="0"/>
              </a:rPr>
              <a:t>.</a:t>
            </a:r>
          </a:p>
        </p:txBody>
      </p:sp>
      <p:pic>
        <p:nvPicPr>
          <p:cNvPr id="5" name="Picture 4" descr="A group of people sitting around a table&#10;&#10;Description automatically generated with medium confidence">
            <a:extLst>
              <a:ext uri="{FF2B5EF4-FFF2-40B4-BE49-F238E27FC236}">
                <a16:creationId xmlns:a16="http://schemas.microsoft.com/office/drawing/2014/main" id="{AB64C8C0-0BBE-DC00-0E00-3394756973AA}"/>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r="2" b="34189"/>
          <a:stretch/>
        </p:blipFill>
        <p:spPr>
          <a:xfrm>
            <a:off x="344774" y="0"/>
            <a:ext cx="9668656" cy="2920274"/>
          </a:xfrm>
          <a:custGeom>
            <a:avLst/>
            <a:gdLst/>
            <a:ahLst/>
            <a:cxnLst/>
            <a:rect l="l" t="t" r="r" b="b"/>
            <a:pathLst>
              <a:path w="8274669" h="3635025">
                <a:moveTo>
                  <a:pt x="540554" y="0"/>
                </a:moveTo>
                <a:lnTo>
                  <a:pt x="8274669" y="0"/>
                </a:lnTo>
                <a:lnTo>
                  <a:pt x="8274669" y="3635025"/>
                </a:lnTo>
                <a:lnTo>
                  <a:pt x="0" y="3635025"/>
                </a:lnTo>
                <a:close/>
              </a:path>
            </a:pathLst>
          </a:custGeom>
        </p:spPr>
      </p:pic>
      <p:sp>
        <p:nvSpPr>
          <p:cNvPr id="6" name="TextBox 5">
            <a:extLst>
              <a:ext uri="{FF2B5EF4-FFF2-40B4-BE49-F238E27FC236}">
                <a16:creationId xmlns:a16="http://schemas.microsoft.com/office/drawing/2014/main" id="{6EB7A088-4E8D-804C-4252-C15F750161DF}"/>
              </a:ext>
            </a:extLst>
          </p:cNvPr>
          <p:cNvSpPr txBox="1"/>
          <p:nvPr/>
        </p:nvSpPr>
        <p:spPr>
          <a:xfrm>
            <a:off x="9484795" y="6149218"/>
            <a:ext cx="3120878"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brewminate.com/the-importance-of-listening-in-effective-communication/">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xmlns=""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729356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descr="A picture containing text, book, shelf, library&#10;&#10;Description automatically generated">
            <a:extLst>
              <a:ext uri="{FF2B5EF4-FFF2-40B4-BE49-F238E27FC236}">
                <a16:creationId xmlns:a16="http://schemas.microsoft.com/office/drawing/2014/main" id="{D2B3A994-1402-54D2-5F4D-BBA5B71B1E6E}"/>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t="13433" r="-1"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C3864BC-58BA-2682-37DD-FFE84963C83A}"/>
              </a:ext>
            </a:extLst>
          </p:cNvPr>
          <p:cNvSpPr>
            <a:spLocks noGrp="1"/>
          </p:cNvSpPr>
          <p:nvPr>
            <p:ph type="title"/>
          </p:nvPr>
        </p:nvSpPr>
        <p:spPr>
          <a:xfrm>
            <a:off x="725666" y="-8467"/>
            <a:ext cx="4528456" cy="1938867"/>
          </a:xfrm>
        </p:spPr>
        <p:txBody>
          <a:bodyPr>
            <a:normAutofit/>
          </a:bodyPr>
          <a:lstStyle/>
          <a:p>
            <a:r>
              <a:rPr lang="en-GB" dirty="0"/>
              <a:t>REFERENCE LIST</a:t>
            </a:r>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2B8BCDD5-453F-F98F-D764-2E99080659B5}"/>
              </a:ext>
            </a:extLst>
          </p:cNvPr>
          <p:cNvSpPr txBox="1"/>
          <p:nvPr/>
        </p:nvSpPr>
        <p:spPr>
          <a:xfrm>
            <a:off x="9795190" y="6657945"/>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esearchleap.com/how-to-write-a-reference-list/">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xmlns="" val="tx"/>
                    </a:ext>
                  </a:extLst>
                </a:hlinkClick>
              </a:rPr>
              <a:t>CC BY</a:t>
            </a:r>
            <a:endParaRPr lang="en-GB" sz="700">
              <a:solidFill>
                <a:srgbClr val="FFFFFF"/>
              </a:solidFill>
            </a:endParaRPr>
          </a:p>
        </p:txBody>
      </p:sp>
      <p:sp>
        <p:nvSpPr>
          <p:cNvPr id="8" name="Content Placeholder 7">
            <a:extLst>
              <a:ext uri="{FF2B5EF4-FFF2-40B4-BE49-F238E27FC236}">
                <a16:creationId xmlns:a16="http://schemas.microsoft.com/office/drawing/2014/main" id="{298E61F0-FA3C-08FE-9AA4-9D467827E2BA}"/>
              </a:ext>
            </a:extLst>
          </p:cNvPr>
          <p:cNvSpPr>
            <a:spLocks noGrp="1"/>
          </p:cNvSpPr>
          <p:nvPr>
            <p:ph idx="1"/>
          </p:nvPr>
        </p:nvSpPr>
        <p:spPr>
          <a:xfrm>
            <a:off x="0" y="636678"/>
            <a:ext cx="8596668" cy="7248365"/>
          </a:xfrm>
        </p:spPr>
        <p:txBody>
          <a:bodyPr/>
          <a:lstStyle/>
          <a:p>
            <a:r>
              <a:rPr lang="en-GB" dirty="0">
                <a:solidFill>
                  <a:schemeClr val="tx1"/>
                </a:solidFill>
                <a:hlinkClick r:id="rId5">
                  <a:extLst>
                    <a:ext uri="{A12FA001-AC4F-418D-AE19-62706E023703}">
                      <ahyp:hlinkClr xmlns:ahyp="http://schemas.microsoft.com/office/drawing/2018/hyperlinkcolor" xmlns="" val="tx"/>
                    </a:ext>
                  </a:extLst>
                </a:hlinkClick>
              </a:rPr>
              <a:t>https://www.youtube.com/watch?v=f5Tao6KHV5w</a:t>
            </a:r>
            <a:endParaRPr lang="en-GB" dirty="0">
              <a:solidFill>
                <a:schemeClr val="tx1"/>
              </a:solidFill>
            </a:endParaRPr>
          </a:p>
          <a:p>
            <a:r>
              <a:rPr lang="en-GB" dirty="0">
                <a:solidFill>
                  <a:schemeClr val="tx1"/>
                </a:solidFill>
                <a:hlinkClick r:id="rId6">
                  <a:extLst>
                    <a:ext uri="{A12FA001-AC4F-418D-AE19-62706E023703}">
                      <ahyp:hlinkClr xmlns:ahyp="http://schemas.microsoft.com/office/drawing/2018/hyperlinkcolor" xmlns="" val="tx"/>
                    </a:ext>
                  </a:extLst>
                </a:hlinkClick>
              </a:rPr>
              <a:t>https://phantran.net/communicating-among-people/</a:t>
            </a:r>
            <a:endParaRPr lang="en-GB" dirty="0">
              <a:solidFill>
                <a:schemeClr val="tx1"/>
              </a:solidFill>
            </a:endParaRPr>
          </a:p>
          <a:p>
            <a:r>
              <a:rPr lang="en-GB" dirty="0">
                <a:solidFill>
                  <a:schemeClr val="tx1"/>
                </a:solidFill>
                <a:hlinkClick r:id="rId7">
                  <a:extLst>
                    <a:ext uri="{A12FA001-AC4F-418D-AE19-62706E023703}">
                      <ahyp:hlinkClr xmlns:ahyp="http://schemas.microsoft.com/office/drawing/2018/hyperlinkcolor" xmlns="" val="tx"/>
                    </a:ext>
                  </a:extLst>
                </a:hlinkClick>
              </a:rPr>
              <a:t>https://ecampusontario.pressbooks.pub/profcommsontario/chapter/communication-channel/</a:t>
            </a:r>
            <a:endParaRPr lang="en-GB" dirty="0">
              <a:solidFill>
                <a:schemeClr val="tx1"/>
              </a:solidFill>
            </a:endParaRPr>
          </a:p>
          <a:p>
            <a:r>
              <a:rPr lang="en-GB" dirty="0">
                <a:solidFill>
                  <a:schemeClr val="tx1"/>
                </a:solidFill>
                <a:hlinkClick r:id="rId8">
                  <a:extLst>
                    <a:ext uri="{A12FA001-AC4F-418D-AE19-62706E023703}">
                      <ahyp:hlinkClr xmlns:ahyp="http://schemas.microsoft.com/office/drawing/2018/hyperlinkcolor" xmlns="" val="tx"/>
                    </a:ext>
                  </a:extLst>
                </a:hlinkClick>
              </a:rPr>
              <a:t>https://www.notesmatic.com/barriers-to-effective-communication/</a:t>
            </a:r>
            <a:endParaRPr lang="en-GB" dirty="0">
              <a:solidFill>
                <a:schemeClr val="tx1"/>
              </a:solidFill>
            </a:endParaRPr>
          </a:p>
          <a:p>
            <a:r>
              <a:rPr lang="en-GB" dirty="0"/>
              <a:t>Markakis, E </a:t>
            </a:r>
            <a:r>
              <a:rPr lang="en-GB" dirty="0" err="1"/>
              <a:t>Sakas</a:t>
            </a:r>
            <a:r>
              <a:rPr lang="en-GB" dirty="0"/>
              <a:t>, D </a:t>
            </a:r>
            <a:r>
              <a:rPr lang="en-GB" dirty="0" err="1"/>
              <a:t>Chadjipantelis</a:t>
            </a:r>
            <a:r>
              <a:rPr lang="en-GB" dirty="0"/>
              <a:t>, T(2013)Communication management in </a:t>
            </a:r>
            <a:r>
              <a:rPr lang="en-GB" dirty="0" err="1"/>
              <a:t>bussiness</a:t>
            </a:r>
            <a:r>
              <a:rPr lang="en-GB" dirty="0"/>
              <a:t>.</a:t>
            </a:r>
          </a:p>
          <a:p>
            <a:r>
              <a:rPr lang="en-GB" dirty="0"/>
              <a:t>Source from class power point notes</a:t>
            </a:r>
          </a:p>
          <a:p>
            <a:r>
              <a:rPr lang="en-GB" b="0" i="0" dirty="0">
                <a:solidFill>
                  <a:schemeClr val="tx1"/>
                </a:solidFill>
                <a:effectLst/>
                <a:latin typeface="Source Sans Pro" panose="020B0503030403020204" pitchFamily="34" charset="0"/>
              </a:rPr>
              <a:t>Griffith, B.A. (2015) </a:t>
            </a:r>
            <a:r>
              <a:rPr lang="en-GB" b="0" i="1" dirty="0">
                <a:solidFill>
                  <a:schemeClr val="tx1"/>
                </a:solidFill>
                <a:effectLst/>
                <a:latin typeface="Source Sans Pro" panose="020B0503030403020204" pitchFamily="34" charset="0"/>
              </a:rPr>
              <a:t>Working in teams : moving from high potential to high performance </a:t>
            </a:r>
            <a:r>
              <a:rPr lang="en-GB" b="0" i="0" dirty="0">
                <a:solidFill>
                  <a:schemeClr val="tx1"/>
                </a:solidFill>
                <a:effectLst/>
                <a:latin typeface="Source Sans Pro" panose="020B0503030403020204" pitchFamily="34" charset="0"/>
              </a:rPr>
              <a:t>. Ethan B. Dunham (ed.). Los Angeles, [California] :, SAGE</a:t>
            </a:r>
            <a:r>
              <a:rPr lang="en-GB" b="0" i="0" dirty="0">
                <a:solidFill>
                  <a:srgbClr val="333333"/>
                </a:solidFill>
                <a:effectLst/>
                <a:latin typeface="Source Sans Pro" panose="020B0503030403020204" pitchFamily="34" charset="0"/>
              </a:rPr>
              <a:t>.</a:t>
            </a:r>
          </a:p>
          <a:p>
            <a:r>
              <a:rPr lang="en-GB" b="0" i="0" dirty="0">
                <a:solidFill>
                  <a:schemeClr val="tx1"/>
                </a:solidFill>
                <a:effectLst/>
                <a:latin typeface="Source Sans Pro" panose="020B0503030403020204" pitchFamily="34" charset="0"/>
              </a:rPr>
              <a:t>Quintanilla, K.M. (2019) </a:t>
            </a:r>
            <a:r>
              <a:rPr lang="en-GB" b="0" i="1" dirty="0">
                <a:solidFill>
                  <a:schemeClr val="tx1"/>
                </a:solidFill>
                <a:effectLst/>
                <a:latin typeface="Source Sans Pro" panose="020B0503030403020204" pitchFamily="34" charset="0"/>
              </a:rPr>
              <a:t>Business and professional communication : KEYS for workplace excellence /</a:t>
            </a:r>
            <a:r>
              <a:rPr lang="en-GB" b="0" i="0" dirty="0">
                <a:solidFill>
                  <a:schemeClr val="tx1"/>
                </a:solidFill>
                <a:effectLst/>
                <a:latin typeface="Source Sans Pro" panose="020B0503030403020204" pitchFamily="34" charset="0"/>
              </a:rPr>
              <a:t>. Fourth edition. LOS ANGELES :, SAGE,.</a:t>
            </a:r>
          </a:p>
          <a:p>
            <a:r>
              <a:rPr lang="en-GB" b="0" i="0" dirty="0" err="1">
                <a:solidFill>
                  <a:schemeClr val="tx1"/>
                </a:solidFill>
                <a:effectLst/>
                <a:latin typeface="-apple-system"/>
              </a:rPr>
              <a:t>Alyammahi</a:t>
            </a:r>
            <a:r>
              <a:rPr lang="en-GB" b="0" i="0" dirty="0">
                <a:solidFill>
                  <a:schemeClr val="tx1"/>
                </a:solidFill>
                <a:effectLst/>
                <a:latin typeface="-apple-system"/>
              </a:rPr>
              <a:t>, A., </a:t>
            </a:r>
            <a:r>
              <a:rPr lang="en-GB" b="0" i="0" dirty="0" err="1">
                <a:solidFill>
                  <a:schemeClr val="tx1"/>
                </a:solidFill>
                <a:effectLst/>
                <a:latin typeface="-apple-system"/>
              </a:rPr>
              <a:t>Alshurideh</a:t>
            </a:r>
            <a:r>
              <a:rPr lang="en-GB" b="0" i="0" dirty="0">
                <a:solidFill>
                  <a:schemeClr val="tx1"/>
                </a:solidFill>
                <a:effectLst/>
                <a:latin typeface="-apple-system"/>
              </a:rPr>
              <a:t>, M., Kurdi, B.A., </a:t>
            </a:r>
            <a:r>
              <a:rPr lang="en-GB" b="0" i="0" dirty="0" err="1">
                <a:solidFill>
                  <a:schemeClr val="tx1"/>
                </a:solidFill>
                <a:effectLst/>
                <a:latin typeface="-apple-system"/>
              </a:rPr>
              <a:t>Salloum</a:t>
            </a:r>
            <a:r>
              <a:rPr lang="en-GB" b="0" i="0" dirty="0">
                <a:solidFill>
                  <a:schemeClr val="tx1"/>
                </a:solidFill>
                <a:effectLst/>
                <a:latin typeface="-apple-system"/>
              </a:rPr>
              <a:t>, S.A. (2021). The Impacts of Communication Ethics on Workplace Decision Making and Productivity. In: </a:t>
            </a:r>
            <a:r>
              <a:rPr lang="en-GB" b="0" i="0" dirty="0" err="1">
                <a:solidFill>
                  <a:schemeClr val="tx1"/>
                </a:solidFill>
                <a:effectLst/>
                <a:latin typeface="-apple-system"/>
              </a:rPr>
              <a:t>Hassanien</a:t>
            </a:r>
            <a:r>
              <a:rPr lang="en-GB" b="0" i="0" dirty="0">
                <a:solidFill>
                  <a:schemeClr val="tx1"/>
                </a:solidFill>
                <a:effectLst/>
                <a:latin typeface="-apple-system"/>
              </a:rPr>
              <a:t>, A.E., </a:t>
            </a:r>
            <a:r>
              <a:rPr lang="en-GB" b="0" i="0" dirty="0" err="1">
                <a:solidFill>
                  <a:schemeClr val="tx1"/>
                </a:solidFill>
                <a:effectLst/>
                <a:latin typeface="-apple-system"/>
              </a:rPr>
              <a:t>Slowik</a:t>
            </a:r>
            <a:r>
              <a:rPr lang="en-GB" b="0" i="0" dirty="0">
                <a:solidFill>
                  <a:schemeClr val="tx1"/>
                </a:solidFill>
                <a:effectLst/>
                <a:latin typeface="-apple-system"/>
              </a:rPr>
              <a:t>, A., </a:t>
            </a:r>
            <a:r>
              <a:rPr lang="en-GB" b="0" i="0" dirty="0" err="1">
                <a:solidFill>
                  <a:schemeClr val="tx1"/>
                </a:solidFill>
                <a:effectLst/>
                <a:latin typeface="-apple-system"/>
              </a:rPr>
              <a:t>Snášel</a:t>
            </a:r>
            <a:r>
              <a:rPr lang="en-GB" b="0" i="0" dirty="0">
                <a:solidFill>
                  <a:schemeClr val="tx1"/>
                </a:solidFill>
                <a:effectLst/>
                <a:latin typeface="-apple-system"/>
              </a:rPr>
              <a:t>, V., El-</a:t>
            </a:r>
            <a:r>
              <a:rPr lang="en-GB" b="0" i="0" dirty="0" err="1">
                <a:solidFill>
                  <a:schemeClr val="tx1"/>
                </a:solidFill>
                <a:effectLst/>
                <a:latin typeface="-apple-system"/>
              </a:rPr>
              <a:t>Deeb</a:t>
            </a:r>
            <a:r>
              <a:rPr lang="en-GB" b="0" i="0" dirty="0">
                <a:solidFill>
                  <a:schemeClr val="tx1"/>
                </a:solidFill>
                <a:effectLst/>
                <a:latin typeface="-apple-system"/>
              </a:rPr>
              <a:t>, H., </a:t>
            </a:r>
            <a:r>
              <a:rPr lang="en-GB" b="0" i="0" dirty="0" err="1">
                <a:solidFill>
                  <a:schemeClr val="tx1"/>
                </a:solidFill>
                <a:effectLst/>
                <a:latin typeface="-apple-system"/>
              </a:rPr>
              <a:t>Tolba</a:t>
            </a:r>
            <a:r>
              <a:rPr lang="en-GB" b="0" i="0" dirty="0">
                <a:solidFill>
                  <a:schemeClr val="tx1"/>
                </a:solidFill>
                <a:effectLst/>
                <a:latin typeface="-apple-system"/>
              </a:rPr>
              <a:t>, F.M. (eds) Proceedings of the International Conference on Advanced Intelligent Systems and Informatics 2020. AISI 2020. Advances in Intelligent Systems and Computing, vol 1261. Springer, Cham. https://doi.org/10.1007/978-3-030-58669-0_44</a:t>
            </a:r>
            <a:endParaRPr lang="en-GB" dirty="0">
              <a:solidFill>
                <a:schemeClr val="tx1"/>
              </a:solidFill>
            </a:endParaRPr>
          </a:p>
        </p:txBody>
      </p:sp>
    </p:spTree>
    <p:extLst>
      <p:ext uri="{BB962C8B-B14F-4D97-AF65-F5344CB8AC3E}">
        <p14:creationId xmlns:p14="http://schemas.microsoft.com/office/powerpoint/2010/main" val="2059625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299078719"/>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smtClean="0"/>
                        <a:t>Nahar Sumi</a:t>
                      </a:r>
                    </a:p>
                    <a:p>
                      <a:r>
                        <a:rPr lang="en-GB" dirty="0" smtClean="0"/>
                        <a:t>Elena</a:t>
                      </a:r>
                      <a:r>
                        <a:rPr lang="en-GB" baseline="0" dirty="0" smtClean="0"/>
                        <a:t> Todorova</a:t>
                      </a:r>
                    </a:p>
                    <a:p>
                      <a:r>
                        <a:rPr lang="en-GB" baseline="0" dirty="0" err="1" smtClean="0"/>
                        <a:t>Athene</a:t>
                      </a:r>
                      <a:r>
                        <a:rPr lang="en-GB" baseline="0" dirty="0" smtClean="0"/>
                        <a:t> Hamilton</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baseline="0" dirty="0" smtClean="0"/>
                        <a:t>Divided task. Effective collaboration and communication.</a:t>
                      </a:r>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smtClean="0"/>
                        <a:t>Shortage</a:t>
                      </a:r>
                      <a:r>
                        <a:rPr lang="en-GB" baseline="0" dirty="0" smtClean="0"/>
                        <a:t> of time, preoccupied team members.</a:t>
                      </a: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smtClean="0"/>
                        <a:t>For some team members ,change the way of communication.</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a:t>
                      </a:r>
                      <a:r>
                        <a:rPr lang="en-GB" dirty="0" smtClean="0"/>
                        <a:t>8</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83037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80CBB26-1900-4D9D-9605-3372DD26DA2A}">
  <ds:schemaRefs>
    <ds:schemaRef ds:uri="0e7fbce4-8ae7-4085-8b0a-9efa4c7cae6d"/>
    <ds:schemaRef ds:uri="http://purl.org/dc/elements/1.1/"/>
    <ds:schemaRef ds:uri="http://purl.org/dc/dcmitype/"/>
    <ds:schemaRef ds:uri="http://schemas.microsoft.com/office/2006/metadata/properties"/>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4eb0a523-77d0-454a-93a8-50ca111d3c44"/>
    <ds:schemaRef ds:uri="http://www.w3.org/XML/1998/namespace"/>
  </ds:schemaRefs>
</ds:datastoreItem>
</file>

<file path=customXml/itemProps2.xml><?xml version="1.0" encoding="utf-8"?>
<ds:datastoreItem xmlns:ds="http://schemas.openxmlformats.org/officeDocument/2006/customXml" ds:itemID="{5794A913-933A-4692-BC50-B946116B57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06FEC5-3DBE-413A-A30C-924146A39E2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12246</TotalTime>
  <Words>802</Words>
  <Application>Microsoft Office PowerPoint</Application>
  <PresentationFormat>Widescreen</PresentationFormat>
  <Paragraphs>85</Paragraphs>
  <Slides>11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Algerian</vt:lpstr>
      <vt:lpstr>-apple-system</vt:lpstr>
      <vt:lpstr>Arial</vt:lpstr>
      <vt:lpstr>Calibri</vt:lpstr>
      <vt:lpstr>Source Sans Pro</vt:lpstr>
      <vt:lpstr>Trebuchet MS</vt:lpstr>
      <vt:lpstr>Wingdings 3</vt:lpstr>
      <vt:lpstr>Facet</vt:lpstr>
      <vt:lpstr>EFFECTIVE TEAM WORKING AND COMMUNICATION    ElenA TODOROVA 2124115 athene Hamilton 2120033 nahar SUMI 2122279    BMSW 4002       Abdi rahman</vt:lpstr>
      <vt:lpstr>HEAVEN CARE HOMES</vt:lpstr>
      <vt:lpstr>BENEFITS OF EFFECTIVE COMMUNICATION </vt:lpstr>
      <vt:lpstr>PowerPoint Presentation</vt:lpstr>
      <vt:lpstr>PowerPoint Presentation</vt:lpstr>
      <vt:lpstr>TYPES OF BARRIERS PREVENTING COMMUNICATION</vt:lpstr>
      <vt:lpstr>Ways of communication </vt:lpstr>
      <vt:lpstr>PowerPoint Presentation</vt:lpstr>
      <vt:lpstr>SUMMARY</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Todorova</dc:creator>
  <cp:lastModifiedBy>nahar sumi</cp:lastModifiedBy>
  <cp:revision>14</cp:revision>
  <dcterms:created xsi:type="dcterms:W3CDTF">2022-07-12T20:18:17Z</dcterms:created>
  <dcterms:modified xsi:type="dcterms:W3CDTF">2022-07-21T16:18:22Z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