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 id="2147483706" r:id="rId2"/>
    <p:sldMasterId id="2147483712" r:id="rId3"/>
    <p:sldMasterId id="2147483724" r:id="rId4"/>
  </p:sldMasterIdLst>
  <p:notesMasterIdLst>
    <p:notesMasterId r:id="rId19"/>
  </p:notesMasterIdLst>
  <p:handoutMasterIdLst>
    <p:handoutMasterId r:id="rId20"/>
  </p:handoutMasterIdLst>
  <p:sldIdLst>
    <p:sldId id="446" r:id="rId5"/>
    <p:sldId id="454" r:id="rId6"/>
    <p:sldId id="491" r:id="rId7"/>
    <p:sldId id="492" r:id="rId8"/>
    <p:sldId id="500" r:id="rId9"/>
    <p:sldId id="493" r:id="rId10"/>
    <p:sldId id="494" r:id="rId11"/>
    <p:sldId id="498" r:id="rId12"/>
    <p:sldId id="501" r:id="rId13"/>
    <p:sldId id="502" r:id="rId14"/>
    <p:sldId id="503" r:id="rId15"/>
    <p:sldId id="504" r:id="rId16"/>
    <p:sldId id="505" r:id="rId17"/>
    <p:sldId id="48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672" userDrawn="1">
          <p15:clr>
            <a:srgbClr val="A4A3A4"/>
          </p15:clr>
        </p15:guide>
        <p15:guide id="2" pos="288" userDrawn="1">
          <p15:clr>
            <a:srgbClr val="F26B43"/>
          </p15:clr>
        </p15:guide>
        <p15:guide id="3" orient="horz" pos="4056" userDrawn="1">
          <p15:clr>
            <a:srgbClr val="F26B43"/>
          </p15:clr>
        </p15:guide>
        <p15:guide id="4" orient="horz" pos="1488" userDrawn="1">
          <p15:clr>
            <a:srgbClr val="A4A3A4"/>
          </p15:clr>
        </p15:guide>
        <p15:guide id="5" pos="3816" userDrawn="1">
          <p15:clr>
            <a:srgbClr val="A4A3A4"/>
          </p15:clr>
        </p15:guide>
        <p15:guide id="6" pos="7416" userDrawn="1">
          <p15:clr>
            <a:srgbClr val="F26B43"/>
          </p15:clr>
        </p15:guide>
        <p15:guide id="7" orient="horz" pos="312" userDrawn="1">
          <p15:clr>
            <a:srgbClr val="F26B43"/>
          </p15:clr>
        </p15:guide>
        <p15:guide id="8" orient="horz" pos="2160" userDrawn="1">
          <p15:clr>
            <a:srgbClr val="A4A3A4"/>
          </p15:clr>
        </p15:guide>
        <p15:guide id="9" orient="horz" pos="230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C5896"/>
    <a:srgbClr val="7C6560"/>
    <a:srgbClr val="29282D"/>
    <a:srgbClr val="E288B6"/>
    <a:srgbClr val="D75078"/>
    <a:srgbClr val="B38F6A"/>
    <a:srgbClr val="6667AB"/>
    <a:srgbClr val="BBBBBB"/>
    <a:srgbClr val="B9B9B9"/>
    <a:srgbClr val="85A0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2B7F53-3C6B-749D-34BC-02E04B692D50}" v="36" dt="2022-08-26T07:31:47.962"/>
    <p1510:client id="{9006EDF1-FD52-474F-AB94-3DC39A1568D8}" v="6" dt="2022-02-17T14:36:36.8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8" d="100"/>
          <a:sy n="58" d="100"/>
        </p:scale>
        <p:origin x="42" y="804"/>
      </p:cViewPr>
      <p:guideLst>
        <p:guide orient="horz" pos="3672"/>
        <p:guide pos="288"/>
        <p:guide orient="horz" pos="4056"/>
        <p:guide orient="horz" pos="1488"/>
        <p:guide pos="3816"/>
        <p:guide pos="7416"/>
        <p:guide orient="horz" pos="312"/>
        <p:guide orient="horz" pos="2160"/>
        <p:guide orient="horz" pos="230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2640" y="-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3440B4-626E-4F3C-BAEA-93BE989AF4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53A5570-8E4E-4AA9-B246-5A27A383B99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4A69E4-EFBB-4687-8058-A94EE1B5781B}" type="datetimeFigureOut">
              <a:rPr lang="en-US" smtClean="0"/>
              <a:t>9/2/2022</a:t>
            </a:fld>
            <a:endParaRPr lang="en-US" dirty="0"/>
          </a:p>
        </p:txBody>
      </p:sp>
      <p:sp>
        <p:nvSpPr>
          <p:cNvPr id="4" name="Footer Placeholder 3">
            <a:extLst>
              <a:ext uri="{FF2B5EF4-FFF2-40B4-BE49-F238E27FC236}">
                <a16:creationId xmlns:a16="http://schemas.microsoft.com/office/drawing/2014/main" id="{D50D364A-9468-466A-ACCD-ABB3762BE8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E9EF394-4AD6-48D1-9C4C-1B3D44BBF58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2004FE7-BA7C-4FF4-9756-C6A1F2BCA37F}" type="slidenum">
              <a:rPr lang="en-US" smtClean="0"/>
              <a:t>‹#›</a:t>
            </a:fld>
            <a:endParaRPr lang="en-US" dirty="0"/>
          </a:p>
        </p:txBody>
      </p:sp>
    </p:spTree>
    <p:extLst>
      <p:ext uri="{BB962C8B-B14F-4D97-AF65-F5344CB8AC3E}">
        <p14:creationId xmlns:p14="http://schemas.microsoft.com/office/powerpoint/2010/main" val="2097717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E546B2-EB9C-4E9C-8793-C25F32D58B9A}" type="datetimeFigureOut">
              <a:rPr lang="en-US" smtClean="0"/>
              <a:t>9/2/2022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83F1C3-4FA3-4491-97F4-43CA9C8BDFDF}" type="slidenum">
              <a:rPr lang="en-US" smtClean="0"/>
              <a:t>‹#›</a:t>
            </a:fld>
            <a:endParaRPr lang="en-US" dirty="0"/>
          </a:p>
        </p:txBody>
      </p:sp>
    </p:spTree>
    <p:extLst>
      <p:ext uri="{BB962C8B-B14F-4D97-AF65-F5344CB8AC3E}">
        <p14:creationId xmlns:p14="http://schemas.microsoft.com/office/powerpoint/2010/main" val="379634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a:t>
            </a:fld>
            <a:endParaRPr lang="en-US" dirty="0"/>
          </a:p>
        </p:txBody>
      </p:sp>
    </p:spTree>
    <p:extLst>
      <p:ext uri="{BB962C8B-B14F-4D97-AF65-F5344CB8AC3E}">
        <p14:creationId xmlns:p14="http://schemas.microsoft.com/office/powerpoint/2010/main" val="3631956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2</a:t>
            </a:fld>
            <a:endParaRPr lang="en-US" dirty="0"/>
          </a:p>
        </p:txBody>
      </p:sp>
    </p:spTree>
    <p:extLst>
      <p:ext uri="{BB962C8B-B14F-4D97-AF65-F5344CB8AC3E}">
        <p14:creationId xmlns:p14="http://schemas.microsoft.com/office/powerpoint/2010/main" val="2551453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3</a:t>
            </a:fld>
            <a:endParaRPr lang="en-US" dirty="0"/>
          </a:p>
        </p:txBody>
      </p:sp>
    </p:spTree>
    <p:extLst>
      <p:ext uri="{BB962C8B-B14F-4D97-AF65-F5344CB8AC3E}">
        <p14:creationId xmlns:p14="http://schemas.microsoft.com/office/powerpoint/2010/main" val="10322493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4</a:t>
            </a:fld>
            <a:endParaRPr lang="en-US" dirty="0"/>
          </a:p>
        </p:txBody>
      </p:sp>
    </p:spTree>
    <p:extLst>
      <p:ext uri="{BB962C8B-B14F-4D97-AF65-F5344CB8AC3E}">
        <p14:creationId xmlns:p14="http://schemas.microsoft.com/office/powerpoint/2010/main" val="2587078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5</a:t>
            </a:fld>
            <a:endParaRPr lang="en-US" dirty="0"/>
          </a:p>
        </p:txBody>
      </p:sp>
    </p:spTree>
    <p:extLst>
      <p:ext uri="{BB962C8B-B14F-4D97-AF65-F5344CB8AC3E}">
        <p14:creationId xmlns:p14="http://schemas.microsoft.com/office/powerpoint/2010/main" val="2453337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6</a:t>
            </a:fld>
            <a:endParaRPr lang="en-US" dirty="0"/>
          </a:p>
        </p:txBody>
      </p:sp>
    </p:spTree>
    <p:extLst>
      <p:ext uri="{BB962C8B-B14F-4D97-AF65-F5344CB8AC3E}">
        <p14:creationId xmlns:p14="http://schemas.microsoft.com/office/powerpoint/2010/main" val="2936478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7</a:t>
            </a:fld>
            <a:endParaRPr lang="en-US" dirty="0"/>
          </a:p>
        </p:txBody>
      </p:sp>
    </p:spTree>
    <p:extLst>
      <p:ext uri="{BB962C8B-B14F-4D97-AF65-F5344CB8AC3E}">
        <p14:creationId xmlns:p14="http://schemas.microsoft.com/office/powerpoint/2010/main" val="3470126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8</a:t>
            </a:fld>
            <a:endParaRPr lang="en-US" dirty="0"/>
          </a:p>
        </p:txBody>
      </p:sp>
    </p:spTree>
    <p:extLst>
      <p:ext uri="{BB962C8B-B14F-4D97-AF65-F5344CB8AC3E}">
        <p14:creationId xmlns:p14="http://schemas.microsoft.com/office/powerpoint/2010/main" val="3154502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9</a:t>
            </a:fld>
            <a:endParaRPr lang="en-US" dirty="0"/>
          </a:p>
        </p:txBody>
      </p:sp>
    </p:spTree>
    <p:extLst>
      <p:ext uri="{BB962C8B-B14F-4D97-AF65-F5344CB8AC3E}">
        <p14:creationId xmlns:p14="http://schemas.microsoft.com/office/powerpoint/2010/main" val="3030030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10</a:t>
            </a:fld>
            <a:endParaRPr lang="en-US" dirty="0"/>
          </a:p>
        </p:txBody>
      </p:sp>
    </p:spTree>
    <p:extLst>
      <p:ext uri="{BB962C8B-B14F-4D97-AF65-F5344CB8AC3E}">
        <p14:creationId xmlns:p14="http://schemas.microsoft.com/office/powerpoint/2010/main" val="2735026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11</a:t>
            </a:fld>
            <a:endParaRPr lang="en-US" dirty="0"/>
          </a:p>
        </p:txBody>
      </p:sp>
    </p:spTree>
    <p:extLst>
      <p:ext uri="{BB962C8B-B14F-4D97-AF65-F5344CB8AC3E}">
        <p14:creationId xmlns:p14="http://schemas.microsoft.com/office/powerpoint/2010/main" val="19698415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12</a:t>
            </a:fld>
            <a:endParaRPr lang="en-US" dirty="0"/>
          </a:p>
        </p:txBody>
      </p:sp>
    </p:spTree>
    <p:extLst>
      <p:ext uri="{BB962C8B-B14F-4D97-AF65-F5344CB8AC3E}">
        <p14:creationId xmlns:p14="http://schemas.microsoft.com/office/powerpoint/2010/main" val="1654107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13</a:t>
            </a:fld>
            <a:endParaRPr lang="en-US" dirty="0"/>
          </a:p>
        </p:txBody>
      </p:sp>
    </p:spTree>
    <p:extLst>
      <p:ext uri="{BB962C8B-B14F-4D97-AF65-F5344CB8AC3E}">
        <p14:creationId xmlns:p14="http://schemas.microsoft.com/office/powerpoint/2010/main" val="36756445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14</a:t>
            </a:fld>
            <a:endParaRPr lang="en-US" dirty="0"/>
          </a:p>
        </p:txBody>
      </p:sp>
    </p:spTree>
    <p:extLst>
      <p:ext uri="{BB962C8B-B14F-4D97-AF65-F5344CB8AC3E}">
        <p14:creationId xmlns:p14="http://schemas.microsoft.com/office/powerpoint/2010/main" val="1432052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65000"/>
              <a:lumOff val="35000"/>
            </a:schemeClr>
          </a:solidFill>
        </p:spPr>
        <p:txBody>
          <a:bodyPr anchor="ct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200" y="4517136"/>
            <a:ext cx="6581554" cy="1371600"/>
          </a:xfrm>
        </p:spPr>
        <p:txBody>
          <a:bodyPr>
            <a:normAutofit/>
          </a:bodyPr>
          <a:lstStyle>
            <a:lvl1pPr>
              <a:lnSpc>
                <a:spcPts val="4600"/>
              </a:lnSpc>
              <a:defRPr sz="3600"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5024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50000"/>
              <a:lumOff val="50000"/>
            </a:schemeClr>
          </a:solidFill>
        </p:spPr>
        <p:txBody>
          <a:bodyPr anchor="ct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0" y="2240280"/>
            <a:ext cx="4645152" cy="4197096"/>
          </a:xfrm>
          <a:prstGeom prst="rect">
            <a:avLst/>
          </a:prstGeom>
        </p:spPr>
        <p:txBody>
          <a:bodyPr/>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630936" y="4498848"/>
            <a:ext cx="2121408" cy="621792"/>
          </a:xfrm>
          <a:prstGeom prst="rect">
            <a:avLst/>
          </a:prstGeom>
        </p:spPr>
        <p:txBody>
          <a:bodyPr lIns="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a:r>
              <a:rPr lang="en-US"/>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cap="all" baseline="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90190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userDrawn="1"/>
        </p:nvSpPr>
        <p:spPr>
          <a:xfrm>
            <a:off x="0" y="2400300"/>
            <a:ext cx="42672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99032"/>
            <a:ext cx="3619501" cy="877824"/>
          </a:xfrm>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254500" y="0"/>
            <a:ext cx="7480300" cy="685800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75D44F0-DADD-4DCC-82EC-FDB3E9878AA9}"/>
              </a:ext>
            </a:extLst>
          </p:cNvPr>
          <p:cNvSpPr/>
          <p:nvPr userDrawn="1"/>
        </p:nvSpPr>
        <p:spPr>
          <a:xfrm>
            <a:off x="11734800" y="4445000"/>
            <a:ext cx="4572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CFE2C9-8B6E-4DDA-A5EA-04581F7629F0}"/>
              </a:ext>
            </a:extLst>
          </p:cNvPr>
          <p:cNvSpPr/>
          <p:nvPr userDrawn="1"/>
        </p:nvSpPr>
        <p:spPr>
          <a:xfrm>
            <a:off x="11734800" y="0"/>
            <a:ext cx="4572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structions">
    <p:spTree>
      <p:nvGrpSpPr>
        <p:cNvPr id="1" name=""/>
        <p:cNvGrpSpPr/>
        <p:nvPr/>
      </p:nvGrpSpPr>
      <p:grpSpPr>
        <a:xfrm>
          <a:off x="0" y="0"/>
          <a:ext cx="0" cy="0"/>
          <a:chOff x="0" y="0"/>
          <a:chExt cx="0" cy="0"/>
        </a:xfrm>
      </p:grpSpPr>
      <p:sp>
        <p:nvSpPr>
          <p:cNvPr id="9" name="Rectangle 8" hidden="1"/>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457199" y="914400"/>
            <a:ext cx="7467601" cy="1572768"/>
          </a:xfrm>
        </p:spPr>
        <p:txBody>
          <a:bodyPr/>
          <a:lstStyle>
            <a:lvl1pPr>
              <a:lnSpc>
                <a:spcPts val="4600"/>
              </a:lnSpc>
              <a:defRPr/>
            </a:lvl1pPr>
          </a:lstStyle>
          <a:p>
            <a:r>
              <a:rPr lang="en-US"/>
              <a:t>Click to edit Master title style</a:t>
            </a:r>
            <a:endParaRPr lang="en-US" dirty="0"/>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457200" y="2540000"/>
            <a:ext cx="6591300" cy="3403600"/>
          </a:xfrm>
          <a:prstGeom prst="rect">
            <a:avLst/>
          </a:prstGeom>
        </p:spPr>
        <p:txBody>
          <a:bodyPr/>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8115300" y="1384300"/>
            <a:ext cx="3410712" cy="4572000"/>
          </a:xfrm>
          <a:prstGeom prst="roundRect">
            <a:avLst>
              <a:gd name="adj" fmla="val 2543"/>
            </a:avLst>
          </a:prstGeom>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220594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2445488"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10740656" y="5406656"/>
            <a:ext cx="2445488" cy="4572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7982712" y="495300"/>
            <a:ext cx="3753612"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4251158" y="495300"/>
            <a:ext cx="3787056"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709160" y="960120"/>
            <a:ext cx="6574536" cy="5074920"/>
          </a:xfrm>
          <a:prstGeom prst="rect">
            <a:avLst/>
          </a:prstGeom>
        </p:spPr>
        <p:txBody>
          <a:bodyPr anchor="ctr"/>
          <a:lstStyle>
            <a:lvl1pPr marL="0" indent="0" algn="ctr">
              <a:buNone/>
              <a:defRPr>
                <a:solidFill>
                  <a:schemeClr val="bg1"/>
                </a:solidFill>
              </a:defRPr>
            </a:lvl1pPr>
          </a:lstStyle>
          <a:p>
            <a:endParaRPr lang="en-US" dirty="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228600" y="241300"/>
            <a:ext cx="11772900"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228600" y="2415910"/>
            <a:ext cx="4022558"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71600"/>
            <a:ext cx="3619501" cy="877824"/>
          </a:xfrm>
        </p:spPr>
        <p:txBody>
          <a:bodyPr/>
          <a:lstStyle>
            <a:lvl1pPr>
              <a:lnSpc>
                <a:spcPts val="4320"/>
              </a:lnSpc>
              <a:defRPr>
                <a:solidFill>
                  <a:schemeClr val="tx1"/>
                </a:solidFill>
              </a:defRPr>
            </a:lvl1pPr>
          </a:lstStyle>
          <a:p>
            <a:r>
              <a:rPr lang="en-US" dirty="0"/>
              <a:t>Click to edit Master title style</a:t>
            </a:r>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t"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1553920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0" y="495300"/>
            <a:ext cx="6057900"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5269853-3C2C-4F9C-B1BB-E00F7A1DB9E1}"/>
              </a:ext>
            </a:extLst>
          </p:cNvPr>
          <p:cNvSpPr/>
          <p:nvPr userDrawn="1"/>
        </p:nvSpPr>
        <p:spPr>
          <a:xfrm>
            <a:off x="6530703" y="495300"/>
            <a:ext cx="2931587"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8852618" y="3863713"/>
            <a:ext cx="292100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228600" y="241300"/>
            <a:ext cx="11772900"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38801" cy="1572126"/>
          </a:xfrm>
        </p:spPr>
        <p:txBody>
          <a:bodyPr anchor="t" anchorCtr="0">
            <a:noAutofit/>
          </a:bodyPr>
          <a:lstStyle>
            <a:lvl1pPr>
              <a:defRPr>
                <a:solidFill>
                  <a:schemeClr val="tx1"/>
                </a:solidFill>
              </a:defRPr>
            </a:lvl1pPr>
          </a:lstStyle>
          <a:p>
            <a:r>
              <a:rPr lang="en-US" dirty="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489200"/>
            <a:ext cx="5202936" cy="3547872"/>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6997700" y="914400"/>
            <a:ext cx="4334256" cy="5093208"/>
          </a:xfrm>
          <a:prstGeom prst="rect">
            <a:avLst/>
          </a:prstGeom>
          <a:solidFill>
            <a:schemeClr val="accent3"/>
          </a:solidFill>
        </p:spPr>
        <p:txBody>
          <a:bodyPr anchor="ctr"/>
          <a:lstStyle>
            <a:lvl1pPr marL="0" indent="0" algn="ctr">
              <a:buNone/>
              <a:defRPr/>
            </a:lvl1pPr>
          </a:lstStyle>
          <a:p>
            <a:endParaRPr lang="en-US" dirty="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1542889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6712974" y="1651000"/>
            <a:ext cx="460459"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D96A5108-5EBA-43CE-BA4A-DA9EEF5D808A}"/>
              </a:ext>
            </a:extLst>
          </p:cNvPr>
          <p:cNvSpPr/>
          <p:nvPr userDrawn="1"/>
        </p:nvSpPr>
        <p:spPr>
          <a:xfrm>
            <a:off x="9271000" y="0"/>
            <a:ext cx="292100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546100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228600" y="241300"/>
            <a:ext cx="11772900"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05272" cy="1572126"/>
          </a:xfrm>
        </p:spPr>
        <p:txBody>
          <a:bodyPr anchor="ctr" anchorCtr="0"/>
          <a:lstStyle>
            <a:lvl1pPr>
              <a:defRPr>
                <a:solidFill>
                  <a:schemeClr val="bg1"/>
                </a:solidFill>
              </a:defRPr>
            </a:lvl1pPr>
          </a:lstStyle>
          <a:p>
            <a:r>
              <a:rPr lang="en-US" dirty="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3072384"/>
            <a:ext cx="4946904" cy="2871216"/>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7178040" y="457200"/>
            <a:ext cx="4562856" cy="6400800"/>
          </a:xfrm>
          <a:prstGeom prst="rect">
            <a:avLst/>
          </a:prstGeom>
          <a:solidFill>
            <a:schemeClr val="accent5">
              <a:lumMod val="20000"/>
              <a:lumOff val="80000"/>
            </a:schemeClr>
          </a:solidFill>
        </p:spPr>
        <p:txBody>
          <a:bodyPr anchor="ctr"/>
          <a:lstStyle>
            <a:lvl1pPr marL="0" indent="0" algn="ctr">
              <a:buNone/>
              <a:defRPr/>
            </a:lvl1pPr>
          </a:lstStyle>
          <a:p>
            <a:endParaRPr lang="en-US" dirty="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9/2/2022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88" r:id="rId1"/>
    <p:sldLayoutId id="2147483700" r:id="rId2"/>
    <p:sldLayoutId id="2147483701" r:id="rId3"/>
    <p:sldLayoutId id="2147483702" r:id="rId4"/>
    <p:sldLayoutId id="2147483662" r:id="rId5"/>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9/2/2022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729" r:id="rId1"/>
    <p:sldLayoutId id="2147483711"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9/2/2022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730" r:id="rId1"/>
    <p:sldLayoutId id="2147483723"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9/2/2022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731" r:id="rId1"/>
    <p:sldLayoutId id="2147483704"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mindmeister.com/map/2399044070?t=OxYEmtJc0Q" TargetMode="External"/><Relationship Id="rId5" Type="http://schemas.openxmlformats.org/officeDocument/2006/relationships/hyperlink" Target="https://www.mindmeister.com/" TargetMode="External"/><Relationship Id="rId4" Type="http://schemas.openxmlformats.org/officeDocument/2006/relationships/hyperlink" Target="http://www.mindmeister.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canva.com/signup" TargetMode="External"/><Relationship Id="rId4" Type="http://schemas.openxmlformats.org/officeDocument/2006/relationships/hyperlink" Target="http://www.mindmeister.co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mindmeiste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13873" y="0"/>
            <a:ext cx="12191550" cy="6857999"/>
          </a:xfrm>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57199" y="3084394"/>
            <a:ext cx="8086299" cy="2802240"/>
          </a:xfrm>
        </p:spPr>
        <p:txBody>
          <a:bodyPr anchor="t" anchorCtr="0">
            <a:normAutofit fontScale="90000"/>
          </a:bodyPr>
          <a:lstStyle/>
          <a:p>
            <a:br>
              <a:rPr lang="en-GB" dirty="0"/>
            </a:br>
            <a:r>
              <a:rPr lang="en-GB" dirty="0"/>
              <a:t>EGCE5002P/C</a:t>
            </a:r>
            <a:br>
              <a:rPr lang="en-GB" dirty="0"/>
            </a:br>
            <a:r>
              <a:rPr lang="en-GB" dirty="0"/>
              <a:t>Changemakers: Building your personal brand for sustainable employment                             session 4</a:t>
            </a:r>
            <a:br>
              <a:rPr lang="en-GB" dirty="0"/>
            </a:br>
            <a:br>
              <a:rPr lang="en-GB" dirty="0"/>
            </a:br>
            <a:endParaRPr lang="en-US" dirty="0"/>
          </a:p>
        </p:txBody>
      </p:sp>
    </p:spTree>
    <p:extLst>
      <p:ext uri="{BB962C8B-B14F-4D97-AF65-F5344CB8AC3E}">
        <p14:creationId xmlns:p14="http://schemas.microsoft.com/office/powerpoint/2010/main" val="1558315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GB" dirty="0"/>
              <a:t>Module aims:</a:t>
            </a:r>
            <a:endParaRPr lang="en-US" dirty="0">
              <a:cs typeface="Segoe UI Light"/>
            </a:endParaRP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endParaRPr lang="en-GB" sz="5400" dirty="0"/>
          </a:p>
          <a:p>
            <a:r>
              <a:rPr lang="en-GB" dirty="0"/>
              <a:t>  </a:t>
            </a:r>
            <a:endParaRPr lang="en-GB" dirty="0">
              <a:cs typeface="Segoe UI"/>
            </a:endParaRPr>
          </a:p>
          <a:p>
            <a:r>
              <a:rPr lang="en-GB" sz="3600" dirty="0"/>
              <a:t>To build the skills and competencies</a:t>
            </a:r>
            <a:endParaRPr lang="en-GB" sz="3600" dirty="0">
              <a:cs typeface="Segoe UI"/>
            </a:endParaRPr>
          </a:p>
          <a:p>
            <a:endParaRPr lang="en-GB" sz="3600" dirty="0"/>
          </a:p>
          <a:p>
            <a:r>
              <a:rPr lang="en-GB" sz="3600" dirty="0"/>
              <a:t>necessary for career resilience and </a:t>
            </a:r>
            <a:endParaRPr lang="en-GB" sz="3600"/>
          </a:p>
          <a:p>
            <a:endParaRPr lang="en-GB" sz="3600" dirty="0"/>
          </a:p>
          <a:p>
            <a:r>
              <a:rPr lang="en-GB" sz="3600" dirty="0"/>
              <a:t>professional development for the </a:t>
            </a:r>
            <a:endParaRPr lang="en-GB" sz="3600" dirty="0">
              <a:cs typeface="Segoe UI"/>
            </a:endParaRPr>
          </a:p>
          <a:p>
            <a:endParaRPr lang="en-GB" sz="3600" dirty="0"/>
          </a:p>
          <a:p>
            <a:r>
              <a:rPr lang="en-GB" sz="3600" dirty="0"/>
              <a:t>future work context. </a:t>
            </a:r>
            <a:endParaRPr lang="en-GB" sz="3600" dirty="0">
              <a:cs typeface="Segoe UI"/>
            </a:endParaRPr>
          </a:p>
          <a:p>
            <a:endParaRPr lang="en-GB" sz="4800" dirty="0">
              <a:cs typeface="Segoe UI"/>
            </a:endParaRPr>
          </a:p>
        </p:txBody>
      </p:sp>
    </p:spTree>
    <p:extLst>
      <p:ext uri="{BB962C8B-B14F-4D97-AF65-F5344CB8AC3E}">
        <p14:creationId xmlns:p14="http://schemas.microsoft.com/office/powerpoint/2010/main" val="1512934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GB" dirty="0"/>
              <a:t>Session objectives:</a:t>
            </a:r>
            <a:endParaRPr lang="en-US" dirty="0">
              <a:cs typeface="Segoe UI Light"/>
            </a:endParaRP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endParaRPr lang="en-GB" sz="5400" dirty="0"/>
          </a:p>
          <a:p>
            <a:pPr marL="1028700" lvl="1" indent="-571500">
              <a:buFont typeface="Arial" panose="020B0604020202020204" pitchFamily="34" charset="0"/>
              <a:buChar char="•"/>
            </a:pPr>
            <a:r>
              <a:rPr lang="en-GB" sz="3600" dirty="0">
                <a:solidFill>
                  <a:schemeClr val="bg1"/>
                </a:solidFill>
              </a:rPr>
              <a:t>Discuss Covey’s ‘7 Habits of Successful People’ (2017)</a:t>
            </a:r>
          </a:p>
          <a:p>
            <a:pPr marL="1028700" lvl="1" indent="-571500">
              <a:buFont typeface="Arial" panose="020B0604020202020204" pitchFamily="34" charset="0"/>
              <a:buChar char="•"/>
            </a:pPr>
            <a:r>
              <a:rPr lang="en-GB" sz="3600" dirty="0">
                <a:solidFill>
                  <a:schemeClr val="bg1"/>
                </a:solidFill>
              </a:rPr>
              <a:t>Critically evaluate some of Bourdieu’s theories on society</a:t>
            </a:r>
          </a:p>
          <a:p>
            <a:pPr marL="1028700" lvl="1" indent="-571500">
              <a:buFont typeface="Arial" panose="020B0604020202020204" pitchFamily="34" charset="0"/>
              <a:buChar char="•"/>
            </a:pPr>
            <a:r>
              <a:rPr lang="en-GB" sz="3600" dirty="0">
                <a:solidFill>
                  <a:schemeClr val="bg1"/>
                </a:solidFill>
              </a:rPr>
              <a:t>Identify networking opportunities</a:t>
            </a:r>
          </a:p>
          <a:p>
            <a:endParaRPr lang="en-GB" dirty="0">
              <a:cs typeface="Segoe UI"/>
            </a:endParaRPr>
          </a:p>
          <a:p>
            <a:endParaRPr lang="en-GB" sz="4800" dirty="0">
              <a:cs typeface="Segoe UI"/>
            </a:endParaRPr>
          </a:p>
        </p:txBody>
      </p:sp>
    </p:spTree>
    <p:extLst>
      <p:ext uri="{BB962C8B-B14F-4D97-AF65-F5344CB8AC3E}">
        <p14:creationId xmlns:p14="http://schemas.microsoft.com/office/powerpoint/2010/main" val="4103488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GB" dirty="0"/>
              <a:t>The 7 Habits of Successful people (Covey, 2017)</a:t>
            </a:r>
            <a:endParaRPr lang="en-US" dirty="0">
              <a:cs typeface="Segoe UI Light"/>
            </a:endParaRP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pPr marL="971550" lvl="1" indent="-514350">
              <a:buFont typeface="+mj-lt"/>
              <a:buAutoNum type="arabicPeriod"/>
            </a:pPr>
            <a:r>
              <a:rPr lang="en-GB" sz="2800" dirty="0">
                <a:solidFill>
                  <a:schemeClr val="bg1"/>
                </a:solidFill>
              </a:rPr>
              <a:t>Be proactive</a:t>
            </a:r>
          </a:p>
          <a:p>
            <a:pPr marL="971550" lvl="1" indent="-514350">
              <a:buFont typeface="+mj-lt"/>
              <a:buAutoNum type="arabicPeriod"/>
            </a:pPr>
            <a:r>
              <a:rPr lang="en-GB" sz="2800" dirty="0">
                <a:solidFill>
                  <a:schemeClr val="bg1"/>
                </a:solidFill>
              </a:rPr>
              <a:t>Begin with the end in mind</a:t>
            </a:r>
          </a:p>
          <a:p>
            <a:pPr marL="971550" lvl="1" indent="-514350">
              <a:buFont typeface="+mj-lt"/>
              <a:buAutoNum type="arabicPeriod"/>
            </a:pPr>
            <a:r>
              <a:rPr lang="en-GB" sz="2800" dirty="0">
                <a:solidFill>
                  <a:schemeClr val="bg1"/>
                </a:solidFill>
              </a:rPr>
              <a:t>Put first things first</a:t>
            </a:r>
          </a:p>
          <a:p>
            <a:pPr marL="971550" lvl="1" indent="-514350">
              <a:buFont typeface="+mj-lt"/>
              <a:buAutoNum type="arabicPeriod"/>
            </a:pPr>
            <a:r>
              <a:rPr lang="en-GB" sz="2800" dirty="0">
                <a:solidFill>
                  <a:schemeClr val="bg1"/>
                </a:solidFill>
              </a:rPr>
              <a:t>Think win/win</a:t>
            </a:r>
          </a:p>
          <a:p>
            <a:pPr marL="971550" lvl="1" indent="-514350">
              <a:buFont typeface="+mj-lt"/>
              <a:buAutoNum type="arabicPeriod"/>
            </a:pPr>
            <a:r>
              <a:rPr lang="en-GB" sz="2800" dirty="0">
                <a:solidFill>
                  <a:schemeClr val="bg1"/>
                </a:solidFill>
              </a:rPr>
              <a:t>Seek first to understand then to be understood</a:t>
            </a:r>
          </a:p>
          <a:p>
            <a:pPr marL="971550" lvl="1" indent="-514350">
              <a:buFont typeface="+mj-lt"/>
              <a:buAutoNum type="arabicPeriod"/>
            </a:pPr>
            <a:r>
              <a:rPr lang="en-GB" sz="2800" dirty="0">
                <a:solidFill>
                  <a:schemeClr val="bg1"/>
                </a:solidFill>
              </a:rPr>
              <a:t>Synergise</a:t>
            </a:r>
          </a:p>
          <a:p>
            <a:pPr marL="971550" lvl="1" indent="-514350">
              <a:buFont typeface="+mj-lt"/>
              <a:buAutoNum type="arabicPeriod"/>
            </a:pPr>
            <a:r>
              <a:rPr lang="en-GB" sz="2800" dirty="0">
                <a:solidFill>
                  <a:schemeClr val="bg1"/>
                </a:solidFill>
              </a:rPr>
              <a:t>Sharpen your saw</a:t>
            </a:r>
          </a:p>
          <a:p>
            <a:r>
              <a:rPr lang="en-GB" sz="2800" dirty="0"/>
              <a:t>Discuss and consider how these relate to employability</a:t>
            </a:r>
            <a:endParaRPr lang="en-GB" sz="2800" dirty="0">
              <a:cs typeface="Segoe UI"/>
            </a:endParaRPr>
          </a:p>
        </p:txBody>
      </p:sp>
    </p:spTree>
    <p:extLst>
      <p:ext uri="{BB962C8B-B14F-4D97-AF65-F5344CB8AC3E}">
        <p14:creationId xmlns:p14="http://schemas.microsoft.com/office/powerpoint/2010/main" val="2681206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GB" dirty="0"/>
              <a:t>Pierre Bourdieu's theories on society</a:t>
            </a:r>
            <a:endParaRPr lang="en-US" dirty="0">
              <a:cs typeface="Segoe UI Light"/>
            </a:endParaRP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endParaRPr lang="en-GB" sz="5400" dirty="0"/>
          </a:p>
          <a:p>
            <a:pPr marL="914400" lvl="1" indent="-457200">
              <a:buFont typeface="Arial" panose="020B0604020202020204" pitchFamily="34" charset="0"/>
              <a:buChar char="•"/>
            </a:pPr>
            <a:r>
              <a:rPr lang="en-GB" sz="2800" dirty="0">
                <a:solidFill>
                  <a:schemeClr val="bg1"/>
                </a:solidFill>
              </a:rPr>
              <a:t>Habitus</a:t>
            </a:r>
          </a:p>
          <a:p>
            <a:pPr marL="914400" lvl="1" indent="-457200">
              <a:buFont typeface="Arial" panose="020B0604020202020204" pitchFamily="34" charset="0"/>
              <a:buChar char="•"/>
            </a:pPr>
            <a:r>
              <a:rPr lang="en-GB" sz="2800" dirty="0">
                <a:solidFill>
                  <a:schemeClr val="bg1"/>
                </a:solidFill>
              </a:rPr>
              <a:t>Social Capital</a:t>
            </a:r>
          </a:p>
          <a:p>
            <a:pPr marL="914400" lvl="1" indent="-457200">
              <a:buFont typeface="Arial" panose="020B0604020202020204" pitchFamily="34" charset="0"/>
              <a:buChar char="•"/>
            </a:pPr>
            <a:r>
              <a:rPr lang="en-GB" sz="2800" dirty="0">
                <a:solidFill>
                  <a:schemeClr val="bg1"/>
                </a:solidFill>
              </a:rPr>
              <a:t>Cultural capital</a:t>
            </a:r>
          </a:p>
          <a:p>
            <a:pPr marL="914400" lvl="1" indent="-457200">
              <a:buFont typeface="Arial" panose="020B0604020202020204" pitchFamily="34" charset="0"/>
              <a:buChar char="•"/>
            </a:pPr>
            <a:r>
              <a:rPr lang="en-GB" sz="2800" dirty="0">
                <a:solidFill>
                  <a:schemeClr val="bg1"/>
                </a:solidFill>
              </a:rPr>
              <a:t>Economic capital</a:t>
            </a:r>
          </a:p>
          <a:p>
            <a:pPr marL="914400" lvl="1" indent="-457200">
              <a:buFont typeface="Arial" panose="020B0604020202020204" pitchFamily="34" charset="0"/>
              <a:buChar char="•"/>
            </a:pPr>
            <a:r>
              <a:rPr lang="en-GB" sz="2800" dirty="0">
                <a:solidFill>
                  <a:schemeClr val="bg1"/>
                </a:solidFill>
              </a:rPr>
              <a:t>Symbolic Capital</a:t>
            </a:r>
          </a:p>
          <a:p>
            <a:pPr lvl="1" algn="r"/>
            <a:r>
              <a:rPr lang="en-GB" sz="2800" dirty="0">
                <a:solidFill>
                  <a:schemeClr val="bg1"/>
                </a:solidFill>
              </a:rPr>
              <a:t>Grenfell (2012)</a:t>
            </a:r>
          </a:p>
          <a:p>
            <a:pPr lvl="1"/>
            <a:endParaRPr lang="en-GB" sz="2800" dirty="0">
              <a:solidFill>
                <a:schemeClr val="bg1"/>
              </a:solidFill>
            </a:endParaRPr>
          </a:p>
          <a:p>
            <a:r>
              <a:rPr lang="en-GB" sz="2800" dirty="0"/>
              <a:t>Consider how these relate to employability</a:t>
            </a:r>
            <a:endParaRPr lang="en-GB" sz="2800" dirty="0">
              <a:cs typeface="Segoe UI"/>
            </a:endParaRPr>
          </a:p>
        </p:txBody>
      </p:sp>
    </p:spTree>
    <p:extLst>
      <p:ext uri="{BB962C8B-B14F-4D97-AF65-F5344CB8AC3E}">
        <p14:creationId xmlns:p14="http://schemas.microsoft.com/office/powerpoint/2010/main" val="2730393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GB" dirty="0"/>
              <a:t>Networking – social media</a:t>
            </a:r>
            <a:endParaRPr lang="en-US" dirty="0">
              <a:cs typeface="Segoe UI Light"/>
            </a:endParaRP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pPr marL="342900" indent="-342900">
              <a:buFont typeface="Arial" panose="020B0604020202020204" pitchFamily="34" charset="0"/>
              <a:buChar char="•"/>
            </a:pPr>
            <a:r>
              <a:rPr lang="en-GB" sz="2400" dirty="0"/>
              <a:t>Identify social media platforms that relate to your preferred career path. E.g.:</a:t>
            </a:r>
          </a:p>
          <a:p>
            <a:pPr lvl="1"/>
            <a:r>
              <a:rPr lang="en-GB" dirty="0">
                <a:solidFill>
                  <a:schemeClr val="bg1"/>
                </a:solidFill>
              </a:rPr>
              <a:t>Facebook</a:t>
            </a:r>
          </a:p>
          <a:p>
            <a:pPr lvl="2"/>
            <a:r>
              <a:rPr lang="en-GB" dirty="0">
                <a:solidFill>
                  <a:schemeClr val="bg1"/>
                </a:solidFill>
              </a:rPr>
              <a:t>Groups</a:t>
            </a:r>
          </a:p>
          <a:p>
            <a:pPr lvl="2"/>
            <a:r>
              <a:rPr lang="en-GB" dirty="0">
                <a:solidFill>
                  <a:schemeClr val="bg1"/>
                </a:solidFill>
              </a:rPr>
              <a:t>Pages</a:t>
            </a:r>
          </a:p>
          <a:p>
            <a:pPr lvl="1"/>
            <a:r>
              <a:rPr lang="en-GB" dirty="0">
                <a:solidFill>
                  <a:schemeClr val="bg1"/>
                </a:solidFill>
              </a:rPr>
              <a:t>LinkedIn </a:t>
            </a:r>
          </a:p>
          <a:p>
            <a:pPr lvl="1"/>
            <a:r>
              <a:rPr lang="en-GB" dirty="0">
                <a:solidFill>
                  <a:schemeClr val="bg1"/>
                </a:solidFill>
              </a:rPr>
              <a:t>Twitter  (e.g. @childcomwales)</a:t>
            </a:r>
          </a:p>
          <a:p>
            <a:pPr marL="342900" indent="-342900">
              <a:buFont typeface="Arial" panose="020B0604020202020204" pitchFamily="34" charset="0"/>
              <a:buChar char="•"/>
            </a:pPr>
            <a:r>
              <a:rPr lang="en-GB" sz="2400" dirty="0"/>
              <a:t>Consider :</a:t>
            </a:r>
          </a:p>
          <a:p>
            <a:pPr lvl="1"/>
            <a:r>
              <a:rPr lang="en-GB" dirty="0">
                <a:solidFill>
                  <a:schemeClr val="bg1"/>
                </a:solidFill>
              </a:rPr>
              <a:t>The benefits and draw backs in using these platforms to develop your network</a:t>
            </a:r>
          </a:p>
          <a:p>
            <a:pPr lvl="1"/>
            <a:r>
              <a:rPr lang="en-GB" dirty="0">
                <a:solidFill>
                  <a:schemeClr val="bg1"/>
                </a:solidFill>
              </a:rPr>
              <a:t>How these platforms link with Bourdieu's theories.</a:t>
            </a:r>
          </a:p>
          <a:p>
            <a:endParaRPr lang="en-GB" sz="5400" dirty="0"/>
          </a:p>
        </p:txBody>
      </p:sp>
    </p:spTree>
    <p:extLst>
      <p:ext uri="{BB962C8B-B14F-4D97-AF65-F5344CB8AC3E}">
        <p14:creationId xmlns:p14="http://schemas.microsoft.com/office/powerpoint/2010/main" val="260720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US" dirty="0">
                <a:cs typeface="Segoe UI Light"/>
              </a:rPr>
              <a:t>networking</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r>
              <a:rPr lang="en-GB" sz="4000" dirty="0"/>
              <a:t>From your own experience, share</a:t>
            </a:r>
          </a:p>
          <a:p>
            <a:endParaRPr lang="en-GB" sz="4000" dirty="0"/>
          </a:p>
          <a:p>
            <a:r>
              <a:rPr lang="en-GB" sz="4000" dirty="0"/>
              <a:t>any key social media sites that </a:t>
            </a:r>
          </a:p>
          <a:p>
            <a:endParaRPr lang="en-GB" sz="4000" dirty="0"/>
          </a:p>
          <a:p>
            <a:r>
              <a:rPr lang="en-GB" sz="4000" dirty="0"/>
              <a:t>could be beneficial for the group.</a:t>
            </a:r>
          </a:p>
          <a:p>
            <a:r>
              <a:rPr lang="en-GB" sz="2400" b="0" i="0" dirty="0">
                <a:solidFill>
                  <a:srgbClr val="333333"/>
                </a:solidFill>
                <a:effectLst/>
                <a:latin typeface="ProximaNova-n4"/>
              </a:rPr>
              <a:t> </a:t>
            </a:r>
            <a:endParaRPr lang="en-GB" sz="2400" dirty="0"/>
          </a:p>
          <a:p>
            <a:endParaRPr lang="en-GB" sz="4800" dirty="0">
              <a:cs typeface="Segoe UI"/>
            </a:endParaRPr>
          </a:p>
        </p:txBody>
      </p:sp>
    </p:spTree>
    <p:extLst>
      <p:ext uri="{BB962C8B-B14F-4D97-AF65-F5344CB8AC3E}">
        <p14:creationId xmlns:p14="http://schemas.microsoft.com/office/powerpoint/2010/main" val="3469645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US" dirty="0">
                <a:cs typeface="Segoe UI Light"/>
              </a:rPr>
              <a:t>Some links to assignment</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pPr marL="342900" indent="-342900">
              <a:buFont typeface="Arial" panose="020B0604020202020204" pitchFamily="34" charset="0"/>
              <a:buChar char="•"/>
            </a:pPr>
            <a:endParaRPr lang="en-GB" sz="4000" dirty="0">
              <a:latin typeface="ProximaNova-n4"/>
            </a:endParaRPr>
          </a:p>
          <a:p>
            <a:pPr marL="457200" algn="just">
              <a:lnSpc>
                <a:spcPct val="150000"/>
              </a:lnSpc>
            </a:pPr>
            <a:r>
              <a:rPr lang="en-GB" sz="2000" dirty="0">
                <a:effectLst/>
                <a:latin typeface="Arial" panose="020B0604020202020204" pitchFamily="34" charset="0"/>
                <a:ea typeface="Times New Roman" panose="02020603050405020304" pitchFamily="18" charset="0"/>
                <a:cs typeface="Calibri" panose="020F0502020204030204" pitchFamily="34" charset="0"/>
              </a:rPr>
              <a:t>Part A:</a:t>
            </a:r>
          </a:p>
          <a:p>
            <a:pPr marL="800100" indent="-342900" algn="just">
              <a:lnSpc>
                <a:spcPct val="150000"/>
              </a:lnSpc>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Calibri" panose="020F0502020204030204" pitchFamily="34" charset="0"/>
              </a:rPr>
              <a:t>Create a map of your networking potential  using an online app, such as </a:t>
            </a:r>
            <a:r>
              <a:rPr lang="en-GB" sz="2000" u="sng" dirty="0" err="1">
                <a:solidFill>
                  <a:srgbClr val="0000FF"/>
                </a:solidFill>
                <a:effectLst/>
                <a:latin typeface="Arial" panose="020B0604020202020204" pitchFamily="34" charset="0"/>
                <a:ea typeface="Times New Roman" panose="02020603050405020304" pitchFamily="18" charset="0"/>
                <a:cs typeface="Calibri" panose="020F0502020204030204" pitchFamily="34" charset="0"/>
                <a:hlinkClick r:id="rId4"/>
              </a:rPr>
              <a:t>MindMeiste</a:t>
            </a:r>
            <a:r>
              <a:rPr lang="en-GB" sz="2000" u="sng" dirty="0" err="1">
                <a:solidFill>
                  <a:srgbClr val="0000FF"/>
                </a:solidFill>
                <a:effectLst/>
                <a:latin typeface="Arial" panose="020B0604020202020204" pitchFamily="34" charset="0"/>
                <a:ea typeface="Times New Roman" panose="02020603050405020304" pitchFamily="18" charset="0"/>
                <a:cs typeface="Calibri" panose="020F0502020204030204" pitchFamily="34" charset="0"/>
              </a:rPr>
              <a:t>r</a:t>
            </a:r>
            <a:r>
              <a:rPr lang="en-GB" sz="2000" dirty="0">
                <a:effectLst/>
                <a:latin typeface="Arial" panose="020B0604020202020204" pitchFamily="34" charset="0"/>
                <a:ea typeface="Times New Roman" panose="02020603050405020304" pitchFamily="18" charset="0"/>
                <a:cs typeface="Calibri" panose="020F0502020204030204" pitchFamily="34" charset="0"/>
              </a:rPr>
              <a:t>, and include an analysis of its quality (equivalent to 700 word equivalent).</a:t>
            </a:r>
          </a:p>
          <a:p>
            <a:pPr marL="457200" algn="just">
              <a:lnSpc>
                <a:spcPct val="150000"/>
              </a:lnSpc>
            </a:pPr>
            <a:r>
              <a:rPr lang="en-GB" sz="2000" dirty="0">
                <a:effectLst/>
                <a:latin typeface="Arial" panose="020B0604020202020204" pitchFamily="34" charset="0"/>
                <a:ea typeface="Times New Roman" panose="02020603050405020304" pitchFamily="18" charset="0"/>
                <a:cs typeface="Calibri" panose="020F0502020204030204" pitchFamily="34" charset="0"/>
                <a:hlinkClick r:id="rId5"/>
              </a:rPr>
              <a:t>     https://www.mindmeister.com</a:t>
            </a:r>
            <a:r>
              <a:rPr lang="en-GB" sz="2000" dirty="0">
                <a:effectLst/>
                <a:latin typeface="Arial" panose="020B0604020202020204" pitchFamily="34" charset="0"/>
                <a:ea typeface="Times New Roman" panose="02020603050405020304" pitchFamily="18" charset="0"/>
                <a:cs typeface="Calibri" panose="020F0502020204030204" pitchFamily="34" charset="0"/>
              </a:rPr>
              <a:t> </a:t>
            </a:r>
          </a:p>
          <a:p>
            <a:pPr marL="457200" algn="just">
              <a:lnSpc>
                <a:spcPct val="150000"/>
              </a:lnSpc>
            </a:pPr>
            <a:endParaRPr lang="en-GB" sz="2000" dirty="0">
              <a:effectLst/>
              <a:latin typeface="Arial" panose="020B0604020202020204" pitchFamily="34" charset="0"/>
              <a:ea typeface="Times New Roman" panose="02020603050405020304" pitchFamily="18" charset="0"/>
              <a:cs typeface="Calibri" panose="020F0502020204030204" pitchFamily="34" charset="0"/>
            </a:endParaRPr>
          </a:p>
          <a:p>
            <a:pPr marL="457200" algn="just">
              <a:lnSpc>
                <a:spcPct val="150000"/>
              </a:lnSpc>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For example:</a:t>
            </a:r>
          </a:p>
          <a:p>
            <a:endParaRPr lang="en-GB" sz="1800" dirty="0">
              <a:effectLst/>
              <a:latin typeface="Arial" panose="020B0604020202020204" pitchFamily="34" charset="0"/>
              <a:ea typeface="Times New Roman" panose="02020603050405020304" pitchFamily="18" charset="0"/>
              <a:cs typeface="Calibri" panose="020F0502020204030204" pitchFamily="34" charset="0"/>
            </a:endParaRPr>
          </a:p>
          <a:p>
            <a:r>
              <a:rPr lang="en-GB" sz="2400" b="0" i="0" dirty="0">
                <a:solidFill>
                  <a:srgbClr val="333333"/>
                </a:solidFill>
                <a:effectLst/>
                <a:latin typeface="ProximaNova-n4"/>
              </a:rPr>
              <a:t> </a:t>
            </a:r>
            <a:endParaRPr lang="en-GB" sz="2400" dirty="0"/>
          </a:p>
          <a:p>
            <a:endParaRPr lang="en-GB" sz="4800" dirty="0">
              <a:cs typeface="Segoe UI"/>
            </a:endParaRPr>
          </a:p>
        </p:txBody>
      </p:sp>
      <p:sp>
        <p:nvSpPr>
          <p:cNvPr id="7" name="Action Button: Video 6">
            <a:hlinkClick r:id="rId6" highlightClick="1"/>
            <a:extLst>
              <a:ext uri="{FF2B5EF4-FFF2-40B4-BE49-F238E27FC236}">
                <a16:creationId xmlns:a16="http://schemas.microsoft.com/office/drawing/2014/main" id="{4BA7703B-23FA-3F77-36BB-DF3344381D29}"/>
              </a:ext>
            </a:extLst>
          </p:cNvPr>
          <p:cNvSpPr/>
          <p:nvPr/>
        </p:nvSpPr>
        <p:spPr>
          <a:xfrm>
            <a:off x="2905246" y="5266481"/>
            <a:ext cx="1042416" cy="104241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9483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US" dirty="0">
                <a:cs typeface="Segoe UI Light"/>
              </a:rPr>
              <a:t>Review Module assignment</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pPr marL="342900" indent="-342900">
              <a:buFont typeface="Arial" panose="020B0604020202020204" pitchFamily="34" charset="0"/>
              <a:buChar char="•"/>
            </a:pPr>
            <a:endParaRPr lang="en-GB" sz="4000" dirty="0">
              <a:latin typeface="ProximaNova-n4"/>
            </a:endParaRPr>
          </a:p>
          <a:p>
            <a:pPr marL="457200" algn="just">
              <a:lnSpc>
                <a:spcPct val="150000"/>
              </a:lnSpc>
            </a:pPr>
            <a:r>
              <a:rPr lang="en-GB" sz="2000" u="sng" dirty="0">
                <a:effectLst/>
                <a:latin typeface="Arial" panose="020B0604020202020204" pitchFamily="34" charset="0"/>
                <a:ea typeface="Times New Roman" panose="02020603050405020304" pitchFamily="18" charset="0"/>
                <a:cs typeface="Times New Roman" panose="02020603050405020304" pitchFamily="18" charset="0"/>
              </a:rPr>
              <a:t>Assessment 1</a:t>
            </a:r>
          </a:p>
          <a:p>
            <a:pPr marL="457200" algn="just">
              <a:lnSpc>
                <a:spcPct val="150000"/>
              </a:lnSpc>
            </a:pPr>
            <a:r>
              <a:rPr lang="en-GB" sz="2000" dirty="0">
                <a:latin typeface="Arial" panose="020B0604020202020204" pitchFamily="34" charset="0"/>
                <a:ea typeface="Times New Roman" panose="02020603050405020304" pitchFamily="18" charset="0"/>
                <a:cs typeface="Times New Roman" panose="02020603050405020304" pitchFamily="18" charset="0"/>
              </a:rPr>
              <a:t>E-portfolio evidence of learning  (equivalent of 2000 words)</a:t>
            </a:r>
          </a:p>
          <a:p>
            <a:pPr marL="457200" algn="just">
              <a:lnSpc>
                <a:spcPct val="150000"/>
              </a:lnSpc>
            </a:pPr>
            <a:r>
              <a:rPr lang="en-GB" sz="2000" dirty="0">
                <a:latin typeface="Arial" panose="020B0604020202020204" pitchFamily="34" charset="0"/>
                <a:ea typeface="Times New Roman" panose="02020603050405020304" pitchFamily="18" charset="0"/>
                <a:cs typeface="Times New Roman" panose="02020603050405020304" pitchFamily="18" charset="0"/>
              </a:rPr>
              <a:t>Submission deadline</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30.10.2022.  Return date 18.11.2022</a:t>
            </a:r>
          </a:p>
          <a:p>
            <a:pPr marL="457200" algn="just">
              <a:lnSpc>
                <a:spcPct val="150000"/>
              </a:lnSpc>
            </a:pPr>
            <a:endParaRPr lang="en-GB" sz="2000" dirty="0">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r>
              <a:rPr lang="en-GB" sz="2000" u="sng" dirty="0">
                <a:effectLst/>
                <a:latin typeface="Arial" panose="020B0604020202020204" pitchFamily="34" charset="0"/>
                <a:ea typeface="Times New Roman" panose="02020603050405020304" pitchFamily="18" charset="0"/>
                <a:cs typeface="Times New Roman" panose="02020603050405020304" pitchFamily="18" charset="0"/>
              </a:rPr>
              <a:t>Assessment 2</a:t>
            </a:r>
          </a:p>
          <a:p>
            <a:pPr marL="457200" algn="just">
              <a:lnSpc>
                <a:spcPct val="150000"/>
              </a:lnSpc>
            </a:pPr>
            <a:r>
              <a:rPr lang="en-GB" sz="2000" dirty="0">
                <a:latin typeface="Arial" panose="020B0604020202020204" pitchFamily="34" charset="0"/>
                <a:ea typeface="Times New Roman" panose="02020603050405020304" pitchFamily="18" charset="0"/>
                <a:cs typeface="Times New Roman" panose="02020603050405020304" pitchFamily="18" charset="0"/>
              </a:rPr>
              <a:t>Reflective account (2000 words)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latin typeface="Arial" panose="020B0604020202020204" pitchFamily="34" charset="0"/>
                <a:ea typeface="Times New Roman" panose="02020603050405020304" pitchFamily="18" charset="0"/>
                <a:cs typeface="Times New Roman" panose="02020603050405020304" pitchFamily="18" charset="0"/>
              </a:rPr>
              <a:t>       </a:t>
            </a:r>
            <a:r>
              <a:rPr lang="en-GB" sz="2000" dirty="0">
                <a:latin typeface="Arial" panose="020B0604020202020204" pitchFamily="34" charset="0"/>
                <a:ea typeface="Times New Roman" panose="02020603050405020304" pitchFamily="18" charset="0"/>
                <a:cs typeface="Times New Roman" panose="02020603050405020304" pitchFamily="18" charset="0"/>
              </a:rPr>
              <a:t>Submission deadline</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30.10.2022.  Return date 18.11.2022</a:t>
            </a:r>
          </a:p>
          <a:p>
            <a:endParaRPr lang="en-GB" sz="1800" dirty="0">
              <a:effectLst/>
              <a:latin typeface="Arial" panose="020B0604020202020204" pitchFamily="34" charset="0"/>
              <a:ea typeface="Times New Roman" panose="02020603050405020304" pitchFamily="18" charset="0"/>
              <a:cs typeface="Calibri" panose="020F0502020204030204" pitchFamily="34" charset="0"/>
            </a:endParaRPr>
          </a:p>
          <a:p>
            <a:r>
              <a:rPr lang="en-GB" sz="2400" b="0" i="0" dirty="0">
                <a:solidFill>
                  <a:srgbClr val="333333"/>
                </a:solidFill>
                <a:effectLst/>
                <a:latin typeface="ProximaNova-n4"/>
              </a:rPr>
              <a:t> </a:t>
            </a:r>
            <a:endParaRPr lang="en-GB" sz="2400" dirty="0"/>
          </a:p>
          <a:p>
            <a:endParaRPr lang="en-GB" sz="4800" dirty="0">
              <a:cs typeface="Segoe UI"/>
            </a:endParaRPr>
          </a:p>
        </p:txBody>
      </p:sp>
    </p:spTree>
    <p:extLst>
      <p:ext uri="{BB962C8B-B14F-4D97-AF65-F5344CB8AC3E}">
        <p14:creationId xmlns:p14="http://schemas.microsoft.com/office/powerpoint/2010/main" val="3582573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US" dirty="0">
                <a:cs typeface="Segoe UI Light"/>
              </a:rPr>
              <a:t>Assessment 1 Part a</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pPr marL="457200" algn="just">
              <a:lnSpc>
                <a:spcPct val="150000"/>
              </a:lnSpc>
            </a:pPr>
            <a:r>
              <a:rPr lang="en-GB" sz="1000" b="1" u="sng" dirty="0">
                <a:solidFill>
                  <a:schemeClr val="tx1"/>
                </a:solidFill>
                <a:effectLst/>
                <a:latin typeface="Arial" panose="020B0604020202020204" pitchFamily="34" charset="0"/>
                <a:ea typeface="Times New Roman" panose="02020603050405020304" pitchFamily="18" charset="0"/>
                <a:cs typeface="Calibri" panose="020F0502020204030204" pitchFamily="34" charset="0"/>
              </a:rPr>
              <a:t>Choose either</a:t>
            </a:r>
            <a:r>
              <a:rPr lang="en-GB" sz="1000" dirty="0">
                <a:effectLst/>
                <a:latin typeface="Arial" panose="020B0604020202020204" pitchFamily="34" charset="0"/>
                <a:ea typeface="Times New Roman" panose="02020603050405020304" pitchFamily="18" charset="0"/>
                <a:cs typeface="Calibri" panose="020F0502020204030204" pitchFamily="34" charset="0"/>
              </a:rPr>
              <a:t>:</a:t>
            </a:r>
          </a:p>
          <a:p>
            <a:pPr marL="628650" indent="-171450" algn="just">
              <a:lnSpc>
                <a:spcPct val="150000"/>
              </a:lnSpc>
              <a:buFont typeface="Arial" panose="020B0604020202020204" pitchFamily="34" charset="0"/>
              <a:buChar char="•"/>
            </a:pPr>
            <a:r>
              <a:rPr lang="en-GB" sz="1000" dirty="0">
                <a:effectLst/>
                <a:latin typeface="Arial" panose="020B0604020202020204" pitchFamily="34" charset="0"/>
                <a:ea typeface="Times New Roman" panose="02020603050405020304" pitchFamily="18" charset="0"/>
                <a:cs typeface="Calibri" panose="020F0502020204030204" pitchFamily="34" charset="0"/>
              </a:rPr>
              <a:t> Create a personal website to showcase your professional brand (1400 word equivalent).  Please refer to the learning in Unit 3 topic 4, Me.com for guidance on how this can be done and for examples of what to include. </a:t>
            </a:r>
          </a:p>
          <a:p>
            <a:pPr marL="457200" algn="just">
              <a:lnSpc>
                <a:spcPct val="150000"/>
              </a:lnSpc>
            </a:pPr>
            <a:r>
              <a:rPr lang="en-GB" sz="1000" b="1" u="sng" dirty="0">
                <a:solidFill>
                  <a:schemeClr val="tx1"/>
                </a:solidFill>
                <a:effectLst/>
                <a:latin typeface="Arial" panose="020B0604020202020204" pitchFamily="34" charset="0"/>
                <a:ea typeface="Times New Roman" panose="02020603050405020304" pitchFamily="18" charset="0"/>
                <a:cs typeface="Calibri" panose="020F0502020204030204" pitchFamily="34" charset="0"/>
              </a:rPr>
              <a:t>OR</a:t>
            </a:r>
            <a:r>
              <a:rPr lang="en-GB" sz="1000" b="1" dirty="0">
                <a:effectLst/>
                <a:latin typeface="Arial" panose="020B0604020202020204" pitchFamily="34" charset="0"/>
                <a:ea typeface="Times New Roman" panose="02020603050405020304" pitchFamily="18" charset="0"/>
                <a:cs typeface="Calibri" panose="020F0502020204030204" pitchFamily="34" charset="0"/>
              </a:rPr>
              <a:t> </a:t>
            </a:r>
            <a:r>
              <a:rPr lang="en-GB" sz="1000" b="1" u="sng" dirty="0">
                <a:solidFill>
                  <a:schemeClr val="tx1"/>
                </a:solidFill>
                <a:effectLst/>
                <a:latin typeface="Arial" panose="020B0604020202020204" pitchFamily="34" charset="0"/>
                <a:ea typeface="Times New Roman" panose="02020603050405020304" pitchFamily="18" charset="0"/>
                <a:cs typeface="Calibri" panose="020F0502020204030204" pitchFamily="34" charset="0"/>
              </a:rPr>
              <a:t>choose 2 of the following</a:t>
            </a:r>
            <a:endParaRPr lang="en-GB" sz="1000" b="1" u="sng"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000" dirty="0">
                <a:effectLst/>
                <a:latin typeface="Arial" panose="020B0604020202020204" pitchFamily="34" charset="0"/>
                <a:ea typeface="Times New Roman" panose="02020603050405020304" pitchFamily="18" charset="0"/>
                <a:cs typeface="Calibri" panose="020F0502020204030204" pitchFamily="34" charset="0"/>
              </a:rPr>
              <a:t>Create a map of your network using an online app, such as </a:t>
            </a:r>
            <a:r>
              <a:rPr lang="en-GB" sz="1000" u="sng" dirty="0" err="1">
                <a:effectLst/>
                <a:latin typeface="Arial" panose="020B0604020202020204" pitchFamily="34" charset="0"/>
                <a:ea typeface="Times New Roman" panose="02020603050405020304" pitchFamily="18" charset="0"/>
                <a:cs typeface="Calibri" panose="020F0502020204030204" pitchFamily="34" charset="0"/>
                <a:hlinkClick r:id="rId4">
                  <a:extLst>
                    <a:ext uri="{A12FA001-AC4F-418D-AE19-62706E023703}">
                      <ahyp:hlinkClr xmlns:ahyp="http://schemas.microsoft.com/office/drawing/2018/hyperlinkcolor" val="tx"/>
                    </a:ext>
                  </a:extLst>
                </a:hlinkClick>
              </a:rPr>
              <a:t>MindMeiste</a:t>
            </a:r>
            <a:r>
              <a:rPr lang="en-GB" sz="1000" dirty="0" err="1">
                <a:effectLst/>
                <a:latin typeface="Arial" panose="020B0604020202020204" pitchFamily="34" charset="0"/>
                <a:ea typeface="Times New Roman" panose="02020603050405020304" pitchFamily="18" charset="0"/>
                <a:cs typeface="Calibri" panose="020F0502020204030204" pitchFamily="34" charset="0"/>
              </a:rPr>
              <a:t>r</a:t>
            </a:r>
            <a:r>
              <a:rPr lang="en-GB" sz="1000" dirty="0">
                <a:effectLst/>
                <a:latin typeface="Arial" panose="020B0604020202020204" pitchFamily="34" charset="0"/>
                <a:ea typeface="Times New Roman" panose="02020603050405020304" pitchFamily="18" charset="0"/>
                <a:cs typeface="Calibri" panose="020F0502020204030204" pitchFamily="34" charset="0"/>
              </a:rPr>
              <a:t>, and include an analysis of its quality (equivalent to 700 word equivalent). </a:t>
            </a:r>
            <a:r>
              <a:rPr lang="en-GB" sz="1000" b="1" dirty="0">
                <a:solidFill>
                  <a:schemeClr val="tx1"/>
                </a:solidFill>
                <a:effectLst/>
                <a:latin typeface="Arial" panose="020B0604020202020204" pitchFamily="34" charset="0"/>
                <a:ea typeface="Times New Roman" panose="02020603050405020304" pitchFamily="18" charset="0"/>
                <a:cs typeface="Calibri" panose="020F0502020204030204" pitchFamily="34" charset="0"/>
              </a:rPr>
              <a:t>C</a:t>
            </a:r>
            <a:r>
              <a:rPr lang="en-GB" sz="1000" dirty="0">
                <a:solidFill>
                  <a:schemeClr val="tx1"/>
                </a:solidFill>
                <a:effectLst/>
                <a:latin typeface="Arial" panose="020B0604020202020204" pitchFamily="34" charset="0"/>
                <a:ea typeface="Times New Roman" panose="02020603050405020304" pitchFamily="18" charset="0"/>
                <a:cs typeface="Calibri" panose="020F0502020204030204" pitchFamily="34" charset="0"/>
              </a:rPr>
              <a:t>overed in session 4</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000" dirty="0">
                <a:effectLst/>
                <a:latin typeface="Arial" panose="020B0604020202020204" pitchFamily="34" charset="0"/>
                <a:ea typeface="Times New Roman" panose="02020603050405020304" pitchFamily="18" charset="0"/>
                <a:cs typeface="Calibri" panose="020F0502020204030204" pitchFamily="34" charset="0"/>
              </a:rPr>
              <a:t>Build a personal development plan (PDP) which identifies skills you will need to be successful in your chosen field and how you plan to develop them. A PDP template is provided. (700 word equivalent).</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000" dirty="0">
                <a:effectLst/>
                <a:latin typeface="Arial" panose="020B0604020202020204" pitchFamily="34" charset="0"/>
                <a:ea typeface="Times New Roman" panose="02020603050405020304" pitchFamily="18" charset="0"/>
                <a:cs typeface="Calibri" panose="020F0502020204030204" pitchFamily="34" charset="0"/>
              </a:rPr>
              <a:t>Make a blog (700 words) or vlog post (3 minutes) which outlines your key learning from the module.</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000" dirty="0">
                <a:effectLst/>
                <a:latin typeface="Arial" panose="020B0604020202020204" pitchFamily="34" charset="0"/>
                <a:ea typeface="Times New Roman" panose="02020603050405020304" pitchFamily="18" charset="0"/>
                <a:cs typeface="Calibri" panose="020F0502020204030204" pitchFamily="34" charset="0"/>
              </a:rPr>
              <a:t>Produce a professional CV using software such as </a:t>
            </a:r>
            <a:r>
              <a:rPr lang="en-GB" sz="1000" u="sng" dirty="0">
                <a:effectLst/>
                <a:latin typeface="Arial" panose="020B0604020202020204" pitchFamily="34" charset="0"/>
                <a:ea typeface="Times New Roman" panose="02020603050405020304" pitchFamily="18" charset="0"/>
                <a:cs typeface="Calibri" panose="020F0502020204030204" pitchFamily="34" charset="0"/>
                <a:hlinkClick r:id="rId5">
                  <a:extLst>
                    <a:ext uri="{A12FA001-AC4F-418D-AE19-62706E023703}">
                      <ahyp:hlinkClr xmlns:ahyp="http://schemas.microsoft.com/office/drawing/2018/hyperlinkcolor" val="tx"/>
                    </a:ext>
                  </a:extLst>
                </a:hlinkClick>
              </a:rPr>
              <a:t>Canva</a:t>
            </a:r>
            <a:r>
              <a:rPr lang="en-GB" sz="1000" dirty="0">
                <a:effectLst/>
                <a:latin typeface="Arial" panose="020B0604020202020204" pitchFamily="34" charset="0"/>
                <a:ea typeface="Times New Roman" panose="02020603050405020304" pitchFamily="18" charset="0"/>
                <a:cs typeface="Calibri" panose="020F0502020204030204" pitchFamily="34" charset="0"/>
              </a:rPr>
              <a:t> (equivalent to 700 words).   </a:t>
            </a:r>
            <a:r>
              <a:rPr lang="en-GB" sz="1000" dirty="0">
                <a:solidFill>
                  <a:schemeClr val="tx1"/>
                </a:solidFill>
                <a:latin typeface="Arial" panose="020B0604020202020204" pitchFamily="34" charset="0"/>
                <a:ea typeface="Times New Roman" panose="02020603050405020304" pitchFamily="18" charset="0"/>
                <a:cs typeface="Calibri" panose="020F0502020204030204" pitchFamily="34" charset="0"/>
              </a:rPr>
              <a:t>C</a:t>
            </a:r>
            <a:r>
              <a:rPr lang="en-GB" sz="1000" dirty="0">
                <a:solidFill>
                  <a:schemeClr val="tx1"/>
                </a:solidFill>
                <a:effectLst/>
                <a:latin typeface="Arial" panose="020B0604020202020204" pitchFamily="34" charset="0"/>
                <a:ea typeface="Times New Roman" panose="02020603050405020304" pitchFamily="18" charset="0"/>
                <a:cs typeface="Calibri" panose="020F0502020204030204" pitchFamily="34" charset="0"/>
              </a:rPr>
              <a:t>overed in session 2</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000" dirty="0">
                <a:effectLst/>
                <a:latin typeface="Arial" panose="020B0604020202020204" pitchFamily="34" charset="0"/>
                <a:ea typeface="Times New Roman" panose="02020603050405020304" pitchFamily="18" charset="0"/>
                <a:cs typeface="Calibri" panose="020F0502020204030204" pitchFamily="34" charset="0"/>
              </a:rPr>
              <a:t>Write EITHER a personal statement for applying for a postgraduate degree OR a cover letter for applying for a job, based on your plans for the future (equivalent to 700 words)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000" dirty="0">
                <a:effectLst/>
                <a:latin typeface="Arial" panose="020B0604020202020204" pitchFamily="34" charset="0"/>
                <a:ea typeface="Times New Roman" panose="02020603050405020304" pitchFamily="18" charset="0"/>
                <a:cs typeface="Calibri" panose="020F0502020204030204" pitchFamily="34" charset="0"/>
              </a:rPr>
              <a:t>Create a “pitch” to convince a company to accept your proposal for a TV series, radio-show, documentary or book, on a topic relating to your subject. A pitch needs to be presented in written format, but you may use visual or other materials as necessary. (equivalent to 700 words)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50000"/>
              </a:lnSpc>
              <a:spcAft>
                <a:spcPts val="800"/>
              </a:spcAft>
            </a:pPr>
            <a:r>
              <a:rPr lang="en-GB" sz="1000" dirty="0">
                <a:effectLst/>
                <a:latin typeface="Arial" panose="020B0604020202020204" pitchFamily="34" charset="0"/>
                <a:ea typeface="Times New Roman" panose="02020603050405020304" pitchFamily="18" charset="0"/>
                <a:cs typeface="Calibri" panose="020F0502020204030204" pitchFamily="34" charset="0"/>
              </a:rPr>
              <a:t>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endParaRPr lang="en-GB" sz="2000" u="sng"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endParaRPr lang="en-GB" sz="2000" u="sng"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800" dirty="0">
              <a:effectLst/>
              <a:latin typeface="Arial" panose="020B0604020202020204" pitchFamily="34" charset="0"/>
              <a:ea typeface="Times New Roman" panose="02020603050405020304" pitchFamily="18" charset="0"/>
              <a:cs typeface="Calibri" panose="020F0502020204030204" pitchFamily="34" charset="0"/>
            </a:endParaRPr>
          </a:p>
          <a:p>
            <a:r>
              <a:rPr lang="en-GB" sz="2400" b="0" i="0" dirty="0">
                <a:solidFill>
                  <a:srgbClr val="333333"/>
                </a:solidFill>
                <a:effectLst/>
                <a:latin typeface="ProximaNova-n4"/>
              </a:rPr>
              <a:t> </a:t>
            </a:r>
            <a:endParaRPr lang="en-GB" sz="2400" dirty="0"/>
          </a:p>
          <a:p>
            <a:endParaRPr lang="en-GB" sz="4800" dirty="0">
              <a:cs typeface="Segoe UI"/>
            </a:endParaRPr>
          </a:p>
        </p:txBody>
      </p:sp>
    </p:spTree>
    <p:extLst>
      <p:ext uri="{BB962C8B-B14F-4D97-AF65-F5344CB8AC3E}">
        <p14:creationId xmlns:p14="http://schemas.microsoft.com/office/powerpoint/2010/main" val="1284436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US" dirty="0">
                <a:cs typeface="Segoe UI Light"/>
              </a:rPr>
              <a:t>Assessment 1 Part b</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pPr marL="914400" algn="just">
              <a:lnSpc>
                <a:spcPct val="150000"/>
              </a:lnSpc>
              <a:spcAft>
                <a:spcPts val="800"/>
              </a:spcAft>
            </a:pPr>
            <a:r>
              <a:rPr lang="en-GB" sz="1000" dirty="0">
                <a:effectLst/>
                <a:latin typeface="Arial" panose="020B0604020202020204" pitchFamily="34" charset="0"/>
                <a:ea typeface="Times New Roman" panose="02020603050405020304" pitchFamily="18" charset="0"/>
                <a:cs typeface="Calibri" panose="020F0502020204030204" pitchFamily="34" charset="0"/>
              </a:rPr>
              <a:t>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Calibri" panose="020F0502020204030204" pitchFamily="34" charset="0"/>
              </a:rPr>
              <a:t> </a:t>
            </a:r>
            <a:r>
              <a:rPr lang="en-GB" sz="2400" b="1" dirty="0">
                <a:effectLst/>
                <a:latin typeface="Arial" panose="020B0604020202020204" pitchFamily="34" charset="0"/>
                <a:ea typeface="Times New Roman" panose="02020603050405020304" pitchFamily="18" charset="0"/>
                <a:cs typeface="Calibri" panose="020F0502020204030204" pitchFamily="34" charset="0"/>
              </a:rPr>
              <a:t>PART B</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r>
              <a:rPr lang="en-GB" sz="2400" dirty="0">
                <a:effectLst/>
                <a:latin typeface="Arial" panose="020B0604020202020204" pitchFamily="34" charset="0"/>
                <a:ea typeface="Times New Roman" panose="02020603050405020304" pitchFamily="18" charset="0"/>
                <a:cs typeface="Calibri" panose="020F0502020204030204" pitchFamily="34" charset="0"/>
              </a:rPr>
              <a:t>Write a Zander letter to yourself (600 words).</a:t>
            </a:r>
          </a:p>
          <a:p>
            <a:pPr marL="457200" algn="just">
              <a:lnSpc>
                <a:spcPct val="150000"/>
              </a:lnSpc>
            </a:pPr>
            <a:r>
              <a:rPr lang="en-GB" sz="2400" b="1" dirty="0">
                <a:solidFill>
                  <a:schemeClr val="tx1"/>
                </a:solidFill>
                <a:latin typeface="Arial" panose="020B0604020202020204" pitchFamily="34" charset="0"/>
                <a:ea typeface="Times New Roman" panose="02020603050405020304" pitchFamily="18" charset="0"/>
                <a:cs typeface="Calibri" panose="020F0502020204030204" pitchFamily="34" charset="0"/>
              </a:rPr>
              <a:t>Covered in session 1</a:t>
            </a:r>
          </a:p>
          <a:p>
            <a:pPr marL="457200" algn="just">
              <a:lnSpc>
                <a:spcPct val="150000"/>
              </a:lnSpc>
            </a:pPr>
            <a:endParaRPr lang="en-GB" sz="2400" dirty="0">
              <a:effectLst/>
              <a:latin typeface="Arial" panose="020B0604020202020204" pitchFamily="34" charset="0"/>
              <a:ea typeface="Times New Roman" panose="02020603050405020304" pitchFamily="18" charset="0"/>
              <a:cs typeface="Calibri" panose="020F0502020204030204" pitchFamily="34" charset="0"/>
            </a:endParaRPr>
          </a:p>
          <a:p>
            <a:pPr marL="457200" algn="just">
              <a:lnSpc>
                <a:spcPct val="150000"/>
              </a:lnSpc>
            </a:pPr>
            <a:r>
              <a:rPr lang="en-GB" sz="2400" i="1" dirty="0">
                <a:latin typeface="Arial" panose="020B0604020202020204" pitchFamily="34" charset="0"/>
                <a:ea typeface="Times New Roman" panose="02020603050405020304" pitchFamily="18" charset="0"/>
                <a:cs typeface="Calibri" panose="020F0502020204030204" pitchFamily="34" charset="0"/>
              </a:rPr>
              <a:t>Remember to draw on theories (e.g. Bourdieu, Dweck) and link these to your practice.</a:t>
            </a:r>
            <a:endParaRPr lang="en-GB" sz="2400" i="1"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endParaRPr lang="en-GB" sz="2000" u="sng"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endParaRPr lang="en-GB" sz="2000" u="sng"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800" dirty="0">
              <a:effectLst/>
              <a:latin typeface="Arial" panose="020B0604020202020204" pitchFamily="34" charset="0"/>
              <a:ea typeface="Times New Roman" panose="02020603050405020304" pitchFamily="18" charset="0"/>
              <a:cs typeface="Calibri" panose="020F0502020204030204" pitchFamily="34" charset="0"/>
            </a:endParaRPr>
          </a:p>
          <a:p>
            <a:r>
              <a:rPr lang="en-GB" sz="2400" b="0" i="0" dirty="0">
                <a:solidFill>
                  <a:srgbClr val="333333"/>
                </a:solidFill>
                <a:effectLst/>
                <a:latin typeface="ProximaNova-n4"/>
              </a:rPr>
              <a:t> </a:t>
            </a:r>
            <a:endParaRPr lang="en-GB" sz="2400" dirty="0"/>
          </a:p>
          <a:p>
            <a:endParaRPr lang="en-GB" sz="4800" dirty="0">
              <a:cs typeface="Segoe UI"/>
            </a:endParaRPr>
          </a:p>
        </p:txBody>
      </p:sp>
    </p:spTree>
    <p:extLst>
      <p:ext uri="{BB962C8B-B14F-4D97-AF65-F5344CB8AC3E}">
        <p14:creationId xmlns:p14="http://schemas.microsoft.com/office/powerpoint/2010/main" val="543357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US" dirty="0">
                <a:cs typeface="Segoe UI Light"/>
              </a:rPr>
              <a:t>Assessment 2</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pPr marL="467995">
              <a:lnSpc>
                <a:spcPct val="200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 A reflective account (2000 words) </a:t>
            </a:r>
          </a:p>
          <a:p>
            <a:pPr marL="467995">
              <a:lnSpc>
                <a:spcPct val="200000"/>
              </a:lnSpc>
            </a:pPr>
            <a:r>
              <a:rPr lang="en-GB" dirty="0">
                <a:latin typeface="Arial" panose="020B0604020202020204" pitchFamily="34" charset="0"/>
                <a:ea typeface="Times New Roman" panose="02020603050405020304" pitchFamily="18" charset="0"/>
                <a:cs typeface="Arial" panose="020B0604020202020204" pitchFamily="34" charset="0"/>
              </a:rPr>
              <a:t>This </a:t>
            </a:r>
            <a:r>
              <a:rPr lang="en-GB" dirty="0">
                <a:effectLst/>
                <a:latin typeface="Arial" panose="020B0604020202020204" pitchFamily="34" charset="0"/>
                <a:ea typeface="Times New Roman" panose="02020603050405020304" pitchFamily="18" charset="0"/>
                <a:cs typeface="Arial" panose="020B0604020202020204" pitchFamily="34" charset="0"/>
              </a:rPr>
              <a:t>is your </a:t>
            </a:r>
            <a:r>
              <a:rPr lang="en-GB" sz="1800" dirty="0">
                <a:effectLst/>
                <a:latin typeface="Arial" panose="020B0604020202020204" pitchFamily="34" charset="0"/>
                <a:ea typeface="Times New Roman" panose="02020603050405020304" pitchFamily="18" charset="0"/>
                <a:cs typeface="Arial" panose="020B0604020202020204" pitchFamily="34" charset="0"/>
              </a:rPr>
              <a:t>opportunity to critically reflect and discuss how well you have developed skills during the module and your personal development needs, for example how developing these skills may assist you in future employment.  You will need to link your reflection to relevant literature.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Draw on theories and practice to support your account. This was covered in session 3</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000"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50000"/>
              </a:lnSpc>
              <a:spcAft>
                <a:spcPts val="800"/>
              </a:spcAft>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Calibri" panose="020F050202020403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endParaRPr lang="en-GB" sz="2000" u="sng"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endParaRPr lang="en-GB" sz="2000" u="sng"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800" dirty="0">
              <a:effectLst/>
              <a:latin typeface="Arial" panose="020B0604020202020204" pitchFamily="34" charset="0"/>
              <a:ea typeface="Times New Roman" panose="02020603050405020304" pitchFamily="18" charset="0"/>
              <a:cs typeface="Calibri" panose="020F0502020204030204" pitchFamily="34" charset="0"/>
            </a:endParaRPr>
          </a:p>
          <a:p>
            <a:r>
              <a:rPr lang="en-GB" sz="2400" b="0" i="0" dirty="0">
                <a:solidFill>
                  <a:srgbClr val="333333"/>
                </a:solidFill>
                <a:effectLst/>
                <a:latin typeface="ProximaNova-n4"/>
              </a:rPr>
              <a:t> </a:t>
            </a:r>
            <a:endParaRPr lang="en-GB" sz="2400" dirty="0"/>
          </a:p>
          <a:p>
            <a:endParaRPr lang="en-GB" sz="4800" dirty="0">
              <a:cs typeface="Segoe UI"/>
            </a:endParaRPr>
          </a:p>
        </p:txBody>
      </p:sp>
    </p:spTree>
    <p:extLst>
      <p:ext uri="{BB962C8B-B14F-4D97-AF65-F5344CB8AC3E}">
        <p14:creationId xmlns:p14="http://schemas.microsoft.com/office/powerpoint/2010/main" val="3987997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US" dirty="0">
                <a:cs typeface="Segoe UI Light"/>
              </a:rPr>
              <a:t>Assessment 2: Use a reflective model to assist with the structure of your reflection</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lIns="91440" tIns="45720" rIns="91440" bIns="45720" anchor="t"/>
          <a:lstStyle/>
          <a:p>
            <a:pPr marL="467995">
              <a:lnSpc>
                <a:spcPct val="200000"/>
              </a:lnSpc>
            </a:pPr>
            <a:r>
              <a:rPr lang="en-GB" sz="1200" b="1" u="sng"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Your reflective piece should include </a:t>
            </a:r>
            <a:r>
              <a:rPr lang="en-GB" sz="1200" b="1" u="sng"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GB" sz="1200" b="1" u="sng"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following</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Introduction to the reflective model you will use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Brief introduction to the module, your expectations and initial thoughts.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How you felt about developing your existing employability skills and personal brand further,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Your engagement and involvement in sessions/activities  etc.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Any challenges? Why? Areas that you feel that you have succeeded with the most. Is there anything you feel you struggled with?</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Is there anything you could have done differently/would do differently if you were to participate in the process again?</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How this module has helped you move forward towards future employment and building yours own personal brand.  Any further skills you need to develop after this module that will help you to gain employment in a career of your choice.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000"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000"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50000"/>
              </a:lnSpc>
              <a:spcAft>
                <a:spcPts val="800"/>
              </a:spcAft>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Calibri" panose="020F050202020403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endParaRPr lang="en-GB" sz="2000" u="sng"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endParaRPr lang="en-GB" sz="2000" u="sng"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800" dirty="0">
              <a:effectLst/>
              <a:latin typeface="Arial" panose="020B0604020202020204" pitchFamily="34" charset="0"/>
              <a:ea typeface="Times New Roman" panose="02020603050405020304" pitchFamily="18" charset="0"/>
              <a:cs typeface="Calibri" panose="020F0502020204030204" pitchFamily="34" charset="0"/>
            </a:endParaRPr>
          </a:p>
          <a:p>
            <a:r>
              <a:rPr lang="en-GB" sz="2400" b="0" i="0" dirty="0">
                <a:solidFill>
                  <a:srgbClr val="333333"/>
                </a:solidFill>
                <a:effectLst/>
                <a:latin typeface="ProximaNova-n4"/>
              </a:rPr>
              <a:t> </a:t>
            </a:r>
            <a:endParaRPr lang="en-GB" sz="2400" dirty="0"/>
          </a:p>
          <a:p>
            <a:endParaRPr lang="en-GB" sz="4800" dirty="0">
              <a:cs typeface="Segoe UI"/>
            </a:endParaRPr>
          </a:p>
        </p:txBody>
      </p:sp>
    </p:spTree>
    <p:extLst>
      <p:ext uri="{BB962C8B-B14F-4D97-AF65-F5344CB8AC3E}">
        <p14:creationId xmlns:p14="http://schemas.microsoft.com/office/powerpoint/2010/main" val="717711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erson standing on a rock while looking at the ocean wave with outstretched arms">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57199" y="914400"/>
            <a:ext cx="11174819" cy="1325880"/>
          </a:xfrm>
        </p:spPr>
        <p:txBody>
          <a:bodyPr>
            <a:normAutofit/>
          </a:bodyPr>
          <a:lstStyle/>
          <a:p>
            <a:r>
              <a:rPr lang="en-US" dirty="0"/>
              <a:t>Reference list</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341194" y="2240280"/>
            <a:ext cx="7732958" cy="4197096"/>
          </a:xfrm>
        </p:spPr>
        <p:txBody>
          <a:bodyPr/>
          <a:lstStyle/>
          <a:p>
            <a:pPr marL="457200" algn="just">
              <a:lnSpc>
                <a:spcPct val="150000"/>
              </a:lnSpc>
            </a:pPr>
            <a:endParaRPr lang="en-GB" sz="1200" dirty="0">
              <a:effectLst/>
              <a:ea typeface="Calibri" panose="020F0502020204030204" pitchFamily="34" charset="0"/>
            </a:endParaRPr>
          </a:p>
          <a:p>
            <a:pPr marL="457200" algn="just">
              <a:lnSpc>
                <a:spcPct val="150000"/>
              </a:lnSpc>
            </a:pPr>
            <a:r>
              <a:rPr lang="en-GB" sz="1600" dirty="0">
                <a:effectLst/>
                <a:ea typeface="Calibri" panose="020F0502020204030204" pitchFamily="34" charset="0"/>
              </a:rPr>
              <a:t>Covey, S.R. (2017) </a:t>
            </a:r>
            <a:r>
              <a:rPr lang="en-GB" sz="1600" i="1" dirty="0">
                <a:effectLst/>
                <a:ea typeface="Calibri" panose="020F0502020204030204" pitchFamily="34" charset="0"/>
              </a:rPr>
              <a:t>The 7 Habits of Highly </a:t>
            </a:r>
            <a:r>
              <a:rPr lang="en-GB" sz="1600" i="1" dirty="0">
                <a:ea typeface="Calibri" panose="020F0502020204030204" pitchFamily="34" charset="0"/>
              </a:rPr>
              <a:t>E</a:t>
            </a:r>
            <a:r>
              <a:rPr lang="en-GB" sz="1600" i="1" dirty="0">
                <a:effectLst/>
                <a:ea typeface="Calibri" panose="020F0502020204030204" pitchFamily="34" charset="0"/>
              </a:rPr>
              <a:t>ffective People.  </a:t>
            </a:r>
            <a:r>
              <a:rPr lang="en-GB" sz="1600" dirty="0">
                <a:effectLst/>
                <a:ea typeface="Calibri" panose="020F0502020204030204" pitchFamily="34" charset="0"/>
              </a:rPr>
              <a:t>New York City: Simon and Shuster</a:t>
            </a:r>
          </a:p>
          <a:p>
            <a:pPr marL="457200" algn="just">
              <a:lnSpc>
                <a:spcPct val="150000"/>
              </a:lnSpc>
            </a:pPr>
            <a:r>
              <a:rPr lang="en-GB" sz="1600" dirty="0">
                <a:ea typeface="Calibri" panose="020F0502020204030204" pitchFamily="34" charset="0"/>
              </a:rPr>
              <a:t>Grenfell, M. (Ed.) (2012) </a:t>
            </a:r>
            <a:r>
              <a:rPr lang="en-GB" sz="1600" i="1" dirty="0">
                <a:ea typeface="Calibri" panose="020F0502020204030204" pitchFamily="34" charset="0"/>
              </a:rPr>
              <a:t>Pierre Bourdieu: Key Concepts</a:t>
            </a:r>
            <a:r>
              <a:rPr lang="en-GB" sz="1600" dirty="0">
                <a:ea typeface="Calibri" panose="020F0502020204030204" pitchFamily="34" charset="0"/>
              </a:rPr>
              <a:t>. Oxon :Routledge</a:t>
            </a:r>
          </a:p>
          <a:p>
            <a:pPr marL="457200" algn="just">
              <a:lnSpc>
                <a:spcPct val="150000"/>
              </a:lnSpc>
            </a:pPr>
            <a:r>
              <a:rPr lang="en-GB" sz="1600" dirty="0" err="1">
                <a:ea typeface="Calibri" panose="020F0502020204030204" pitchFamily="34" charset="0"/>
              </a:rPr>
              <a:t>Mindmeister</a:t>
            </a:r>
            <a:r>
              <a:rPr lang="en-GB" sz="1600" dirty="0">
                <a:ea typeface="Calibri" panose="020F0502020204030204" pitchFamily="34" charset="0"/>
              </a:rPr>
              <a:t> (2022). Available at </a:t>
            </a:r>
            <a:r>
              <a:rPr lang="en-GB" sz="1600" dirty="0">
                <a:ea typeface="Calibri" panose="020F0502020204030204" pitchFamily="34" charset="0"/>
                <a:hlinkClick r:id="rId4"/>
              </a:rPr>
              <a:t>https://www.mindmeister.com</a:t>
            </a:r>
            <a:r>
              <a:rPr lang="en-GB" sz="1600" dirty="0">
                <a:ea typeface="Calibri" panose="020F0502020204030204" pitchFamily="34" charset="0"/>
              </a:rPr>
              <a:t> </a:t>
            </a:r>
            <a:endParaRPr lang="en-GB" sz="1600" dirty="0">
              <a:effectLst/>
              <a:ea typeface="Calibri" panose="020F0502020204030204" pitchFamily="34" charset="0"/>
            </a:endParaRPr>
          </a:p>
          <a:p>
            <a:pPr marL="457200" algn="just">
              <a:lnSpc>
                <a:spcPct val="150000"/>
              </a:lnSpc>
            </a:pPr>
            <a:r>
              <a:rPr lang="en-GB" sz="1600" dirty="0">
                <a:effectLst/>
                <a:ea typeface="Calibri" panose="020F0502020204030204" pitchFamily="34" charset="0"/>
              </a:rPr>
              <a:t>(Accessed on 29.08.2022)</a:t>
            </a:r>
          </a:p>
        </p:txBody>
      </p:sp>
    </p:spTree>
    <p:extLst>
      <p:ext uri="{BB962C8B-B14F-4D97-AF65-F5344CB8AC3E}">
        <p14:creationId xmlns:p14="http://schemas.microsoft.com/office/powerpoint/2010/main" val="4150749137"/>
      </p:ext>
    </p:extLst>
  </p:cSld>
  <p:clrMapOvr>
    <a:masterClrMapping/>
  </p:clrMapOvr>
</p:sld>
</file>

<file path=ppt/theme/theme1.xml><?xml version="1.0" encoding="utf-8"?>
<a:theme xmlns:a="http://schemas.openxmlformats.org/drawingml/2006/main" name="Balancing Act">
  <a:themeElements>
    <a:clrScheme name="Balancing Act">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98AF5320-421A-4856-A75D-6587C36D5470}"/>
    </a:ext>
  </a:extLst>
</a:theme>
</file>

<file path=ppt/theme/theme2.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6E2187FA-78B5-42F2-9074-40D4C2C1399B}"/>
    </a:ext>
  </a:extLst>
</a:theme>
</file>

<file path=ppt/theme/theme3.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CED26E1E-587B-4123-A4F9-DB49A037FBB9}"/>
    </a:ext>
  </a:extLst>
</a:theme>
</file>

<file path=ppt/theme/theme4.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573AD6BE-256C-44EB-886C-5713CB0A8D47}"/>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{136B01C9-7758-4185-8006-97446FE09AB7}tf78479028_win32</Template>
  <TotalTime>12</TotalTime>
  <Words>938</Words>
  <Application>Microsoft Office PowerPoint</Application>
  <PresentationFormat>Widescreen</PresentationFormat>
  <Paragraphs>153</Paragraphs>
  <Slides>14</Slides>
  <Notes>14</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14</vt:i4>
      </vt:variant>
    </vt:vector>
  </HeadingPairs>
  <TitlesOfParts>
    <vt:vector size="24" baseType="lpstr">
      <vt:lpstr>ProximaNova-n4</vt:lpstr>
      <vt:lpstr>Arial</vt:lpstr>
      <vt:lpstr>Calibri</vt:lpstr>
      <vt:lpstr>Segoe UI</vt:lpstr>
      <vt:lpstr>Segoe UI Light</vt:lpstr>
      <vt:lpstr>Symbol</vt:lpstr>
      <vt:lpstr>Balancing Act</vt:lpstr>
      <vt:lpstr>Wellspring</vt:lpstr>
      <vt:lpstr>Star of the show</vt:lpstr>
      <vt:lpstr>Amusements</vt:lpstr>
      <vt:lpstr> EGCE5002P/C Changemakers: Building your personal brand for sustainable employment                             session 4  </vt:lpstr>
      <vt:lpstr>Module aims:</vt:lpstr>
      <vt:lpstr>Session objectives:</vt:lpstr>
      <vt:lpstr>The 7 Habits of Successful people (Covey, 2017)</vt:lpstr>
      <vt:lpstr>Pierre Bourdieu's theories on society</vt:lpstr>
      <vt:lpstr>Networking – social media</vt:lpstr>
      <vt:lpstr>networking</vt:lpstr>
      <vt:lpstr>Some links to assignment</vt:lpstr>
      <vt:lpstr>Review Module assignment</vt:lpstr>
      <vt:lpstr>Assessment 1 Part a</vt:lpstr>
      <vt:lpstr>Assessment 1 Part b</vt:lpstr>
      <vt:lpstr>Assessment 2</vt:lpstr>
      <vt:lpstr>Assessment 2: Use a reflective model to assist with the structure of your reflection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EDN303 Childhood Studies Week 5 - Conflict and disputes –  a socio-cultural perspective  Sue Ainsworth</dc:title>
  <dc:creator>Sue Ainsworth</dc:creator>
  <cp:lastModifiedBy>Heike Griffiths</cp:lastModifiedBy>
  <cp:revision>32</cp:revision>
  <dcterms:created xsi:type="dcterms:W3CDTF">2022-02-10T07:41:56Z</dcterms:created>
  <dcterms:modified xsi:type="dcterms:W3CDTF">2022-09-02T08:54:53Z</dcterms:modified>
</cp:coreProperties>
</file>