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8"/>
  </p:notesMasterIdLst>
  <p:sldIdLst>
    <p:sldId id="259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990"/>
    <p:restoredTop sz="92781"/>
  </p:normalViewPr>
  <p:slideViewPr>
    <p:cSldViewPr snapToGrid="0" snapToObjects="1">
      <p:cViewPr varScale="1">
        <p:scale>
          <a:sx n="117" d="100"/>
          <a:sy n="117" d="100"/>
        </p:scale>
        <p:origin x="7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E59B3C-C237-F645-9850-F169A96535D2}" type="datetimeFigureOut">
              <a:rPr lang="en-US" smtClean="0"/>
              <a:t>11/4/19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1FDB3C-9BDE-514D-899D-9C7CF96A8F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819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221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571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033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53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964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74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313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527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135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958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415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B33D6-6A47-7D46-927E-45690963BDD3}" type="datetimeFigureOut">
              <a:rPr lang="en-US" smtClean="0"/>
              <a:t>11/4/19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5A350-A8C7-F645-98D1-0B4BF948B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54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25928" y="-2648653"/>
            <a:ext cx="6683378" cy="12135233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3319309" y="797809"/>
            <a:ext cx="450802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Pawb </a:t>
            </a:r>
            <a:r>
              <a:rPr lang="en-GB" sz="4800" b="1" cap="none" spc="0" dirty="0" err="1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a’i</a:t>
            </a:r>
            <a:r>
              <a:rPr lang="en-GB" sz="4800" b="1" cap="none" spc="0" dirty="0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 </a:t>
            </a:r>
            <a:r>
              <a:rPr lang="en-GB" sz="4800" b="1" cap="none" spc="0" dirty="0" err="1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farn</a:t>
            </a:r>
            <a:endParaRPr lang="en-GB" sz="4800" b="1" cap="none" spc="0" dirty="0">
              <a:ln w="3175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halkboard"/>
              <a:cs typeface="Chalkboard"/>
            </a:endParaRPr>
          </a:p>
        </p:txBody>
      </p:sp>
      <p:sp>
        <p:nvSpPr>
          <p:cNvPr id="19" name="TextBox 18"/>
          <p:cNvSpPr txBox="1"/>
          <p:nvPr/>
        </p:nvSpPr>
        <p:spPr>
          <a:xfrm rot="5400000">
            <a:off x="270312" y="1207711"/>
            <a:ext cx="161072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2400"/>
          </a:p>
        </p:txBody>
      </p:sp>
      <p:sp>
        <p:nvSpPr>
          <p:cNvPr id="21" name="Rectangle 20"/>
          <p:cNvSpPr/>
          <p:nvPr/>
        </p:nvSpPr>
        <p:spPr>
          <a:xfrm rot="19667740">
            <a:off x="552185" y="757124"/>
            <a:ext cx="1978447" cy="8002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600" b="1" cap="none" spc="0" dirty="0">
                <a:ln w="254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pple Chancery" charset="0"/>
                <a:ea typeface="Apple Chancery" charset="0"/>
                <a:cs typeface="Apple Chancery" charset="0"/>
              </a:rPr>
              <a:t>Grav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541408" y="1796416"/>
            <a:ext cx="7422288" cy="1200329"/>
          </a:xfrm>
          <a:prstGeom prst="rect">
            <a:avLst/>
          </a:prstGeom>
          <a:solidFill>
            <a:srgbClr val="FF9300"/>
          </a:solidFill>
          <a:effectLst>
            <a:outerShdw blurRad="50800" dist="76200" dir="2700000" sx="101000" sy="101000" algn="tl" rotWithShape="0">
              <a:srgbClr val="0070C0">
                <a:alpha val="40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Pwrpas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mynegi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barn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yw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dweud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beth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rydych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chi’n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ei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feddwl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a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pham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. </a:t>
            </a:r>
          </a:p>
          <a:p>
            <a:pPr algn="ctr"/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Pan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rydych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yn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mynegi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barn,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rydych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chi’n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dweud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beth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rydych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chi’n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ei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feddwl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am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rywbeth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 </a:t>
            </a:r>
            <a:r>
              <a:rPr lang="en-US" dirty="0" err="1">
                <a:latin typeface="Chalkboard" charset="0"/>
                <a:ea typeface="Chalkboard" charset="0"/>
                <a:cs typeface="Chalkboard" charset="0"/>
              </a:rPr>
              <a:t>penodol</a:t>
            </a:r>
            <a:r>
              <a:rPr lang="en-US" dirty="0">
                <a:latin typeface="Chalkboard" charset="0"/>
                <a:ea typeface="Chalkboard" charset="0"/>
                <a:cs typeface="Chalkboard" charset="0"/>
              </a:rPr>
              <a:t>.</a:t>
            </a:r>
          </a:p>
          <a:p>
            <a:pPr algn="ctr"/>
            <a:endParaRPr lang="en-US" dirty="0"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1306505" y="3273416"/>
            <a:ext cx="3164781" cy="2677656"/>
          </a:xfrm>
          <a:prstGeom prst="rect">
            <a:avLst/>
          </a:prstGeom>
          <a:solidFill>
            <a:srgbClr val="00B0F0"/>
          </a:solidFill>
          <a:ln w="254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 err="1">
                <a:latin typeface="Chalkboard"/>
                <a:cs typeface="Chalkboard"/>
              </a:rPr>
              <a:t>Tasg</a:t>
            </a:r>
            <a:r>
              <a:rPr lang="en-GB" dirty="0">
                <a:latin typeface="Chalkboard"/>
                <a:cs typeface="Chalkboard"/>
              </a:rPr>
              <a:t> </a:t>
            </a:r>
          </a:p>
          <a:p>
            <a:pPr algn="ctr"/>
            <a:r>
              <a:rPr lang="en-GB" i="1" dirty="0">
                <a:latin typeface="Chalkboard"/>
                <a:cs typeface="Chalkboard"/>
              </a:rPr>
              <a:t>A </a:t>
            </a:r>
            <a:r>
              <a:rPr lang="en-GB" i="1" dirty="0" err="1">
                <a:latin typeface="Chalkboard"/>
                <a:cs typeface="Chalkboard"/>
              </a:rPr>
              <a:t>ddylai</a:t>
            </a:r>
            <a:r>
              <a:rPr lang="en-GB" i="1" dirty="0">
                <a:latin typeface="Chalkboard"/>
                <a:cs typeface="Chalkboard"/>
              </a:rPr>
              <a:t> </a:t>
            </a:r>
            <a:r>
              <a:rPr lang="en-GB" i="1" dirty="0" err="1">
                <a:latin typeface="Chalkboard"/>
                <a:cs typeface="Chalkboard"/>
              </a:rPr>
              <a:t>merched</a:t>
            </a:r>
            <a:r>
              <a:rPr lang="en-GB" i="1" dirty="0">
                <a:latin typeface="Chalkboard"/>
                <a:cs typeface="Chalkboard"/>
              </a:rPr>
              <a:t> </a:t>
            </a:r>
            <a:r>
              <a:rPr lang="en-GB" i="1" dirty="0" err="1">
                <a:latin typeface="Chalkboard"/>
                <a:cs typeface="Chalkboard"/>
              </a:rPr>
              <a:t>chwarae</a:t>
            </a:r>
            <a:r>
              <a:rPr lang="en-GB" i="1" dirty="0">
                <a:latin typeface="Chalkboard"/>
                <a:cs typeface="Chalkboard"/>
              </a:rPr>
              <a:t> </a:t>
            </a:r>
            <a:r>
              <a:rPr lang="en-GB" i="1" dirty="0" err="1">
                <a:latin typeface="Chalkboard"/>
                <a:cs typeface="Chalkboard"/>
              </a:rPr>
              <a:t>rygbi</a:t>
            </a:r>
            <a:r>
              <a:rPr lang="en-GB" i="1" dirty="0">
                <a:latin typeface="Chalkboard"/>
                <a:cs typeface="Chalkboard"/>
              </a:rPr>
              <a:t>? </a:t>
            </a:r>
          </a:p>
          <a:p>
            <a:pPr algn="ctr"/>
            <a:r>
              <a:rPr lang="en-GB" dirty="0" err="1">
                <a:latin typeface="Chalkboard"/>
                <a:cs typeface="Chalkboard"/>
              </a:rPr>
              <a:t>Trafodwch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gyda’ch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ffrindiau</a:t>
            </a:r>
            <a:r>
              <a:rPr lang="en-GB" dirty="0">
                <a:latin typeface="Chalkboard"/>
                <a:cs typeface="Chalkboard"/>
              </a:rPr>
              <a:t> y </a:t>
            </a:r>
            <a:r>
              <a:rPr lang="en-GB" dirty="0" err="1">
                <a:latin typeface="Chalkboard"/>
                <a:cs typeface="Chalkboard"/>
              </a:rPr>
              <a:t>rhesymau</a:t>
            </a:r>
            <a:r>
              <a:rPr lang="en-GB" dirty="0">
                <a:latin typeface="Chalkboard"/>
                <a:cs typeface="Chalkboard"/>
              </a:rPr>
              <a:t> o </a:t>
            </a:r>
            <a:r>
              <a:rPr lang="en-GB" dirty="0" err="1">
                <a:latin typeface="Chalkboard"/>
                <a:cs typeface="Chalkboard"/>
              </a:rPr>
              <a:t>blaid</a:t>
            </a:r>
            <a:r>
              <a:rPr lang="en-GB" dirty="0">
                <a:latin typeface="Chalkboard"/>
                <a:cs typeface="Chalkboard"/>
              </a:rPr>
              <a:t> ac </a:t>
            </a:r>
            <a:r>
              <a:rPr lang="en-GB" dirty="0" err="1">
                <a:latin typeface="Chalkboard"/>
                <a:cs typeface="Chalkboard"/>
              </a:rPr>
              <a:t>yn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erbyn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a’u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gludo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yn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gywir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yn</a:t>
            </a:r>
            <a:r>
              <a:rPr lang="en-GB" dirty="0">
                <a:latin typeface="Chalkboard"/>
                <a:cs typeface="Chalkboard"/>
              </a:rPr>
              <a:t> y </a:t>
            </a:r>
            <a:r>
              <a:rPr lang="en-GB" dirty="0" err="1">
                <a:latin typeface="Chalkboard"/>
                <a:cs typeface="Chalkboard"/>
              </a:rPr>
              <a:t>tabl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isod</a:t>
            </a:r>
            <a:r>
              <a:rPr lang="en-GB" dirty="0">
                <a:latin typeface="Chalkboard"/>
                <a:cs typeface="Chalkboard"/>
              </a:rPr>
              <a:t>. </a:t>
            </a:r>
            <a:r>
              <a:rPr lang="en-GB" dirty="0" err="1">
                <a:latin typeface="Chalkboard"/>
                <a:cs typeface="Chalkboard"/>
              </a:rPr>
              <a:t>Yna</a:t>
            </a:r>
            <a:r>
              <a:rPr lang="en-GB" dirty="0">
                <a:latin typeface="Chalkboard"/>
                <a:cs typeface="Chalkboard"/>
              </a:rPr>
              <a:t>, </a:t>
            </a:r>
            <a:r>
              <a:rPr lang="en-GB" dirty="0" err="1">
                <a:latin typeface="Chalkboard"/>
                <a:cs typeface="Chalkboard"/>
              </a:rPr>
              <a:t>ewch</a:t>
            </a:r>
            <a:r>
              <a:rPr lang="en-GB" dirty="0">
                <a:latin typeface="Chalkboard"/>
                <a:cs typeface="Chalkboard"/>
              </a:rPr>
              <a:t> at </a:t>
            </a:r>
            <a:r>
              <a:rPr lang="en-GB" dirty="0" err="1">
                <a:latin typeface="Chalkboard"/>
                <a:cs typeface="Chalkboard"/>
              </a:rPr>
              <a:t>i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i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ysgrifennu</a:t>
            </a:r>
            <a:r>
              <a:rPr lang="en-GB" dirty="0">
                <a:latin typeface="Chalkboard"/>
                <a:cs typeface="Chalkboard"/>
              </a:rPr>
              <a:t> darn </a:t>
            </a:r>
            <a:r>
              <a:rPr lang="en-GB" dirty="0" err="1">
                <a:latin typeface="Chalkboard"/>
                <a:cs typeface="Chalkboard"/>
              </a:rPr>
              <a:t>i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fynegi</a:t>
            </a:r>
            <a:r>
              <a:rPr lang="en-GB" dirty="0">
                <a:latin typeface="Chalkboard"/>
                <a:cs typeface="Chalkboard"/>
              </a:rPr>
              <a:t> </a:t>
            </a:r>
            <a:r>
              <a:rPr lang="en-GB" dirty="0" err="1">
                <a:latin typeface="Chalkboard"/>
                <a:cs typeface="Chalkboard"/>
              </a:rPr>
              <a:t>eich</a:t>
            </a:r>
            <a:r>
              <a:rPr lang="en-GB" dirty="0">
                <a:latin typeface="Chalkboard"/>
                <a:cs typeface="Chalkboard"/>
              </a:rPr>
              <a:t> barn. </a:t>
            </a:r>
            <a:endParaRPr lang="en-US" dirty="0">
              <a:latin typeface="Chalkboard"/>
              <a:cs typeface="Chalkboard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939445" y="3367544"/>
            <a:ext cx="5775778" cy="2462213"/>
          </a:xfrm>
          <a:prstGeom prst="rect">
            <a:avLst/>
          </a:prstGeom>
          <a:solidFill>
            <a:srgbClr val="00B050"/>
          </a:solidFill>
          <a:ln w="254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200" b="1" dirty="0" err="1">
                <a:latin typeface="Chalkboard"/>
                <a:cs typeface="Chalkboard"/>
              </a:rPr>
              <a:t>Meini</a:t>
            </a:r>
            <a:r>
              <a:rPr lang="en-GB" sz="2200" b="1" dirty="0">
                <a:latin typeface="Chalkboard"/>
                <a:cs typeface="Chalkboard"/>
              </a:rPr>
              <a:t> </a:t>
            </a:r>
            <a:r>
              <a:rPr lang="en-GB" sz="2200" b="1" dirty="0" err="1">
                <a:latin typeface="Chalkboard"/>
                <a:cs typeface="Chalkboard"/>
              </a:rPr>
              <a:t>Prawf</a:t>
            </a:r>
            <a:r>
              <a:rPr lang="en-GB" sz="2200" b="1" dirty="0">
                <a:latin typeface="Chalkboard"/>
                <a:cs typeface="Chalkboard"/>
              </a:rPr>
              <a:t> </a:t>
            </a:r>
            <a:r>
              <a:rPr lang="en-GB" sz="2200" b="1" dirty="0" err="1">
                <a:latin typeface="Chalkboard"/>
                <a:cs typeface="Chalkboard"/>
              </a:rPr>
              <a:t>Llwyddiant</a:t>
            </a:r>
            <a:endParaRPr lang="en-GB" sz="2200" b="1" dirty="0">
              <a:latin typeface="Chalkboard"/>
              <a:cs typeface="Chalkboard"/>
            </a:endParaRPr>
          </a:p>
          <a:p>
            <a:pPr algn="ctr"/>
            <a:endParaRPr lang="en-GB" sz="2200" dirty="0">
              <a:latin typeface="Chalkboard"/>
              <a:cs typeface="Chalkboard"/>
            </a:endParaRPr>
          </a:p>
          <a:p>
            <a:pPr marL="285750" indent="-285750" algn="ctr">
              <a:buFont typeface="Arial" charset="0"/>
              <a:buChar char="•"/>
            </a:pPr>
            <a:r>
              <a:rPr lang="en-GB" sz="2200" dirty="0" err="1">
                <a:latin typeface="Chalkboard"/>
                <a:cs typeface="Chalkboard"/>
              </a:rPr>
              <a:t>Mynegi</a:t>
            </a:r>
            <a:r>
              <a:rPr lang="en-GB" sz="2200" dirty="0">
                <a:latin typeface="Chalkboard"/>
                <a:cs typeface="Chalkboard"/>
              </a:rPr>
              <a:t> barn </a:t>
            </a:r>
            <a:r>
              <a:rPr lang="en-GB" sz="2200" dirty="0" err="1">
                <a:latin typeface="Chalkboard"/>
                <a:cs typeface="Chalkboard"/>
              </a:rPr>
              <a:t>yn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glir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yn</a:t>
            </a:r>
            <a:r>
              <a:rPr lang="en-GB" sz="2200" dirty="0">
                <a:latin typeface="Chalkboard"/>
                <a:cs typeface="Chalkboard"/>
              </a:rPr>
              <a:t> y </a:t>
            </a:r>
            <a:r>
              <a:rPr lang="en-GB" sz="2200" dirty="0" err="1">
                <a:latin typeface="Chalkboard"/>
                <a:cs typeface="Chalkboard"/>
              </a:rPr>
              <a:t>paragraff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cyntaf</a:t>
            </a:r>
            <a:endParaRPr lang="en-GB" sz="2200" dirty="0">
              <a:latin typeface="Chalkboard"/>
              <a:cs typeface="Chalkboard"/>
            </a:endParaRPr>
          </a:p>
          <a:p>
            <a:pPr marL="285750" indent="-285750" algn="ctr">
              <a:buFont typeface="Arial" charset="0"/>
              <a:buChar char="•"/>
            </a:pPr>
            <a:r>
              <a:rPr lang="en-GB" sz="2200" dirty="0" err="1">
                <a:latin typeface="Chalkboard"/>
                <a:cs typeface="Chalkboard"/>
              </a:rPr>
              <a:t>Rhoi</a:t>
            </a:r>
            <a:r>
              <a:rPr lang="en-GB" sz="2200" dirty="0">
                <a:latin typeface="Chalkboard"/>
                <a:cs typeface="Chalkboard"/>
              </a:rPr>
              <a:t> un </a:t>
            </a:r>
            <a:r>
              <a:rPr lang="en-GB" sz="2200" dirty="0" err="1">
                <a:latin typeface="Chalkboard"/>
                <a:cs typeface="Chalkboard"/>
              </a:rPr>
              <a:t>prif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bwynt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ym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mhob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paragraff</a:t>
            </a:r>
            <a:endParaRPr lang="en-GB" sz="2200" dirty="0">
              <a:latin typeface="Chalkboard"/>
              <a:cs typeface="Chalkboard"/>
            </a:endParaRPr>
          </a:p>
          <a:p>
            <a:pPr marL="285750" indent="-285750" algn="ctr">
              <a:buFont typeface="Arial" charset="0"/>
              <a:buChar char="•"/>
            </a:pPr>
            <a:r>
              <a:rPr lang="en-GB" sz="2200" dirty="0" err="1">
                <a:latin typeface="Chalkboard"/>
                <a:cs typeface="Chalkboard"/>
              </a:rPr>
              <a:t>Rhoi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digon</a:t>
            </a:r>
            <a:r>
              <a:rPr lang="en-GB" sz="2200" dirty="0">
                <a:latin typeface="Chalkboard"/>
                <a:cs typeface="Chalkboard"/>
              </a:rPr>
              <a:t> o </a:t>
            </a:r>
            <a:r>
              <a:rPr lang="en-GB" sz="2200" dirty="0" err="1">
                <a:latin typeface="Chalkboard"/>
                <a:cs typeface="Chalkboard"/>
              </a:rPr>
              <a:t>resymau</a:t>
            </a:r>
            <a:r>
              <a:rPr lang="en-GB" sz="2200" dirty="0">
                <a:latin typeface="Chalkboard"/>
                <a:cs typeface="Chalkboard"/>
              </a:rPr>
              <a:t> a </a:t>
            </a:r>
            <a:r>
              <a:rPr lang="en-GB" sz="2200" dirty="0" err="1">
                <a:latin typeface="Chalkboard"/>
                <a:cs typeface="Chalkboard"/>
              </a:rPr>
              <a:t>thystiolaeth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i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gefnogi’r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hyn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rydych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yn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ei</a:t>
            </a:r>
            <a:r>
              <a:rPr lang="en-GB" sz="2200" dirty="0">
                <a:latin typeface="Chalkboard"/>
                <a:cs typeface="Chalkboard"/>
              </a:rPr>
              <a:t> </a:t>
            </a:r>
            <a:r>
              <a:rPr lang="en-GB" sz="2200" dirty="0" err="1">
                <a:latin typeface="Chalkboard"/>
                <a:cs typeface="Chalkboard"/>
              </a:rPr>
              <a:t>ddweud</a:t>
            </a:r>
            <a:r>
              <a:rPr lang="en-GB" sz="2200" dirty="0">
                <a:latin typeface="Chalkboard"/>
                <a:cs typeface="Chalkboard"/>
              </a:rPr>
              <a:t>. 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8599" y="894244"/>
            <a:ext cx="1661133" cy="124364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316938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25928" y="-2605780"/>
            <a:ext cx="6683378" cy="12135233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 rot="5400000">
            <a:off x="319250" y="1256648"/>
            <a:ext cx="151284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2400"/>
          </a:p>
        </p:txBody>
      </p:sp>
      <p:sp>
        <p:nvSpPr>
          <p:cNvPr id="28" name="TextBox 27"/>
          <p:cNvSpPr txBox="1"/>
          <p:nvPr/>
        </p:nvSpPr>
        <p:spPr>
          <a:xfrm>
            <a:off x="-2514600" y="2164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5" name="Rectangle 24"/>
          <p:cNvSpPr/>
          <p:nvPr/>
        </p:nvSpPr>
        <p:spPr>
          <a:xfrm rot="19667740">
            <a:off x="571722" y="708307"/>
            <a:ext cx="1978447" cy="8002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600" b="1" cap="none" spc="0" dirty="0">
                <a:ln w="254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pple Chancery" charset="0"/>
                <a:ea typeface="Apple Chancery" charset="0"/>
                <a:cs typeface="Apple Chancery" charset="0"/>
              </a:rPr>
              <a:t>Grav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776150" y="723696"/>
            <a:ext cx="375385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2222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Pawb </a:t>
            </a:r>
            <a:r>
              <a:rPr lang="en-GB" sz="4400" b="1" cap="none" spc="0" dirty="0" err="1">
                <a:ln w="2222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a’i</a:t>
            </a:r>
            <a:r>
              <a:rPr lang="en-GB" sz="4400" b="1" cap="none" spc="0" dirty="0">
                <a:ln w="2222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 </a:t>
            </a:r>
            <a:r>
              <a:rPr lang="en-GB" sz="4400" b="1" cap="none" spc="0" dirty="0" err="1">
                <a:ln w="2222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farn</a:t>
            </a:r>
            <a:endParaRPr lang="en-GB" sz="4400" b="1" cap="none" spc="0" dirty="0">
              <a:ln w="2222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halkboard"/>
              <a:cs typeface="Chalkboard"/>
            </a:endParaRPr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712506"/>
              </p:ext>
            </p:extLst>
          </p:nvPr>
        </p:nvGraphicFramePr>
        <p:xfrm>
          <a:off x="1075673" y="1661376"/>
          <a:ext cx="9838802" cy="42021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19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194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3208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Chalkboard"/>
                        </a:rPr>
                        <a:t> O </a:t>
                      </a:r>
                      <a:r>
                        <a:rPr lang="en-US" sz="3200" dirty="0" err="1">
                          <a:solidFill>
                            <a:schemeClr val="tx1"/>
                          </a:solidFill>
                          <a:latin typeface="Chalkboard"/>
                        </a:rPr>
                        <a:t>blaid</a:t>
                      </a:r>
                      <a:endParaRPr lang="en-US" sz="3200" dirty="0">
                        <a:solidFill>
                          <a:schemeClr val="tx1"/>
                        </a:solidFill>
                        <a:latin typeface="Chalkboard"/>
                      </a:endParaRPr>
                    </a:p>
                  </a:txBody>
                  <a:tcPr marL="68580" marR="68580" marT="60960" marB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>
                          <a:solidFill>
                            <a:schemeClr val="tx1"/>
                          </a:solidFill>
                          <a:latin typeface="Chalkboard"/>
                        </a:rPr>
                        <a:t>Yn</a:t>
                      </a:r>
                      <a:r>
                        <a:rPr lang="en-US" sz="3200" dirty="0">
                          <a:solidFill>
                            <a:schemeClr val="tx1"/>
                          </a:solidFill>
                          <a:latin typeface="Chalkboard"/>
                        </a:rPr>
                        <a:t> </a:t>
                      </a:r>
                      <a:r>
                        <a:rPr lang="en-US" sz="3200" dirty="0" err="1">
                          <a:solidFill>
                            <a:schemeClr val="tx1"/>
                          </a:solidFill>
                          <a:latin typeface="Chalkboard"/>
                        </a:rPr>
                        <a:t>erbyn</a:t>
                      </a:r>
                      <a:endParaRPr lang="en-US" sz="3200" dirty="0">
                        <a:solidFill>
                          <a:schemeClr val="tx1"/>
                        </a:solidFill>
                        <a:latin typeface="Chalkboard"/>
                      </a:endParaRPr>
                    </a:p>
                  </a:txBody>
                  <a:tcPr marL="68580" marR="68580" marT="60960" marB="60960"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48914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 marL="68580" marR="68580" marT="60960" marB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 marL="68580" marR="68580" marT="60960" marB="60960"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3549" y="855607"/>
            <a:ext cx="1303608" cy="97597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782389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25928" y="-2725927"/>
            <a:ext cx="6683378" cy="12135233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2591678" y="715280"/>
            <a:ext cx="375385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cap="none" spc="0" dirty="0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Pawb </a:t>
            </a:r>
            <a:r>
              <a:rPr lang="en-GB" sz="4400" cap="none" spc="0" dirty="0" err="1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a’i</a:t>
            </a:r>
            <a:r>
              <a:rPr lang="en-GB" sz="4400" cap="none" spc="0" dirty="0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 </a:t>
            </a:r>
            <a:r>
              <a:rPr lang="en-GB" sz="4400" cap="none" spc="0" dirty="0" err="1">
                <a:ln w="317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  <a:cs typeface="Chalkboard"/>
              </a:rPr>
              <a:t>farn</a:t>
            </a:r>
            <a:endParaRPr lang="en-GB" sz="4400" cap="none" spc="0" dirty="0">
              <a:ln w="3175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halkboard"/>
              <a:cs typeface="Chalkboard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53794" y="1840686"/>
            <a:ext cx="2399214" cy="738664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Does dim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llawer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o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dïmoedd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ac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angen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mwy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!</a:t>
            </a:r>
          </a:p>
        </p:txBody>
      </p:sp>
      <p:sp>
        <p:nvSpPr>
          <p:cNvPr id="6" name="Rectangle 5"/>
          <p:cNvSpPr/>
          <p:nvPr/>
        </p:nvSpPr>
        <p:spPr>
          <a:xfrm>
            <a:off x="6678861" y="2012462"/>
            <a:ext cx="2160263" cy="954107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a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bechgyn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gyfartal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a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dylsen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nhw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gael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eu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trin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gyfartal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200997" y="3164638"/>
            <a:ext cx="2020287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rhy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wan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8" name="Rectangle 7"/>
          <p:cNvSpPr/>
          <p:nvPr/>
        </p:nvSpPr>
        <p:spPr>
          <a:xfrm>
            <a:off x="4017408" y="3103082"/>
            <a:ext cx="1706432" cy="954107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Gan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bydd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dysgu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sut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ddyfalbarhau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9" name="Rectangle 8"/>
          <p:cNvSpPr/>
          <p:nvPr/>
        </p:nvSpPr>
        <p:spPr>
          <a:xfrm>
            <a:off x="6233253" y="3301895"/>
            <a:ext cx="2818797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angen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bod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gryf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a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chyhyrog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64560" y="4538838"/>
            <a:ext cx="2305972" cy="738664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bechgyn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gallu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rygbi’n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well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na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737883" y="4630549"/>
            <a:ext cx="1642201" cy="954107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Dylai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wneud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chwaraeon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hawdd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,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e.e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tag.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82171" y="4538838"/>
            <a:ext cx="2043656" cy="954107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Bydd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cyfle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gan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weithio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mewn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tîm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ac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gefnogi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eu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cyd-chwaraewyr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264977" y="1879830"/>
            <a:ext cx="1507629" cy="1815882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rygbi’n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gêm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cyfeillgar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sy’n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caniatáu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pobl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wneud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ffrindiau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gan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yr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hawl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wneud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hyn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34896" y="1002515"/>
            <a:ext cx="3405089" cy="646331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dirty="0" err="1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rygbi’n</a:t>
            </a:r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dirty="0" err="1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gêm</a:t>
            </a:r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dirty="0" err="1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hwyl</a:t>
            </a:r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y gall </a:t>
            </a:r>
            <a:r>
              <a:rPr lang="en-GB" dirty="0" err="1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pawb</a:t>
            </a:r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dirty="0" err="1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ei</a:t>
            </a:r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dirty="0" err="1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fwynhau</a:t>
            </a:r>
            <a:r>
              <a:rPr lang="en-GB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837440" y="4330308"/>
            <a:ext cx="1764354" cy="138499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gêm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rygbi’n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80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munud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o hyd. Does dim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digon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o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egni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gan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ferched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gêm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cyfan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 </a:t>
            </a:r>
          </a:p>
        </p:txBody>
      </p:sp>
      <p:sp>
        <p:nvSpPr>
          <p:cNvPr id="19" name="TextBox 18"/>
          <p:cNvSpPr txBox="1"/>
          <p:nvPr/>
        </p:nvSpPr>
        <p:spPr>
          <a:xfrm rot="5400000">
            <a:off x="270312" y="1207711"/>
            <a:ext cx="161072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2400"/>
          </a:p>
        </p:txBody>
      </p:sp>
      <p:sp>
        <p:nvSpPr>
          <p:cNvPr id="4" name="Rectangle 3"/>
          <p:cNvSpPr/>
          <p:nvPr/>
        </p:nvSpPr>
        <p:spPr>
          <a:xfrm>
            <a:off x="1064559" y="1840686"/>
            <a:ext cx="2477214" cy="523220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Mae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chwarae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rygbi’n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rhy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ymosodol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i</a:t>
            </a:r>
            <a:r>
              <a:rPr lang="en-GB" sz="1400" dirty="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 </a:t>
            </a:r>
            <a:r>
              <a:rPr lang="en-GB" sz="1400" dirty="0" err="1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ferched</a:t>
            </a:r>
            <a:r>
              <a:rPr lang="en-GB" sz="1400">
                <a:ln w="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halkboard"/>
              </a:rPr>
              <a:t>.</a:t>
            </a:r>
            <a:endParaRPr lang="en-GB" sz="1400" dirty="0">
              <a:ln w="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halkboard"/>
            </a:endParaRPr>
          </a:p>
        </p:txBody>
      </p:sp>
      <p:sp>
        <p:nvSpPr>
          <p:cNvPr id="21" name="Rectangle 20"/>
          <p:cNvSpPr/>
          <p:nvPr/>
        </p:nvSpPr>
        <p:spPr>
          <a:xfrm rot="19667740">
            <a:off x="552185" y="757124"/>
            <a:ext cx="1978447" cy="8002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600" cap="none" spc="0" dirty="0">
                <a:ln w="254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pple Chancery" charset="0"/>
                <a:ea typeface="Apple Chancery" charset="0"/>
                <a:cs typeface="Apple Chancery" charset="0"/>
              </a:rPr>
              <a:t>Grav</a:t>
            </a:r>
          </a:p>
        </p:txBody>
      </p:sp>
    </p:spTree>
    <p:extLst>
      <p:ext uri="{BB962C8B-B14F-4D97-AF65-F5344CB8AC3E}">
        <p14:creationId xmlns:p14="http://schemas.microsoft.com/office/powerpoint/2010/main" val="1994129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33CB8AC35EE545877B72A2C5CF1B85" ma:contentTypeVersion="6" ma:contentTypeDescription="Create a new document." ma:contentTypeScope="" ma:versionID="2372b20ed686f25a3668b0c4b707ea42">
  <xsd:schema xmlns:xsd="http://www.w3.org/2001/XMLSchema" xmlns:xs="http://www.w3.org/2001/XMLSchema" xmlns:p="http://schemas.microsoft.com/office/2006/metadata/properties" xmlns:ns2="f9f48b5e-cbcb-4a65-b438-5ee9b0790f46" targetNamespace="http://schemas.microsoft.com/office/2006/metadata/properties" ma:root="true" ma:fieldsID="fe4e8ded8b45a3a2a6b384d65bc8723a" ns2:_="">
    <xsd:import namespace="f9f48b5e-cbcb-4a65-b438-5ee9b0790f4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f48b5e-cbcb-4a65-b438-5ee9b0790f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A24AFD-8BDB-4C6E-90A8-F54EDED6210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CE658B7-1FA8-4F1C-8178-6532BF8C84A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E59964-D83E-42A3-B134-50E3A95DC3D5}"/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273</Words>
  <Application>Microsoft Macintosh PowerPoint</Application>
  <PresentationFormat>Widescreen</PresentationFormat>
  <Paragraphs>30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Apple Chancery</vt:lpstr>
      <vt:lpstr>Arial</vt:lpstr>
      <vt:lpstr>Calibri</vt:lpstr>
      <vt:lpstr>Calibri Light</vt:lpstr>
      <vt:lpstr>Chalkboard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 Lloyd (Hendy Primary School)</cp:lastModifiedBy>
  <cp:revision>13</cp:revision>
  <dcterms:created xsi:type="dcterms:W3CDTF">2019-04-02T11:32:43Z</dcterms:created>
  <dcterms:modified xsi:type="dcterms:W3CDTF">2019-11-04T15:47:23Z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0x0101007433CB8AC35EE545877B72A2C5CF1B85</vt:lpwstr>
  </property>
</Properties>
</file>