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2" r:id="rId1"/>
    <p:sldMasterId id="2147483855" r:id="rId2"/>
  </p:sldMasterIdLst>
  <p:notesMasterIdLst>
    <p:notesMasterId r:id="rId16"/>
  </p:notesMasterIdLst>
  <p:sldIdLst>
    <p:sldId id="293" r:id="rId3"/>
    <p:sldId id="292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7"/>
    <p:restoredTop sz="94615"/>
  </p:normalViewPr>
  <p:slideViewPr>
    <p:cSldViewPr snapToGrid="0" showGuides="1">
      <p:cViewPr varScale="1">
        <p:scale>
          <a:sx n="106" d="100"/>
          <a:sy n="106" d="100"/>
        </p:scale>
        <p:origin x="568" y="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5497A7-EA97-634E-96CB-5FC932667FE2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DB0C21-B612-1A42-AA06-6F7D79CCBF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293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ABE1-2674-184C-93B1-A6473120D0C7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539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1F64B-EAFD-0647-88D5-7B65AD433E20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71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7B1DB-D0FB-634C-A85D-3BB679333817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04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5CA83-7208-D447-87A8-365EDCEDF5DA}" type="datetime1">
              <a:rPr lang="en-GB" smtClean="0"/>
              <a:t>09/11/2025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44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0D8A-6C35-F64B-A404-41AF9B29F9D1}" type="datetime1">
              <a:rPr lang="en-GB" smtClean="0"/>
              <a:t>09/11/2025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932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7F499-74B7-2141-811C-AA40C11EBE0A}" type="datetime1">
              <a:rPr lang="en-GB" smtClean="0"/>
              <a:t>09/11/2025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0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5960C-6923-AB47-867D-81643E69C666}" type="datetime1">
              <a:rPr lang="en-GB" smtClean="0"/>
              <a:t>09/11/2025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51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EE7B3-C935-7549-A1B7-7C26FEA63DD2}" type="datetime1">
              <a:rPr lang="en-GB" smtClean="0"/>
              <a:t>09/11/2025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08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46FD3-B1EC-904A-A99C-04AD4B0EF77C}" type="datetime1">
              <a:rPr lang="en-GB" smtClean="0"/>
              <a:t>09/11/2025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5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037C9-B122-7D45-9BBB-1E5DA39CDECA}" type="datetime1">
              <a:rPr lang="en-GB" smtClean="0"/>
              <a:t>09/11/2025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177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E27D8-3EDF-AA4F-81B6-872441E877BC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46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098F3-57FD-7B48-9148-6751B436FFA2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554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4E9CD-F641-2D16-AE1C-A98D479C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34A33-DDBA-684D-97B9-A8EF00395E77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30192-454F-2740-625F-B3621FC65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15023-4E16-FCCE-C1DD-A709FC689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1F45A-4F79-4894-A0F3-DC0658BEBB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42496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7CA11-ABC3-9B25-AE7A-96F443926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09262-6DEB-4347-A10A-6B0617541789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9AFEE-920B-4E34-32A5-905B8D52C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4C4A3-3E47-968D-B305-BADEA0B2C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AADE-47AB-4FD6-A959-68A9E6432E1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955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93276-8476-E991-1328-B9E6E976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0AB17-078F-4A4E-B232-DC315AB5C2A5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EC24C7C-46DA-33D6-4F7A-2CC27FBE17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C115A-34C3-449A-BED7-7129D45E86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6832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3A2588-5111-857F-530B-C2F1DF761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067A3-B67E-854B-B133-0945BD989227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191EE-1571-0779-F5F6-599BD1A23C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3FF7F-8EC4-4268-A5B1-A1868E7A70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1113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632FF88-3424-371A-2F06-900C17949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06FCA-7CB5-BE49-9AB0-8182DCC569AB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C50879B-77A8-4D74-7C0D-42C2B9CEF6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814D9-90E1-49B5-A140-76E919983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3355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3020809-B9AE-DA50-112D-55CA5FED0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BB493-0C92-3340-8352-0A05BD6CE1D0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97A9AEE-9C82-7A9B-7243-2E2DD31115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E18E-BDF0-4DBF-A61A-0D584281F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65469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F79AF55-E0DB-E3D5-5F3C-70A92B53B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DC1AA-337E-1F42-8D93-0BA687B822C5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46C3587-07CA-4049-3B36-7984F603AA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61938-9E42-416F-8D59-4CC0B97395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2150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24E256A-210F-5429-BF2E-FE88B8328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7F912-134D-1041-BC9C-352FAFB8805D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A7C60-13FB-3DB6-D5DA-4B8CE3FB55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E0A7A-F1C4-4879-8BF1-3C5ECBA838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53719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E4ED1B-CC92-6769-2F5A-B50854A59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2DF87-4FA5-134B-906E-0907665C7CAC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7592D-40E1-9586-7AF0-45E9B2E759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63D49-524E-4321-8005-8FC52E52B4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36042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03852-4731-F15B-3D78-932BF5D9A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C6C24-FD2C-FF4C-8C8C-1468066F8806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3EC4009-FF36-2E93-F02D-0186420246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1F6E3-F491-4CE6-8910-D1E0AAE8C8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27524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1ACB1-F064-C0E4-46DA-1F9D43BDE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1295C-7641-404C-98E4-51103482124C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61CEF1-FA52-76F8-6846-AC6164515C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FDC8A-E5F0-4E5D-82F1-A06478F56D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2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B77D-B764-0C4D-9256-9E03A241E419}" type="datetime1">
              <a:rPr lang="en-GB" smtClean="0"/>
              <a:t>09/11/2025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5097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6682E-0003-9E41-9F32-331D8639FAEA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262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40" r:id="rId5"/>
    <p:sldLayoutId id="2147483741" r:id="rId6"/>
    <p:sldLayoutId id="2147483747" r:id="rId7"/>
    <p:sldLayoutId id="2147483742" r:id="rId8"/>
    <p:sldLayoutId id="2147483743" r:id="rId9"/>
    <p:sldLayoutId id="2147483744" r:id="rId10"/>
    <p:sldLayoutId id="2147483745" r:id="rId11"/>
    <p:sldLayoutId id="2147483746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449418D-A240-AF64-42A6-163782EE097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B229CAE-B7C8-CB8F-4D52-3EE13BD7F50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F89B5-B455-E8F6-D975-3770F76D81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EEDC3E-9937-2B45-836D-095A52E5FA5B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1D677-7C7A-8A1C-CC00-9F62E1D3E1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F378E9A-0564-4118-8EE3-03BC9DB999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7757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FEAB5-F321-B06C-3ABF-54FD359F6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8305" y="1540043"/>
            <a:ext cx="10396319" cy="1660358"/>
          </a:xfrm>
        </p:spPr>
        <p:txBody>
          <a:bodyPr/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1: LCHS4010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Psychology in Health and Social Care  </a:t>
            </a:r>
            <a:br>
              <a:rPr lang="en-GB" sz="4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F2993-7363-FB04-890F-58FDB87F38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6736" y="3007895"/>
            <a:ext cx="5221706" cy="2189748"/>
          </a:xfrm>
        </p:spPr>
        <p:txBody>
          <a:bodyPr/>
          <a:lstStyle/>
          <a:p>
            <a:pPr marL="0" lvl="0" indent="0">
              <a:buSzPts val="1000"/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GB" sz="28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Name: </a:t>
            </a:r>
            <a:r>
              <a:rPr lang="en-GB" sz="2800" b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Sima</a:t>
            </a:r>
            <a:r>
              <a:rPr lang="en-GB" sz="28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Pervin</a:t>
            </a:r>
            <a:endParaRPr lang="en-GB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SzPts val="1000"/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GB" sz="28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ID: 2428548</a:t>
            </a:r>
            <a:endParaRPr lang="en-GB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SzPts val="1000"/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GB" sz="28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Lecturer: Peace </a:t>
            </a:r>
            <a:r>
              <a:rPr lang="en-GB" sz="2800" b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Ukachukwu</a:t>
            </a:r>
            <a:endParaRPr lang="en-GB" sz="2800" b="1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SzPts val="1000"/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GB" b="1" i="1" dirty="0">
                <a:effectLst/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672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E696B-C0A9-D117-437C-B9DBEEF45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100" b="1" i="1" dirty="0"/>
            </a:br>
            <a:br>
              <a:rPr lang="en-US" sz="1100" b="1" i="1" dirty="0"/>
            </a:br>
            <a:br>
              <a:rPr lang="en-US" sz="1100" b="1" i="1" dirty="0"/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Acknowledgment</a:t>
            </a:r>
            <a:br>
              <a:rPr lang="en-US" sz="1100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US" sz="11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4" descr="paper card with No AI, prohibition sign ...">
            <a:extLst>
              <a:ext uri="{FF2B5EF4-FFF2-40B4-BE49-F238E27FC236}">
                <a16:creationId xmlns:a16="http://schemas.microsoft.com/office/drawing/2014/main" id="{D5744805-DB2E-6F35-E35E-E6B57A4464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7292" y="1950900"/>
            <a:ext cx="4186288" cy="278578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DC836AC-5AD0-0BD1-F212-DCA28F55BDC2}"/>
              </a:ext>
            </a:extLst>
          </p:cNvPr>
          <p:cNvSpPr txBox="1"/>
          <p:nvPr/>
        </p:nvSpPr>
        <p:spPr bwMode="auto">
          <a:xfrm>
            <a:off x="6096000" y="2117559"/>
            <a:ext cx="5486399" cy="15761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Declaration: “I Confirm That I Have Not Used AI In The Production Of This Assignment.”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90DD12-AEA1-C19B-893A-83CA52314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DB4814D9-90E1-49B5-A140-76E9199831B0}" type="slidenum">
              <a:rPr lang="en-GB" altLang="en-US" kern="1200">
                <a:solidFill>
                  <a:schemeClr val="bg1"/>
                </a:solidFill>
                <a:latin typeface="Myriad Pro"/>
                <a:ea typeface="+mn-ea"/>
                <a:cs typeface="+mn-cs"/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kern="1200">
              <a:solidFill>
                <a:schemeClr val="bg1"/>
              </a:solidFill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4050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BA82F-83A4-E3BA-2357-39DC761C5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i="0" u="none" strike="noStrike" dirty="0">
                <a:effectLst/>
              </a:rPr>
            </a:br>
            <a:r>
              <a:rPr lang="en-GB" sz="2800" b="1" i="0" u="none" strike="noStrike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Amira</a:t>
            </a:r>
            <a:br>
              <a:rPr lang="en-GB" sz="2400" b="1" i="0" u="none" strike="noStrike" dirty="0">
                <a:solidFill>
                  <a:srgbClr val="0070C0"/>
                </a:solidFill>
                <a:effectLst/>
              </a:rPr>
            </a:br>
            <a:endParaRPr lang="en-US" sz="24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26AC5-DBCA-06B6-4F9D-98550FC24F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155032"/>
            <a:ext cx="5384800" cy="4434209"/>
          </a:xfrm>
        </p:spPr>
        <p:txBody>
          <a:bodyPr wrap="square" anchor="t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i="0" u="none" strike="noStrike" dirty="0">
                <a:effectLst/>
              </a:rPr>
              <a:t>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3-year-old child, recently joined nursery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Displays </a:t>
            </a:r>
            <a:r>
              <a:rPr lang="en-GB" sz="22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anxiety</a:t>
            </a: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when carers leave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verbal communication</a:t>
            </a:r>
            <a:endParaRPr lang="en-GB" sz="22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Struggles with group play and social interaction</a:t>
            </a:r>
            <a:endParaRPr lang="en-GB" sz="22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Practitioner’s role: support her </a:t>
            </a:r>
            <a:r>
              <a:rPr lang="en-GB" sz="22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holistic development</a:t>
            </a:r>
            <a:endParaRPr lang="en-GB" sz="22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Aim: apply Erikson’s theory to understand and support Amira</a:t>
            </a: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pic>
        <p:nvPicPr>
          <p:cNvPr id="6" name="Picture 2" descr="Why Is My 3-Year-Old Not Talking?">
            <a:extLst>
              <a:ext uri="{FF2B5EF4-FFF2-40B4-BE49-F238E27FC236}">
                <a16:creationId xmlns:a16="http://schemas.microsoft.com/office/drawing/2014/main" id="{A9596A1C-9D79-5457-E2E2-6F5F01A5761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405" b="-1"/>
          <a:stretch>
            <a:fillRect/>
          </a:stretch>
        </p:blipFill>
        <p:spPr bwMode="auto">
          <a:xfrm>
            <a:off x="7026442" y="1600201"/>
            <a:ext cx="4555958" cy="337503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57447A-E00D-4B2A-F9CE-529B95FF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3</a:t>
            </a:fld>
            <a:endParaRPr lang="en-GB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128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E381B-B651-FE23-52E3-917F58362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Erikson’s Psychosocial Theory   Overview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C70EE-B140-8061-7F5D-A41C6AF300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85000" lnSpcReduction="10000"/>
          </a:bodyPr>
          <a:lstStyle/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occurs through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eight psychosocial stages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stage presents a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and emotional conflict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resolution →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growth and well-being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Emphasises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relationships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and environmental influence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 stage for Amira: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Initiative vs Guilt (3–5 years)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pic>
        <p:nvPicPr>
          <p:cNvPr id="6" name="Picture 2" descr="Erikson's Theory and Career Development - IResearchNet">
            <a:extLst>
              <a:ext uri="{FF2B5EF4-FFF2-40B4-BE49-F238E27FC236}">
                <a16:creationId xmlns:a16="http://schemas.microsoft.com/office/drawing/2014/main" id="{5653B593-C624-5CE6-8E75-ED6796AB0A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1669" y="1600201"/>
            <a:ext cx="3598193" cy="383807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3F793-608F-2EF3-405F-B8EBE37407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4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696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23EEE-A490-2FBF-73C0-FC983CD74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623" y="274638"/>
            <a:ext cx="5660775" cy="1012741"/>
          </a:xfrm>
        </p:spPr>
        <p:txBody>
          <a:bodyPr/>
          <a:lstStyle/>
          <a:p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</a:t>
            </a:r>
            <a:b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Initiative vs Guilt (3–5 years)</a:t>
            </a:r>
            <a:b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82EF3-6301-344A-8B42-0104EF79C7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806116"/>
            <a:ext cx="5117432" cy="445036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Central conflict: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initiative 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(confidence to act) vs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guilt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(fear of mistakes)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 begin to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plan, explore, and make choices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Positive outcome →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sense of purpose and independence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Negative outcome →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hesitation, guilt, dependency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Shaped by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family and early learning environments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828B78-94FE-A29A-162E-4A16ADE421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094495" y="6412832"/>
            <a:ext cx="445168" cy="170530"/>
          </a:xfrm>
        </p:spPr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5</a:t>
            </a:fld>
            <a:endParaRPr lang="en-GB" altLang="en-US" dirty="0">
              <a:solidFill>
                <a:schemeClr val="bg1"/>
              </a:solidFill>
            </a:endParaRPr>
          </a:p>
        </p:txBody>
      </p:sp>
      <p:pic>
        <p:nvPicPr>
          <p:cNvPr id="6" name="Picture 2" descr="Erik Erikson - Autonomy vs. Shame and ...">
            <a:extLst>
              <a:ext uri="{FF2B5EF4-FFF2-40B4-BE49-F238E27FC236}">
                <a16:creationId xmlns:a16="http://schemas.microsoft.com/office/drawing/2014/main" id="{FA82EBF3-22C1-527D-C286-AD65981893A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52" r="-3" b="9774"/>
          <a:stretch>
            <a:fillRect/>
          </a:stretch>
        </p:blipFill>
        <p:spPr bwMode="auto">
          <a:xfrm>
            <a:off x="5921624" y="3040268"/>
            <a:ext cx="2295944" cy="2021561"/>
          </a:xfrm>
          <a:custGeom>
            <a:avLst/>
            <a:gdLst/>
            <a:ahLst/>
            <a:cxnLst/>
            <a:rect l="l" t="t" r="r" b="b"/>
            <a:pathLst>
              <a:path w="4148838" h="3563363">
                <a:moveTo>
                  <a:pt x="2074419" y="0"/>
                </a:moveTo>
                <a:cubicBezTo>
                  <a:pt x="3220090" y="0"/>
                  <a:pt x="4148838" y="928749"/>
                  <a:pt x="4148838" y="2074419"/>
                </a:cubicBezTo>
                <a:lnTo>
                  <a:pt x="4148838" y="2812377"/>
                </a:lnTo>
                <a:lnTo>
                  <a:pt x="4148838" y="3563363"/>
                </a:lnTo>
                <a:lnTo>
                  <a:pt x="0" y="3563363"/>
                </a:lnTo>
                <a:lnTo>
                  <a:pt x="0" y="2074419"/>
                </a:lnTo>
                <a:cubicBezTo>
                  <a:pt x="0" y="928749"/>
                  <a:pt x="928749" y="0"/>
                  <a:pt x="2074419" y="0"/>
                </a:cubicBezTo>
                <a:close/>
              </a:path>
            </a:pathLst>
          </a:custGeom>
          <a:noFill/>
          <a:ln w="12700"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Autonomy vs Shame and Doubt – 18 months ...">
            <a:extLst>
              <a:ext uri="{FF2B5EF4-FFF2-40B4-BE49-F238E27FC236}">
                <a16:creationId xmlns:a16="http://schemas.microsoft.com/office/drawing/2014/main" id="{376222B8-10DF-3F0C-E713-C254DF49A4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" r="2" b="10497"/>
          <a:stretch>
            <a:fillRect/>
          </a:stretch>
        </p:blipFill>
        <p:spPr bwMode="auto">
          <a:xfrm>
            <a:off x="8626642" y="2874607"/>
            <a:ext cx="2586789" cy="2211284"/>
          </a:xfrm>
          <a:custGeom>
            <a:avLst/>
            <a:gdLst/>
            <a:ahLst/>
            <a:cxnLst/>
            <a:rect l="l" t="t" r="r" b="b"/>
            <a:pathLst>
              <a:path w="4148838" h="3563363">
                <a:moveTo>
                  <a:pt x="2074419" y="0"/>
                </a:moveTo>
                <a:cubicBezTo>
                  <a:pt x="3220090" y="0"/>
                  <a:pt x="4148838" y="928749"/>
                  <a:pt x="4148838" y="2074419"/>
                </a:cubicBezTo>
                <a:lnTo>
                  <a:pt x="4148838" y="2812377"/>
                </a:lnTo>
                <a:lnTo>
                  <a:pt x="4148838" y="3563363"/>
                </a:lnTo>
                <a:lnTo>
                  <a:pt x="0" y="3563363"/>
                </a:lnTo>
                <a:lnTo>
                  <a:pt x="0" y="2074419"/>
                </a:lnTo>
                <a:cubicBezTo>
                  <a:pt x="0" y="928749"/>
                  <a:pt x="928749" y="0"/>
                  <a:pt x="2074419" y="0"/>
                </a:cubicBezTo>
                <a:close/>
              </a:path>
            </a:pathLst>
          </a:custGeom>
          <a:noFill/>
          <a:ln w="12700">
            <a:solidFill>
              <a:schemeClr val="accent4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169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DE04D-47CC-0BFF-F4A0-5362C2BDE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800" b="1" i="0" u="none" strike="noStrike" dirty="0">
                <a:effectLst/>
              </a:rPr>
            </a:br>
            <a:br>
              <a:rPr lang="en-GB" sz="1800" b="1" i="0" u="none" strike="noStrike" dirty="0">
                <a:effectLst/>
              </a:rPr>
            </a:br>
            <a:r>
              <a:rPr lang="en-GB" sz="24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Applying Erikson’s Theory to Amira</a:t>
            </a:r>
            <a:br>
              <a:rPr lang="en-GB" sz="1800" b="1" i="0" u="none" strike="noStrike" dirty="0">
                <a:effectLst/>
              </a:rPr>
            </a:br>
            <a:endParaRPr lang="en-US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AAD02-14BD-C5A1-4B32-78DA9E8100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200" b="1" i="0" u="none" strike="noStrike" dirty="0">
              <a:effectLst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Anxiety at separation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→ uncertainty in new environment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communication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→ reluctance to take initiative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Avoids group play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→ fear of failure or rejection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Reflects difficulty resolving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Initiative vs Guilt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conflict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Requires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emotional security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develop confidence and initiative</a:t>
            </a:r>
          </a:p>
          <a:p>
            <a:pPr marL="0" indent="0">
              <a:lnSpc>
                <a:spcPct val="90000"/>
              </a:lnSpc>
              <a:buNone/>
            </a:pPr>
            <a:endParaRPr lang="en-US" sz="2200" dirty="0"/>
          </a:p>
        </p:txBody>
      </p:sp>
      <p:pic>
        <p:nvPicPr>
          <p:cNvPr id="6" name="Picture 2" descr="Addressing Separation Anxiety">
            <a:extLst>
              <a:ext uri="{FF2B5EF4-FFF2-40B4-BE49-F238E27FC236}">
                <a16:creationId xmlns:a16="http://schemas.microsoft.com/office/drawing/2014/main" id="{F72C38AA-3E62-A2CC-DB39-C1299F32826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0"/>
          <a:stretch>
            <a:fillRect/>
          </a:stretch>
        </p:blipFill>
        <p:spPr bwMode="auto">
          <a:xfrm>
            <a:off x="7146758" y="1600201"/>
            <a:ext cx="4435642" cy="328590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CA09F2-AD86-040D-B2F1-ACE528CCCE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275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94AB2-E649-56B5-131F-2D58346C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Strategies to Support Amira</a:t>
            </a:r>
            <a:br>
              <a:rPr lang="en-GB" sz="3700" b="1" i="0" u="none" strike="noStrike" dirty="0">
                <a:effectLst/>
              </a:rPr>
            </a:b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B25BC-8DAE-2BA6-223C-20BBA64E3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284495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Assign a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consistent key person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for trust and stability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Introduce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gradual separation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routines with carers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Maintain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predictable daily structure</a:t>
            </a: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small, safe choices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build independence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role play and creative activities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promote exploration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Offer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positive reinforcement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and celebrate small successes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Strengthen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parent partnership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for consistent care approaches</a:t>
            </a: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  <p:pic>
        <p:nvPicPr>
          <p:cNvPr id="2050" name="Picture 2" descr="Child growth &amp; development ...">
            <a:extLst>
              <a:ext uri="{FF2B5EF4-FFF2-40B4-BE49-F238E27FC236}">
                <a16:creationId xmlns:a16="http://schemas.microsoft.com/office/drawing/2014/main" id="{4E321824-E3FB-DC37-4601-468EE7A75D0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19737" y="1898877"/>
            <a:ext cx="3701715" cy="306024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66A6C8-C665-541C-50D4-81E71A14B2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404196" y="6413499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230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22BA0-FEAD-324B-D057-2BBD8B00D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926" y="274638"/>
            <a:ext cx="10848474" cy="981972"/>
          </a:xfrm>
        </p:spPr>
        <p:txBody>
          <a:bodyPr/>
          <a:lstStyle/>
          <a:p>
            <a:r>
              <a:rPr lang="en-GB" sz="28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4B6743E-F14E-36E8-CEEA-799D12B2569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49663170"/>
              </p:ext>
            </p:extLst>
          </p:nvPr>
        </p:nvGraphicFramePr>
        <p:xfrm>
          <a:off x="818147" y="1383631"/>
          <a:ext cx="10323096" cy="38019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41032">
                  <a:extLst>
                    <a:ext uri="{9D8B030D-6E8A-4147-A177-3AD203B41FA5}">
                      <a16:colId xmlns:a16="http://schemas.microsoft.com/office/drawing/2014/main" val="1383576841"/>
                    </a:ext>
                  </a:extLst>
                </a:gridCol>
                <a:gridCol w="3441032">
                  <a:extLst>
                    <a:ext uri="{9D8B030D-6E8A-4147-A177-3AD203B41FA5}">
                      <a16:colId xmlns:a16="http://schemas.microsoft.com/office/drawing/2014/main" val="4170904478"/>
                    </a:ext>
                  </a:extLst>
                </a:gridCol>
                <a:gridCol w="3441032">
                  <a:extLst>
                    <a:ext uri="{9D8B030D-6E8A-4147-A177-3AD203B41FA5}">
                      <a16:colId xmlns:a16="http://schemas.microsoft.com/office/drawing/2014/main" val="41794188"/>
                    </a:ext>
                  </a:extLst>
                </a:gridCol>
              </a:tblGrid>
              <a:tr h="63366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Strategy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Purpose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3134822059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Security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person approach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Build trust &amp; consistency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4270643552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Autonomy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Offer limited choices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Encourage independence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2055686496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Communication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Praise speech attempts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Strengthen initiative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4079279230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 Play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Scaffold small-group play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Build confidence &amp; belonging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1599252485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Parent Partnership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Daily feedback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Reinforce security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2481961045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7E17D7-D447-FB13-0967-3B14455FF2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8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4832F4-4899-CECC-B234-9C91E96A2B93}"/>
              </a:ext>
            </a:extLst>
          </p:cNvPr>
          <p:cNvSpPr txBox="1"/>
          <p:nvPr/>
        </p:nvSpPr>
        <p:spPr>
          <a:xfrm>
            <a:off x="3195387" y="350125"/>
            <a:ext cx="59255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Practical Strategies Content Table:</a:t>
            </a:r>
            <a:br>
              <a:rPr lang="en-GB" sz="2400" i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4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310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BD379-F4FD-7997-37B7-80F948C92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400" b="1" i="1" dirty="0">
                <a:effectLst/>
              </a:rPr>
            </a:b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Nature &amp; Nurture  </a:t>
            </a:r>
            <a:br>
              <a:rPr lang="en-GB" sz="2800" i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541B3-DA49-C72F-9030-3F1406CB63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87159"/>
            <a:ext cx="5384800" cy="3989040"/>
          </a:xfrm>
        </p:spPr>
        <p:txBody>
          <a:bodyPr wrap="square" anchor="t">
            <a:normAutofit fontScale="92500" lnSpcReduction="20000"/>
          </a:bodyPr>
          <a:lstStyle/>
          <a:p>
            <a:pPr marL="342900" lvl="0" indent="-342900">
              <a:lnSpc>
                <a:spcPct val="9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20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Nature (Biological factors):</a:t>
            </a:r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Shy temperament, developmental predispositions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Nurture (Environmental factors):</a:t>
            </a:r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Family environment, limited parent interaction, nursery support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Impact:</a:t>
            </a:r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Amira’s shy temperament and limited parental interaction may be influencing her anxiety and speech delays</a:t>
            </a:r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  <p:pic>
        <p:nvPicPr>
          <p:cNvPr id="4100" name="Picture 4" descr="Nurture in Early Child Development ...">
            <a:extLst>
              <a:ext uri="{FF2B5EF4-FFF2-40B4-BE49-F238E27FC236}">
                <a16:creationId xmlns:a16="http://schemas.microsoft.com/office/drawing/2014/main" id="{9445C90C-ECA3-5216-E910-E8094453413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25062" y="1600201"/>
            <a:ext cx="2719137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958A6-FEF8-3799-877D-7831F648A9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9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159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C7187-A66E-F212-7B60-EA7FB2F73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400" b="1" i="0" u="none" strike="noStrike" dirty="0">
                <a:effectLst/>
              </a:rPr>
            </a:br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Erikson’s Theory</a:t>
            </a:r>
            <a:b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5CF91-87D8-4076-EF99-ED224269ED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  <a:p>
            <a:pPr>
              <a:lnSpc>
                <a:spcPct val="160000"/>
              </a:lnSpc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Highlights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emotional and social development</a:t>
            </a: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Recognises importance of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relationships and environment</a:t>
            </a: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Supports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holistic early years practice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(linked to EYFS)</a:t>
            </a:r>
          </a:p>
          <a:p>
            <a:pPr marL="0" indent="0">
              <a:lnSpc>
                <a:spcPct val="160000"/>
              </a:lnSpc>
              <a:buNone/>
            </a:pP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Limitations:</a:t>
            </a: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Stages may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overlap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and differ across cultures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scientific evidence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compared to other theories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May not explain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individual variations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in behaviour</a:t>
            </a: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  <p:pic>
        <p:nvPicPr>
          <p:cNvPr id="5124" name="Picture 4" descr="Erikson's Stages of Development">
            <a:extLst>
              <a:ext uri="{FF2B5EF4-FFF2-40B4-BE49-F238E27FC236}">
                <a16:creationId xmlns:a16="http://schemas.microsoft.com/office/drawing/2014/main" id="{15D1A4B6-6F8D-B9B1-1CB2-102B564F056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0" y="1803052"/>
            <a:ext cx="5065002" cy="337052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7940E-13E6-11A4-E9D2-085AAD24BB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10</a:t>
            </a:fld>
            <a:endParaRPr lang="en-GB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733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1A29B-FC3C-61E7-6409-977E11F64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Comparison Other Influences</a:t>
            </a:r>
            <a:b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4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24F8E-C2BB-FD75-81FB-6EE3C51832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buSzPts val="1000"/>
              <a:buNone/>
              <a:tabLst>
                <a:tab pos="457200" algn="l"/>
              </a:tabLst>
            </a:pPr>
            <a:endParaRPr lang="en-GB" sz="2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Compare with Bowlby’s Attachment Theory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Erikson adds social/cultural context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EYFS emphasizes relationships and communication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Promotes holistic development: emotional, social, cognitive, physical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B057D-C8FD-3D0D-5394-BE62FF7D06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11</a:t>
            </a:fld>
            <a:endParaRPr lang="en-GB" altLang="en-US" dirty="0">
              <a:solidFill>
                <a:schemeClr val="bg1"/>
              </a:solidFill>
            </a:endParaRPr>
          </a:p>
        </p:txBody>
      </p:sp>
      <p:pic>
        <p:nvPicPr>
          <p:cNvPr id="6" name="Picture 2" descr="Connecting with your child: 3-5 years ...">
            <a:extLst>
              <a:ext uri="{FF2B5EF4-FFF2-40B4-BE49-F238E27FC236}">
                <a16:creationId xmlns:a16="http://schemas.microsoft.com/office/drawing/2014/main" id="{6E9DF04F-41AB-F45D-56F7-0368C020494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164"/>
          <a:stretch>
            <a:fillRect/>
          </a:stretch>
        </p:blipFill>
        <p:spPr bwMode="auto">
          <a:xfrm>
            <a:off x="7238291" y="1389564"/>
            <a:ext cx="3370441" cy="213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Bowlby's Attachment Theory Explained ...">
            <a:extLst>
              <a:ext uri="{FF2B5EF4-FFF2-40B4-BE49-F238E27FC236}">
                <a16:creationId xmlns:a16="http://schemas.microsoft.com/office/drawing/2014/main" id="{8BC1637B-B9E5-9F9A-165C-7B5D78EE1B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8291" y="3699802"/>
            <a:ext cx="3370441" cy="165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956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26359-F49D-3E39-EFF9-365C87CCC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6419" y="476752"/>
            <a:ext cx="8539162" cy="642938"/>
          </a:xfrm>
        </p:spPr>
        <p:txBody>
          <a:bodyPr wrap="square" anchor="ctr"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Conclusion: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206DA-C4BC-B125-2FB3-45BD049E07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9749589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Amira is in the </a:t>
            </a:r>
            <a:r>
              <a:rPr lang="en-GB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Initiative vs Guilt</a:t>
            </a: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stage (ages 3–5)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Displays anxiety and hesitation due to adjustment challenges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Needs </a:t>
            </a:r>
            <a:r>
              <a:rPr lang="en-GB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security, encouragement, and positive feedback</a:t>
            </a: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 should promote </a:t>
            </a:r>
            <a:r>
              <a:rPr lang="en-GB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confidence, language, and social play</a:t>
            </a: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Erikson’s theory helps practitioners plan strategies for </a:t>
            </a:r>
            <a:r>
              <a:rPr lang="en-GB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holistic well-being</a:t>
            </a: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1705A-09A5-D1D1-63F2-E8C8B49611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12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372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D3DE-ED72-2B82-B163-1402D01D1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274638"/>
            <a:ext cx="10925175" cy="892425"/>
          </a:xfrm>
        </p:spPr>
        <p:txBody>
          <a:bodyPr/>
          <a:lstStyle/>
          <a:p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CDD3AF-5901-F890-6A86-42B597EDE0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13</a:t>
            </a:fld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0416CE-98BA-5ABA-DA49-782CCD1F49F0}"/>
              </a:ext>
            </a:extLst>
          </p:cNvPr>
          <p:cNvSpPr txBox="1"/>
          <p:nvPr/>
        </p:nvSpPr>
        <p:spPr>
          <a:xfrm>
            <a:off x="500062" y="1757363"/>
            <a:ext cx="10761495" cy="3228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Bee, H. and Boyd, D. (2019)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Developing Child.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14th ed. London: Pearson.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Berk, L. E. (2021)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Development Through the Lifespan.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8th ed. London: Pearson Education.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Education (DfE) (2021)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Statutory Framework for the Early Years Foundation Stage.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London: Department for Education.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Erikson, E. H. (1950)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Childhood and Society.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New York: W. W. Norton &amp; Company.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McLeod, S. (2018) ‘Erik Erikson’s Theory of Psychosocial Development,’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Simply Psychology.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Available at: 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www.simplypsychology.org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/Erik-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Erikson.html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1 November 2025).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O’Connor, D. and Daly, A. (2016)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Early Years Theory in Practice.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131514234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11583</TotalTime>
  <Words>693</Words>
  <Application>Microsoft Macintosh PowerPoint</Application>
  <PresentationFormat>Widescreen</PresentationFormat>
  <Paragraphs>112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Calibri</vt:lpstr>
      <vt:lpstr>Century Gothic</vt:lpstr>
      <vt:lpstr>Elephant</vt:lpstr>
      <vt:lpstr>Myriad Pro</vt:lpstr>
      <vt:lpstr>Symbol</vt:lpstr>
      <vt:lpstr>Times New Roman</vt:lpstr>
      <vt:lpstr>BrushVTI</vt:lpstr>
      <vt:lpstr>20140311PresentationUWTSDTemplate</vt:lpstr>
      <vt:lpstr>Assessment 1: LCHS4010  Psychology in Health and Social Care   </vt:lpstr>
      <vt:lpstr>   AI Acknowledgment </vt:lpstr>
      <vt:lpstr> Introduction to Amira </vt:lpstr>
      <vt:lpstr>Erikson’s Psychosocial Theory   Overview</vt:lpstr>
      <vt:lpstr>                          Initiative vs Guilt (3–5 years) </vt:lpstr>
      <vt:lpstr>  Applying Erikson’s Theory to Amira </vt:lpstr>
      <vt:lpstr>Strategies to Support Amira </vt:lpstr>
      <vt:lpstr>  </vt:lpstr>
      <vt:lpstr> Nature &amp; Nurture   </vt:lpstr>
      <vt:lpstr> Evaluation of Erikson’s Theory </vt:lpstr>
      <vt:lpstr>Comparison Other Influences </vt:lpstr>
      <vt:lpstr>Conclusion:</vt:lpstr>
      <vt:lpstr>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Assessment 1: LCHS4010  Psychology in Health and Social Care   </dc:title>
  <dc:creator>Farah Wiita</dc:creator>
  <cp:lastModifiedBy>jannat ferdaus</cp:lastModifiedBy>
  <cp:revision>50</cp:revision>
  <dcterms:created xsi:type="dcterms:W3CDTF">2025-06-09T16:43:11Z</dcterms:created>
  <dcterms:modified xsi:type="dcterms:W3CDTF">2025-11-09T11:42:52Z</dcterms:modified>
</cp:coreProperties>
</file>