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6" r:id="rId5"/>
    <p:sldId id="259" r:id="rId6"/>
    <p:sldId id="260" r:id="rId7"/>
    <p:sldId id="261" r:id="rId8"/>
    <p:sldId id="262" r:id="rId9"/>
    <p:sldId id="269" r:id="rId10"/>
    <p:sldId id="263" r:id="rId11"/>
    <p:sldId id="265" r:id="rId12"/>
    <p:sldId id="267" r:id="rId13"/>
    <p:sldId id="268" r:id="rId14"/>
    <p:sldId id="270"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5" d="100"/>
          <a:sy n="85" d="100"/>
        </p:scale>
        <p:origin x="32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A178994-A772-4D0F-A7BF-4F40E5C063C2}"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C4A21D-2AA4-460F-808D-3267DA79F79C}" type="slidenum">
              <a:rPr lang="en-GB" smtClean="0"/>
              <a:t>‹#›</a:t>
            </a:fld>
            <a:endParaRPr lang="en-GB"/>
          </a:p>
        </p:txBody>
      </p:sp>
    </p:spTree>
    <p:extLst>
      <p:ext uri="{BB962C8B-B14F-4D97-AF65-F5344CB8AC3E}">
        <p14:creationId xmlns:p14="http://schemas.microsoft.com/office/powerpoint/2010/main" val="2062365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EA178994-A772-4D0F-A7BF-4F40E5C063C2}"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C4A21D-2AA4-460F-808D-3267DA79F79C}" type="slidenum">
              <a:rPr lang="en-GB" smtClean="0"/>
              <a:t>‹#›</a:t>
            </a:fld>
            <a:endParaRPr lang="en-GB"/>
          </a:p>
        </p:txBody>
      </p:sp>
    </p:spTree>
    <p:extLst>
      <p:ext uri="{BB962C8B-B14F-4D97-AF65-F5344CB8AC3E}">
        <p14:creationId xmlns:p14="http://schemas.microsoft.com/office/powerpoint/2010/main" val="3615217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A178994-A772-4D0F-A7BF-4F40E5C063C2}"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C4A21D-2AA4-460F-808D-3267DA79F79C}" type="slidenum">
              <a:rPr lang="en-GB" smtClean="0"/>
              <a:t>‹#›</a:t>
            </a:fld>
            <a:endParaRPr lang="en-GB"/>
          </a:p>
        </p:txBody>
      </p:sp>
    </p:spTree>
    <p:extLst>
      <p:ext uri="{BB962C8B-B14F-4D97-AF65-F5344CB8AC3E}">
        <p14:creationId xmlns:p14="http://schemas.microsoft.com/office/powerpoint/2010/main" val="1245264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A178994-A772-4D0F-A7BF-4F40E5C063C2}" type="datetimeFigureOut">
              <a:rPr lang="en-GB" smtClean="0"/>
              <a:t>09/11/2018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C4A21D-2AA4-460F-808D-3267DA79F79C}" type="slidenum">
              <a:rPr lang="en-GB" smtClean="0"/>
              <a:t>‹#›</a:t>
            </a:fld>
            <a:endParaRPr lang="en-GB"/>
          </a:p>
        </p:txBody>
      </p:sp>
    </p:spTree>
    <p:extLst>
      <p:ext uri="{BB962C8B-B14F-4D97-AF65-F5344CB8AC3E}">
        <p14:creationId xmlns:p14="http://schemas.microsoft.com/office/powerpoint/2010/main" val="2392115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A178994-A772-4D0F-A7BF-4F40E5C063C2}" type="datetimeFigureOut">
              <a:rPr lang="en-GB" smtClean="0"/>
              <a:t>09/11/2018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C4A21D-2AA4-460F-808D-3267DA79F79C}" type="slidenum">
              <a:rPr lang="en-GB" smtClean="0"/>
              <a:t>‹#›</a:t>
            </a:fld>
            <a:endParaRPr lang="en-GB"/>
          </a:p>
        </p:txBody>
      </p:sp>
    </p:spTree>
    <p:extLst>
      <p:ext uri="{BB962C8B-B14F-4D97-AF65-F5344CB8AC3E}">
        <p14:creationId xmlns:p14="http://schemas.microsoft.com/office/powerpoint/2010/main" val="624187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EA178994-A772-4D0F-A7BF-4F40E5C063C2}" type="datetimeFigureOut">
              <a:rPr lang="en-GB" smtClean="0"/>
              <a:t>09/11/2018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23C4A21D-2AA4-460F-808D-3267DA79F79C}" type="slidenum">
              <a:rPr lang="en-GB" smtClean="0"/>
              <a:t>‹#›</a:t>
            </a:fld>
            <a:endParaRPr lang="en-GB"/>
          </a:p>
        </p:txBody>
      </p:sp>
    </p:spTree>
    <p:extLst>
      <p:ext uri="{BB962C8B-B14F-4D97-AF65-F5344CB8AC3E}">
        <p14:creationId xmlns:p14="http://schemas.microsoft.com/office/powerpoint/2010/main" val="3895584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A178994-A772-4D0F-A7BF-4F40E5C063C2}" type="datetimeFigureOut">
              <a:rPr lang="en-GB" smtClean="0"/>
              <a:t>09/11/2018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23C4A21D-2AA4-460F-808D-3267DA79F79C}" type="slidenum">
              <a:rPr lang="en-GB" smtClean="0"/>
              <a:t>‹#›</a:t>
            </a:fld>
            <a:endParaRPr lang="en-GB"/>
          </a:p>
        </p:txBody>
      </p:sp>
    </p:spTree>
    <p:extLst>
      <p:ext uri="{BB962C8B-B14F-4D97-AF65-F5344CB8AC3E}">
        <p14:creationId xmlns:p14="http://schemas.microsoft.com/office/powerpoint/2010/main" val="1716878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EA178994-A772-4D0F-A7BF-4F40E5C063C2}" type="datetimeFigureOut">
              <a:rPr lang="en-GB" smtClean="0"/>
              <a:t>09/11/2018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23C4A21D-2AA4-460F-808D-3267DA79F79C}" type="slidenum">
              <a:rPr lang="en-GB" smtClean="0"/>
              <a:t>‹#›</a:t>
            </a:fld>
            <a:endParaRPr lang="en-GB"/>
          </a:p>
        </p:txBody>
      </p:sp>
    </p:spTree>
    <p:extLst>
      <p:ext uri="{BB962C8B-B14F-4D97-AF65-F5344CB8AC3E}">
        <p14:creationId xmlns:p14="http://schemas.microsoft.com/office/powerpoint/2010/main" val="3953992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A178994-A772-4D0F-A7BF-4F40E5C063C2}" type="datetimeFigureOut">
              <a:rPr lang="en-GB" smtClean="0"/>
              <a:t>09/11/2018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C4A21D-2AA4-460F-808D-3267DA79F79C}" type="slidenum">
              <a:rPr lang="en-GB" smtClean="0"/>
              <a:t>‹#›</a:t>
            </a:fld>
            <a:endParaRPr lang="en-GB"/>
          </a:p>
        </p:txBody>
      </p:sp>
    </p:spTree>
    <p:extLst>
      <p:ext uri="{BB962C8B-B14F-4D97-AF65-F5344CB8AC3E}">
        <p14:creationId xmlns:p14="http://schemas.microsoft.com/office/powerpoint/2010/main" val="2628708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A178994-A772-4D0F-A7BF-4F40E5C063C2}" type="datetimeFigureOut">
              <a:rPr lang="en-GB" smtClean="0"/>
              <a:t>09/11/2018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C4A21D-2AA4-460F-808D-3267DA79F79C}" type="slidenum">
              <a:rPr lang="en-GB" smtClean="0"/>
              <a:t>‹#›</a:t>
            </a:fld>
            <a:endParaRPr lang="en-GB"/>
          </a:p>
        </p:txBody>
      </p:sp>
    </p:spTree>
    <p:extLst>
      <p:ext uri="{BB962C8B-B14F-4D97-AF65-F5344CB8AC3E}">
        <p14:creationId xmlns:p14="http://schemas.microsoft.com/office/powerpoint/2010/main" val="2121137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EA178994-A772-4D0F-A7BF-4F40E5C063C2}"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C4A21D-2AA4-460F-808D-3267DA79F79C}" type="slidenum">
              <a:rPr lang="en-GB" smtClean="0"/>
              <a:t>‹#›</a:t>
            </a:fld>
            <a:endParaRPr lang="en-GB"/>
          </a:p>
        </p:txBody>
      </p:sp>
    </p:spTree>
    <p:extLst>
      <p:ext uri="{BB962C8B-B14F-4D97-AF65-F5344CB8AC3E}">
        <p14:creationId xmlns:p14="http://schemas.microsoft.com/office/powerpoint/2010/main" val="29689611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EA178994-A772-4D0F-A7BF-4F40E5C063C2}"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C4A21D-2AA4-460F-808D-3267DA79F79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3879714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A178994-A772-4D0F-A7BF-4F40E5C063C2}"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C4A21D-2AA4-460F-808D-3267DA79F79C}" type="slidenum">
              <a:rPr lang="en-GB" smtClean="0"/>
              <a:t>‹#›</a:t>
            </a:fld>
            <a:endParaRPr lang="en-GB"/>
          </a:p>
        </p:txBody>
      </p:sp>
    </p:spTree>
    <p:extLst>
      <p:ext uri="{BB962C8B-B14F-4D97-AF65-F5344CB8AC3E}">
        <p14:creationId xmlns:p14="http://schemas.microsoft.com/office/powerpoint/2010/main" val="11357211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A178994-A772-4D0F-A7BF-4F40E5C063C2}" type="datetimeFigureOut">
              <a:rPr lang="en-GB" smtClean="0"/>
              <a:t>09/11/2018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C4A21D-2AA4-460F-808D-3267DA79F79C}" type="slidenum">
              <a:rPr lang="en-GB" smtClean="0"/>
              <a:t>‹#›</a:t>
            </a:fld>
            <a:endParaRPr lang="en-GB"/>
          </a:p>
        </p:txBody>
      </p:sp>
    </p:spTree>
    <p:extLst>
      <p:ext uri="{BB962C8B-B14F-4D97-AF65-F5344CB8AC3E}">
        <p14:creationId xmlns:p14="http://schemas.microsoft.com/office/powerpoint/2010/main" val="35766011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A178994-A772-4D0F-A7BF-4F40E5C063C2}" type="datetimeFigureOut">
              <a:rPr lang="en-GB" smtClean="0"/>
              <a:t>09/11/2018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C4A21D-2AA4-460F-808D-3267DA79F79C}" type="slidenum">
              <a:rPr lang="en-GB" smtClean="0"/>
              <a:t>‹#›</a:t>
            </a:fld>
            <a:endParaRPr lang="en-GB"/>
          </a:p>
        </p:txBody>
      </p:sp>
    </p:spTree>
    <p:extLst>
      <p:ext uri="{BB962C8B-B14F-4D97-AF65-F5344CB8AC3E}">
        <p14:creationId xmlns:p14="http://schemas.microsoft.com/office/powerpoint/2010/main" val="31890725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A178994-A772-4D0F-A7BF-4F40E5C063C2}"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C4A21D-2AA4-460F-808D-3267DA79F79C}" type="slidenum">
              <a:rPr lang="en-GB" smtClean="0"/>
              <a:t>‹#›</a:t>
            </a:fld>
            <a:endParaRPr lang="en-GB"/>
          </a:p>
        </p:txBody>
      </p:sp>
    </p:spTree>
    <p:extLst>
      <p:ext uri="{BB962C8B-B14F-4D97-AF65-F5344CB8AC3E}">
        <p14:creationId xmlns:p14="http://schemas.microsoft.com/office/powerpoint/2010/main" val="28889413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A178994-A772-4D0F-A7BF-4F40E5C063C2}"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C4A21D-2AA4-460F-808D-3267DA79F79C}" type="slidenum">
              <a:rPr lang="en-GB" smtClean="0"/>
              <a:t>‹#›</a:t>
            </a:fld>
            <a:endParaRPr lang="en-GB"/>
          </a:p>
        </p:txBody>
      </p:sp>
    </p:spTree>
    <p:extLst>
      <p:ext uri="{BB962C8B-B14F-4D97-AF65-F5344CB8AC3E}">
        <p14:creationId xmlns:p14="http://schemas.microsoft.com/office/powerpoint/2010/main" val="4127487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email">
            <a:extLst>
              <a:ext uri="{28A0092B-C50C-407E-A947-70E740481C1C}">
                <a14:useLocalDpi xmlns:a14="http://schemas.microsoft.com/office/drawing/2010/main"/>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email">
            <a:extLst>
              <a:ext uri="{28A0092B-C50C-407E-A947-70E740481C1C}">
                <a14:useLocalDpi xmlns:a14="http://schemas.microsoft.com/office/drawing/2010/main"/>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email">
            <a:extLst>
              <a:ext uri="{28A0092B-C50C-407E-A947-70E740481C1C}">
                <a14:useLocalDpi xmlns:a14="http://schemas.microsoft.com/office/drawing/2010/main"/>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email">
            <a:extLst>
              <a:ext uri="{28A0092B-C50C-407E-A947-70E740481C1C}">
                <a14:useLocalDpi xmlns:a14="http://schemas.microsoft.com/office/drawing/2010/main"/>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A178994-A772-4D0F-A7BF-4F40E5C063C2}" type="datetimeFigureOut">
              <a:rPr lang="en-GB" smtClean="0"/>
              <a:t>09/11/2018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3C4A21D-2AA4-460F-808D-3267DA79F79C}" type="slidenum">
              <a:rPr lang="en-GB" smtClean="0"/>
              <a:t>‹#›</a:t>
            </a:fld>
            <a:endParaRPr lang="en-GB"/>
          </a:p>
        </p:txBody>
      </p:sp>
    </p:spTree>
    <p:extLst>
      <p:ext uri="{BB962C8B-B14F-4D97-AF65-F5344CB8AC3E}">
        <p14:creationId xmlns:p14="http://schemas.microsoft.com/office/powerpoint/2010/main" val="16334830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9.xml"/><Relationship Id="rId5" Type="http://schemas.openxmlformats.org/officeDocument/2006/relationships/image" Target="../media/image15.pn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9.xml"/><Relationship Id="rId5" Type="http://schemas.openxmlformats.org/officeDocument/2006/relationships/image" Target="../media/image19.png"/><Relationship Id="rId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Expanding Greek World</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947035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mtClean="0"/>
              <a:t>Messenia and Colonisation</a:t>
            </a:r>
          </a:p>
        </p:txBody>
      </p:sp>
      <p:sp>
        <p:nvSpPr>
          <p:cNvPr id="19459" name="Rectangle 3"/>
          <p:cNvSpPr>
            <a:spLocks noGrp="1" noChangeArrowheads="1"/>
          </p:cNvSpPr>
          <p:nvPr>
            <p:ph idx="1"/>
          </p:nvPr>
        </p:nvSpPr>
        <p:spPr/>
        <p:txBody>
          <a:bodyPr>
            <a:normAutofit/>
          </a:bodyPr>
          <a:lstStyle/>
          <a:p>
            <a:pPr eaLnBrk="1" hangingPunct="1"/>
            <a:r>
              <a:rPr lang="en-GB" altLang="en-US" sz="2800" dirty="0" smtClean="0"/>
              <a:t>The 8</a:t>
            </a:r>
            <a:r>
              <a:rPr lang="en-GB" altLang="en-US" sz="2800" baseline="30000" dirty="0" smtClean="0"/>
              <a:t>th</a:t>
            </a:r>
            <a:r>
              <a:rPr lang="en-GB" altLang="en-US" sz="2800" dirty="0" smtClean="0"/>
              <a:t> and 7</a:t>
            </a:r>
            <a:r>
              <a:rPr lang="en-GB" altLang="en-US" sz="2800" baseline="30000" dirty="0" smtClean="0"/>
              <a:t>th</a:t>
            </a:r>
            <a:r>
              <a:rPr lang="en-GB" altLang="en-US" sz="2800" dirty="0" smtClean="0"/>
              <a:t> centuries BCE were the time of great Greek expansion overseas. </a:t>
            </a:r>
          </a:p>
          <a:p>
            <a:pPr eaLnBrk="1" hangingPunct="1"/>
            <a:r>
              <a:rPr lang="en-GB" altLang="en-US" sz="2800" dirty="0" smtClean="0"/>
              <a:t>Most poleis looked towards new territories to relieve pressures at home.</a:t>
            </a:r>
          </a:p>
          <a:p>
            <a:pPr eaLnBrk="1" hangingPunct="1"/>
            <a:r>
              <a:rPr lang="en-GB" altLang="en-US" sz="2800" dirty="0" smtClean="0"/>
              <a:t>But conquest of a nearby region was an alternative to settlement overseas. </a:t>
            </a:r>
          </a:p>
        </p:txBody>
      </p:sp>
    </p:spTree>
    <p:extLst>
      <p:ext uri="{BB962C8B-B14F-4D97-AF65-F5344CB8AC3E}">
        <p14:creationId xmlns:p14="http://schemas.microsoft.com/office/powerpoint/2010/main" val="29832071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mtClean="0"/>
              <a:t>Overseas Settlements</a:t>
            </a:r>
          </a:p>
        </p:txBody>
      </p:sp>
      <p:sp>
        <p:nvSpPr>
          <p:cNvPr id="21507" name="Rectangle 3"/>
          <p:cNvSpPr>
            <a:spLocks noGrp="1" noChangeArrowheads="1"/>
          </p:cNvSpPr>
          <p:nvPr>
            <p:ph idx="1"/>
          </p:nvPr>
        </p:nvSpPr>
        <p:spPr/>
        <p:txBody>
          <a:bodyPr>
            <a:normAutofit/>
          </a:bodyPr>
          <a:lstStyle/>
          <a:p>
            <a:pPr marL="609600" indent="-609600"/>
            <a:r>
              <a:rPr lang="en-GB" altLang="en-US" sz="2400" dirty="0" smtClean="0"/>
              <a:t>There were various reasons for the establishment of overseas settlements in the archaic period.</a:t>
            </a:r>
          </a:p>
          <a:p>
            <a:pPr marL="609600" indent="-609600">
              <a:buFontTx/>
              <a:buAutoNum type="arabicPeriod"/>
            </a:pPr>
            <a:r>
              <a:rPr lang="en-GB" altLang="en-US" sz="2400" dirty="0" smtClean="0"/>
              <a:t>Land-hunger / overpopulation</a:t>
            </a:r>
          </a:p>
          <a:p>
            <a:pPr marL="609600" indent="-609600">
              <a:buFontTx/>
              <a:buAutoNum type="arabicPeriod"/>
            </a:pPr>
            <a:r>
              <a:rPr lang="en-GB" altLang="en-US" sz="2400" dirty="0" smtClean="0"/>
              <a:t>Lack of resources, mainly metals</a:t>
            </a:r>
          </a:p>
          <a:p>
            <a:pPr marL="609600" indent="-609600">
              <a:buFontTx/>
              <a:buAutoNum type="arabicPeriod"/>
            </a:pPr>
            <a:r>
              <a:rPr lang="en-GB" altLang="en-US" sz="2400" dirty="0" smtClean="0"/>
              <a:t>Political and/or social unrest</a:t>
            </a:r>
          </a:p>
          <a:p>
            <a:pPr marL="609600" indent="-609600">
              <a:buNone/>
            </a:pPr>
            <a:r>
              <a:rPr lang="en-GB" altLang="en-US" sz="2400" dirty="0" smtClean="0"/>
              <a:t>Sometimes all three…</a:t>
            </a:r>
          </a:p>
        </p:txBody>
      </p:sp>
      <p:sp>
        <p:nvSpPr>
          <p:cNvPr id="2" name="TextBox 1"/>
          <p:cNvSpPr txBox="1"/>
          <p:nvPr/>
        </p:nvSpPr>
        <p:spPr>
          <a:xfrm>
            <a:off x="7711170" y="3078300"/>
            <a:ext cx="3419674" cy="3170099"/>
          </a:xfrm>
          <a:prstGeom prst="rect">
            <a:avLst/>
          </a:prstGeom>
        </p:spPr>
        <p:style>
          <a:lnRef idx="3">
            <a:schemeClr val="lt1"/>
          </a:lnRef>
          <a:fillRef idx="1">
            <a:schemeClr val="accent2"/>
          </a:fillRef>
          <a:effectRef idx="1">
            <a:schemeClr val="accent2"/>
          </a:effectRef>
          <a:fontRef idx="minor">
            <a:schemeClr val="lt1"/>
          </a:fontRef>
        </p:style>
        <p:txBody>
          <a:bodyPr wrap="square" rtlCol="0">
            <a:spAutoFit/>
          </a:bodyPr>
          <a:lstStyle/>
          <a:p>
            <a:r>
              <a:rPr lang="en-GB" altLang="en-US" sz="2000" dirty="0" smtClean="0"/>
              <a:t>The vast majority of overseas settlements were </a:t>
            </a:r>
            <a:r>
              <a:rPr lang="en-GB" altLang="en-US" sz="2000" b="1" u="sng" dirty="0" smtClean="0"/>
              <a:t>NOT</a:t>
            </a:r>
            <a:r>
              <a:rPr lang="en-GB" altLang="en-US" sz="2000" dirty="0" smtClean="0"/>
              <a:t> official state </a:t>
            </a:r>
            <a:r>
              <a:rPr lang="en-GB" altLang="en-US" sz="2000" dirty="0" err="1" smtClean="0"/>
              <a:t>entreprises</a:t>
            </a:r>
            <a:r>
              <a:rPr lang="en-GB" altLang="en-US" sz="2000" dirty="0" smtClean="0"/>
              <a:t>.</a:t>
            </a:r>
          </a:p>
          <a:p>
            <a:r>
              <a:rPr lang="en-GB" altLang="en-US" sz="2000" dirty="0" smtClean="0"/>
              <a:t>On the contrary, colonisation in many cases depended on individuals who wanted a better/different life.</a:t>
            </a:r>
          </a:p>
          <a:p>
            <a:endParaRPr lang="en-GB" sz="2000" dirty="0"/>
          </a:p>
        </p:txBody>
      </p:sp>
    </p:spTree>
    <p:extLst>
      <p:ext uri="{BB962C8B-B14F-4D97-AF65-F5344CB8AC3E}">
        <p14:creationId xmlns:p14="http://schemas.microsoft.com/office/powerpoint/2010/main" val="2179949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0" y="-129381"/>
            <a:ext cx="10458980" cy="1143001"/>
          </a:xfrm>
        </p:spPr>
        <p:txBody>
          <a:bodyPr/>
          <a:lstStyle/>
          <a:p>
            <a:pPr eaLnBrk="1" hangingPunct="1"/>
            <a:r>
              <a:rPr lang="en-GB" altLang="en-US" dirty="0" smtClean="0"/>
              <a:t>Changes, Crisis and </a:t>
            </a:r>
            <a:r>
              <a:rPr lang="en-GB" altLang="en-US" dirty="0" smtClean="0"/>
              <a:t>Settlement Abroad</a:t>
            </a:r>
            <a:endParaRPr lang="en-GB" altLang="en-US" dirty="0" smtClean="0"/>
          </a:p>
        </p:txBody>
      </p:sp>
      <p:sp>
        <p:nvSpPr>
          <p:cNvPr id="29699" name="Rectangle 3"/>
          <p:cNvSpPr>
            <a:spLocks noGrp="1" noChangeArrowheads="1"/>
          </p:cNvSpPr>
          <p:nvPr>
            <p:ph sz="quarter" idx="1"/>
          </p:nvPr>
        </p:nvSpPr>
        <p:spPr>
          <a:xfrm>
            <a:off x="1992313" y="620713"/>
            <a:ext cx="8229600" cy="4525962"/>
          </a:xfrm>
        </p:spPr>
        <p:txBody>
          <a:bodyPr/>
          <a:lstStyle/>
          <a:p>
            <a:pPr eaLnBrk="1" hangingPunct="1"/>
            <a:r>
              <a:rPr lang="en-GB" altLang="en-US" dirty="0" smtClean="0"/>
              <a:t>The change in social and economic circumstances during the 8</a:t>
            </a:r>
            <a:r>
              <a:rPr lang="en-GB" altLang="en-US" baseline="30000" dirty="0" smtClean="0"/>
              <a:t>th</a:t>
            </a:r>
            <a:r>
              <a:rPr lang="en-GB" altLang="en-US" dirty="0" smtClean="0"/>
              <a:t> century was translated in social crisis that often found its release in the </a:t>
            </a:r>
            <a:r>
              <a:rPr lang="en-GB" altLang="en-US" dirty="0" smtClean="0"/>
              <a:t>settlement abroad </a:t>
            </a:r>
            <a:r>
              <a:rPr lang="en-GB" altLang="en-US" dirty="0" smtClean="0"/>
              <a:t>movement.</a:t>
            </a:r>
          </a:p>
        </p:txBody>
      </p:sp>
      <p:pic>
        <p:nvPicPr>
          <p:cNvPr id="29700" name="Picture 6" descr="GreekColonies500BCE"/>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881314" y="1857376"/>
            <a:ext cx="6257925" cy="414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1" name="Text Box 7"/>
          <p:cNvSpPr txBox="1">
            <a:spLocks noChangeArrowheads="1"/>
          </p:cNvSpPr>
          <p:nvPr/>
        </p:nvSpPr>
        <p:spPr bwMode="auto">
          <a:xfrm>
            <a:off x="1524001" y="6357939"/>
            <a:ext cx="6149975"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200"/>
              <a:t>Pic from http://www.worldcoincatalog.com/AC/C2/Greece/AG/GreekColonies500BCE.jpg</a:t>
            </a:r>
          </a:p>
        </p:txBody>
      </p:sp>
    </p:spTree>
    <p:extLst>
      <p:ext uri="{BB962C8B-B14F-4D97-AF65-F5344CB8AC3E}">
        <p14:creationId xmlns:p14="http://schemas.microsoft.com/office/powerpoint/2010/main" val="2470991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42707" y="212718"/>
            <a:ext cx="5092906" cy="1574808"/>
          </a:xfrm>
        </p:spPr>
        <p:txBody>
          <a:bodyPr/>
          <a:lstStyle/>
          <a:p>
            <a:r>
              <a:rPr lang="en-GB" dirty="0" smtClean="0"/>
              <a:t>The case of </a:t>
            </a:r>
            <a:r>
              <a:rPr lang="en-GB" dirty="0" err="1" smtClean="0"/>
              <a:t>Taras</a:t>
            </a:r>
            <a:endParaRPr lang="en-GB" dirty="0"/>
          </a:p>
        </p:txBody>
      </p:sp>
      <p:sp>
        <p:nvSpPr>
          <p:cNvPr id="6" name="Text Placeholder 5"/>
          <p:cNvSpPr>
            <a:spLocks noGrp="1"/>
          </p:cNvSpPr>
          <p:nvPr>
            <p:ph type="body" sz="half" idx="2"/>
          </p:nvPr>
        </p:nvSpPr>
        <p:spPr>
          <a:xfrm>
            <a:off x="442707" y="2036763"/>
            <a:ext cx="5084979" cy="1371600"/>
          </a:xfrm>
        </p:spPr>
        <p:txBody>
          <a:bodyPr/>
          <a:lstStyle/>
          <a:p>
            <a:r>
              <a:rPr lang="en-GB" dirty="0" smtClean="0"/>
              <a:t>Aka the only Spartan settlement abroad</a:t>
            </a:r>
            <a:endParaRPr lang="en-GB" dirty="0"/>
          </a:p>
        </p:txBody>
      </p:sp>
      <p:pic>
        <p:nvPicPr>
          <p:cNvPr id="8" name="Picture 7"/>
          <p:cNvPicPr>
            <a:picLocks noChangeAspect="1"/>
          </p:cNvPicPr>
          <p:nvPr/>
        </p:nvPicPr>
        <p:blipFill>
          <a:blip r:embed="rId2"/>
          <a:stretch>
            <a:fillRect/>
          </a:stretch>
        </p:blipFill>
        <p:spPr>
          <a:xfrm>
            <a:off x="5262536" y="1174746"/>
            <a:ext cx="6782180" cy="3194054"/>
          </a:xfrm>
          <a:prstGeom prst="rect">
            <a:avLst/>
          </a:prstGeom>
        </p:spPr>
      </p:pic>
      <p:pic>
        <p:nvPicPr>
          <p:cNvPr id="9" name="Picture 8"/>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254979" y="2989358"/>
            <a:ext cx="3757639" cy="3610761"/>
          </a:xfrm>
          <a:prstGeom prst="rect">
            <a:avLst/>
          </a:prstGeom>
        </p:spPr>
      </p:pic>
    </p:spTree>
    <p:extLst>
      <p:ext uri="{BB962C8B-B14F-4D97-AF65-F5344CB8AC3E}">
        <p14:creationId xmlns:p14="http://schemas.microsoft.com/office/powerpoint/2010/main" val="1112008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smtClean="0"/>
              <a:t>Taras</a:t>
            </a:r>
          </a:p>
        </p:txBody>
      </p:sp>
      <p:sp>
        <p:nvSpPr>
          <p:cNvPr id="23555" name="Rectangle 3"/>
          <p:cNvSpPr>
            <a:spLocks noGrp="1" noChangeArrowheads="1"/>
          </p:cNvSpPr>
          <p:nvPr>
            <p:ph sz="quarter" idx="1"/>
          </p:nvPr>
        </p:nvSpPr>
        <p:spPr/>
        <p:txBody>
          <a:bodyPr>
            <a:normAutofit/>
          </a:bodyPr>
          <a:lstStyle/>
          <a:p>
            <a:pPr marL="609600" indent="-609600"/>
            <a:r>
              <a:rPr lang="en-GB" altLang="en-US" sz="2800" dirty="0" err="1" smtClean="0"/>
              <a:t>Taras</a:t>
            </a:r>
            <a:r>
              <a:rPr lang="en-GB" altLang="en-US" sz="2800" dirty="0" smtClean="0"/>
              <a:t> is a somewhat exceptional case for a Greek settlement abroad:</a:t>
            </a:r>
          </a:p>
          <a:p>
            <a:pPr marL="609600" indent="-609600">
              <a:buFontTx/>
              <a:buAutoNum type="arabicPeriod"/>
            </a:pPr>
            <a:r>
              <a:rPr lang="en-GB" altLang="en-US" sz="2800" dirty="0" smtClean="0"/>
              <a:t>It was established purely for reasons of political/social unrest</a:t>
            </a:r>
          </a:p>
          <a:p>
            <a:pPr marL="609600" indent="-609600">
              <a:buFontTx/>
              <a:buAutoNum type="arabicPeriod"/>
            </a:pPr>
            <a:r>
              <a:rPr lang="en-GB" altLang="en-US" sz="2800" dirty="0" smtClean="0"/>
              <a:t>It was a state-sponsored enterprise. </a:t>
            </a:r>
          </a:p>
        </p:txBody>
      </p:sp>
    </p:spTree>
    <p:extLst>
      <p:ext uri="{BB962C8B-B14F-4D97-AF65-F5344CB8AC3E}">
        <p14:creationId xmlns:p14="http://schemas.microsoft.com/office/powerpoint/2010/main" val="29709219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840089" y="0"/>
            <a:ext cx="8229600" cy="1143001"/>
          </a:xfrm>
        </p:spPr>
        <p:txBody>
          <a:bodyPr/>
          <a:lstStyle/>
          <a:p>
            <a:pPr eaLnBrk="1" hangingPunct="1"/>
            <a:r>
              <a:rPr lang="en-GB" altLang="en-US" dirty="0" err="1" smtClean="0"/>
              <a:t>Taras</a:t>
            </a:r>
            <a:r>
              <a:rPr lang="en-GB" altLang="en-US" dirty="0" smtClean="0"/>
              <a:t>: The Tradition</a:t>
            </a:r>
          </a:p>
        </p:txBody>
      </p:sp>
      <p:sp>
        <p:nvSpPr>
          <p:cNvPr id="24579" name="Rectangle 3"/>
          <p:cNvSpPr>
            <a:spLocks noGrp="1" noChangeArrowheads="1"/>
          </p:cNvSpPr>
          <p:nvPr>
            <p:ph sz="quarter" idx="1"/>
          </p:nvPr>
        </p:nvSpPr>
        <p:spPr>
          <a:xfrm>
            <a:off x="327378" y="765175"/>
            <a:ext cx="11255022" cy="5976938"/>
          </a:xfrm>
        </p:spPr>
        <p:txBody>
          <a:bodyPr/>
          <a:lstStyle/>
          <a:p>
            <a:pPr eaLnBrk="1" hangingPunct="1">
              <a:lnSpc>
                <a:spcPct val="80000"/>
              </a:lnSpc>
            </a:pPr>
            <a:r>
              <a:rPr lang="en-GB" altLang="en-US" sz="1900" dirty="0"/>
              <a:t>2] In speaking of the founding of </a:t>
            </a:r>
            <a:r>
              <a:rPr lang="en-GB" altLang="en-US" sz="1900" dirty="0" err="1"/>
              <a:t>Taras</a:t>
            </a:r>
            <a:r>
              <a:rPr lang="en-GB" altLang="en-US" sz="1900" dirty="0"/>
              <a:t>, Antiochus says: After the Messenian war broke out, those of the Lacedaemonians who did not take part in the expedition were adjudged slaves and were named Helots, and all children who were born in the time of the expedition were called </a:t>
            </a:r>
            <a:r>
              <a:rPr lang="en-GB" altLang="en-US" sz="1900" dirty="0" err="1"/>
              <a:t>Partheniae</a:t>
            </a:r>
            <a:r>
              <a:rPr lang="en-GB" altLang="en-US" sz="1900" dirty="0"/>
              <a:t> and judicially deprived of the rights of citizenship, but they would not tolerate this, and since they were numerous formed a plot against the free citizens; and when the latter learned of the plot they sent secretly certain men who, through a pretence of friendship, were to report what manner of plot it was; among these was </a:t>
            </a:r>
            <a:r>
              <a:rPr lang="en-GB" altLang="en-US" sz="1900" dirty="0" err="1"/>
              <a:t>Phalanthus</a:t>
            </a:r>
            <a:r>
              <a:rPr lang="en-GB" altLang="en-US" sz="1900" dirty="0"/>
              <a:t>, who was reputed to be their champion, but he was not pleased, in general, with those who had been named to take part in the council. It was agreed, however, that the attack should be made at the </a:t>
            </a:r>
            <a:r>
              <a:rPr lang="en-GB" altLang="en-US" sz="1900" dirty="0" err="1"/>
              <a:t>Hyacinthian</a:t>
            </a:r>
            <a:r>
              <a:rPr lang="en-GB" altLang="en-US" sz="1900" dirty="0"/>
              <a:t> festival in the </a:t>
            </a:r>
            <a:r>
              <a:rPr lang="en-GB" altLang="en-US" sz="1900" dirty="0" err="1"/>
              <a:t>Amyclaeum</a:t>
            </a:r>
            <a:r>
              <a:rPr lang="en-GB" altLang="en-US" sz="1900" dirty="0"/>
              <a:t> when the games were being celebrated, at the moment when </a:t>
            </a:r>
            <a:r>
              <a:rPr lang="en-GB" altLang="en-US" sz="1900" dirty="0" err="1"/>
              <a:t>Phalanthus</a:t>
            </a:r>
            <a:r>
              <a:rPr lang="en-GB" altLang="en-US" sz="1900" dirty="0"/>
              <a:t> should put on his leather cap (the free citizens were recognizable by their hair  ); but when </a:t>
            </a:r>
            <a:r>
              <a:rPr lang="en-GB" altLang="en-US" sz="1900" dirty="0" err="1"/>
              <a:t>Phalanthus</a:t>
            </a:r>
            <a:r>
              <a:rPr lang="en-GB" altLang="en-US" sz="1900" dirty="0"/>
              <a:t> and his men had secretly reported the agreement, and when the games were in progress, the herald came forward and forbade </a:t>
            </a:r>
            <a:r>
              <a:rPr lang="en-GB" altLang="en-US" sz="1900" dirty="0" err="1"/>
              <a:t>Phalanthus</a:t>
            </a:r>
            <a:r>
              <a:rPr lang="en-GB" altLang="en-US" sz="1900" dirty="0"/>
              <a:t> to put on a leather cap; and when the plotters perceived that the plot had been revealed, some of them began to run away and others to beg for mercy; but they were bidden to be of good cheer and were given over to custody; </a:t>
            </a:r>
            <a:r>
              <a:rPr lang="en-GB" altLang="en-US" sz="1900" dirty="0" err="1"/>
              <a:t>Phalanthus</a:t>
            </a:r>
            <a:r>
              <a:rPr lang="en-GB" altLang="en-US" sz="1900" dirty="0"/>
              <a:t>, however, was sent to the temple of the god to consult with reference to founding a colony; and the god responded, "I give to thee </a:t>
            </a:r>
            <a:r>
              <a:rPr lang="en-GB" altLang="en-US" sz="1900" dirty="0" err="1"/>
              <a:t>Satyrium</a:t>
            </a:r>
            <a:r>
              <a:rPr lang="en-GB" altLang="en-US" sz="1900" dirty="0"/>
              <a:t>, both to take up thine abode in the rich land of </a:t>
            </a:r>
            <a:r>
              <a:rPr lang="en-GB" altLang="en-US" sz="1900" dirty="0" err="1"/>
              <a:t>Taras</a:t>
            </a:r>
            <a:r>
              <a:rPr lang="en-GB" altLang="en-US" sz="1900" dirty="0"/>
              <a:t> and to become a bane to the </a:t>
            </a:r>
            <a:r>
              <a:rPr lang="en-GB" altLang="en-US" sz="1900" dirty="0" err="1"/>
              <a:t>Iapygians</a:t>
            </a:r>
            <a:r>
              <a:rPr lang="en-GB" altLang="en-US" sz="1900" dirty="0"/>
              <a:t>." Accordingly, the </a:t>
            </a:r>
            <a:r>
              <a:rPr lang="en-GB" altLang="en-US" sz="1900" dirty="0" err="1"/>
              <a:t>Partheniae</a:t>
            </a:r>
            <a:r>
              <a:rPr lang="en-GB" altLang="en-US" sz="1900" dirty="0"/>
              <a:t> went thither with </a:t>
            </a:r>
            <a:r>
              <a:rPr lang="en-GB" altLang="en-US" sz="1900" dirty="0" err="1"/>
              <a:t>Phalanthus</a:t>
            </a:r>
            <a:r>
              <a:rPr lang="en-GB" altLang="en-US" sz="1900" dirty="0"/>
              <a:t>, and they were welcomed by both the barbarians and the Cretans who had previously taken possession of the place. Strabo 6.3.2</a:t>
            </a:r>
          </a:p>
          <a:p>
            <a:pPr eaLnBrk="1" hangingPunct="1">
              <a:lnSpc>
                <a:spcPct val="80000"/>
              </a:lnSpc>
              <a:buFontTx/>
              <a:buNone/>
            </a:pPr>
            <a:r>
              <a:rPr lang="en-GB" altLang="en-US" sz="1000" dirty="0" err="1"/>
              <a:t>Transl</a:t>
            </a:r>
            <a:r>
              <a:rPr lang="en-GB" altLang="en-US" sz="1000" dirty="0"/>
              <a:t>: Strabo. ed. H. L. Jones, The Geography of Strabo. Cambridge, Mass.: Harvard University Press; London: William Heinemann, Ltd. 1924. http://www.perseus.tufts.edu/cgi-bin/ptext?lookup=Strab.+6.3.1 </a:t>
            </a:r>
          </a:p>
        </p:txBody>
      </p:sp>
    </p:spTree>
    <p:extLst>
      <p:ext uri="{BB962C8B-B14F-4D97-AF65-F5344CB8AC3E}">
        <p14:creationId xmlns:p14="http://schemas.microsoft.com/office/powerpoint/2010/main" val="184725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smtClean="0"/>
              <a:t>Taras: Stories and Possibilities</a:t>
            </a:r>
          </a:p>
        </p:txBody>
      </p:sp>
      <p:sp>
        <p:nvSpPr>
          <p:cNvPr id="25603" name="Rectangle 3"/>
          <p:cNvSpPr>
            <a:spLocks noGrp="1" noChangeArrowheads="1"/>
          </p:cNvSpPr>
          <p:nvPr>
            <p:ph sz="quarter" idx="1"/>
          </p:nvPr>
        </p:nvSpPr>
        <p:spPr>
          <a:xfrm>
            <a:off x="1981200" y="1600201"/>
            <a:ext cx="8229600" cy="5141913"/>
          </a:xfrm>
        </p:spPr>
        <p:txBody>
          <a:bodyPr>
            <a:normAutofit/>
          </a:bodyPr>
          <a:lstStyle/>
          <a:p>
            <a:pPr eaLnBrk="1" hangingPunct="1">
              <a:lnSpc>
                <a:spcPct val="90000"/>
              </a:lnSpc>
            </a:pPr>
            <a:r>
              <a:rPr lang="en-GB" altLang="en-US" sz="2400" dirty="0" smtClean="0"/>
              <a:t>Both stories have to do with political and social unrest.</a:t>
            </a:r>
          </a:p>
          <a:p>
            <a:pPr eaLnBrk="1" hangingPunct="1">
              <a:lnSpc>
                <a:spcPct val="90000"/>
              </a:lnSpc>
            </a:pPr>
            <a:r>
              <a:rPr lang="en-GB" altLang="en-US" sz="2400" dirty="0" smtClean="0"/>
              <a:t>Possibly both stories are later invention trying to explain the name </a:t>
            </a:r>
            <a:r>
              <a:rPr lang="en-GB" altLang="en-US" sz="2400" dirty="0" err="1" smtClean="0"/>
              <a:t>Partheniai</a:t>
            </a:r>
            <a:r>
              <a:rPr lang="en-GB" altLang="en-US" sz="2400" dirty="0" smtClean="0"/>
              <a:t> (=maiden’s sons).</a:t>
            </a:r>
          </a:p>
          <a:p>
            <a:pPr eaLnBrk="1" hangingPunct="1">
              <a:lnSpc>
                <a:spcPct val="90000"/>
              </a:lnSpc>
            </a:pPr>
            <a:r>
              <a:rPr lang="en-GB" altLang="en-US" sz="2400" dirty="0" smtClean="0"/>
              <a:t>Possibly </a:t>
            </a:r>
            <a:r>
              <a:rPr lang="en-GB" altLang="en-US" sz="2400" dirty="0" err="1" smtClean="0"/>
              <a:t>Ephoros</a:t>
            </a:r>
            <a:r>
              <a:rPr lang="en-GB" altLang="en-US" sz="2400" dirty="0" smtClean="0"/>
              <a:t>’ claim that if the colony was unsuccessful the </a:t>
            </a:r>
            <a:r>
              <a:rPr lang="en-GB" altLang="en-US" sz="2400" dirty="0" err="1" smtClean="0"/>
              <a:t>Partheniai</a:t>
            </a:r>
            <a:r>
              <a:rPr lang="en-GB" altLang="en-US" sz="2400" dirty="0" smtClean="0"/>
              <a:t> would get 1/5</a:t>
            </a:r>
            <a:r>
              <a:rPr lang="en-GB" altLang="en-US" sz="2400" baseline="30000" dirty="0" smtClean="0"/>
              <a:t>th</a:t>
            </a:r>
            <a:r>
              <a:rPr lang="en-GB" altLang="en-US" sz="2400" dirty="0" smtClean="0"/>
              <a:t> </a:t>
            </a:r>
            <a:r>
              <a:rPr lang="en-GB" altLang="en-US" sz="2400" dirty="0" err="1" smtClean="0"/>
              <a:t>pof</a:t>
            </a:r>
            <a:r>
              <a:rPr lang="en-GB" altLang="en-US" sz="2400" dirty="0" smtClean="0"/>
              <a:t> Messenia reflects some original </a:t>
            </a:r>
            <a:r>
              <a:rPr lang="en-GB" altLang="en-US" sz="2400" dirty="0" err="1" smtClean="0"/>
              <a:t>quarell</a:t>
            </a:r>
            <a:r>
              <a:rPr lang="en-GB" altLang="en-US" sz="2400" dirty="0" smtClean="0"/>
              <a:t> in Sparta about the distribution of land in Messenia</a:t>
            </a:r>
          </a:p>
        </p:txBody>
      </p:sp>
    </p:spTree>
    <p:extLst>
      <p:ext uri="{BB962C8B-B14F-4D97-AF65-F5344CB8AC3E}">
        <p14:creationId xmlns:p14="http://schemas.microsoft.com/office/powerpoint/2010/main" val="21740070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 critical time</a:t>
            </a:r>
            <a:endParaRPr lang="en-GB" dirty="0"/>
          </a:p>
        </p:txBody>
      </p:sp>
    </p:spTree>
    <p:extLst>
      <p:ext uri="{BB962C8B-B14F-4D97-AF65-F5344CB8AC3E}">
        <p14:creationId xmlns:p14="http://schemas.microsoft.com/office/powerpoint/2010/main" val="11112194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smtClean="0"/>
              <a:t>A story of Crisis?</a:t>
            </a:r>
          </a:p>
        </p:txBody>
      </p:sp>
      <p:sp>
        <p:nvSpPr>
          <p:cNvPr id="26627" name="Rectangle 3"/>
          <p:cNvSpPr>
            <a:spLocks noGrp="1" noChangeArrowheads="1"/>
          </p:cNvSpPr>
          <p:nvPr>
            <p:ph sz="quarter" idx="1"/>
          </p:nvPr>
        </p:nvSpPr>
        <p:spPr/>
        <p:txBody>
          <a:bodyPr>
            <a:normAutofit lnSpcReduction="10000"/>
          </a:bodyPr>
          <a:lstStyle/>
          <a:p>
            <a:pPr eaLnBrk="1" hangingPunct="1"/>
            <a:r>
              <a:rPr lang="en-GB" altLang="en-US" dirty="0" smtClean="0"/>
              <a:t>The expansion towards the west and the </a:t>
            </a:r>
            <a:r>
              <a:rPr lang="en-GB" altLang="en-US" dirty="0" err="1" smtClean="0"/>
              <a:t>Partheniai</a:t>
            </a:r>
            <a:r>
              <a:rPr lang="en-GB" altLang="en-US" dirty="0" smtClean="0"/>
              <a:t> affair soon after suggest very strongly that Sparta was going through a crisis in the late 8</a:t>
            </a:r>
            <a:r>
              <a:rPr lang="en-GB" altLang="en-US" baseline="30000" dirty="0" smtClean="0"/>
              <a:t>th</a:t>
            </a:r>
            <a:r>
              <a:rPr lang="en-GB" altLang="en-US" dirty="0" smtClean="0"/>
              <a:t> / early 7</a:t>
            </a:r>
            <a:r>
              <a:rPr lang="en-GB" altLang="en-US" baseline="30000" dirty="0" smtClean="0"/>
              <a:t>th</a:t>
            </a:r>
            <a:r>
              <a:rPr lang="en-GB" altLang="en-US" dirty="0" smtClean="0"/>
              <a:t> centuries BCE. </a:t>
            </a:r>
          </a:p>
          <a:p>
            <a:pPr eaLnBrk="1" hangingPunct="1"/>
            <a:r>
              <a:rPr lang="en-GB" altLang="en-US" dirty="0" smtClean="0"/>
              <a:t>This crisis was paralleled in other poleis. </a:t>
            </a:r>
            <a:endParaRPr lang="en-GB" altLang="en-US" dirty="0" smtClean="0"/>
          </a:p>
          <a:p>
            <a:r>
              <a:rPr lang="en-GB" altLang="en-US" dirty="0"/>
              <a:t>This crisis, in Sparta and elsewhere, was social, economic and, consequently, political. </a:t>
            </a:r>
          </a:p>
          <a:p>
            <a:r>
              <a:rPr lang="en-GB" altLang="en-US" dirty="0"/>
              <a:t>The resumption and increase of long-distance trade along with renewed prosperity created inequality and a class of newly rich and influential men that were outside or on the fringes of the traditional elites. </a:t>
            </a:r>
          </a:p>
          <a:p>
            <a:r>
              <a:rPr lang="en-GB" altLang="en-US" dirty="0"/>
              <a:t>This new prosperity is seen not only in the increased number of grave-goods but also in the beginning of hoplite-style warfare. </a:t>
            </a:r>
          </a:p>
          <a:p>
            <a:pPr eaLnBrk="1" hangingPunct="1"/>
            <a:endParaRPr lang="en-GB" altLang="en-US" dirty="0" smtClean="0"/>
          </a:p>
        </p:txBody>
      </p:sp>
    </p:spTree>
    <p:extLst>
      <p:ext uri="{BB962C8B-B14F-4D97-AF65-F5344CB8AC3E}">
        <p14:creationId xmlns:p14="http://schemas.microsoft.com/office/powerpoint/2010/main" val="2265774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smtClean="0"/>
              <a:t>Hoplites and New Men</a:t>
            </a:r>
          </a:p>
        </p:txBody>
      </p:sp>
      <p:sp>
        <p:nvSpPr>
          <p:cNvPr id="28675" name="Rectangle 3"/>
          <p:cNvSpPr>
            <a:spLocks noGrp="1" noChangeArrowheads="1"/>
          </p:cNvSpPr>
          <p:nvPr>
            <p:ph sz="quarter" idx="1"/>
          </p:nvPr>
        </p:nvSpPr>
        <p:spPr>
          <a:xfrm>
            <a:off x="1981200" y="1600201"/>
            <a:ext cx="4402138" cy="4525963"/>
          </a:xfrm>
        </p:spPr>
        <p:txBody>
          <a:bodyPr>
            <a:normAutofit lnSpcReduction="10000"/>
          </a:bodyPr>
          <a:lstStyle/>
          <a:p>
            <a:pPr eaLnBrk="1" hangingPunct="1"/>
            <a:r>
              <a:rPr lang="en-GB" altLang="en-US" sz="2800"/>
              <a:t>The evolution of the hoplite is a vastly debated subject. </a:t>
            </a:r>
          </a:p>
          <a:p>
            <a:pPr eaLnBrk="1" hangingPunct="1"/>
            <a:r>
              <a:rPr lang="en-GB" altLang="en-US" sz="2800"/>
              <a:t>In the most basic level, the ability of more people to bear good iron arms and have heavy armour shows that they were more prosperous than before. </a:t>
            </a:r>
          </a:p>
        </p:txBody>
      </p:sp>
      <p:pic>
        <p:nvPicPr>
          <p:cNvPr id="28676" name="Picture 5" descr="300px-Lekythos_hoplite_Petit_Palais_ADUT01575"/>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7248525" y="1341439"/>
            <a:ext cx="2857500" cy="435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6772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smtClean="0"/>
              <a:t>Crisis, Law and Political Reform </a:t>
            </a:r>
          </a:p>
        </p:txBody>
      </p:sp>
      <p:sp>
        <p:nvSpPr>
          <p:cNvPr id="30723" name="Rectangle 3"/>
          <p:cNvSpPr>
            <a:spLocks noGrp="1" noChangeArrowheads="1"/>
          </p:cNvSpPr>
          <p:nvPr>
            <p:ph sz="quarter" idx="1"/>
          </p:nvPr>
        </p:nvSpPr>
        <p:spPr/>
        <p:txBody>
          <a:bodyPr>
            <a:normAutofit/>
          </a:bodyPr>
          <a:lstStyle/>
          <a:p>
            <a:pPr eaLnBrk="1" hangingPunct="1"/>
            <a:r>
              <a:rPr lang="en-GB" altLang="en-US" sz="2800" dirty="0" smtClean="0"/>
              <a:t>In the course of the 7</a:t>
            </a:r>
            <a:r>
              <a:rPr lang="en-GB" altLang="en-US" sz="2800" baseline="30000" dirty="0" smtClean="0"/>
              <a:t>th</a:t>
            </a:r>
            <a:r>
              <a:rPr lang="en-GB" altLang="en-US" sz="2800" dirty="0" smtClean="0"/>
              <a:t> century, the crisis started having consequences in the old poleis as well. This crisis and the efforts to alleviate it then found release in legislation and the writing of such legislation and, eventually, in political reform, often after a period of tyranny.</a:t>
            </a:r>
          </a:p>
        </p:txBody>
      </p:sp>
    </p:spTree>
    <p:extLst>
      <p:ext uri="{BB962C8B-B14F-4D97-AF65-F5344CB8AC3E}">
        <p14:creationId xmlns:p14="http://schemas.microsoft.com/office/powerpoint/2010/main" val="15465403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Emergence of Written Law</a:t>
            </a:r>
            <a:endParaRPr lang="en-GB" dirty="0"/>
          </a:p>
        </p:txBody>
      </p:sp>
      <p:sp>
        <p:nvSpPr>
          <p:cNvPr id="3" name="Content Placeholder 2"/>
          <p:cNvSpPr>
            <a:spLocks noGrp="1"/>
          </p:cNvSpPr>
          <p:nvPr>
            <p:ph idx="1"/>
          </p:nvPr>
        </p:nvSpPr>
        <p:spPr>
          <a:xfrm>
            <a:off x="1103313" y="2052918"/>
            <a:ext cx="5647444" cy="4195481"/>
          </a:xfrm>
        </p:spPr>
        <p:txBody>
          <a:bodyPr/>
          <a:lstStyle/>
          <a:p>
            <a:r>
              <a:rPr lang="en-GB" dirty="0"/>
              <a:t>"May God be kind (?). The city has  thus decided; when a man has been </a:t>
            </a:r>
            <a:r>
              <a:rPr lang="en-GB" i="1" dirty="0" err="1"/>
              <a:t>kosmos</a:t>
            </a:r>
            <a:r>
              <a:rPr lang="en-GB" dirty="0"/>
              <a:t>, the same man shall not be </a:t>
            </a:r>
            <a:r>
              <a:rPr lang="en-GB" i="1" dirty="0" err="1"/>
              <a:t>kosmos</a:t>
            </a:r>
            <a:r>
              <a:rPr lang="en-GB" dirty="0"/>
              <a:t> again for ten years. If he does act as </a:t>
            </a:r>
            <a:r>
              <a:rPr lang="en-GB" i="1" dirty="0" err="1"/>
              <a:t>kosmos</a:t>
            </a:r>
            <a:r>
              <a:rPr lang="en-GB" dirty="0"/>
              <a:t>, whatever, judgements he gives, he shall owe double, and he shall lose his rights to office, as long as he lives, and whatever he does as </a:t>
            </a:r>
            <a:r>
              <a:rPr lang="en-GB" i="1" dirty="0" err="1"/>
              <a:t>kosmos</a:t>
            </a:r>
            <a:r>
              <a:rPr lang="en-GB" dirty="0"/>
              <a:t> shall be nothing. The swearers shall be the </a:t>
            </a:r>
            <a:r>
              <a:rPr lang="en-GB" i="1" dirty="0" err="1"/>
              <a:t>kosmos</a:t>
            </a:r>
            <a:r>
              <a:rPr lang="en-GB" dirty="0"/>
              <a:t> (.e. the body of </a:t>
            </a:r>
            <a:r>
              <a:rPr lang="en-GB" i="1" dirty="0" err="1"/>
              <a:t>kosmoi</a:t>
            </a:r>
            <a:r>
              <a:rPr lang="en-GB" dirty="0"/>
              <a:t>) and the </a:t>
            </a:r>
            <a:r>
              <a:rPr lang="en-GB" i="1" dirty="0" err="1"/>
              <a:t>damioi</a:t>
            </a:r>
            <a:r>
              <a:rPr lang="en-GB" dirty="0"/>
              <a:t>, and twenty of the city</a:t>
            </a:r>
            <a:r>
              <a:rPr lang="en-GB" dirty="0" smtClean="0"/>
              <a:t>.“ Law of </a:t>
            </a:r>
            <a:r>
              <a:rPr lang="en-GB" dirty="0" err="1" smtClean="0"/>
              <a:t>Dreros</a:t>
            </a:r>
            <a:endParaRPr lang="en-GB" dirty="0"/>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750757" y="1298222"/>
            <a:ext cx="5172677" cy="2121606"/>
          </a:xfrm>
          <a:prstGeom prst="rect">
            <a:avLst/>
          </a:prstGeom>
        </p:spPr>
      </p:pic>
      <p:pic>
        <p:nvPicPr>
          <p:cNvPr id="5" name="Picture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86222" y="3710124"/>
            <a:ext cx="4626730" cy="2195287"/>
          </a:xfrm>
          <a:prstGeom prst="rect">
            <a:avLst/>
          </a:prstGeom>
        </p:spPr>
      </p:pic>
      <p:cxnSp>
        <p:nvCxnSpPr>
          <p:cNvPr id="7" name="Straight Arrow Connector 6"/>
          <p:cNvCxnSpPr/>
          <p:nvPr/>
        </p:nvCxnSpPr>
        <p:spPr>
          <a:xfrm flipH="1">
            <a:off x="10216444" y="4265332"/>
            <a:ext cx="462845" cy="58889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2544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9818" y="61383"/>
            <a:ext cx="5092906" cy="1574808"/>
          </a:xfrm>
        </p:spPr>
        <p:txBody>
          <a:bodyPr>
            <a:normAutofit fontScale="90000"/>
          </a:bodyPr>
          <a:lstStyle/>
          <a:p>
            <a:r>
              <a:rPr lang="en-GB" dirty="0" smtClean="0"/>
              <a:t>Settlement Abroad – Connections: ~Potidaea</a:t>
            </a:r>
            <a:endParaRPr lang="en-GB" dirty="0"/>
          </a:p>
        </p:txBody>
      </p:sp>
      <p:pic>
        <p:nvPicPr>
          <p:cNvPr id="7" name="Picture 6"/>
          <p:cNvPicPr>
            <a:picLocks noChangeAspect="1"/>
          </p:cNvPicPr>
          <p:nvPr/>
        </p:nvPicPr>
        <p:blipFill>
          <a:blip r:embed="rId2"/>
          <a:stretch>
            <a:fillRect/>
          </a:stretch>
        </p:blipFill>
        <p:spPr>
          <a:xfrm>
            <a:off x="6357584" y="435151"/>
            <a:ext cx="1666875" cy="1743075"/>
          </a:xfrm>
          <a:prstGeom prst="rect">
            <a:avLst/>
          </a:prstGeom>
        </p:spPr>
      </p:pic>
      <p:pic>
        <p:nvPicPr>
          <p:cNvPr id="8" name="Picture 7"/>
          <p:cNvPicPr>
            <a:picLocks noChangeAspect="1"/>
          </p:cNvPicPr>
          <p:nvPr/>
        </p:nvPicPr>
        <p:blipFill>
          <a:blip r:embed="rId3"/>
          <a:stretch>
            <a:fillRect/>
          </a:stretch>
        </p:blipFill>
        <p:spPr>
          <a:xfrm>
            <a:off x="8513762" y="435151"/>
            <a:ext cx="1666875" cy="1676400"/>
          </a:xfrm>
          <a:prstGeom prst="rect">
            <a:avLst/>
          </a:prstGeom>
        </p:spPr>
      </p:pic>
      <p:sp>
        <p:nvSpPr>
          <p:cNvPr id="9" name="TextBox 8"/>
          <p:cNvSpPr txBox="1"/>
          <p:nvPr/>
        </p:nvSpPr>
        <p:spPr>
          <a:xfrm>
            <a:off x="6357584" y="2472267"/>
            <a:ext cx="3348994" cy="369332"/>
          </a:xfrm>
          <a:prstGeom prst="rect">
            <a:avLst/>
          </a:prstGeom>
          <a:noFill/>
        </p:spPr>
        <p:txBody>
          <a:bodyPr wrap="none" rtlCol="0">
            <a:spAutoFit/>
          </a:bodyPr>
          <a:lstStyle/>
          <a:p>
            <a:r>
              <a:rPr lang="en-GB" dirty="0" smtClean="0"/>
              <a:t>Silver Tetradrachm Potidaea</a:t>
            </a:r>
            <a:endParaRPr lang="en-GB" dirty="0"/>
          </a:p>
        </p:txBody>
      </p:sp>
      <p:pic>
        <p:nvPicPr>
          <p:cNvPr id="11" name="Picture 10"/>
          <p:cNvPicPr>
            <a:picLocks noChangeAspect="1"/>
          </p:cNvPicPr>
          <p:nvPr/>
        </p:nvPicPr>
        <p:blipFill>
          <a:blip r:embed="rId4"/>
          <a:stretch>
            <a:fillRect/>
          </a:stretch>
        </p:blipFill>
        <p:spPr>
          <a:xfrm>
            <a:off x="6246813" y="3552825"/>
            <a:ext cx="1666875" cy="1581150"/>
          </a:xfrm>
          <a:prstGeom prst="rect">
            <a:avLst/>
          </a:prstGeom>
        </p:spPr>
      </p:pic>
      <p:pic>
        <p:nvPicPr>
          <p:cNvPr id="12" name="Picture 11"/>
          <p:cNvPicPr>
            <a:picLocks noChangeAspect="1"/>
          </p:cNvPicPr>
          <p:nvPr/>
        </p:nvPicPr>
        <p:blipFill>
          <a:blip r:embed="rId5"/>
          <a:stretch>
            <a:fillRect/>
          </a:stretch>
        </p:blipFill>
        <p:spPr>
          <a:xfrm>
            <a:off x="8513761" y="3504494"/>
            <a:ext cx="1666875" cy="1581150"/>
          </a:xfrm>
          <a:prstGeom prst="rect">
            <a:avLst/>
          </a:prstGeom>
        </p:spPr>
      </p:pic>
      <p:sp>
        <p:nvSpPr>
          <p:cNvPr id="13" name="TextBox 12"/>
          <p:cNvSpPr txBox="1"/>
          <p:nvPr/>
        </p:nvSpPr>
        <p:spPr>
          <a:xfrm>
            <a:off x="6357584" y="5429956"/>
            <a:ext cx="2307042" cy="369332"/>
          </a:xfrm>
          <a:prstGeom prst="rect">
            <a:avLst/>
          </a:prstGeom>
          <a:noFill/>
        </p:spPr>
        <p:txBody>
          <a:bodyPr wrap="none" rtlCol="0">
            <a:spAutoFit/>
          </a:bodyPr>
          <a:lstStyle/>
          <a:p>
            <a:r>
              <a:rPr lang="en-GB" dirty="0" smtClean="0"/>
              <a:t>Silver </a:t>
            </a:r>
            <a:r>
              <a:rPr lang="en-GB" dirty="0" err="1" smtClean="0"/>
              <a:t>stater</a:t>
            </a:r>
            <a:r>
              <a:rPr lang="en-GB" dirty="0" smtClean="0"/>
              <a:t> Corinth</a:t>
            </a:r>
            <a:endParaRPr lang="en-GB" dirty="0"/>
          </a:p>
        </p:txBody>
      </p:sp>
      <p:sp>
        <p:nvSpPr>
          <p:cNvPr id="17" name="TextBox 16"/>
          <p:cNvSpPr txBox="1"/>
          <p:nvPr/>
        </p:nvSpPr>
        <p:spPr>
          <a:xfrm>
            <a:off x="329818" y="1738490"/>
            <a:ext cx="6027765" cy="4247317"/>
          </a:xfrm>
          <a:prstGeom prst="rect">
            <a:avLst/>
          </a:prstGeom>
          <a:noFill/>
        </p:spPr>
        <p:txBody>
          <a:bodyPr wrap="square" rtlCol="0">
            <a:spAutoFit/>
          </a:bodyPr>
          <a:lstStyle/>
          <a:p>
            <a:r>
              <a:rPr lang="en-GB" dirty="0"/>
              <a:t>Almost immediately after this, fresh differences arose between the Athenians and Peloponnesians, and contributed their share to the war. [2] Corinth was forming schemes for retaliation, and Athens suspected her hostility. The </a:t>
            </a:r>
            <a:r>
              <a:rPr lang="en-GB" dirty="0" err="1"/>
              <a:t>Potidaeans</a:t>
            </a:r>
            <a:r>
              <a:rPr lang="en-GB" dirty="0"/>
              <a:t>, who inhabit the isthmus of </a:t>
            </a:r>
            <a:r>
              <a:rPr lang="en-GB" dirty="0" err="1"/>
              <a:t>Pallene</a:t>
            </a:r>
            <a:r>
              <a:rPr lang="en-GB" dirty="0"/>
              <a:t>, being a Corinthian colony, but tributary allies of Athens, were ordered to raze the wall looking towards </a:t>
            </a:r>
            <a:r>
              <a:rPr lang="en-GB" dirty="0" err="1"/>
              <a:t>Pallene</a:t>
            </a:r>
            <a:r>
              <a:rPr lang="en-GB" dirty="0"/>
              <a:t>, to give hostages, to dismiss the Corinthian magistrates, and in future not to receive the persons sent from Corinth annually to succeed them. It was feared that they might be persuaded by </a:t>
            </a:r>
            <a:r>
              <a:rPr lang="en-GB" dirty="0" err="1"/>
              <a:t>Perdiccas</a:t>
            </a:r>
            <a:r>
              <a:rPr lang="en-GB" dirty="0"/>
              <a:t> and the Corinthians to revolt, and might draw the rest of the allies in the direction of Thrace to revolt with them</a:t>
            </a:r>
            <a:r>
              <a:rPr lang="en-GB" dirty="0" smtClean="0"/>
              <a:t>. </a:t>
            </a:r>
            <a:r>
              <a:rPr lang="en-GB" dirty="0" err="1" smtClean="0"/>
              <a:t>Thuc</a:t>
            </a:r>
            <a:r>
              <a:rPr lang="en-GB" dirty="0" smtClean="0"/>
              <a:t>. 1.56</a:t>
            </a:r>
            <a:endParaRPr lang="en-GB" dirty="0"/>
          </a:p>
        </p:txBody>
      </p:sp>
    </p:spTree>
    <p:extLst>
      <p:ext uri="{BB962C8B-B14F-4D97-AF65-F5344CB8AC3E}">
        <p14:creationId xmlns:p14="http://schemas.microsoft.com/office/powerpoint/2010/main" val="17033578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9818" y="61383"/>
            <a:ext cx="5092906" cy="1574808"/>
          </a:xfrm>
        </p:spPr>
        <p:txBody>
          <a:bodyPr>
            <a:normAutofit/>
          </a:bodyPr>
          <a:lstStyle/>
          <a:p>
            <a:r>
              <a:rPr lang="en-GB" dirty="0" smtClean="0"/>
              <a:t>Settlement Abroad – Connections: </a:t>
            </a:r>
            <a:r>
              <a:rPr lang="en-GB" dirty="0" err="1" smtClean="0"/>
              <a:t>Zankle</a:t>
            </a:r>
            <a:endParaRPr lang="en-GB" dirty="0"/>
          </a:p>
        </p:txBody>
      </p:sp>
      <p:sp>
        <p:nvSpPr>
          <p:cNvPr id="17" name="TextBox 16"/>
          <p:cNvSpPr txBox="1"/>
          <p:nvPr/>
        </p:nvSpPr>
        <p:spPr>
          <a:xfrm>
            <a:off x="329818" y="1738490"/>
            <a:ext cx="6027765" cy="4524315"/>
          </a:xfrm>
          <a:prstGeom prst="rect">
            <a:avLst/>
          </a:prstGeom>
          <a:noFill/>
        </p:spPr>
        <p:txBody>
          <a:bodyPr wrap="square" rtlCol="0">
            <a:spAutoFit/>
          </a:bodyPr>
          <a:lstStyle/>
          <a:p>
            <a:r>
              <a:rPr lang="en-GB" dirty="0" err="1"/>
              <a:t>Zancle</a:t>
            </a:r>
            <a:r>
              <a:rPr lang="en-GB" dirty="0"/>
              <a:t> was originally founded by pirates from </a:t>
            </a:r>
            <a:r>
              <a:rPr lang="en-GB" dirty="0" err="1"/>
              <a:t>Cuma</a:t>
            </a:r>
            <a:r>
              <a:rPr lang="en-GB" dirty="0"/>
              <a:t>, the </a:t>
            </a:r>
            <a:r>
              <a:rPr lang="en-GB" dirty="0" err="1"/>
              <a:t>Chalcidian</a:t>
            </a:r>
            <a:r>
              <a:rPr lang="en-GB" dirty="0"/>
              <a:t> town in the country of the </a:t>
            </a:r>
            <a:r>
              <a:rPr lang="en-GB" dirty="0" err="1"/>
              <a:t>Opicans</a:t>
            </a:r>
            <a:r>
              <a:rPr lang="en-GB" dirty="0"/>
              <a:t>: afterwards, however, large numbers came from Chalcis and the rest of Euboea, and helped to people the place; the founders being </a:t>
            </a:r>
            <a:r>
              <a:rPr lang="en-GB" dirty="0" err="1"/>
              <a:t>Perieres</a:t>
            </a:r>
            <a:r>
              <a:rPr lang="en-GB" dirty="0"/>
              <a:t> and </a:t>
            </a:r>
            <a:r>
              <a:rPr lang="en-GB" dirty="0" err="1"/>
              <a:t>Crataemenes</a:t>
            </a:r>
            <a:r>
              <a:rPr lang="en-GB" dirty="0"/>
              <a:t> from </a:t>
            </a:r>
            <a:r>
              <a:rPr lang="en-GB" dirty="0" err="1"/>
              <a:t>Cuma</a:t>
            </a:r>
            <a:r>
              <a:rPr lang="en-GB" dirty="0"/>
              <a:t> and Chalcis respectively. It first had the name of </a:t>
            </a:r>
            <a:r>
              <a:rPr lang="en-GB" dirty="0" err="1"/>
              <a:t>Zancle</a:t>
            </a:r>
            <a:r>
              <a:rPr lang="en-GB" dirty="0"/>
              <a:t> given it by the </a:t>
            </a:r>
            <a:r>
              <a:rPr lang="en-GB" dirty="0" err="1"/>
              <a:t>Sicels</a:t>
            </a:r>
            <a:r>
              <a:rPr lang="en-GB" dirty="0"/>
              <a:t>, because the place is shaped like a sickle, which the </a:t>
            </a:r>
            <a:r>
              <a:rPr lang="en-GB" dirty="0" err="1"/>
              <a:t>Sicels</a:t>
            </a:r>
            <a:r>
              <a:rPr lang="en-GB" dirty="0"/>
              <a:t> call </a:t>
            </a:r>
            <a:r>
              <a:rPr lang="en-GB" dirty="0" err="1"/>
              <a:t>Zanclon</a:t>
            </a:r>
            <a:r>
              <a:rPr lang="en-GB" dirty="0"/>
              <a:t>; but upon the original settlers being afterwards expelled by some </a:t>
            </a:r>
            <a:r>
              <a:rPr lang="en-GB" dirty="0" err="1"/>
              <a:t>Samians</a:t>
            </a:r>
            <a:r>
              <a:rPr lang="en-GB" dirty="0"/>
              <a:t> and other Ionians who landed in Sicily flying from the Medes, [6] and the </a:t>
            </a:r>
            <a:r>
              <a:rPr lang="en-GB" dirty="0" err="1"/>
              <a:t>Samians</a:t>
            </a:r>
            <a:r>
              <a:rPr lang="en-GB" dirty="0"/>
              <a:t> in their turn not long afterwards by </a:t>
            </a:r>
            <a:r>
              <a:rPr lang="en-GB" dirty="0" err="1"/>
              <a:t>Anaxilas</a:t>
            </a:r>
            <a:r>
              <a:rPr lang="en-GB" dirty="0"/>
              <a:t>, tyrant of </a:t>
            </a:r>
            <a:r>
              <a:rPr lang="en-GB" dirty="0" err="1"/>
              <a:t>Rhegium</a:t>
            </a:r>
            <a:r>
              <a:rPr lang="en-GB" dirty="0"/>
              <a:t>, the town was by him colonised with a mixed population, and its name changed to Messina, after his old </a:t>
            </a:r>
            <a:r>
              <a:rPr lang="en-GB" dirty="0" smtClean="0"/>
              <a:t>country. </a:t>
            </a:r>
            <a:r>
              <a:rPr lang="en-GB" dirty="0" err="1" smtClean="0"/>
              <a:t>Thuc</a:t>
            </a:r>
            <a:r>
              <a:rPr lang="en-GB" dirty="0" smtClean="0"/>
              <a:t>. 6.4</a:t>
            </a:r>
            <a:endParaRPr lang="en-GB" dirty="0"/>
          </a:p>
        </p:txBody>
      </p:sp>
      <p:pic>
        <p:nvPicPr>
          <p:cNvPr id="2" name="Picture 1"/>
          <p:cNvPicPr>
            <a:picLocks noChangeAspect="1"/>
          </p:cNvPicPr>
          <p:nvPr/>
        </p:nvPicPr>
        <p:blipFill>
          <a:blip r:embed="rId2"/>
          <a:stretch>
            <a:fillRect/>
          </a:stretch>
        </p:blipFill>
        <p:spPr>
          <a:xfrm>
            <a:off x="6875992" y="61383"/>
            <a:ext cx="5010150" cy="2314575"/>
          </a:xfrm>
          <a:prstGeom prst="rect">
            <a:avLst/>
          </a:prstGeom>
        </p:spPr>
      </p:pic>
      <p:pic>
        <p:nvPicPr>
          <p:cNvPr id="3" name="Picture 2"/>
          <p:cNvPicPr>
            <a:picLocks noChangeAspect="1"/>
          </p:cNvPicPr>
          <p:nvPr/>
        </p:nvPicPr>
        <p:blipFill>
          <a:blip r:embed="rId3"/>
          <a:stretch>
            <a:fillRect/>
          </a:stretch>
        </p:blipFill>
        <p:spPr>
          <a:xfrm>
            <a:off x="6875992" y="2375958"/>
            <a:ext cx="4381500" cy="2028825"/>
          </a:xfrm>
          <a:prstGeom prst="rect">
            <a:avLst/>
          </a:prstGeom>
        </p:spPr>
      </p:pic>
      <p:pic>
        <p:nvPicPr>
          <p:cNvPr id="5" name="Picture 4"/>
          <p:cNvPicPr>
            <a:picLocks noChangeAspect="1"/>
          </p:cNvPicPr>
          <p:nvPr/>
        </p:nvPicPr>
        <p:blipFill>
          <a:blip r:embed="rId4"/>
          <a:stretch>
            <a:fillRect/>
          </a:stretch>
        </p:blipFill>
        <p:spPr>
          <a:xfrm>
            <a:off x="6549495" y="5052483"/>
            <a:ext cx="1666875" cy="1666875"/>
          </a:xfrm>
          <a:prstGeom prst="rect">
            <a:avLst/>
          </a:prstGeom>
        </p:spPr>
      </p:pic>
      <p:pic>
        <p:nvPicPr>
          <p:cNvPr id="6" name="Picture 5"/>
          <p:cNvPicPr>
            <a:picLocks noChangeAspect="1"/>
          </p:cNvPicPr>
          <p:nvPr/>
        </p:nvPicPr>
        <p:blipFill>
          <a:blip r:embed="rId5"/>
          <a:stretch>
            <a:fillRect/>
          </a:stretch>
        </p:blipFill>
        <p:spPr>
          <a:xfrm>
            <a:off x="8286043" y="5052482"/>
            <a:ext cx="1666875" cy="1666875"/>
          </a:xfrm>
          <a:prstGeom prst="rect">
            <a:avLst/>
          </a:prstGeom>
        </p:spPr>
      </p:pic>
      <p:sp>
        <p:nvSpPr>
          <p:cNvPr id="10" name="TextBox 9"/>
          <p:cNvSpPr txBox="1"/>
          <p:nvPr/>
        </p:nvSpPr>
        <p:spPr>
          <a:xfrm>
            <a:off x="5422724" y="338667"/>
            <a:ext cx="906017" cy="369332"/>
          </a:xfrm>
          <a:prstGeom prst="rect">
            <a:avLst/>
          </a:prstGeom>
          <a:noFill/>
        </p:spPr>
        <p:txBody>
          <a:bodyPr wrap="none" rtlCol="0">
            <a:spAutoFit/>
          </a:bodyPr>
          <a:lstStyle/>
          <a:p>
            <a:r>
              <a:rPr lang="en-GB" dirty="0" err="1" smtClean="0"/>
              <a:t>Zankle</a:t>
            </a:r>
            <a:endParaRPr lang="en-GB" dirty="0"/>
          </a:p>
        </p:txBody>
      </p:sp>
      <p:sp>
        <p:nvSpPr>
          <p:cNvPr id="14" name="TextBox 13"/>
          <p:cNvSpPr txBox="1"/>
          <p:nvPr/>
        </p:nvSpPr>
        <p:spPr>
          <a:xfrm>
            <a:off x="7710311" y="4515556"/>
            <a:ext cx="2193229" cy="369332"/>
          </a:xfrm>
          <a:prstGeom prst="rect">
            <a:avLst/>
          </a:prstGeom>
          <a:noFill/>
        </p:spPr>
        <p:txBody>
          <a:bodyPr wrap="none" rtlCol="0">
            <a:spAutoFit/>
          </a:bodyPr>
          <a:lstStyle/>
          <a:p>
            <a:r>
              <a:rPr lang="en-GB" dirty="0" err="1" smtClean="0"/>
              <a:t>Samians</a:t>
            </a:r>
            <a:r>
              <a:rPr lang="en-GB" dirty="0" smtClean="0"/>
              <a:t> at </a:t>
            </a:r>
            <a:r>
              <a:rPr lang="en-GB" dirty="0" err="1" smtClean="0"/>
              <a:t>Zankle</a:t>
            </a:r>
            <a:endParaRPr lang="en-GB" dirty="0"/>
          </a:p>
        </p:txBody>
      </p:sp>
      <p:sp>
        <p:nvSpPr>
          <p:cNvPr id="15" name="TextBox 14"/>
          <p:cNvSpPr txBox="1"/>
          <p:nvPr/>
        </p:nvSpPr>
        <p:spPr>
          <a:xfrm>
            <a:off x="10171289" y="5885919"/>
            <a:ext cx="914033" cy="369332"/>
          </a:xfrm>
          <a:prstGeom prst="rect">
            <a:avLst/>
          </a:prstGeom>
          <a:noFill/>
        </p:spPr>
        <p:txBody>
          <a:bodyPr wrap="none" rtlCol="0">
            <a:spAutoFit/>
          </a:bodyPr>
          <a:lstStyle/>
          <a:p>
            <a:r>
              <a:rPr lang="en-GB" dirty="0" smtClean="0"/>
              <a:t>Samos</a:t>
            </a:r>
            <a:endParaRPr lang="en-GB" dirty="0"/>
          </a:p>
        </p:txBody>
      </p:sp>
    </p:spTree>
    <p:extLst>
      <p:ext uri="{BB962C8B-B14F-4D97-AF65-F5344CB8AC3E}">
        <p14:creationId xmlns:p14="http://schemas.microsoft.com/office/powerpoint/2010/main" val="47044380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48</TotalTime>
  <Words>1193</Words>
  <Application>Microsoft Office PowerPoint</Application>
  <PresentationFormat>Widescreen</PresentationFormat>
  <Paragraphs>52</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Century Gothic</vt:lpstr>
      <vt:lpstr>Wingdings 3</vt:lpstr>
      <vt:lpstr>Ion</vt:lpstr>
      <vt:lpstr>The Expanding Greek World</vt:lpstr>
      <vt:lpstr>Messenia and Colonisation</vt:lpstr>
      <vt:lpstr>Overseas Settlements</vt:lpstr>
      <vt:lpstr>Changes, Crisis and Settlement Abroad</vt:lpstr>
      <vt:lpstr>The case of Taras</vt:lpstr>
      <vt:lpstr>Taras</vt:lpstr>
      <vt:lpstr>Taras: The Tradition</vt:lpstr>
      <vt:lpstr>Taras: Stories and Possibilities</vt:lpstr>
      <vt:lpstr>A critical time</vt:lpstr>
      <vt:lpstr>A story of Crisis?</vt:lpstr>
      <vt:lpstr>Hoplites and New Men</vt:lpstr>
      <vt:lpstr>Crisis, Law and Political Reform </vt:lpstr>
      <vt:lpstr>The Emergence of Written Law</vt:lpstr>
      <vt:lpstr>Settlement Abroad – Connections: ~Potidaea</vt:lpstr>
      <vt:lpstr>Settlement Abroad – Connections: Zankle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Errietta Bissa</dc:creator>
  <cp:lastModifiedBy>Errietta Bissa</cp:lastModifiedBy>
  <cp:revision>16</cp:revision>
  <dcterms:created xsi:type="dcterms:W3CDTF">2018-11-09T10:53:02Z</dcterms:created>
  <dcterms:modified xsi:type="dcterms:W3CDTF">2018-11-09T11:42:01Z</dcterms:modified>
</cp:coreProperties>
</file>