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sldIdLst>
    <p:sldId id="279" r:id="rId3"/>
    <p:sldId id="281" r:id="rId4"/>
    <p:sldId id="280" r:id="rId5"/>
    <p:sldId id="356" r:id="rId6"/>
    <p:sldId id="359" r:id="rId7"/>
    <p:sldId id="262" r:id="rId8"/>
    <p:sldId id="362" r:id="rId9"/>
    <p:sldId id="363" r:id="rId10"/>
    <p:sldId id="292" r:id="rId11"/>
    <p:sldId id="357" r:id="rId12"/>
    <p:sldId id="358" r:id="rId13"/>
    <p:sldId id="348" r:id="rId14"/>
    <p:sldId id="355" r:id="rId15"/>
    <p:sldId id="354" r:id="rId16"/>
    <p:sldId id="351" r:id="rId17"/>
    <p:sldId id="352" r:id="rId18"/>
    <p:sldId id="350" r:id="rId19"/>
    <p:sldId id="360" r:id="rId20"/>
    <p:sldId id="361"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B454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39447F3-9348-4AAE-A5C4-A486142489BE}"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GB"/>
        </a:p>
      </dgm:t>
    </dgm:pt>
    <dgm:pt modelId="{E7AC2481-9875-4705-826A-2472355D687D}">
      <dgm:prSet phldrT="[Text]" custT="1"/>
      <dgm:spPr/>
      <dgm:t>
        <a:bodyPr/>
        <a:lstStyle/>
        <a:p>
          <a:pPr algn="ctr"/>
          <a:r>
            <a:rPr lang="en-GB" sz="2800" b="1" dirty="0">
              <a:solidFill>
                <a:srgbClr val="002060"/>
              </a:solidFill>
            </a:rPr>
            <a:t>Economic growth</a:t>
          </a:r>
        </a:p>
        <a:p>
          <a:pPr algn="l"/>
          <a:r>
            <a:rPr lang="en-GB" sz="1900" b="1" dirty="0">
              <a:solidFill>
                <a:srgbClr val="002060"/>
              </a:solidFill>
            </a:rPr>
            <a:t>- An increase in National Income in real terms after adjusting for inflation</a:t>
          </a:r>
        </a:p>
        <a:p>
          <a:pPr algn="ctr"/>
          <a:r>
            <a:rPr lang="en-GB" sz="1900" dirty="0"/>
            <a:t> </a:t>
          </a:r>
        </a:p>
      </dgm:t>
    </dgm:pt>
    <dgm:pt modelId="{38106F7E-EBCD-4EA0-9E09-710FCE39FDF9}" type="parTrans" cxnId="{1ACDBA14-D7E8-4502-A844-8B63EA68C516}">
      <dgm:prSet/>
      <dgm:spPr/>
      <dgm:t>
        <a:bodyPr/>
        <a:lstStyle/>
        <a:p>
          <a:endParaRPr lang="en-GB"/>
        </a:p>
      </dgm:t>
    </dgm:pt>
    <dgm:pt modelId="{9D256AD9-29B3-4CD5-BA48-0F7ECD48D4DE}" type="sibTrans" cxnId="{1ACDBA14-D7E8-4502-A844-8B63EA68C516}">
      <dgm:prSet/>
      <dgm:spPr/>
      <dgm:t>
        <a:bodyPr/>
        <a:lstStyle/>
        <a:p>
          <a:endParaRPr lang="en-GB"/>
        </a:p>
      </dgm:t>
    </dgm:pt>
    <dgm:pt modelId="{EA0B9B11-C988-4BD5-BCBB-F4FBA5F0BA78}">
      <dgm:prSet phldrT="[Text]" custT="1"/>
      <dgm:spPr/>
      <dgm:t>
        <a:bodyPr/>
        <a:lstStyle/>
        <a:p>
          <a:r>
            <a:rPr lang="en-GB" sz="2400" b="1" dirty="0">
              <a:solidFill>
                <a:srgbClr val="002060"/>
              </a:solidFill>
            </a:rPr>
            <a:t>Balance of Trade Stability </a:t>
          </a:r>
          <a:r>
            <a:rPr lang="en-GB" sz="1600" b="1" dirty="0">
              <a:solidFill>
                <a:srgbClr val="002060"/>
              </a:solidFill>
            </a:rPr>
            <a:t>- </a:t>
          </a:r>
          <a:r>
            <a:rPr lang="en-US" sz="1600" b="1" dirty="0">
              <a:solidFill>
                <a:srgbClr val="002060"/>
              </a:solidFill>
            </a:rPr>
            <a:t>achieve a balance between exports and </a:t>
          </a:r>
          <a:r>
            <a:rPr lang="en-GB" sz="1600" b="1" dirty="0">
              <a:solidFill>
                <a:srgbClr val="002060"/>
              </a:solidFill>
            </a:rPr>
            <a:t>imports</a:t>
          </a:r>
          <a:endParaRPr lang="en-GB" sz="2400" b="1" dirty="0">
            <a:solidFill>
              <a:srgbClr val="002060"/>
            </a:solidFill>
          </a:endParaRPr>
        </a:p>
      </dgm:t>
    </dgm:pt>
    <dgm:pt modelId="{2D3228EF-4B2C-42D5-B154-4F82BB2FAB01}" type="parTrans" cxnId="{2B26D9A0-33AA-4C44-9752-EC0BB23D14A9}">
      <dgm:prSet/>
      <dgm:spPr/>
      <dgm:t>
        <a:bodyPr/>
        <a:lstStyle/>
        <a:p>
          <a:endParaRPr lang="en-GB"/>
        </a:p>
      </dgm:t>
    </dgm:pt>
    <dgm:pt modelId="{B66388F3-E4D2-49EB-9D9F-EE509840DF7B}" type="sibTrans" cxnId="{2B26D9A0-33AA-4C44-9752-EC0BB23D14A9}">
      <dgm:prSet/>
      <dgm:spPr/>
      <dgm:t>
        <a:bodyPr/>
        <a:lstStyle/>
        <a:p>
          <a:endParaRPr lang="en-GB"/>
        </a:p>
      </dgm:t>
    </dgm:pt>
    <dgm:pt modelId="{6A06FBFE-7F11-431D-AF56-CEAC30226EB9}">
      <dgm:prSet phldrT="[Text]" custT="1"/>
      <dgm:spPr/>
      <dgm:t>
        <a:bodyPr/>
        <a:lstStyle/>
        <a:p>
          <a:r>
            <a:rPr lang="en-GB" sz="2800" b="1" dirty="0">
              <a:solidFill>
                <a:srgbClr val="002060"/>
              </a:solidFill>
            </a:rPr>
            <a:t>Control of inflation </a:t>
          </a:r>
        </a:p>
        <a:p>
          <a:endParaRPr lang="en-GB" sz="1500" b="1" dirty="0">
            <a:solidFill>
              <a:srgbClr val="002060"/>
            </a:solidFill>
          </a:endParaRPr>
        </a:p>
        <a:p>
          <a:r>
            <a:rPr lang="en-GB" sz="1500" b="1" dirty="0">
              <a:solidFill>
                <a:srgbClr val="002060"/>
              </a:solidFill>
            </a:rPr>
            <a:t>-an increase in the general price level of goods and services in an economy. Undesirable effects of inflation: </a:t>
          </a:r>
        </a:p>
        <a:p>
          <a:r>
            <a:rPr lang="en-GB" sz="1500" b="1" dirty="0">
              <a:solidFill>
                <a:srgbClr val="002060"/>
              </a:solidFill>
            </a:rPr>
            <a:t>- </a:t>
          </a:r>
          <a:r>
            <a:rPr lang="en-GB" sz="2000" b="1" dirty="0">
              <a:solidFill>
                <a:srgbClr val="FF0000"/>
              </a:solidFill>
            </a:rPr>
            <a:t>Interference in price mechanism </a:t>
          </a:r>
          <a:r>
            <a:rPr lang="en-GB" sz="1500" b="1" dirty="0">
              <a:solidFill>
                <a:srgbClr val="002060"/>
              </a:solidFill>
            </a:rPr>
            <a:t>(violation of laws of demand and supply laws),</a:t>
          </a:r>
          <a:r>
            <a:rPr lang="en-GB" sz="2000" b="1" dirty="0">
              <a:solidFill>
                <a:srgbClr val="002060"/>
              </a:solidFill>
            </a:rPr>
            <a:t> </a:t>
          </a:r>
          <a:r>
            <a:rPr lang="en-GB" sz="2000" b="1" dirty="0">
              <a:solidFill>
                <a:srgbClr val="FF0000"/>
              </a:solidFill>
            </a:rPr>
            <a:t>redistribution of income and wealth </a:t>
          </a:r>
          <a:r>
            <a:rPr lang="en-GB" sz="1500" b="1" dirty="0">
              <a:solidFill>
                <a:srgbClr val="002060"/>
              </a:solidFill>
            </a:rPr>
            <a:t>(some will expend and live off their savings and the richer become richer</a:t>
          </a:r>
          <a:r>
            <a:rPr lang="en-GB" sz="1500" b="1" dirty="0">
              <a:solidFill>
                <a:srgbClr val="FF0000"/>
              </a:solidFill>
            </a:rPr>
            <a:t>), </a:t>
          </a:r>
          <a:r>
            <a:rPr lang="en-GB" sz="2000" b="1" dirty="0">
              <a:solidFill>
                <a:srgbClr val="FF0000"/>
              </a:solidFill>
            </a:rPr>
            <a:t>industrial relations conflicts, Balance of Payments effects </a:t>
          </a:r>
          <a:r>
            <a:rPr lang="en-GB" sz="1500" b="1" dirty="0">
              <a:solidFill>
                <a:srgbClr val="002060"/>
              </a:solidFill>
            </a:rPr>
            <a:t>(</a:t>
          </a:r>
          <a:r>
            <a:rPr lang="en-US" sz="1500" b="1" dirty="0">
              <a:solidFill>
                <a:srgbClr val="002060"/>
              </a:solidFill>
            </a:rPr>
            <a:t>If a country has a higher rate of inﬂation than its major trading partners, its exports will become relatively more expensive and imports into it will be relatively cheaper. As a result, the</a:t>
          </a:r>
          <a:endParaRPr lang="en-GB" sz="1500" b="1" dirty="0">
            <a:solidFill>
              <a:srgbClr val="002060"/>
            </a:solidFill>
          </a:endParaRPr>
        </a:p>
        <a:p>
          <a:r>
            <a:rPr lang="en-US" sz="1500" b="1" dirty="0">
              <a:solidFill>
                <a:srgbClr val="002060"/>
              </a:solidFill>
            </a:rPr>
            <a:t>balance of trade (export revenue less the cost of imports) may worsen), </a:t>
          </a:r>
          <a:r>
            <a:rPr lang="en-US" sz="2000" b="1" dirty="0">
              <a:solidFill>
                <a:srgbClr val="FF0000"/>
              </a:solidFill>
            </a:rPr>
            <a:t>Speculative buying </a:t>
          </a:r>
          <a:r>
            <a:rPr lang="en-US" sz="2000" b="1" dirty="0" err="1">
              <a:solidFill>
                <a:srgbClr val="FF0000"/>
              </a:solidFill>
            </a:rPr>
            <a:t>behaviour</a:t>
          </a:r>
          <a:endParaRPr lang="en-GB" sz="1500" b="1" dirty="0">
            <a:solidFill>
              <a:srgbClr val="FF0000"/>
            </a:solidFill>
          </a:endParaRPr>
        </a:p>
        <a:p>
          <a:r>
            <a:rPr lang="en-GB" sz="1500" dirty="0"/>
            <a:t> </a:t>
          </a:r>
        </a:p>
      </dgm:t>
    </dgm:pt>
    <dgm:pt modelId="{BE12D762-E670-45BB-A921-BBBB29654B0B}" type="parTrans" cxnId="{50499794-6348-4672-B44D-4942D4E7630D}">
      <dgm:prSet/>
      <dgm:spPr/>
      <dgm:t>
        <a:bodyPr/>
        <a:lstStyle/>
        <a:p>
          <a:endParaRPr lang="en-GB"/>
        </a:p>
      </dgm:t>
    </dgm:pt>
    <dgm:pt modelId="{82D91D51-50F0-4356-83D4-3C1516A48AB4}" type="sibTrans" cxnId="{50499794-6348-4672-B44D-4942D4E7630D}">
      <dgm:prSet/>
      <dgm:spPr/>
      <dgm:t>
        <a:bodyPr/>
        <a:lstStyle/>
        <a:p>
          <a:endParaRPr lang="en-GB"/>
        </a:p>
      </dgm:t>
    </dgm:pt>
    <dgm:pt modelId="{978F4538-4D20-4602-9CAB-51136FDE0716}">
      <dgm:prSet phldrT="[Text]" custT="1"/>
      <dgm:spPr/>
      <dgm:t>
        <a:bodyPr/>
        <a:lstStyle/>
        <a:p>
          <a:r>
            <a:rPr lang="en-GB" sz="2800" b="1" dirty="0">
              <a:solidFill>
                <a:srgbClr val="002060"/>
              </a:solidFill>
            </a:rPr>
            <a:t>Low Unemployment</a:t>
          </a:r>
        </a:p>
        <a:p>
          <a:r>
            <a:rPr lang="en-GB" sz="2100" b="1" dirty="0">
              <a:solidFill>
                <a:srgbClr val="002060"/>
              </a:solidFill>
            </a:rPr>
            <a:t>-defined as the number of the unemployed working population as a percentage of the total working population </a:t>
          </a:r>
          <a:r>
            <a:rPr lang="en-GB" sz="2100" b="1" dirty="0" err="1">
              <a:solidFill>
                <a:srgbClr val="002060"/>
              </a:solidFill>
            </a:rPr>
            <a:t>i.e</a:t>
          </a:r>
          <a:r>
            <a:rPr lang="en-GB" sz="2100" b="1" dirty="0">
              <a:solidFill>
                <a:srgbClr val="002060"/>
              </a:solidFill>
            </a:rPr>
            <a:t> those actively seeking employment</a:t>
          </a:r>
          <a:endParaRPr lang="en-US" sz="2100" b="1" dirty="0">
            <a:solidFill>
              <a:srgbClr val="002060"/>
            </a:solidFill>
          </a:endParaRPr>
        </a:p>
        <a:p>
          <a:endParaRPr lang="en-GB" sz="2100" dirty="0"/>
        </a:p>
      </dgm:t>
    </dgm:pt>
    <dgm:pt modelId="{6A1FAD53-99A6-429B-822F-A8DAD7EE8738}" type="parTrans" cxnId="{A7FCE30D-6DD3-44FF-BD79-ED4860613A2D}">
      <dgm:prSet/>
      <dgm:spPr/>
      <dgm:t>
        <a:bodyPr/>
        <a:lstStyle/>
        <a:p>
          <a:endParaRPr lang="en-GB"/>
        </a:p>
      </dgm:t>
    </dgm:pt>
    <dgm:pt modelId="{91202184-8935-4FE5-93AA-0AF1AC3A291C}" type="sibTrans" cxnId="{A7FCE30D-6DD3-44FF-BD79-ED4860613A2D}">
      <dgm:prSet/>
      <dgm:spPr/>
      <dgm:t>
        <a:bodyPr/>
        <a:lstStyle/>
        <a:p>
          <a:endParaRPr lang="en-GB"/>
        </a:p>
      </dgm:t>
    </dgm:pt>
    <dgm:pt modelId="{4383A4AD-4537-4611-A3D0-5A475B8C6C71}" type="pres">
      <dgm:prSet presAssocID="{539447F3-9348-4AAE-A5C4-A486142489BE}" presName="diagram" presStyleCnt="0">
        <dgm:presLayoutVars>
          <dgm:dir/>
          <dgm:resizeHandles val="exact"/>
        </dgm:presLayoutVars>
      </dgm:prSet>
      <dgm:spPr/>
    </dgm:pt>
    <dgm:pt modelId="{C61BE6E1-D7EA-45A9-A048-7C7ABB9C6DB5}" type="pres">
      <dgm:prSet presAssocID="{E7AC2481-9875-4705-826A-2472355D687D}" presName="node" presStyleLbl="node1" presStyleIdx="0" presStyleCnt="4" custScaleX="225529" custScaleY="378464" custLinFactY="-100000" custLinFactNeighborX="29086" custLinFactNeighborY="-117582">
        <dgm:presLayoutVars>
          <dgm:bulletEnabled val="1"/>
        </dgm:presLayoutVars>
      </dgm:prSet>
      <dgm:spPr/>
    </dgm:pt>
    <dgm:pt modelId="{AA3E5317-6F4A-42F1-BAB0-0E227C085169}" type="pres">
      <dgm:prSet presAssocID="{9D256AD9-29B3-4CD5-BA48-0F7ECD48D4DE}" presName="sibTrans" presStyleCnt="0"/>
      <dgm:spPr/>
    </dgm:pt>
    <dgm:pt modelId="{E50F7E45-918C-42B4-A22C-48EA32332608}" type="pres">
      <dgm:prSet presAssocID="{EA0B9B11-C988-4BD5-BCBB-F4FBA5F0BA78}" presName="node" presStyleLbl="node1" presStyleIdx="1" presStyleCnt="4" custScaleX="214706" custScaleY="378019" custLinFactX="-72723" custLinFactY="79246" custLinFactNeighborX="-100000" custLinFactNeighborY="100000">
        <dgm:presLayoutVars>
          <dgm:bulletEnabled val="1"/>
        </dgm:presLayoutVars>
      </dgm:prSet>
      <dgm:spPr/>
    </dgm:pt>
    <dgm:pt modelId="{4AE112D2-B9A6-4313-A039-0DE7FF619B4D}" type="pres">
      <dgm:prSet presAssocID="{B66388F3-E4D2-49EB-9D9F-EE509840DF7B}" presName="sibTrans" presStyleCnt="0"/>
      <dgm:spPr/>
    </dgm:pt>
    <dgm:pt modelId="{9FEAAA74-9F94-4E2E-864A-DAE25C1A58C4}" type="pres">
      <dgm:prSet presAssocID="{6A06FBFE-7F11-431D-AF56-CEAC30226EB9}" presName="node" presStyleLbl="node1" presStyleIdx="2" presStyleCnt="4" custScaleX="327932" custScaleY="821613" custLinFactX="100000" custLinFactNeighborX="173384" custLinFactNeighborY="8924">
        <dgm:presLayoutVars>
          <dgm:bulletEnabled val="1"/>
        </dgm:presLayoutVars>
      </dgm:prSet>
      <dgm:spPr/>
    </dgm:pt>
    <dgm:pt modelId="{F58F852E-DDBA-490E-87BC-0978D590BE06}" type="pres">
      <dgm:prSet presAssocID="{82D91D51-50F0-4356-83D4-3C1516A48AB4}" presName="sibTrans" presStyleCnt="0"/>
      <dgm:spPr/>
    </dgm:pt>
    <dgm:pt modelId="{69E98DEB-748E-43D8-9D8D-24DEAE43A561}" type="pres">
      <dgm:prSet presAssocID="{978F4538-4D20-4602-9CAB-51136FDE0716}" presName="node" presStyleLbl="node1" presStyleIdx="3" presStyleCnt="4" custScaleX="271232" custScaleY="498956" custLinFactX="-197819" custLinFactNeighborX="-200000" custLinFactNeighborY="-25756">
        <dgm:presLayoutVars>
          <dgm:bulletEnabled val="1"/>
        </dgm:presLayoutVars>
      </dgm:prSet>
      <dgm:spPr/>
    </dgm:pt>
  </dgm:ptLst>
  <dgm:cxnLst>
    <dgm:cxn modelId="{0435A502-5D9B-40A1-B275-83EDCF91EB54}" type="presOf" srcId="{539447F3-9348-4AAE-A5C4-A486142489BE}" destId="{4383A4AD-4537-4611-A3D0-5A475B8C6C71}" srcOrd="0" destOrd="0" presId="urn:microsoft.com/office/officeart/2005/8/layout/default"/>
    <dgm:cxn modelId="{A7FCE30D-6DD3-44FF-BD79-ED4860613A2D}" srcId="{539447F3-9348-4AAE-A5C4-A486142489BE}" destId="{978F4538-4D20-4602-9CAB-51136FDE0716}" srcOrd="3" destOrd="0" parTransId="{6A1FAD53-99A6-429B-822F-A8DAD7EE8738}" sibTransId="{91202184-8935-4FE5-93AA-0AF1AC3A291C}"/>
    <dgm:cxn modelId="{1ACDBA14-D7E8-4502-A844-8B63EA68C516}" srcId="{539447F3-9348-4AAE-A5C4-A486142489BE}" destId="{E7AC2481-9875-4705-826A-2472355D687D}" srcOrd="0" destOrd="0" parTransId="{38106F7E-EBCD-4EA0-9E09-710FCE39FDF9}" sibTransId="{9D256AD9-29B3-4CD5-BA48-0F7ECD48D4DE}"/>
    <dgm:cxn modelId="{C83C081A-67AC-4BA1-8D5D-B26992188BBC}" type="presOf" srcId="{EA0B9B11-C988-4BD5-BCBB-F4FBA5F0BA78}" destId="{E50F7E45-918C-42B4-A22C-48EA32332608}" srcOrd="0" destOrd="0" presId="urn:microsoft.com/office/officeart/2005/8/layout/default"/>
    <dgm:cxn modelId="{3D513C38-8911-4457-81BB-228DE9EDCD6C}" type="presOf" srcId="{6A06FBFE-7F11-431D-AF56-CEAC30226EB9}" destId="{9FEAAA74-9F94-4E2E-864A-DAE25C1A58C4}" srcOrd="0" destOrd="0" presId="urn:microsoft.com/office/officeart/2005/8/layout/default"/>
    <dgm:cxn modelId="{50499794-6348-4672-B44D-4942D4E7630D}" srcId="{539447F3-9348-4AAE-A5C4-A486142489BE}" destId="{6A06FBFE-7F11-431D-AF56-CEAC30226EB9}" srcOrd="2" destOrd="0" parTransId="{BE12D762-E670-45BB-A921-BBBB29654B0B}" sibTransId="{82D91D51-50F0-4356-83D4-3C1516A48AB4}"/>
    <dgm:cxn modelId="{2B26D9A0-33AA-4C44-9752-EC0BB23D14A9}" srcId="{539447F3-9348-4AAE-A5C4-A486142489BE}" destId="{EA0B9B11-C988-4BD5-BCBB-F4FBA5F0BA78}" srcOrd="1" destOrd="0" parTransId="{2D3228EF-4B2C-42D5-B154-4F82BB2FAB01}" sibTransId="{B66388F3-E4D2-49EB-9D9F-EE509840DF7B}"/>
    <dgm:cxn modelId="{1FE5F2CC-BFB4-48E3-B5CE-0776796E6FE9}" type="presOf" srcId="{978F4538-4D20-4602-9CAB-51136FDE0716}" destId="{69E98DEB-748E-43D8-9D8D-24DEAE43A561}" srcOrd="0" destOrd="0" presId="urn:microsoft.com/office/officeart/2005/8/layout/default"/>
    <dgm:cxn modelId="{A612EAE2-372B-4619-95EC-EFE8C93408A2}" type="presOf" srcId="{E7AC2481-9875-4705-826A-2472355D687D}" destId="{C61BE6E1-D7EA-45A9-A048-7C7ABB9C6DB5}" srcOrd="0" destOrd="0" presId="urn:microsoft.com/office/officeart/2005/8/layout/default"/>
    <dgm:cxn modelId="{E76EE326-DB32-4312-9CA6-4A88F311866C}" type="presParOf" srcId="{4383A4AD-4537-4611-A3D0-5A475B8C6C71}" destId="{C61BE6E1-D7EA-45A9-A048-7C7ABB9C6DB5}" srcOrd="0" destOrd="0" presId="urn:microsoft.com/office/officeart/2005/8/layout/default"/>
    <dgm:cxn modelId="{4A977F17-2966-4B4F-AD89-2E6DA962C88A}" type="presParOf" srcId="{4383A4AD-4537-4611-A3D0-5A475B8C6C71}" destId="{AA3E5317-6F4A-42F1-BAB0-0E227C085169}" srcOrd="1" destOrd="0" presId="urn:microsoft.com/office/officeart/2005/8/layout/default"/>
    <dgm:cxn modelId="{28EA27A5-7998-436E-85EF-5B2381FF2DCB}" type="presParOf" srcId="{4383A4AD-4537-4611-A3D0-5A475B8C6C71}" destId="{E50F7E45-918C-42B4-A22C-48EA32332608}" srcOrd="2" destOrd="0" presId="urn:microsoft.com/office/officeart/2005/8/layout/default"/>
    <dgm:cxn modelId="{6F2FCD20-C623-4AC6-93A7-5FAEF79F8762}" type="presParOf" srcId="{4383A4AD-4537-4611-A3D0-5A475B8C6C71}" destId="{4AE112D2-B9A6-4313-A039-0DE7FF619B4D}" srcOrd="3" destOrd="0" presId="urn:microsoft.com/office/officeart/2005/8/layout/default"/>
    <dgm:cxn modelId="{9DAEB631-AFAF-4183-AD79-ED0DA3BC9BD7}" type="presParOf" srcId="{4383A4AD-4537-4611-A3D0-5A475B8C6C71}" destId="{9FEAAA74-9F94-4E2E-864A-DAE25C1A58C4}" srcOrd="4" destOrd="0" presId="urn:microsoft.com/office/officeart/2005/8/layout/default"/>
    <dgm:cxn modelId="{93B445FD-720B-4EF2-ADD5-44DB2AE9279B}" type="presParOf" srcId="{4383A4AD-4537-4611-A3D0-5A475B8C6C71}" destId="{F58F852E-DDBA-490E-87BC-0978D590BE06}" srcOrd="5" destOrd="0" presId="urn:microsoft.com/office/officeart/2005/8/layout/default"/>
    <dgm:cxn modelId="{5B3F8CB3-7614-4B4A-943E-A8DEBE9F67A8}" type="presParOf" srcId="{4383A4AD-4537-4611-A3D0-5A475B8C6C71}" destId="{69E98DEB-748E-43D8-9D8D-24DEAE43A561}"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39447F3-9348-4AAE-A5C4-A486142489BE}" type="doc">
      <dgm:prSet loTypeId="urn:microsoft.com/office/officeart/2005/8/layout/default" loCatId="list" qsTypeId="urn:microsoft.com/office/officeart/2005/8/quickstyle/simple1" qsCatId="simple" csTypeId="urn:microsoft.com/office/officeart/2005/8/colors/accent1_1" csCatId="accent1" phldr="1"/>
      <dgm:spPr/>
      <dgm:t>
        <a:bodyPr/>
        <a:lstStyle/>
        <a:p>
          <a:endParaRPr lang="en-GB"/>
        </a:p>
      </dgm:t>
    </dgm:pt>
    <dgm:pt modelId="{D29BF3E5-E786-4F9C-96A4-DF8E1A714581}">
      <dgm:prSet phldrT="[Text]" custT="1"/>
      <dgm:spPr/>
      <dgm:t>
        <a:bodyPr/>
        <a:lstStyle/>
        <a:p>
          <a:pPr algn="ctr"/>
          <a:r>
            <a:rPr lang="en-GB" sz="4800" b="1" dirty="0">
              <a:solidFill>
                <a:srgbClr val="002060"/>
              </a:solidFill>
            </a:rPr>
            <a:t>Government uses various tools:</a:t>
          </a:r>
        </a:p>
        <a:p>
          <a:pPr algn="l"/>
          <a:r>
            <a:rPr lang="en-GB" sz="2400" b="1" dirty="0">
              <a:solidFill>
                <a:srgbClr val="002060"/>
              </a:solidFill>
            </a:rPr>
            <a:t>- </a:t>
          </a:r>
          <a:r>
            <a:rPr lang="en-GB" sz="2400" b="1" dirty="0">
              <a:solidFill>
                <a:srgbClr val="FF0000"/>
              </a:solidFill>
            </a:rPr>
            <a:t>Fiscal policy </a:t>
          </a:r>
          <a:r>
            <a:rPr lang="en-GB" sz="2400" b="1" dirty="0">
              <a:solidFill>
                <a:srgbClr val="002060"/>
              </a:solidFill>
            </a:rPr>
            <a:t>– taxation, public borrowing and public spending (corporation tax, individual tax, national insurance, government bonds, grants, subsidies)</a:t>
          </a:r>
        </a:p>
        <a:p>
          <a:pPr algn="l"/>
          <a:r>
            <a:rPr lang="en-GB" sz="2400" b="1" dirty="0">
              <a:solidFill>
                <a:srgbClr val="002060"/>
              </a:solidFill>
            </a:rPr>
            <a:t>- </a:t>
          </a:r>
          <a:r>
            <a:rPr lang="en-GB" sz="2400" b="1" dirty="0">
              <a:solidFill>
                <a:srgbClr val="FF0000"/>
              </a:solidFill>
            </a:rPr>
            <a:t>Monetary policy </a:t>
          </a:r>
          <a:r>
            <a:rPr lang="en-GB" sz="2400" b="1" dirty="0">
              <a:solidFill>
                <a:srgbClr val="002060"/>
              </a:solidFill>
            </a:rPr>
            <a:t>– concerned with money supply, interest rates and exchange rates – Bank of England</a:t>
          </a:r>
        </a:p>
        <a:p>
          <a:pPr algn="l"/>
          <a:r>
            <a:rPr lang="en-GB" sz="2400" b="1" dirty="0">
              <a:solidFill>
                <a:srgbClr val="002060"/>
              </a:solidFill>
            </a:rPr>
            <a:t>- </a:t>
          </a:r>
          <a:r>
            <a:rPr lang="en-US" sz="2400" b="1" dirty="0">
              <a:solidFill>
                <a:srgbClr val="FF0000"/>
              </a:solidFill>
            </a:rPr>
            <a:t>Supply-side policies-  </a:t>
          </a:r>
          <a:r>
            <a:rPr lang="en-US" sz="2400" b="1" dirty="0">
              <a:solidFill>
                <a:srgbClr val="002060"/>
              </a:solidFill>
            </a:rPr>
            <a:t>attempt to increase the level of aggregate supply by</a:t>
          </a:r>
          <a:endParaRPr lang="en-GB" sz="2400" b="1" dirty="0">
            <a:solidFill>
              <a:srgbClr val="002060"/>
            </a:solidFill>
          </a:endParaRPr>
        </a:p>
        <a:p>
          <a:r>
            <a:rPr lang="en-US" sz="2400" b="1" dirty="0">
              <a:solidFill>
                <a:srgbClr val="002060"/>
              </a:solidFill>
            </a:rPr>
            <a:t>increasing eﬃciency, motivation or productive capacity. Examples include deregulation, re-training, </a:t>
          </a:r>
          <a:r>
            <a:rPr lang="en-US" sz="2400" b="1" dirty="0" err="1">
              <a:solidFill>
                <a:srgbClr val="002060"/>
              </a:solidFill>
            </a:rPr>
            <a:t>privatisation</a:t>
          </a:r>
          <a:r>
            <a:rPr lang="en-US" sz="2400" b="1" dirty="0">
              <a:solidFill>
                <a:srgbClr val="002060"/>
              </a:solidFill>
            </a:rPr>
            <a:t> and cutting corporation tax</a:t>
          </a:r>
          <a:endParaRPr lang="en-GB" sz="2400" b="1" dirty="0">
            <a:solidFill>
              <a:srgbClr val="002060"/>
            </a:solidFill>
          </a:endParaRPr>
        </a:p>
        <a:p>
          <a:pPr algn="ctr"/>
          <a:endParaRPr lang="en-GB" sz="1300" dirty="0"/>
        </a:p>
      </dgm:t>
    </dgm:pt>
    <dgm:pt modelId="{71B0E06D-36B8-4CFE-9554-D4AE83DFB8E2}" type="sibTrans" cxnId="{6279269C-232D-4A07-A899-D5674876009E}">
      <dgm:prSet/>
      <dgm:spPr/>
      <dgm:t>
        <a:bodyPr/>
        <a:lstStyle/>
        <a:p>
          <a:endParaRPr lang="en-GB"/>
        </a:p>
      </dgm:t>
    </dgm:pt>
    <dgm:pt modelId="{4F527D28-ABB9-4681-A3B5-32D6B842ADFE}" type="parTrans" cxnId="{6279269C-232D-4A07-A899-D5674876009E}">
      <dgm:prSet/>
      <dgm:spPr/>
      <dgm:t>
        <a:bodyPr/>
        <a:lstStyle/>
        <a:p>
          <a:endParaRPr lang="en-GB"/>
        </a:p>
      </dgm:t>
    </dgm:pt>
    <dgm:pt modelId="{4383A4AD-4537-4611-A3D0-5A475B8C6C71}" type="pres">
      <dgm:prSet presAssocID="{539447F3-9348-4AAE-A5C4-A486142489BE}" presName="diagram" presStyleCnt="0">
        <dgm:presLayoutVars>
          <dgm:dir/>
          <dgm:resizeHandles val="exact"/>
        </dgm:presLayoutVars>
      </dgm:prSet>
      <dgm:spPr/>
    </dgm:pt>
    <dgm:pt modelId="{4DC229F1-DF4B-4FE0-A463-C461D014D48D}" type="pres">
      <dgm:prSet presAssocID="{D29BF3E5-E786-4F9C-96A4-DF8E1A714581}" presName="node" presStyleLbl="node1" presStyleIdx="0" presStyleCnt="1" custScaleX="143043" custScaleY="111214">
        <dgm:presLayoutVars>
          <dgm:bulletEnabled val="1"/>
        </dgm:presLayoutVars>
      </dgm:prSet>
      <dgm:spPr/>
    </dgm:pt>
  </dgm:ptLst>
  <dgm:cxnLst>
    <dgm:cxn modelId="{0435A502-5D9B-40A1-B275-83EDCF91EB54}" type="presOf" srcId="{539447F3-9348-4AAE-A5C4-A486142489BE}" destId="{4383A4AD-4537-4611-A3D0-5A475B8C6C71}" srcOrd="0" destOrd="0" presId="urn:microsoft.com/office/officeart/2005/8/layout/default"/>
    <dgm:cxn modelId="{42C6FF5C-81AD-475C-AF8E-11452E337A0E}" type="presOf" srcId="{D29BF3E5-E786-4F9C-96A4-DF8E1A714581}" destId="{4DC229F1-DF4B-4FE0-A463-C461D014D48D}" srcOrd="0" destOrd="0" presId="urn:microsoft.com/office/officeart/2005/8/layout/default"/>
    <dgm:cxn modelId="{6279269C-232D-4A07-A899-D5674876009E}" srcId="{539447F3-9348-4AAE-A5C4-A486142489BE}" destId="{D29BF3E5-E786-4F9C-96A4-DF8E1A714581}" srcOrd="0" destOrd="0" parTransId="{4F527D28-ABB9-4681-A3B5-32D6B842ADFE}" sibTransId="{71B0E06D-36B8-4CFE-9554-D4AE83DFB8E2}"/>
    <dgm:cxn modelId="{7D60D2B9-DBE5-4893-967F-6E275D1F4AFB}" type="presParOf" srcId="{4383A4AD-4537-4611-A3D0-5A475B8C6C71}" destId="{4DC229F1-DF4B-4FE0-A463-C461D014D48D}" srcOrd="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1BE6E1-D7EA-45A9-A048-7C7ABB9C6DB5}">
      <dsp:nvSpPr>
        <dsp:cNvPr id="0" name=""/>
        <dsp:cNvSpPr/>
      </dsp:nvSpPr>
      <dsp:spPr>
        <a:xfrm>
          <a:off x="327258" y="26929"/>
          <a:ext cx="2535223" cy="255264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dirty="0">
              <a:solidFill>
                <a:srgbClr val="002060"/>
              </a:solidFill>
            </a:rPr>
            <a:t>Economic growth</a:t>
          </a:r>
        </a:p>
        <a:p>
          <a:pPr marL="0" lvl="0" indent="0" algn="l" defTabSz="1244600">
            <a:lnSpc>
              <a:spcPct val="90000"/>
            </a:lnSpc>
            <a:spcBef>
              <a:spcPct val="0"/>
            </a:spcBef>
            <a:spcAft>
              <a:spcPct val="35000"/>
            </a:spcAft>
            <a:buNone/>
          </a:pPr>
          <a:r>
            <a:rPr lang="en-GB" sz="1900" b="1" kern="1200" dirty="0">
              <a:solidFill>
                <a:srgbClr val="002060"/>
              </a:solidFill>
            </a:rPr>
            <a:t>- An increase in National Income in real terms after adjusting for inflation</a:t>
          </a:r>
        </a:p>
        <a:p>
          <a:pPr marL="0" lvl="0" indent="0" algn="ctr" defTabSz="1244600">
            <a:lnSpc>
              <a:spcPct val="90000"/>
            </a:lnSpc>
            <a:spcBef>
              <a:spcPct val="0"/>
            </a:spcBef>
            <a:spcAft>
              <a:spcPct val="35000"/>
            </a:spcAft>
            <a:buNone/>
          </a:pPr>
          <a:r>
            <a:rPr lang="en-GB" sz="1900" kern="1200" dirty="0"/>
            <a:t> </a:t>
          </a:r>
        </a:p>
      </dsp:txBody>
      <dsp:txXfrm>
        <a:off x="327258" y="26929"/>
        <a:ext cx="2535223" cy="2552640"/>
      </dsp:txXfrm>
    </dsp:sp>
    <dsp:sp modelId="{E50F7E45-918C-42B4-A22C-48EA32332608}">
      <dsp:nvSpPr>
        <dsp:cNvPr id="0" name=""/>
        <dsp:cNvSpPr/>
      </dsp:nvSpPr>
      <dsp:spPr>
        <a:xfrm>
          <a:off x="706312" y="2704931"/>
          <a:ext cx="2413559" cy="254963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rgbClr val="002060"/>
              </a:solidFill>
            </a:rPr>
            <a:t>Balance of Trade Stability </a:t>
          </a:r>
          <a:r>
            <a:rPr lang="en-GB" sz="1600" b="1" kern="1200" dirty="0">
              <a:solidFill>
                <a:srgbClr val="002060"/>
              </a:solidFill>
            </a:rPr>
            <a:t>- </a:t>
          </a:r>
          <a:r>
            <a:rPr lang="en-US" sz="1600" b="1" kern="1200" dirty="0">
              <a:solidFill>
                <a:srgbClr val="002060"/>
              </a:solidFill>
            </a:rPr>
            <a:t>achieve a balance between exports and </a:t>
          </a:r>
          <a:r>
            <a:rPr lang="en-GB" sz="1600" b="1" kern="1200" dirty="0">
              <a:solidFill>
                <a:srgbClr val="002060"/>
              </a:solidFill>
            </a:rPr>
            <a:t>imports</a:t>
          </a:r>
          <a:endParaRPr lang="en-GB" sz="2400" b="1" kern="1200" dirty="0">
            <a:solidFill>
              <a:srgbClr val="002060"/>
            </a:solidFill>
          </a:endParaRPr>
        </a:p>
      </dsp:txBody>
      <dsp:txXfrm>
        <a:off x="706312" y="2704931"/>
        <a:ext cx="2413559" cy="2549639"/>
      </dsp:txXfrm>
    </dsp:sp>
    <dsp:sp modelId="{9FEAAA74-9F94-4E2E-864A-DAE25C1A58C4}">
      <dsp:nvSpPr>
        <dsp:cNvPr id="0" name=""/>
        <dsp:cNvSpPr/>
      </dsp:nvSpPr>
      <dsp:spPr>
        <a:xfrm>
          <a:off x="8247076" y="2"/>
          <a:ext cx="3686359" cy="5541564"/>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dirty="0">
              <a:solidFill>
                <a:srgbClr val="002060"/>
              </a:solidFill>
            </a:rPr>
            <a:t>Control of inflation </a:t>
          </a:r>
        </a:p>
        <a:p>
          <a:pPr marL="0" lvl="0" indent="0" algn="ctr" defTabSz="1244600">
            <a:lnSpc>
              <a:spcPct val="90000"/>
            </a:lnSpc>
            <a:spcBef>
              <a:spcPct val="0"/>
            </a:spcBef>
            <a:spcAft>
              <a:spcPct val="35000"/>
            </a:spcAft>
            <a:buNone/>
          </a:pPr>
          <a:endParaRPr lang="en-GB" sz="1500" b="1" kern="1200" dirty="0">
            <a:solidFill>
              <a:srgbClr val="002060"/>
            </a:solidFill>
          </a:endParaRPr>
        </a:p>
        <a:p>
          <a:pPr marL="0" lvl="0" indent="0" algn="ctr" defTabSz="1244600">
            <a:lnSpc>
              <a:spcPct val="90000"/>
            </a:lnSpc>
            <a:spcBef>
              <a:spcPct val="0"/>
            </a:spcBef>
            <a:spcAft>
              <a:spcPct val="35000"/>
            </a:spcAft>
            <a:buNone/>
          </a:pPr>
          <a:r>
            <a:rPr lang="en-GB" sz="1500" b="1" kern="1200" dirty="0">
              <a:solidFill>
                <a:srgbClr val="002060"/>
              </a:solidFill>
            </a:rPr>
            <a:t>-an increase in the general price level of goods and services in an economy. Undesirable effects of inflation: </a:t>
          </a:r>
        </a:p>
        <a:p>
          <a:pPr marL="0" lvl="0" indent="0" algn="ctr" defTabSz="1244600">
            <a:lnSpc>
              <a:spcPct val="90000"/>
            </a:lnSpc>
            <a:spcBef>
              <a:spcPct val="0"/>
            </a:spcBef>
            <a:spcAft>
              <a:spcPct val="35000"/>
            </a:spcAft>
            <a:buNone/>
          </a:pPr>
          <a:r>
            <a:rPr lang="en-GB" sz="1500" b="1" kern="1200" dirty="0">
              <a:solidFill>
                <a:srgbClr val="002060"/>
              </a:solidFill>
            </a:rPr>
            <a:t>- </a:t>
          </a:r>
          <a:r>
            <a:rPr lang="en-GB" sz="2000" b="1" kern="1200" dirty="0">
              <a:solidFill>
                <a:srgbClr val="FF0000"/>
              </a:solidFill>
            </a:rPr>
            <a:t>Interference in price mechanism </a:t>
          </a:r>
          <a:r>
            <a:rPr lang="en-GB" sz="1500" b="1" kern="1200" dirty="0">
              <a:solidFill>
                <a:srgbClr val="002060"/>
              </a:solidFill>
            </a:rPr>
            <a:t>(violation of laws of demand and supply laws),</a:t>
          </a:r>
          <a:r>
            <a:rPr lang="en-GB" sz="2000" b="1" kern="1200" dirty="0">
              <a:solidFill>
                <a:srgbClr val="002060"/>
              </a:solidFill>
            </a:rPr>
            <a:t> </a:t>
          </a:r>
          <a:r>
            <a:rPr lang="en-GB" sz="2000" b="1" kern="1200" dirty="0">
              <a:solidFill>
                <a:srgbClr val="FF0000"/>
              </a:solidFill>
            </a:rPr>
            <a:t>redistribution of income and wealth </a:t>
          </a:r>
          <a:r>
            <a:rPr lang="en-GB" sz="1500" b="1" kern="1200" dirty="0">
              <a:solidFill>
                <a:srgbClr val="002060"/>
              </a:solidFill>
            </a:rPr>
            <a:t>(some will expend and live off their savings and the richer become richer</a:t>
          </a:r>
          <a:r>
            <a:rPr lang="en-GB" sz="1500" b="1" kern="1200" dirty="0">
              <a:solidFill>
                <a:srgbClr val="FF0000"/>
              </a:solidFill>
            </a:rPr>
            <a:t>), </a:t>
          </a:r>
          <a:r>
            <a:rPr lang="en-GB" sz="2000" b="1" kern="1200" dirty="0">
              <a:solidFill>
                <a:srgbClr val="FF0000"/>
              </a:solidFill>
            </a:rPr>
            <a:t>industrial relations conflicts, Balance of Payments effects </a:t>
          </a:r>
          <a:r>
            <a:rPr lang="en-GB" sz="1500" b="1" kern="1200" dirty="0">
              <a:solidFill>
                <a:srgbClr val="002060"/>
              </a:solidFill>
            </a:rPr>
            <a:t>(</a:t>
          </a:r>
          <a:r>
            <a:rPr lang="en-US" sz="1500" b="1" kern="1200" dirty="0">
              <a:solidFill>
                <a:srgbClr val="002060"/>
              </a:solidFill>
            </a:rPr>
            <a:t>If a country has a higher rate of inﬂation than its major trading partners, its exports will become relatively more expensive and imports into it will be relatively cheaper. As a result, the</a:t>
          </a:r>
          <a:endParaRPr lang="en-GB" sz="1500" b="1" kern="1200" dirty="0">
            <a:solidFill>
              <a:srgbClr val="002060"/>
            </a:solidFill>
          </a:endParaRPr>
        </a:p>
        <a:p>
          <a:pPr marL="0" lvl="0" indent="0" algn="ctr" defTabSz="1244600">
            <a:lnSpc>
              <a:spcPct val="90000"/>
            </a:lnSpc>
            <a:spcBef>
              <a:spcPct val="0"/>
            </a:spcBef>
            <a:spcAft>
              <a:spcPct val="35000"/>
            </a:spcAft>
            <a:buNone/>
          </a:pPr>
          <a:r>
            <a:rPr lang="en-US" sz="1500" b="1" kern="1200" dirty="0">
              <a:solidFill>
                <a:srgbClr val="002060"/>
              </a:solidFill>
            </a:rPr>
            <a:t>balance of trade (export revenue less the cost of imports) may worsen), </a:t>
          </a:r>
          <a:r>
            <a:rPr lang="en-US" sz="2000" b="1" kern="1200" dirty="0">
              <a:solidFill>
                <a:srgbClr val="FF0000"/>
              </a:solidFill>
            </a:rPr>
            <a:t>Speculative buying </a:t>
          </a:r>
          <a:r>
            <a:rPr lang="en-US" sz="2000" b="1" kern="1200" dirty="0" err="1">
              <a:solidFill>
                <a:srgbClr val="FF0000"/>
              </a:solidFill>
            </a:rPr>
            <a:t>behaviour</a:t>
          </a:r>
          <a:endParaRPr lang="en-GB" sz="1500" b="1" kern="1200" dirty="0">
            <a:solidFill>
              <a:srgbClr val="FF0000"/>
            </a:solidFill>
          </a:endParaRPr>
        </a:p>
        <a:p>
          <a:pPr marL="0" lvl="0" indent="0" algn="ctr" defTabSz="1244600">
            <a:lnSpc>
              <a:spcPct val="90000"/>
            </a:lnSpc>
            <a:spcBef>
              <a:spcPct val="0"/>
            </a:spcBef>
            <a:spcAft>
              <a:spcPct val="35000"/>
            </a:spcAft>
            <a:buNone/>
          </a:pPr>
          <a:r>
            <a:rPr lang="en-GB" sz="1500" kern="1200" dirty="0"/>
            <a:t> </a:t>
          </a:r>
        </a:p>
      </dsp:txBody>
      <dsp:txXfrm>
        <a:off x="8247076" y="2"/>
        <a:ext cx="3686359" cy="5541564"/>
      </dsp:txXfrm>
    </dsp:sp>
    <dsp:sp modelId="{69E98DEB-748E-43D8-9D8D-24DEAE43A561}">
      <dsp:nvSpPr>
        <dsp:cNvPr id="0" name=""/>
        <dsp:cNvSpPr/>
      </dsp:nvSpPr>
      <dsp:spPr>
        <a:xfrm>
          <a:off x="4500700" y="914402"/>
          <a:ext cx="3048981" cy="3365327"/>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dirty="0">
              <a:solidFill>
                <a:srgbClr val="002060"/>
              </a:solidFill>
            </a:rPr>
            <a:t>Low Unemployment</a:t>
          </a:r>
        </a:p>
        <a:p>
          <a:pPr marL="0" lvl="0" indent="0" algn="ctr" defTabSz="1244600">
            <a:lnSpc>
              <a:spcPct val="90000"/>
            </a:lnSpc>
            <a:spcBef>
              <a:spcPct val="0"/>
            </a:spcBef>
            <a:spcAft>
              <a:spcPct val="35000"/>
            </a:spcAft>
            <a:buNone/>
          </a:pPr>
          <a:r>
            <a:rPr lang="en-GB" sz="2100" b="1" kern="1200" dirty="0">
              <a:solidFill>
                <a:srgbClr val="002060"/>
              </a:solidFill>
            </a:rPr>
            <a:t>-defined as the number of the unemployed working population as a percentage of the total working population </a:t>
          </a:r>
          <a:r>
            <a:rPr lang="en-GB" sz="2100" b="1" kern="1200" dirty="0" err="1">
              <a:solidFill>
                <a:srgbClr val="002060"/>
              </a:solidFill>
            </a:rPr>
            <a:t>i.e</a:t>
          </a:r>
          <a:r>
            <a:rPr lang="en-GB" sz="2100" b="1" kern="1200" dirty="0">
              <a:solidFill>
                <a:srgbClr val="002060"/>
              </a:solidFill>
            </a:rPr>
            <a:t> those actively seeking employment</a:t>
          </a:r>
          <a:endParaRPr lang="en-US" sz="2100" b="1" kern="1200" dirty="0">
            <a:solidFill>
              <a:srgbClr val="002060"/>
            </a:solidFill>
          </a:endParaRPr>
        </a:p>
        <a:p>
          <a:pPr marL="0" lvl="0" indent="0" algn="ctr" defTabSz="1244600">
            <a:lnSpc>
              <a:spcPct val="90000"/>
            </a:lnSpc>
            <a:spcBef>
              <a:spcPct val="0"/>
            </a:spcBef>
            <a:spcAft>
              <a:spcPct val="35000"/>
            </a:spcAft>
            <a:buNone/>
          </a:pPr>
          <a:endParaRPr lang="en-GB" sz="2100" kern="1200" dirty="0"/>
        </a:p>
      </dsp:txBody>
      <dsp:txXfrm>
        <a:off x="4500700" y="914402"/>
        <a:ext cx="3048981" cy="336532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C229F1-DF4B-4FE0-A463-C461D014D48D}">
      <dsp:nvSpPr>
        <dsp:cNvPr id="0" name=""/>
        <dsp:cNvSpPr/>
      </dsp:nvSpPr>
      <dsp:spPr>
        <a:xfrm>
          <a:off x="225609" y="291"/>
          <a:ext cx="11570733" cy="5397653"/>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ctr" defTabSz="2133600">
            <a:lnSpc>
              <a:spcPct val="90000"/>
            </a:lnSpc>
            <a:spcBef>
              <a:spcPct val="0"/>
            </a:spcBef>
            <a:spcAft>
              <a:spcPct val="35000"/>
            </a:spcAft>
            <a:buNone/>
          </a:pPr>
          <a:r>
            <a:rPr lang="en-GB" sz="4800" b="1" kern="1200" dirty="0">
              <a:solidFill>
                <a:srgbClr val="002060"/>
              </a:solidFill>
            </a:rPr>
            <a:t>Government uses various tools:</a:t>
          </a:r>
        </a:p>
        <a:p>
          <a:pPr marL="0" lvl="0" indent="0" algn="l" defTabSz="2133600">
            <a:lnSpc>
              <a:spcPct val="90000"/>
            </a:lnSpc>
            <a:spcBef>
              <a:spcPct val="0"/>
            </a:spcBef>
            <a:spcAft>
              <a:spcPct val="35000"/>
            </a:spcAft>
            <a:buNone/>
          </a:pPr>
          <a:r>
            <a:rPr lang="en-GB" sz="2400" b="1" kern="1200" dirty="0">
              <a:solidFill>
                <a:srgbClr val="002060"/>
              </a:solidFill>
            </a:rPr>
            <a:t>- </a:t>
          </a:r>
          <a:r>
            <a:rPr lang="en-GB" sz="2400" b="1" kern="1200" dirty="0">
              <a:solidFill>
                <a:srgbClr val="FF0000"/>
              </a:solidFill>
            </a:rPr>
            <a:t>Fiscal policy </a:t>
          </a:r>
          <a:r>
            <a:rPr lang="en-GB" sz="2400" b="1" kern="1200" dirty="0">
              <a:solidFill>
                <a:srgbClr val="002060"/>
              </a:solidFill>
            </a:rPr>
            <a:t>– taxation, public borrowing and public spending (corporation tax, individual tax, national insurance, government bonds, grants, subsidies)</a:t>
          </a:r>
        </a:p>
        <a:p>
          <a:pPr marL="0" lvl="0" indent="0" algn="l" defTabSz="2133600">
            <a:lnSpc>
              <a:spcPct val="90000"/>
            </a:lnSpc>
            <a:spcBef>
              <a:spcPct val="0"/>
            </a:spcBef>
            <a:spcAft>
              <a:spcPct val="35000"/>
            </a:spcAft>
            <a:buNone/>
          </a:pPr>
          <a:r>
            <a:rPr lang="en-GB" sz="2400" b="1" kern="1200" dirty="0">
              <a:solidFill>
                <a:srgbClr val="002060"/>
              </a:solidFill>
            </a:rPr>
            <a:t>- </a:t>
          </a:r>
          <a:r>
            <a:rPr lang="en-GB" sz="2400" b="1" kern="1200" dirty="0">
              <a:solidFill>
                <a:srgbClr val="FF0000"/>
              </a:solidFill>
            </a:rPr>
            <a:t>Monetary policy </a:t>
          </a:r>
          <a:r>
            <a:rPr lang="en-GB" sz="2400" b="1" kern="1200" dirty="0">
              <a:solidFill>
                <a:srgbClr val="002060"/>
              </a:solidFill>
            </a:rPr>
            <a:t>– concerned with money supply, interest rates and exchange rates – Bank of England</a:t>
          </a:r>
        </a:p>
        <a:p>
          <a:pPr marL="0" lvl="0" indent="0" algn="l" defTabSz="2133600">
            <a:lnSpc>
              <a:spcPct val="90000"/>
            </a:lnSpc>
            <a:spcBef>
              <a:spcPct val="0"/>
            </a:spcBef>
            <a:spcAft>
              <a:spcPct val="35000"/>
            </a:spcAft>
            <a:buNone/>
          </a:pPr>
          <a:r>
            <a:rPr lang="en-GB" sz="2400" b="1" kern="1200" dirty="0">
              <a:solidFill>
                <a:srgbClr val="002060"/>
              </a:solidFill>
            </a:rPr>
            <a:t>- </a:t>
          </a:r>
          <a:r>
            <a:rPr lang="en-US" sz="2400" b="1" kern="1200" dirty="0">
              <a:solidFill>
                <a:srgbClr val="FF0000"/>
              </a:solidFill>
            </a:rPr>
            <a:t>Supply-side policies-  </a:t>
          </a:r>
          <a:r>
            <a:rPr lang="en-US" sz="2400" b="1" kern="1200" dirty="0">
              <a:solidFill>
                <a:srgbClr val="002060"/>
              </a:solidFill>
            </a:rPr>
            <a:t>attempt to increase the level of aggregate supply by</a:t>
          </a:r>
          <a:endParaRPr lang="en-GB" sz="2400" b="1" kern="1200" dirty="0">
            <a:solidFill>
              <a:srgbClr val="002060"/>
            </a:solidFill>
          </a:endParaRPr>
        </a:p>
        <a:p>
          <a:pPr marL="0" lvl="0" indent="0" defTabSz="2133600">
            <a:lnSpc>
              <a:spcPct val="90000"/>
            </a:lnSpc>
            <a:spcBef>
              <a:spcPct val="0"/>
            </a:spcBef>
            <a:spcAft>
              <a:spcPct val="35000"/>
            </a:spcAft>
            <a:buNone/>
          </a:pPr>
          <a:r>
            <a:rPr lang="en-US" sz="2400" b="1" kern="1200" dirty="0">
              <a:solidFill>
                <a:srgbClr val="002060"/>
              </a:solidFill>
            </a:rPr>
            <a:t>increasing eﬃciency, motivation or productive capacity. Examples include deregulation, re-training, </a:t>
          </a:r>
          <a:r>
            <a:rPr lang="en-US" sz="2400" b="1" kern="1200" dirty="0" err="1">
              <a:solidFill>
                <a:srgbClr val="002060"/>
              </a:solidFill>
            </a:rPr>
            <a:t>privatisation</a:t>
          </a:r>
          <a:r>
            <a:rPr lang="en-US" sz="2400" b="1" kern="1200" dirty="0">
              <a:solidFill>
                <a:srgbClr val="002060"/>
              </a:solidFill>
            </a:rPr>
            <a:t> and cutting corporation tax</a:t>
          </a:r>
          <a:endParaRPr lang="en-GB" sz="2400" b="1" kern="1200" dirty="0">
            <a:solidFill>
              <a:srgbClr val="002060"/>
            </a:solidFill>
          </a:endParaRPr>
        </a:p>
        <a:p>
          <a:pPr marL="0" lvl="0" indent="0" algn="ctr" defTabSz="2133600">
            <a:lnSpc>
              <a:spcPct val="90000"/>
            </a:lnSpc>
            <a:spcBef>
              <a:spcPct val="0"/>
            </a:spcBef>
            <a:spcAft>
              <a:spcPct val="35000"/>
            </a:spcAft>
            <a:buNone/>
          </a:pPr>
          <a:endParaRPr lang="en-GB" sz="1300" kern="1200" dirty="0"/>
        </a:p>
      </dsp:txBody>
      <dsp:txXfrm>
        <a:off x="225609" y="291"/>
        <a:ext cx="11570733" cy="5397653"/>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D092D-FE72-4522-9BB7-D52A972D0B2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2BD3111-DACE-47C8-B579-84FF10E261B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149F424-21AB-4181-97A5-A7B48C508421}"/>
              </a:ext>
            </a:extLst>
          </p:cNvPr>
          <p:cNvSpPr>
            <a:spLocks noGrp="1"/>
          </p:cNvSpPr>
          <p:nvPr>
            <p:ph type="dt" sz="half" idx="10"/>
          </p:nvPr>
        </p:nvSpPr>
        <p:spPr/>
        <p:txBody>
          <a:bodyPr/>
          <a:lstStyle/>
          <a:p>
            <a:fld id="{6C1EB576-7AA4-47EC-AF8B-4F62EF473663}" type="datetimeFigureOut">
              <a:rPr lang="en-GB" smtClean="0"/>
              <a:t>22/10/2024</a:t>
            </a:fld>
            <a:endParaRPr lang="en-GB"/>
          </a:p>
        </p:txBody>
      </p:sp>
      <p:sp>
        <p:nvSpPr>
          <p:cNvPr id="5" name="Footer Placeholder 4">
            <a:extLst>
              <a:ext uri="{FF2B5EF4-FFF2-40B4-BE49-F238E27FC236}">
                <a16:creationId xmlns:a16="http://schemas.microsoft.com/office/drawing/2014/main" id="{15350757-B595-4262-88E4-0AB683702B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E83589-533A-48AB-AAE8-18EC0E0CE194}"/>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26585587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ED73AB-D42F-4E02-B8B5-2569CCE7B76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C4383C8-39D6-4D44-A063-C09EDD5E305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F0D164-CB8C-4E45-ACB5-2B8ACDA76FA9}"/>
              </a:ext>
            </a:extLst>
          </p:cNvPr>
          <p:cNvSpPr>
            <a:spLocks noGrp="1"/>
          </p:cNvSpPr>
          <p:nvPr>
            <p:ph type="dt" sz="half" idx="10"/>
          </p:nvPr>
        </p:nvSpPr>
        <p:spPr/>
        <p:txBody>
          <a:bodyPr/>
          <a:lstStyle/>
          <a:p>
            <a:fld id="{6C1EB576-7AA4-47EC-AF8B-4F62EF473663}" type="datetimeFigureOut">
              <a:rPr lang="en-GB" smtClean="0"/>
              <a:t>22/10/2024</a:t>
            </a:fld>
            <a:endParaRPr lang="en-GB"/>
          </a:p>
        </p:txBody>
      </p:sp>
      <p:sp>
        <p:nvSpPr>
          <p:cNvPr id="5" name="Footer Placeholder 4">
            <a:extLst>
              <a:ext uri="{FF2B5EF4-FFF2-40B4-BE49-F238E27FC236}">
                <a16:creationId xmlns:a16="http://schemas.microsoft.com/office/drawing/2014/main" id="{AFB601A0-86B1-4E23-BD0B-4D8F755E73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FA1603-9BDE-4E0C-9980-442E1C65CD2A}"/>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20697320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0941E-C56A-410A-B43C-1A0315EE060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F8B667A-80DB-4D3C-9879-C426A136D2A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8D3B723-D641-43E8-BE72-CFF5B4F5970F}"/>
              </a:ext>
            </a:extLst>
          </p:cNvPr>
          <p:cNvSpPr>
            <a:spLocks noGrp="1"/>
          </p:cNvSpPr>
          <p:nvPr>
            <p:ph type="dt" sz="half" idx="10"/>
          </p:nvPr>
        </p:nvSpPr>
        <p:spPr/>
        <p:txBody>
          <a:bodyPr/>
          <a:lstStyle/>
          <a:p>
            <a:fld id="{6C1EB576-7AA4-47EC-AF8B-4F62EF473663}" type="datetimeFigureOut">
              <a:rPr lang="en-GB" smtClean="0"/>
              <a:t>22/10/2024</a:t>
            </a:fld>
            <a:endParaRPr lang="en-GB"/>
          </a:p>
        </p:txBody>
      </p:sp>
      <p:sp>
        <p:nvSpPr>
          <p:cNvPr id="5" name="Footer Placeholder 4">
            <a:extLst>
              <a:ext uri="{FF2B5EF4-FFF2-40B4-BE49-F238E27FC236}">
                <a16:creationId xmlns:a16="http://schemas.microsoft.com/office/drawing/2014/main" id="{CE2B6780-8E0E-449D-B34A-54D7F9BED1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085354-7F28-481C-A84D-29980BA83CCD}"/>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3839633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10D12B-9951-407F-B4FE-8A4619FFEFE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4426A13-854E-459B-B963-4178AB018B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3DC89A2-F9CE-450A-90B5-E44F1733ECB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9FE443E-EDBE-479E-81C1-D6DF1E26A9EF}"/>
              </a:ext>
            </a:extLst>
          </p:cNvPr>
          <p:cNvSpPr>
            <a:spLocks noGrp="1"/>
          </p:cNvSpPr>
          <p:nvPr>
            <p:ph type="dt" sz="half" idx="10"/>
          </p:nvPr>
        </p:nvSpPr>
        <p:spPr/>
        <p:txBody>
          <a:bodyPr/>
          <a:lstStyle/>
          <a:p>
            <a:fld id="{6C1EB576-7AA4-47EC-AF8B-4F62EF473663}" type="datetimeFigureOut">
              <a:rPr lang="en-GB" smtClean="0"/>
              <a:t>22/10/2024</a:t>
            </a:fld>
            <a:endParaRPr lang="en-GB"/>
          </a:p>
        </p:txBody>
      </p:sp>
      <p:sp>
        <p:nvSpPr>
          <p:cNvPr id="6" name="Footer Placeholder 5">
            <a:extLst>
              <a:ext uri="{FF2B5EF4-FFF2-40B4-BE49-F238E27FC236}">
                <a16:creationId xmlns:a16="http://schemas.microsoft.com/office/drawing/2014/main" id="{FCA885AC-C44B-4725-BA69-F12C06A544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EAAEF5F-060A-4969-B860-10365F3B31A7}"/>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5687152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B53C9-05A9-4BEA-B80A-E8A58A3247D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1195F33-050D-4595-B434-CC3A1B43937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DD22232-7AAE-4B04-A78C-078CEB0B857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2D5ECA6-8E00-42A2-BF59-58E2FE9C26E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8487B33-CAAC-4958-8690-E704161CB9A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2FC13B1-A6D2-4221-98B0-2D7C86F813A1}"/>
              </a:ext>
            </a:extLst>
          </p:cNvPr>
          <p:cNvSpPr>
            <a:spLocks noGrp="1"/>
          </p:cNvSpPr>
          <p:nvPr>
            <p:ph type="dt" sz="half" idx="10"/>
          </p:nvPr>
        </p:nvSpPr>
        <p:spPr/>
        <p:txBody>
          <a:bodyPr/>
          <a:lstStyle/>
          <a:p>
            <a:fld id="{6C1EB576-7AA4-47EC-AF8B-4F62EF473663}" type="datetimeFigureOut">
              <a:rPr lang="en-GB" smtClean="0"/>
              <a:t>22/10/2024</a:t>
            </a:fld>
            <a:endParaRPr lang="en-GB"/>
          </a:p>
        </p:txBody>
      </p:sp>
      <p:sp>
        <p:nvSpPr>
          <p:cNvPr id="8" name="Footer Placeholder 7">
            <a:extLst>
              <a:ext uri="{FF2B5EF4-FFF2-40B4-BE49-F238E27FC236}">
                <a16:creationId xmlns:a16="http://schemas.microsoft.com/office/drawing/2014/main" id="{889723C9-3BA7-46CB-AC70-FBCEF9B8F46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4DFD232-6F27-4753-A6AB-26B5E4D6E6CE}"/>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3284353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4016A-48FC-4D2E-89B0-E738E8B31BA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82D6823-C92F-4A24-B0DE-141C6DD11894}"/>
              </a:ext>
            </a:extLst>
          </p:cNvPr>
          <p:cNvSpPr>
            <a:spLocks noGrp="1"/>
          </p:cNvSpPr>
          <p:nvPr>
            <p:ph type="dt" sz="half" idx="10"/>
          </p:nvPr>
        </p:nvSpPr>
        <p:spPr/>
        <p:txBody>
          <a:bodyPr/>
          <a:lstStyle/>
          <a:p>
            <a:fld id="{6C1EB576-7AA4-47EC-AF8B-4F62EF473663}" type="datetimeFigureOut">
              <a:rPr lang="en-GB" smtClean="0"/>
              <a:t>22/10/2024</a:t>
            </a:fld>
            <a:endParaRPr lang="en-GB"/>
          </a:p>
        </p:txBody>
      </p:sp>
      <p:sp>
        <p:nvSpPr>
          <p:cNvPr id="4" name="Footer Placeholder 3">
            <a:extLst>
              <a:ext uri="{FF2B5EF4-FFF2-40B4-BE49-F238E27FC236}">
                <a16:creationId xmlns:a16="http://schemas.microsoft.com/office/drawing/2014/main" id="{A958DA77-6734-4EBD-A818-DF4812FEF72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9A4D706-3112-410B-91EC-C844A4CD7135}"/>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2477215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7BDFAEB-C952-4569-89EB-4B3AECCF4928}"/>
              </a:ext>
            </a:extLst>
          </p:cNvPr>
          <p:cNvSpPr>
            <a:spLocks noGrp="1"/>
          </p:cNvSpPr>
          <p:nvPr>
            <p:ph type="dt" sz="half" idx="10"/>
          </p:nvPr>
        </p:nvSpPr>
        <p:spPr/>
        <p:txBody>
          <a:bodyPr/>
          <a:lstStyle/>
          <a:p>
            <a:fld id="{6C1EB576-7AA4-47EC-AF8B-4F62EF473663}" type="datetimeFigureOut">
              <a:rPr lang="en-GB" smtClean="0"/>
              <a:t>22/10/2024</a:t>
            </a:fld>
            <a:endParaRPr lang="en-GB"/>
          </a:p>
        </p:txBody>
      </p:sp>
      <p:sp>
        <p:nvSpPr>
          <p:cNvPr id="3" name="Footer Placeholder 2">
            <a:extLst>
              <a:ext uri="{FF2B5EF4-FFF2-40B4-BE49-F238E27FC236}">
                <a16:creationId xmlns:a16="http://schemas.microsoft.com/office/drawing/2014/main" id="{2FFFEE5D-037A-4CDB-BE8D-6F2E83B969C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CF79F8B-9EB4-4593-B783-9C53EA16EA78}"/>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42188637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F71062-E3CC-42ED-B496-3E07BB35A3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DEFB990-5E94-47DF-9014-80A8F04F8BB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0B19BE6-6724-48B1-92F3-7337632550E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8C859D1-5C7C-41F9-9F02-332177446808}"/>
              </a:ext>
            </a:extLst>
          </p:cNvPr>
          <p:cNvSpPr>
            <a:spLocks noGrp="1"/>
          </p:cNvSpPr>
          <p:nvPr>
            <p:ph type="dt" sz="half" idx="10"/>
          </p:nvPr>
        </p:nvSpPr>
        <p:spPr/>
        <p:txBody>
          <a:bodyPr/>
          <a:lstStyle/>
          <a:p>
            <a:fld id="{6C1EB576-7AA4-47EC-AF8B-4F62EF473663}" type="datetimeFigureOut">
              <a:rPr lang="en-GB" smtClean="0"/>
              <a:t>22/10/2024</a:t>
            </a:fld>
            <a:endParaRPr lang="en-GB"/>
          </a:p>
        </p:txBody>
      </p:sp>
      <p:sp>
        <p:nvSpPr>
          <p:cNvPr id="6" name="Footer Placeholder 5">
            <a:extLst>
              <a:ext uri="{FF2B5EF4-FFF2-40B4-BE49-F238E27FC236}">
                <a16:creationId xmlns:a16="http://schemas.microsoft.com/office/drawing/2014/main" id="{586F95A5-9808-418F-A9BC-52B7B6F798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4488DDC-5EC5-4C47-9438-3072607149D9}"/>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1173507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883A3-67A0-4FC9-A364-67F0517E5A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8DF0F7D-6597-4364-AD87-8520DFC70B2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14C43CB-32C9-4746-8AE5-3229234A9B3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AEF82EB-9E13-4D20-8F16-E54C7D9E0392}"/>
              </a:ext>
            </a:extLst>
          </p:cNvPr>
          <p:cNvSpPr>
            <a:spLocks noGrp="1"/>
          </p:cNvSpPr>
          <p:nvPr>
            <p:ph type="dt" sz="half" idx="10"/>
          </p:nvPr>
        </p:nvSpPr>
        <p:spPr/>
        <p:txBody>
          <a:bodyPr/>
          <a:lstStyle/>
          <a:p>
            <a:fld id="{6C1EB576-7AA4-47EC-AF8B-4F62EF473663}" type="datetimeFigureOut">
              <a:rPr lang="en-GB" smtClean="0"/>
              <a:t>22/10/2024</a:t>
            </a:fld>
            <a:endParaRPr lang="en-GB"/>
          </a:p>
        </p:txBody>
      </p:sp>
      <p:sp>
        <p:nvSpPr>
          <p:cNvPr id="6" name="Footer Placeholder 5">
            <a:extLst>
              <a:ext uri="{FF2B5EF4-FFF2-40B4-BE49-F238E27FC236}">
                <a16:creationId xmlns:a16="http://schemas.microsoft.com/office/drawing/2014/main" id="{B99B96DB-9961-4BA6-A98E-FA7961AD0FA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1E9AACF-4BB2-4C3E-8284-2060B9F82F1A}"/>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25067282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54FF9-0F7A-4127-96C4-A0C26310E92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33E32D6-D8BF-4BE8-875D-C725694A740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38ADDF-C385-4685-8334-3C74F8865E9A}"/>
              </a:ext>
            </a:extLst>
          </p:cNvPr>
          <p:cNvSpPr>
            <a:spLocks noGrp="1"/>
          </p:cNvSpPr>
          <p:nvPr>
            <p:ph type="dt" sz="half" idx="10"/>
          </p:nvPr>
        </p:nvSpPr>
        <p:spPr/>
        <p:txBody>
          <a:bodyPr/>
          <a:lstStyle/>
          <a:p>
            <a:fld id="{6C1EB576-7AA4-47EC-AF8B-4F62EF473663}" type="datetimeFigureOut">
              <a:rPr lang="en-GB" smtClean="0"/>
              <a:t>22/10/2024</a:t>
            </a:fld>
            <a:endParaRPr lang="en-GB"/>
          </a:p>
        </p:txBody>
      </p:sp>
      <p:sp>
        <p:nvSpPr>
          <p:cNvPr id="5" name="Footer Placeholder 4">
            <a:extLst>
              <a:ext uri="{FF2B5EF4-FFF2-40B4-BE49-F238E27FC236}">
                <a16:creationId xmlns:a16="http://schemas.microsoft.com/office/drawing/2014/main" id="{927C99BA-7D98-4990-BFA6-19F677F014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BA480A-DF86-4A5A-A908-2D0D478CFFA9}"/>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15479195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34C3A8-363F-4FF1-BB70-C7C49FB8247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E0A7BFF-58AC-419C-8F04-D7BB25843D9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C2EAE4-BF0E-47B6-939A-7D8BA085BA88}"/>
              </a:ext>
            </a:extLst>
          </p:cNvPr>
          <p:cNvSpPr>
            <a:spLocks noGrp="1"/>
          </p:cNvSpPr>
          <p:nvPr>
            <p:ph type="dt" sz="half" idx="10"/>
          </p:nvPr>
        </p:nvSpPr>
        <p:spPr/>
        <p:txBody>
          <a:bodyPr/>
          <a:lstStyle/>
          <a:p>
            <a:fld id="{6C1EB576-7AA4-47EC-AF8B-4F62EF473663}" type="datetimeFigureOut">
              <a:rPr lang="en-GB" smtClean="0"/>
              <a:t>22/10/2024</a:t>
            </a:fld>
            <a:endParaRPr lang="en-GB"/>
          </a:p>
        </p:txBody>
      </p:sp>
      <p:sp>
        <p:nvSpPr>
          <p:cNvPr id="5" name="Footer Placeholder 4">
            <a:extLst>
              <a:ext uri="{FF2B5EF4-FFF2-40B4-BE49-F238E27FC236}">
                <a16:creationId xmlns:a16="http://schemas.microsoft.com/office/drawing/2014/main" id="{AA30BB70-8C0B-4510-8619-52F06D187A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19FB91-5E03-49BE-950E-4EB0C8B52A78}"/>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9716888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a:prstGeom prst="rect">
            <a:avLst/>
          </a:prstGeo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a:prstGeom prst="rect">
            <a:avLst/>
          </a:prstGeom>
        </p:spPr>
        <p:txBody>
          <a:bodyPr/>
          <a:lstStyle>
            <a:lvl1pPr>
              <a:defRPr/>
            </a:lvl1pPr>
          </a:lstStyle>
          <a:p>
            <a:pPr>
              <a:defRPr/>
            </a:pPr>
            <a:fld id="{8EFCBBD8-CF39-48F7-8656-50407EDD0B37}" type="datetime1">
              <a:rPr lang="en-GB" altLang="en-US"/>
              <a:pPr>
                <a:defRPr/>
              </a:pPr>
              <a:t>22/10/2024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a:xfrm>
            <a:off x="10608733" y="6381751"/>
            <a:ext cx="973667" cy="339725"/>
          </a:xfrm>
          <a:prstGeom prst="rect">
            <a:avLst/>
          </a:prstGeom>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8677904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a:xfrm>
            <a:off x="334433" y="6524626"/>
            <a:ext cx="1295400" cy="219075"/>
          </a:xfrm>
          <a:prstGeom prst="rect">
            <a:avLst/>
          </a:prstGeom>
        </p:spPr>
        <p:txBody>
          <a:bodyPr/>
          <a:lstStyle>
            <a:lvl1pPr>
              <a:defRPr/>
            </a:lvl1pPr>
          </a:lstStyle>
          <a:p>
            <a:pPr>
              <a:defRPr/>
            </a:pPr>
            <a:fld id="{2303D31F-598B-47EE-BA37-93F097A3D676}" type="datetime1">
              <a:rPr lang="en-GB" altLang="en-US"/>
              <a:pPr>
                <a:defRPr/>
              </a:pPr>
              <a:t>22/10/2024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a:xfrm>
            <a:off x="10608733" y="6381751"/>
            <a:ext cx="973667" cy="339725"/>
          </a:xfrm>
          <a:prstGeom prst="rect">
            <a:avLst/>
          </a:prstGeom>
        </p:spPr>
        <p:txBody>
          <a:bodyPr/>
          <a:lstStyle>
            <a:lvl1pPr>
              <a:defRPr/>
            </a:lvl1pPr>
          </a:lstStyle>
          <a:p>
            <a:pPr>
              <a:defRPr/>
            </a:pPr>
            <a:fld id="{6550E941-99E4-4403-A917-B30FF69A9617}" type="slidenum">
              <a:rPr lang="en-GB" altLang="en-US"/>
              <a:pPr>
                <a:defRPr/>
              </a:pPr>
              <a:t>‹#›</a:t>
            </a:fld>
            <a:endParaRPr lang="en-GB" altLang="en-US"/>
          </a:p>
        </p:txBody>
      </p:sp>
      <p:sp>
        <p:nvSpPr>
          <p:cNvPr id="7"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8"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6867528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a:prstGeom prst="rect">
            <a:avLst/>
          </a:prstGeo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334433" y="6524626"/>
            <a:ext cx="1295400" cy="219075"/>
          </a:xfrm>
          <a:prstGeom prst="rect">
            <a:avLst/>
          </a:prstGeom>
        </p:spPr>
        <p:txBody>
          <a:bodyPr/>
          <a:lstStyle>
            <a:lvl1pPr>
              <a:defRPr/>
            </a:lvl1pPr>
          </a:lstStyle>
          <a:p>
            <a:pPr>
              <a:defRPr/>
            </a:pPr>
            <a:fld id="{B07525B8-0A1E-48CE-AA7A-94CA5D59C5A5}" type="datetime1">
              <a:rPr lang="en-GB" altLang="en-US"/>
              <a:pPr>
                <a:defRPr/>
              </a:pPr>
              <a:t>22/10/2024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10608733" y="6381751"/>
            <a:ext cx="973667" cy="339725"/>
          </a:xfrm>
          <a:prstGeom prst="rect">
            <a:avLst/>
          </a:prstGeom>
        </p:spPr>
        <p:txBody>
          <a:bodyPr/>
          <a:lstStyle>
            <a:lvl1pPr>
              <a:defRPr/>
            </a:lvl1pPr>
          </a:lstStyle>
          <a:p>
            <a:pPr>
              <a:defRPr/>
            </a:pPr>
            <a:fld id="{9F0CEAE2-E49E-4389-B4D7-B5A65611D1B7}" type="slidenum">
              <a:rPr lang="en-GB" altLang="en-US"/>
              <a:pPr>
                <a:defRPr/>
              </a:pPr>
              <a:t>‹#›</a:t>
            </a:fld>
            <a:endParaRPr lang="en-GB" altLang="en-US"/>
          </a:p>
        </p:txBody>
      </p:sp>
      <p:sp>
        <p:nvSpPr>
          <p:cNvPr id="6"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7"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19276643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334433" y="6524626"/>
            <a:ext cx="1295400" cy="219075"/>
          </a:xfrm>
          <a:prstGeom prst="rect">
            <a:avLst/>
          </a:prstGeom>
        </p:spPr>
        <p:txBody>
          <a:bodyPr/>
          <a:lstStyle>
            <a:lvl1pPr>
              <a:defRPr/>
            </a:lvl1pPr>
          </a:lstStyle>
          <a:p>
            <a:pPr>
              <a:defRPr/>
            </a:pPr>
            <a:fld id="{F7614AD2-EBEE-4B9C-B8EB-7B45076136C4}" type="datetime1">
              <a:rPr lang="en-GB" altLang="en-US"/>
              <a:pPr>
                <a:defRPr/>
              </a:pPr>
              <a:t>22/10/2024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10608733" y="6381751"/>
            <a:ext cx="973667" cy="339725"/>
          </a:xfrm>
          <a:prstGeom prst="rect">
            <a:avLst/>
          </a:prstGeom>
        </p:spPr>
        <p:txBody>
          <a:bodyPr/>
          <a:lstStyle>
            <a:lvl1pPr>
              <a:defRPr/>
            </a:lvl1pPr>
          </a:lstStyle>
          <a:p>
            <a:pPr>
              <a:defRPr/>
            </a:pPr>
            <a:fld id="{386495F9-B3F5-4DDF-9323-6CEC80C52C17}" type="slidenum">
              <a:rPr lang="en-GB" altLang="en-US"/>
              <a:pPr>
                <a:defRPr/>
              </a:pPr>
              <a:t>‹#›</a:t>
            </a:fld>
            <a:endParaRPr lang="en-GB" altLang="en-US"/>
          </a:p>
        </p:txBody>
      </p:sp>
      <p:sp>
        <p:nvSpPr>
          <p:cNvPr id="7"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8"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33783524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334433" y="6524626"/>
            <a:ext cx="1295400" cy="219075"/>
          </a:xfrm>
          <a:prstGeom prst="rect">
            <a:avLst/>
          </a:prstGeom>
        </p:spPr>
        <p:txBody>
          <a:bodyPr/>
          <a:lstStyle>
            <a:lvl1pPr>
              <a:defRPr/>
            </a:lvl1pPr>
          </a:lstStyle>
          <a:p>
            <a:pPr>
              <a:defRPr/>
            </a:pPr>
            <a:fld id="{9453B735-BACA-4CF9-84E6-D7AD67CD6A41}" type="datetime1">
              <a:rPr lang="en-GB" altLang="en-US"/>
              <a:pPr>
                <a:defRPr/>
              </a:pPr>
              <a:t>22/10/2024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10608733" y="6381751"/>
            <a:ext cx="973667" cy="339725"/>
          </a:xfrm>
          <a:prstGeom prst="rect">
            <a:avLst/>
          </a:prstGeom>
        </p:spPr>
        <p:txBody>
          <a:bodyPr/>
          <a:lstStyle>
            <a:lvl1pPr>
              <a:defRPr/>
            </a:lvl1pPr>
          </a:lstStyle>
          <a:p>
            <a:pPr>
              <a:defRPr/>
            </a:pPr>
            <a:fld id="{0669F83E-C611-4B90-8FAE-1379528B23C3}" type="slidenum">
              <a:rPr lang="en-GB" altLang="en-US"/>
              <a:pPr>
                <a:defRPr/>
              </a:pPr>
              <a:t>‹#›</a:t>
            </a:fld>
            <a:endParaRPr lang="en-GB" altLang="en-US"/>
          </a:p>
        </p:txBody>
      </p:sp>
      <p:sp>
        <p:nvSpPr>
          <p:cNvPr id="9"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10"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342045588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334433" y="6524626"/>
            <a:ext cx="1295400" cy="219075"/>
          </a:xfrm>
          <a:prstGeom prst="rect">
            <a:avLst/>
          </a:prstGeom>
        </p:spPr>
        <p:txBody>
          <a:bodyPr/>
          <a:lstStyle>
            <a:lvl1pPr>
              <a:defRPr/>
            </a:lvl1pPr>
          </a:lstStyle>
          <a:p>
            <a:pPr>
              <a:defRPr/>
            </a:pPr>
            <a:fld id="{D58B45E6-64D3-4C5F-BDB6-A1B894EEEA29}" type="datetime1">
              <a:rPr lang="en-GB" altLang="en-US"/>
              <a:pPr>
                <a:defRPr/>
              </a:pPr>
              <a:t>22/10/2024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10608733" y="6381751"/>
            <a:ext cx="973667" cy="339725"/>
          </a:xfrm>
          <a:prstGeom prst="rect">
            <a:avLst/>
          </a:prstGeom>
        </p:spPr>
        <p:txBody>
          <a:bodyPr/>
          <a:lstStyle>
            <a:lvl1pPr>
              <a:defRPr/>
            </a:lvl1pPr>
          </a:lstStyle>
          <a:p>
            <a:pPr>
              <a:defRPr/>
            </a:pPr>
            <a:fld id="{FAF5663D-1B9D-48C8-BD8E-835F92F174D7}" type="slidenum">
              <a:rPr lang="en-GB" altLang="en-US"/>
              <a:pPr>
                <a:defRPr/>
              </a:pPr>
              <a:t>‹#›</a:t>
            </a:fld>
            <a:endParaRPr lang="en-GB" altLang="en-US"/>
          </a:p>
        </p:txBody>
      </p:sp>
      <p:sp>
        <p:nvSpPr>
          <p:cNvPr id="5"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6"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181568417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334433" y="6524626"/>
            <a:ext cx="1295400" cy="219075"/>
          </a:xfrm>
          <a:prstGeom prst="rect">
            <a:avLst/>
          </a:prstGeom>
        </p:spPr>
        <p:txBody>
          <a:bodyPr/>
          <a:lstStyle>
            <a:lvl1pPr>
              <a:defRPr/>
            </a:lvl1pPr>
          </a:lstStyle>
          <a:p>
            <a:pPr>
              <a:defRPr/>
            </a:pPr>
            <a:fld id="{D30023C4-5528-489E-A726-D14A340FF59E}" type="datetime1">
              <a:rPr lang="en-GB" altLang="en-US"/>
              <a:pPr>
                <a:defRPr/>
              </a:pPr>
              <a:t>22/10/2024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10608733" y="6381751"/>
            <a:ext cx="973667" cy="339725"/>
          </a:xfrm>
          <a:prstGeom prst="rect">
            <a:avLst/>
          </a:prstGeom>
        </p:spPr>
        <p:txBody>
          <a:bodyPr/>
          <a:lstStyle>
            <a:lvl1pPr>
              <a:defRPr/>
            </a:lvl1pPr>
          </a:lstStyle>
          <a:p>
            <a:pPr>
              <a:defRPr/>
            </a:pPr>
            <a:fld id="{AA1819AB-B9DA-41D7-8C91-5DE9528F5AA4}" type="slidenum">
              <a:rPr lang="en-GB" altLang="en-US"/>
              <a:pPr>
                <a:defRPr/>
              </a:pPr>
              <a:t>‹#›</a:t>
            </a:fld>
            <a:endParaRPr lang="en-GB" altLang="en-US"/>
          </a:p>
        </p:txBody>
      </p:sp>
      <p:sp>
        <p:nvSpPr>
          <p:cNvPr id="4"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5"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411729420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a:prstGeom prst="rect">
            <a:avLst/>
          </a:prstGeo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334433" y="6524626"/>
            <a:ext cx="1295400" cy="219075"/>
          </a:xfrm>
          <a:prstGeom prst="rect">
            <a:avLst/>
          </a:prstGeom>
        </p:spPr>
        <p:txBody>
          <a:bodyPr/>
          <a:lstStyle>
            <a:lvl1pPr>
              <a:defRPr/>
            </a:lvl1pPr>
          </a:lstStyle>
          <a:p>
            <a:pPr>
              <a:defRPr/>
            </a:pPr>
            <a:fld id="{0AF297A0-C124-4ADC-9EF2-B843F7980417}" type="datetime1">
              <a:rPr lang="en-GB" altLang="en-US"/>
              <a:pPr>
                <a:defRPr/>
              </a:pPr>
              <a:t>22/10/2024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10608733" y="6381751"/>
            <a:ext cx="973667" cy="339725"/>
          </a:xfrm>
          <a:prstGeom prst="rect">
            <a:avLst/>
          </a:prstGeom>
        </p:spPr>
        <p:txBody>
          <a:bodyPr/>
          <a:lstStyle>
            <a:lvl1pPr>
              <a:defRPr/>
            </a:lvl1pPr>
          </a:lstStyle>
          <a:p>
            <a:pPr>
              <a:defRPr/>
            </a:pPr>
            <a:fld id="{EF707D33-CDDE-408A-A9D9-8533BBB69567}" type="slidenum">
              <a:rPr lang="en-GB" altLang="en-US"/>
              <a:pPr>
                <a:defRPr/>
              </a:pPr>
              <a:t>‹#›</a:t>
            </a:fld>
            <a:endParaRPr lang="en-GB" altLang="en-US"/>
          </a:p>
        </p:txBody>
      </p:sp>
      <p:sp>
        <p:nvSpPr>
          <p:cNvPr id="7"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8"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364644791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a:prstGeom prst="rect">
            <a:avLst/>
          </a:prstGeo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a:prstGeom prst="rect">
            <a:avLst/>
          </a:prstGeo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334433" y="6524626"/>
            <a:ext cx="1295400" cy="219075"/>
          </a:xfrm>
          <a:prstGeom prst="rect">
            <a:avLst/>
          </a:prstGeom>
        </p:spPr>
        <p:txBody>
          <a:bodyPr/>
          <a:lstStyle>
            <a:lvl1pPr>
              <a:defRPr/>
            </a:lvl1pPr>
          </a:lstStyle>
          <a:p>
            <a:pPr>
              <a:defRPr/>
            </a:pPr>
            <a:fld id="{BBFE7C81-BC59-49C4-B970-6020E639505B}" type="datetime1">
              <a:rPr lang="en-GB" altLang="en-US"/>
              <a:pPr>
                <a:defRPr/>
              </a:pPr>
              <a:t>22/10/2024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10608733" y="6381751"/>
            <a:ext cx="973667" cy="339725"/>
          </a:xfrm>
          <a:prstGeom prst="rect">
            <a:avLst/>
          </a:prstGeom>
        </p:spPr>
        <p:txBody>
          <a:bodyPr/>
          <a:lstStyle>
            <a:lvl1pPr>
              <a:defRPr/>
            </a:lvl1pPr>
          </a:lstStyle>
          <a:p>
            <a:pPr>
              <a:defRPr/>
            </a:pPr>
            <a:fld id="{1C564236-0921-40F4-A526-D08299A9CEDF}" type="slidenum">
              <a:rPr lang="en-GB" altLang="en-US"/>
              <a:pPr>
                <a:defRPr/>
              </a:pPr>
              <a:t>‹#›</a:t>
            </a:fld>
            <a:endParaRPr lang="en-GB" altLang="en-US"/>
          </a:p>
        </p:txBody>
      </p:sp>
      <p:sp>
        <p:nvSpPr>
          <p:cNvPr id="7"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8"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312558442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609600" y="1600200"/>
            <a:ext cx="10972800" cy="3916363"/>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334433" y="6524626"/>
            <a:ext cx="1295400" cy="219075"/>
          </a:xfrm>
          <a:prstGeom prst="rect">
            <a:avLst/>
          </a:prstGeom>
        </p:spPr>
        <p:txBody>
          <a:bodyPr/>
          <a:lstStyle>
            <a:lvl1pPr>
              <a:defRPr/>
            </a:lvl1pPr>
          </a:lstStyle>
          <a:p>
            <a:pPr>
              <a:defRPr/>
            </a:pPr>
            <a:fld id="{312EEDF0-64B3-49F7-80EF-7E736BE598CD}" type="datetime1">
              <a:rPr lang="en-GB" altLang="en-US"/>
              <a:pPr>
                <a:defRPr/>
              </a:pPr>
              <a:t>22/10/2024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10608733" y="6381751"/>
            <a:ext cx="973667" cy="339725"/>
          </a:xfrm>
          <a:prstGeom prst="rect">
            <a:avLst/>
          </a:prstGeom>
        </p:spPr>
        <p:txBody>
          <a:bodyPr/>
          <a:lstStyle>
            <a:lvl1pPr>
              <a:defRPr/>
            </a:lvl1pPr>
          </a:lstStyle>
          <a:p>
            <a:pPr>
              <a:defRPr/>
            </a:pPr>
            <a:fld id="{C05FFBAA-7097-4EBF-8EC8-BA13F122F32E}" type="slidenum">
              <a:rPr lang="en-GB" altLang="en-US"/>
              <a:pPr>
                <a:defRPr/>
              </a:pPr>
              <a:t>‹#›</a:t>
            </a:fld>
            <a:endParaRPr lang="en-GB" altLang="en-US"/>
          </a:p>
        </p:txBody>
      </p:sp>
      <p:sp>
        <p:nvSpPr>
          <p:cNvPr id="6"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7"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311497495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a:prstGeom prst="rect">
            <a:avLst/>
          </a:prstGeo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334433" y="6524626"/>
            <a:ext cx="1295400" cy="219075"/>
          </a:xfrm>
          <a:prstGeom prst="rect">
            <a:avLst/>
          </a:prstGeom>
        </p:spPr>
        <p:txBody>
          <a:bodyPr/>
          <a:lstStyle>
            <a:lvl1pPr>
              <a:defRPr/>
            </a:lvl1pPr>
          </a:lstStyle>
          <a:p>
            <a:pPr>
              <a:defRPr/>
            </a:pPr>
            <a:fld id="{AF471B8D-6ACC-4BC6-87AC-49C3135EE585}" type="datetime1">
              <a:rPr lang="en-GB" altLang="en-US"/>
              <a:pPr>
                <a:defRPr/>
              </a:pPr>
              <a:t>22/10/2024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10608733" y="6381751"/>
            <a:ext cx="973667" cy="339725"/>
          </a:xfrm>
          <a:prstGeom prst="rect">
            <a:avLst/>
          </a:prstGeom>
        </p:spPr>
        <p:txBody>
          <a:bodyPr/>
          <a:lstStyle>
            <a:lvl1pPr>
              <a:defRPr/>
            </a:lvl1pPr>
          </a:lstStyle>
          <a:p>
            <a:pPr>
              <a:defRPr/>
            </a:pPr>
            <a:fld id="{3F27268F-FCE8-404C-B794-14F77261286D}" type="slidenum">
              <a:rPr lang="en-GB" altLang="en-US"/>
              <a:pPr>
                <a:defRPr/>
              </a:pPr>
              <a:t>‹#›</a:t>
            </a:fld>
            <a:endParaRPr lang="en-GB" altLang="en-US"/>
          </a:p>
        </p:txBody>
      </p:sp>
      <p:sp>
        <p:nvSpPr>
          <p:cNvPr id="6"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7"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98999356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609600" y="1600201"/>
            <a:ext cx="10972800" cy="4525963"/>
          </a:xfrm>
        </p:spPr>
        <p:txBody>
          <a:bodyPr/>
          <a:lstStyle/>
          <a:p>
            <a:pPr lvl="0"/>
            <a:endParaRPr lang="en-GB" noProof="0"/>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3C107EFD-A413-40D9-8B6D-6CF5024404BB}" type="slidenum">
              <a:rPr lang="en-GB" altLang="en-US"/>
              <a:pPr/>
              <a:t>‹#›</a:t>
            </a:fld>
            <a:endParaRPr lang="en-GB" altLang="en-US"/>
          </a:p>
        </p:txBody>
      </p:sp>
      <p:sp>
        <p:nvSpPr>
          <p:cNvPr id="7"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8"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174329809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fld id="{98AF844A-97AA-4F97-815A-EBFC2DB0CED3}" type="slidenum">
              <a:rPr lang="en-GB" altLang="en-US"/>
              <a:pPr/>
              <a:t>‹#›</a:t>
            </a:fld>
            <a:endParaRPr lang="en-GB" altLang="en-US"/>
          </a:p>
        </p:txBody>
      </p:sp>
      <p:sp>
        <p:nvSpPr>
          <p:cNvPr id="8"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9"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11717586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image" Target="../media/image1.jpeg"/><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FC2E0CE-4010-4D19-A805-059E3FE39F1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6A3EE43-27F0-41CE-86A9-8C765F61507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6DD289-C8EB-4A35-97F1-65D86595F3F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C1EB576-7AA4-47EC-AF8B-4F62EF473663}" type="datetimeFigureOut">
              <a:rPr lang="en-GB" smtClean="0"/>
              <a:t>22/10/2024</a:t>
            </a:fld>
            <a:endParaRPr lang="en-GB"/>
          </a:p>
        </p:txBody>
      </p:sp>
      <p:sp>
        <p:nvSpPr>
          <p:cNvPr id="5" name="Footer Placeholder 4">
            <a:extLst>
              <a:ext uri="{FF2B5EF4-FFF2-40B4-BE49-F238E27FC236}">
                <a16:creationId xmlns:a16="http://schemas.microsoft.com/office/drawing/2014/main" id="{28F696F1-2AD4-4DD5-8D78-CBE9A93A63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094CDD2-509B-4211-AAA7-D4F00A052B8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449F772-B7C6-4C16-8340-307070D6813B}" type="slidenum">
              <a:rPr lang="en-GB" smtClean="0"/>
              <a:t>‹#›</a:t>
            </a:fld>
            <a:endParaRPr lang="en-GB"/>
          </a:p>
        </p:txBody>
      </p:sp>
    </p:spTree>
    <p:extLst>
      <p:ext uri="{BB962C8B-B14F-4D97-AF65-F5344CB8AC3E}">
        <p14:creationId xmlns:p14="http://schemas.microsoft.com/office/powerpoint/2010/main" val="36113394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5" cstate="print"/>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9223890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1.xml"/><Relationship Id="rId1" Type="http://schemas.openxmlformats.org/officeDocument/2006/relationships/video" Target="https://www.youtube.com/embed/oVUz4chT9QM?feature=oembed" TargetMode="External"/><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bankofengland.co.uk/explainers/why-does-economic-growth-matter" TargetMode="Externa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1.xml"/><Relationship Id="rId1" Type="http://schemas.openxmlformats.org/officeDocument/2006/relationships/video" Target="https://www.youtube.com/embed/oVUz4chT9QM?feature=oembed" TargetMode="External"/><Relationship Id="rId4" Type="http://schemas.openxmlformats.org/officeDocument/2006/relationships/image" Target="../media/image4.jpeg"/></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bbc.co.uk/news/live/business-68680004" TargetMode="Externa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historic-uk.com/HistoryUK/HistoryofBritain/Great-Depression/" TargetMode="Externa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hyperlink" Target="https://www.bing.com/ck/a?!&amp;&amp;p=d8dc7c089a38f3ce39e16d90e3913ef216958d8ad4b9d18b99fe8f5fe26df489JmltdHM9MTY1NzQ4ODc4MyZpZ3VpZD1mODU3MDAyMS1mNDQzLTQwODMtODJiOS01MjcxZjQ5YzQxYzkmaW5zaWQ9NTQzMw&amp;ptn=3&amp;fclid=e1061ae3-0097-11ed-931b-3f1b039e251d&amp;u=a1aHR0cHM6Ly93d3cuYmJjLmNvLnVrL25ld3MvYnVzaW5lc3MtNjE4MDEzNjI&amp;ntb=1" TargetMode="External"/><Relationship Id="rId2" Type="http://schemas.openxmlformats.org/officeDocument/2006/relationships/image" Target="../media/image3.png"/><Relationship Id="rId1" Type="http://schemas.openxmlformats.org/officeDocument/2006/relationships/slideLayout" Target="../slideLayouts/slideLayout1.xml"/><Relationship Id="rId4" Type="http://schemas.openxmlformats.org/officeDocument/2006/relationships/hyperlink" Target="https://librarysearch.uwtsd.ac.uk/discovery/fulldisplay?docid=cdi_proquest_miscellaneous_1866650893&amp;context=PC&amp;vid=44WHELF_UWTSD:44WHELF_UWTSD_VU1&amp;lang=en&amp;search_scope=MyInst_and_CI&amp;adaptor=Primo%20Central&amp;tab=Everything&amp;query=any%2Ccontains%2CCredit%20crunch%202007"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6.png"/><Relationship Id="rId4" Type="http://schemas.openxmlformats.org/officeDocument/2006/relationships/image" Target="../media/image3.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7.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8213" y="908050"/>
            <a:ext cx="7772400" cy="1235066"/>
          </a:xfrm>
        </p:spPr>
        <p:txBody>
          <a:bodyPr/>
          <a:lstStyle/>
          <a:p>
            <a:pPr eaLnBrk="1" hangingPunct="1"/>
            <a:r>
              <a:rPr lang="en-GB" altLang="en-US" b="1" dirty="0">
                <a:solidFill>
                  <a:schemeClr val="accent2"/>
                </a:solidFill>
              </a:rPr>
              <a:t>BA Business Management</a:t>
            </a:r>
          </a:p>
        </p:txBody>
      </p:sp>
      <p:sp>
        <p:nvSpPr>
          <p:cNvPr id="6147" name="Subtitle 4"/>
          <p:cNvSpPr>
            <a:spLocks noGrp="1"/>
          </p:cNvSpPr>
          <p:nvPr>
            <p:ph type="subTitle" idx="1"/>
          </p:nvPr>
        </p:nvSpPr>
        <p:spPr>
          <a:xfrm>
            <a:off x="2095472" y="1928803"/>
            <a:ext cx="7786742" cy="3357586"/>
          </a:xfrm>
        </p:spPr>
        <p:txBody>
          <a:bodyPr/>
          <a:lstStyle/>
          <a:p>
            <a:pPr eaLnBrk="1" hangingPunct="1"/>
            <a:r>
              <a:rPr lang="en-GB" altLang="en-US" sz="3600" b="1" dirty="0">
                <a:solidFill>
                  <a:schemeClr val="accent2"/>
                </a:solidFill>
              </a:rPr>
              <a:t>Management Economics LCBB5008</a:t>
            </a:r>
          </a:p>
          <a:p>
            <a:pPr eaLnBrk="1" hangingPunct="1"/>
            <a:endParaRPr lang="en-GB" altLang="en-US" dirty="0">
              <a:solidFill>
                <a:schemeClr val="accent2"/>
              </a:solidFill>
            </a:endParaRPr>
          </a:p>
          <a:p>
            <a:pPr eaLnBrk="1" hangingPunct="1"/>
            <a:r>
              <a:rPr lang="en-GB" altLang="en-US" b="1" dirty="0">
                <a:solidFill>
                  <a:schemeClr val="accent2"/>
                </a:solidFill>
              </a:rPr>
              <a:t>Week 7 Lesson 1</a:t>
            </a:r>
          </a:p>
          <a:p>
            <a:pPr eaLnBrk="1" hangingPunct="1"/>
            <a:endParaRPr lang="en-GB" altLang="en-US" dirty="0">
              <a:solidFill>
                <a:schemeClr val="accent2"/>
              </a:solidFill>
            </a:endParaRPr>
          </a:p>
          <a:p>
            <a:pPr eaLnBrk="1" hangingPunct="1"/>
            <a:r>
              <a:rPr lang="en-GB" altLang="en-US" sz="4800" b="1" dirty="0">
                <a:solidFill>
                  <a:schemeClr val="accent2"/>
                </a:solidFill>
              </a:rPr>
              <a:t>The Role of Monetary and Fiscal Policy + The Trade Cycle</a:t>
            </a:r>
          </a:p>
        </p:txBody>
      </p:sp>
      <p:sp>
        <p:nvSpPr>
          <p:cNvPr id="6149" name="Slide Number Placeholder 5"/>
          <p:cNvSpPr>
            <a:spLocks noGrp="1" noChangeArrowheads="1"/>
          </p:cNvSpPr>
          <p:nvPr>
            <p:ph type="sldNum" sz="quarter" idx="12"/>
          </p:nvPr>
        </p:nvSpPr>
        <p:spPr bwMode="auto">
          <a:xfrm>
            <a:off x="9768408" y="6453337"/>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0" fontAlgn="base" hangingPunct="0">
              <a:spcBef>
                <a:spcPct val="0"/>
              </a:spcBef>
              <a:spcAft>
                <a:spcPct val="0"/>
              </a:spcAft>
              <a:buNone/>
            </a:pPr>
            <a:fld id="{B6282CF4-F11D-4118-ADBB-5F84001E3BD5}" type="slidenum">
              <a:rPr lang="en-GB" altLang="en-US" sz="1200">
                <a:solidFill>
                  <a:srgbClr val="898989"/>
                </a:solidFill>
                <a:cs typeface="Arial" panose="020B0604020202020204" pitchFamily="34" charset="0"/>
              </a:rPr>
              <a:pPr eaLnBrk="0" fontAlgn="base" hangingPunct="0">
                <a:spcBef>
                  <a:spcPct val="0"/>
                </a:spcBef>
                <a:spcAft>
                  <a:spcPct val="0"/>
                </a:spcAft>
                <a:buNone/>
              </a:pPr>
              <a:t>1</a:t>
            </a:fld>
            <a:endParaRPr lang="en-GB" altLang="en-US" sz="1200" dirty="0">
              <a:solidFill>
                <a:srgbClr val="898989"/>
              </a:solidFill>
              <a:cs typeface="Arial" panose="020B0604020202020204" pitchFamily="34" charset="0"/>
            </a:endParaRPr>
          </a:p>
        </p:txBody>
      </p:sp>
    </p:spTree>
    <p:extLst>
      <p:ext uri="{BB962C8B-B14F-4D97-AF65-F5344CB8AC3E}">
        <p14:creationId xmlns:p14="http://schemas.microsoft.com/office/powerpoint/2010/main" val="111046772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32B16-A4FC-4992-A1E5-6B8F57F12723}"/>
              </a:ext>
            </a:extLst>
          </p:cNvPr>
          <p:cNvSpPr>
            <a:spLocks noGrp="1"/>
          </p:cNvSpPr>
          <p:nvPr>
            <p:ph type="ctrTitle"/>
          </p:nvPr>
        </p:nvSpPr>
        <p:spPr>
          <a:xfrm>
            <a:off x="76199" y="3250130"/>
            <a:ext cx="12115801" cy="503679"/>
          </a:xfrm>
        </p:spPr>
        <p:txBody>
          <a:bodyPr>
            <a:noAutofit/>
          </a:bodyPr>
          <a:lstStyle/>
          <a:p>
            <a:pPr algn="l"/>
            <a:r>
              <a:rPr lang="en-US" sz="4800" b="1" dirty="0">
                <a:solidFill>
                  <a:srgbClr val="002060"/>
                </a:solidFill>
              </a:rPr>
              <a:t>At the end of this session you must understand: </a:t>
            </a:r>
            <a:br>
              <a:rPr lang="en-US" sz="4800" b="1" dirty="0">
                <a:solidFill>
                  <a:srgbClr val="002060"/>
                </a:solidFill>
              </a:rPr>
            </a:br>
            <a:br>
              <a:rPr lang="en-US" sz="4800" b="1" dirty="0">
                <a:solidFill>
                  <a:srgbClr val="002060"/>
                </a:solidFill>
              </a:rPr>
            </a:br>
            <a:r>
              <a:rPr lang="en-US" sz="3600" b="1" dirty="0">
                <a:solidFill>
                  <a:srgbClr val="002060"/>
                </a:solidFill>
              </a:rPr>
              <a:t>1. the role of monetary policy</a:t>
            </a:r>
            <a:br>
              <a:rPr lang="en-US" sz="3600" b="1" dirty="0">
                <a:solidFill>
                  <a:srgbClr val="002060"/>
                </a:solidFill>
              </a:rPr>
            </a:br>
            <a:r>
              <a:rPr lang="en-US" sz="3600" dirty="0">
                <a:solidFill>
                  <a:srgbClr val="002060"/>
                </a:solidFill>
              </a:rPr>
              <a:t>2</a:t>
            </a:r>
            <a:r>
              <a:rPr lang="en-US" sz="3600" b="1" dirty="0">
                <a:solidFill>
                  <a:srgbClr val="002060"/>
                </a:solidFill>
              </a:rPr>
              <a:t>. The role of fiscal policy</a:t>
            </a:r>
            <a:endParaRPr lang="en-GB" sz="4800" b="1" dirty="0">
              <a:solidFill>
                <a:srgbClr val="002060"/>
              </a:solidFill>
            </a:endParaRPr>
          </a:p>
        </p:txBody>
      </p:sp>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2"/>
          <a:stretch>
            <a:fillRect/>
          </a:stretch>
        </p:blipFill>
        <p:spPr>
          <a:xfrm>
            <a:off x="0" y="6198521"/>
            <a:ext cx="12192000" cy="680127"/>
          </a:xfrm>
          <a:prstGeom prst="rect">
            <a:avLst/>
          </a:prstGeom>
        </p:spPr>
      </p:pic>
    </p:spTree>
    <p:extLst>
      <p:ext uri="{BB962C8B-B14F-4D97-AF65-F5344CB8AC3E}">
        <p14:creationId xmlns:p14="http://schemas.microsoft.com/office/powerpoint/2010/main" val="43499511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2"/>
          <a:stretch>
            <a:fillRect/>
          </a:stretch>
        </p:blipFill>
        <p:spPr>
          <a:xfrm>
            <a:off x="0" y="6198521"/>
            <a:ext cx="12192000" cy="680127"/>
          </a:xfrm>
          <a:prstGeom prst="rect">
            <a:avLst/>
          </a:prstGeom>
        </p:spPr>
      </p:pic>
      <p:sp>
        <p:nvSpPr>
          <p:cNvPr id="7" name="Title 1">
            <a:extLst>
              <a:ext uri="{FF2B5EF4-FFF2-40B4-BE49-F238E27FC236}">
                <a16:creationId xmlns:a16="http://schemas.microsoft.com/office/drawing/2014/main" id="{148C72B4-B6A6-4605-B8E0-5B1BD8AAE773}"/>
              </a:ext>
            </a:extLst>
          </p:cNvPr>
          <p:cNvSpPr txBox="1">
            <a:spLocks/>
          </p:cNvSpPr>
          <p:nvPr/>
        </p:nvSpPr>
        <p:spPr>
          <a:xfrm>
            <a:off x="-59356" y="0"/>
            <a:ext cx="12310712" cy="680127"/>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4400" b="1" dirty="0">
                <a:solidFill>
                  <a:srgbClr val="002060"/>
                </a:solidFill>
              </a:rPr>
              <a:t>Main Objectives of government economic policy</a:t>
            </a:r>
            <a:endParaRPr lang="en-GB" sz="4400" b="1" dirty="0">
              <a:solidFill>
                <a:srgbClr val="002060"/>
              </a:solidFill>
            </a:endParaRPr>
          </a:p>
        </p:txBody>
      </p:sp>
      <p:graphicFrame>
        <p:nvGraphicFramePr>
          <p:cNvPr id="6" name="Diagram 5">
            <a:extLst>
              <a:ext uri="{FF2B5EF4-FFF2-40B4-BE49-F238E27FC236}">
                <a16:creationId xmlns:a16="http://schemas.microsoft.com/office/drawing/2014/main" id="{8E00FABD-E66F-4A52-BF8B-61E04E1AA3C1}"/>
              </a:ext>
            </a:extLst>
          </p:cNvPr>
          <p:cNvGraphicFramePr/>
          <p:nvPr>
            <p:extLst>
              <p:ext uri="{D42A27DB-BD31-4B8C-83A1-F6EECF244321}">
                <p14:modId xmlns:p14="http://schemas.microsoft.com/office/powerpoint/2010/main" val="1467096406"/>
              </p:ext>
            </p:extLst>
          </p:nvPr>
        </p:nvGraphicFramePr>
        <p:xfrm>
          <a:off x="85023" y="668541"/>
          <a:ext cx="12021953" cy="55415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6615585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F352CC-C5E6-7B97-975E-118173E302B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01D6D98-247F-4320-2132-2348E391CBDC}"/>
              </a:ext>
            </a:extLst>
          </p:cNvPr>
          <p:cNvSpPr>
            <a:spLocks noGrp="1"/>
          </p:cNvSpPr>
          <p:nvPr>
            <p:ph type="ctrTitle"/>
          </p:nvPr>
        </p:nvSpPr>
        <p:spPr>
          <a:xfrm>
            <a:off x="330199" y="4977330"/>
            <a:ext cx="12115801" cy="503679"/>
          </a:xfrm>
        </p:spPr>
        <p:txBody>
          <a:bodyPr>
            <a:noAutofit/>
          </a:bodyPr>
          <a:lstStyle/>
          <a:p>
            <a:pPr algn="l"/>
            <a:r>
              <a:rPr lang="en-US" sz="4800" b="1" dirty="0">
                <a:solidFill>
                  <a:srgbClr val="002060"/>
                </a:solidFill>
              </a:rPr>
              <a:t>But the economy and economic activity is a complex issue to manage. The economy goes through different phases which the government should anticipate and manage… see next slide</a:t>
            </a:r>
            <a:br>
              <a:rPr lang="en-US" sz="4800" b="1" dirty="0">
                <a:solidFill>
                  <a:srgbClr val="002060"/>
                </a:solidFill>
              </a:rPr>
            </a:br>
            <a:br>
              <a:rPr lang="en-US" sz="4800" b="1" dirty="0">
                <a:solidFill>
                  <a:srgbClr val="002060"/>
                </a:solidFill>
              </a:rPr>
            </a:br>
            <a:r>
              <a:rPr lang="en-US" sz="4800" b="1" dirty="0">
                <a:solidFill>
                  <a:schemeClr val="accent4">
                    <a:lumMod val="75000"/>
                  </a:schemeClr>
                </a:solidFill>
              </a:rPr>
              <a:t>There are times when government apply stimulative vices then others where restrictive economic vices are employed. </a:t>
            </a:r>
            <a:endParaRPr lang="en-GB" sz="4800" b="1" dirty="0">
              <a:solidFill>
                <a:schemeClr val="accent4">
                  <a:lumMod val="75000"/>
                </a:schemeClr>
              </a:solidFill>
            </a:endParaRPr>
          </a:p>
        </p:txBody>
      </p:sp>
      <p:pic>
        <p:nvPicPr>
          <p:cNvPr id="9" name="Picture 8">
            <a:extLst>
              <a:ext uri="{FF2B5EF4-FFF2-40B4-BE49-F238E27FC236}">
                <a16:creationId xmlns:a16="http://schemas.microsoft.com/office/drawing/2014/main" id="{87EA76E2-3230-B1FB-05EB-33478C0BCD0E}"/>
              </a:ext>
            </a:extLst>
          </p:cNvPr>
          <p:cNvPicPr>
            <a:picLocks noChangeAspect="1"/>
          </p:cNvPicPr>
          <p:nvPr/>
        </p:nvPicPr>
        <p:blipFill>
          <a:blip r:embed="rId2"/>
          <a:stretch>
            <a:fillRect/>
          </a:stretch>
        </p:blipFill>
        <p:spPr>
          <a:xfrm>
            <a:off x="0" y="6198521"/>
            <a:ext cx="12192000" cy="680127"/>
          </a:xfrm>
          <a:prstGeom prst="rect">
            <a:avLst/>
          </a:prstGeom>
        </p:spPr>
      </p:pic>
    </p:spTree>
    <p:extLst>
      <p:ext uri="{BB962C8B-B14F-4D97-AF65-F5344CB8AC3E}">
        <p14:creationId xmlns:p14="http://schemas.microsoft.com/office/powerpoint/2010/main" val="55398889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F1A166-97B1-2B9C-99FE-49B813AEAAA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E2C2185-4C41-BB62-1654-BCCC449329E4}"/>
              </a:ext>
            </a:extLst>
          </p:cNvPr>
          <p:cNvSpPr>
            <a:spLocks noGrp="1"/>
          </p:cNvSpPr>
          <p:nvPr>
            <p:ph type="ctrTitle"/>
          </p:nvPr>
        </p:nvSpPr>
        <p:spPr>
          <a:xfrm>
            <a:off x="38099" y="3429000"/>
            <a:ext cx="12115801" cy="503679"/>
          </a:xfrm>
        </p:spPr>
        <p:txBody>
          <a:bodyPr>
            <a:noAutofit/>
          </a:bodyPr>
          <a:lstStyle/>
          <a:p>
            <a:r>
              <a:rPr lang="en-US" sz="4800" b="1" dirty="0">
                <a:solidFill>
                  <a:srgbClr val="002060"/>
                </a:solidFill>
              </a:rPr>
              <a:t>Important terms: </a:t>
            </a:r>
            <a:br>
              <a:rPr lang="en-US" sz="4800" b="1" dirty="0">
                <a:solidFill>
                  <a:srgbClr val="002060"/>
                </a:solidFill>
              </a:rPr>
            </a:br>
            <a:br>
              <a:rPr lang="en-US" sz="4800" b="1" dirty="0">
                <a:solidFill>
                  <a:srgbClr val="002060"/>
                </a:solidFill>
              </a:rPr>
            </a:br>
            <a:r>
              <a:rPr lang="en-US" sz="4800" b="1" dirty="0">
                <a:solidFill>
                  <a:srgbClr val="002060"/>
                </a:solidFill>
              </a:rPr>
              <a:t>Gross Domestic Product (GDP)</a:t>
            </a:r>
            <a:br>
              <a:rPr lang="en-US" sz="4800" b="1" dirty="0">
                <a:solidFill>
                  <a:srgbClr val="002060"/>
                </a:solidFill>
              </a:rPr>
            </a:br>
            <a:r>
              <a:rPr lang="en-US" sz="4800" b="1" dirty="0">
                <a:solidFill>
                  <a:srgbClr val="002060"/>
                </a:solidFill>
              </a:rPr>
              <a:t>Gross National Income (GNI)</a:t>
            </a:r>
            <a:br>
              <a:rPr lang="en-US" sz="4800" b="1" dirty="0">
                <a:solidFill>
                  <a:srgbClr val="002060"/>
                </a:solidFill>
              </a:rPr>
            </a:br>
            <a:br>
              <a:rPr lang="en-US" sz="4800" b="1" dirty="0">
                <a:solidFill>
                  <a:srgbClr val="002060"/>
                </a:solidFill>
              </a:rPr>
            </a:br>
            <a:r>
              <a:rPr lang="en-US" sz="4800" b="1" dirty="0">
                <a:solidFill>
                  <a:srgbClr val="002060"/>
                </a:solidFill>
              </a:rPr>
              <a:t>In pairs, lease search, study and share what these terms mean– note any differences or similarities then share to the whole class</a:t>
            </a:r>
            <a:endParaRPr lang="en-GB" sz="4800" b="1" dirty="0">
              <a:solidFill>
                <a:schemeClr val="accent4">
                  <a:lumMod val="75000"/>
                </a:schemeClr>
              </a:solidFill>
            </a:endParaRPr>
          </a:p>
        </p:txBody>
      </p:sp>
      <p:pic>
        <p:nvPicPr>
          <p:cNvPr id="9" name="Picture 8">
            <a:extLst>
              <a:ext uri="{FF2B5EF4-FFF2-40B4-BE49-F238E27FC236}">
                <a16:creationId xmlns:a16="http://schemas.microsoft.com/office/drawing/2014/main" id="{9BF39B81-53F2-A07E-F352-BA9D9F3A9A87}"/>
              </a:ext>
            </a:extLst>
          </p:cNvPr>
          <p:cNvPicPr>
            <a:picLocks noChangeAspect="1"/>
          </p:cNvPicPr>
          <p:nvPr/>
        </p:nvPicPr>
        <p:blipFill>
          <a:blip r:embed="rId3"/>
          <a:stretch>
            <a:fillRect/>
          </a:stretch>
        </p:blipFill>
        <p:spPr>
          <a:xfrm>
            <a:off x="0" y="6198521"/>
            <a:ext cx="12192000" cy="680127"/>
          </a:xfrm>
          <a:prstGeom prst="rect">
            <a:avLst/>
          </a:prstGeom>
        </p:spPr>
      </p:pic>
      <p:pic>
        <p:nvPicPr>
          <p:cNvPr id="3" name="Online Media 4" title="5 Minute Timer | Countdown from 5 Min">
            <a:hlinkClick r:id="" action="ppaction://media"/>
            <a:extLst>
              <a:ext uri="{FF2B5EF4-FFF2-40B4-BE49-F238E27FC236}">
                <a16:creationId xmlns:a16="http://schemas.microsoft.com/office/drawing/2014/main" id="{675FE152-A46A-5619-5382-16D3287D4079}"/>
              </a:ext>
            </a:extLst>
          </p:cNvPr>
          <p:cNvPicPr>
            <a:picLocks noRot="1" noChangeAspect="1"/>
          </p:cNvPicPr>
          <p:nvPr>
            <a:videoFile r:link="rId1"/>
          </p:nvPr>
        </p:nvPicPr>
        <p:blipFill>
          <a:blip r:embed="rId4"/>
          <a:stretch>
            <a:fillRect/>
          </a:stretch>
        </p:blipFill>
        <p:spPr>
          <a:xfrm>
            <a:off x="6819900" y="3773214"/>
            <a:ext cx="5334000" cy="2425307"/>
          </a:xfrm>
          <a:prstGeom prst="rect">
            <a:avLst/>
          </a:prstGeom>
        </p:spPr>
      </p:pic>
    </p:spTree>
    <p:extLst>
      <p:ext uri="{BB962C8B-B14F-4D97-AF65-F5344CB8AC3E}">
        <p14:creationId xmlns:p14="http://schemas.microsoft.com/office/powerpoint/2010/main" val="374161671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3"/>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3"/>
                                        </p:tgtEl>
                                      </p:cBhvr>
                                    </p:cmd>
                                  </p:childTnLst>
                                </p:cTn>
                              </p:par>
                            </p:childTnLst>
                          </p:cTn>
                        </p:par>
                      </p:childTnLst>
                    </p:cTn>
                  </p:par>
                </p:childTnLst>
              </p:cTn>
              <p:nextCondLst>
                <p:cond evt="onClick" delay="0">
                  <p:tgtEl>
                    <p:spTgt spid="3"/>
                  </p:tgtEl>
                </p:cond>
              </p:nextCondLst>
            </p:seq>
            <p:video>
              <p:cMediaNode vol="80000">
                <p:cTn id="12" fill="hold" display="0">
                  <p:stCondLst>
                    <p:cond delay="indefinite"/>
                  </p:stCondLst>
                </p:cTn>
                <p:tgtEl>
                  <p:spTgt spid="3"/>
                </p:tgtEl>
              </p:cMediaNode>
            </p:vide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362200" y="682940"/>
            <a:ext cx="10515600" cy="689932"/>
          </a:xfrm>
          <a:prstGeom prst="rect">
            <a:avLst/>
          </a:prstGeom>
        </p:spPr>
        <p:txBody>
          <a:bodyPr vert="horz" wrap="square" lIns="0" tIns="12700" rIns="0" bIns="0" rtlCol="0" anchor="ctr">
            <a:spAutoFit/>
          </a:bodyPr>
          <a:lstStyle/>
          <a:p>
            <a:pPr marL="1642110">
              <a:lnSpc>
                <a:spcPct val="100000"/>
              </a:lnSpc>
              <a:spcBef>
                <a:spcPts val="100"/>
              </a:spcBef>
            </a:pPr>
            <a:r>
              <a:rPr dirty="0"/>
              <a:t>National</a:t>
            </a:r>
            <a:r>
              <a:rPr spc="-25" dirty="0"/>
              <a:t> </a:t>
            </a:r>
            <a:r>
              <a:rPr spc="-10" dirty="0"/>
              <a:t>Income</a:t>
            </a:r>
          </a:p>
        </p:txBody>
      </p:sp>
      <p:sp>
        <p:nvSpPr>
          <p:cNvPr id="3" name="object 3"/>
          <p:cNvSpPr txBox="1"/>
          <p:nvPr/>
        </p:nvSpPr>
        <p:spPr>
          <a:xfrm>
            <a:off x="1854201" y="1437260"/>
            <a:ext cx="8035925" cy="3744595"/>
          </a:xfrm>
          <a:prstGeom prst="rect">
            <a:avLst/>
          </a:prstGeom>
        </p:spPr>
        <p:txBody>
          <a:bodyPr vert="horz" wrap="square" lIns="0" tIns="12065" rIns="0" bIns="0" rtlCol="0">
            <a:spAutoFit/>
          </a:bodyPr>
          <a:lstStyle/>
          <a:p>
            <a:pPr marL="355600" marR="1383665" indent="-343535" algn="just">
              <a:spcBef>
                <a:spcPts val="95"/>
              </a:spcBef>
              <a:buClr>
                <a:srgbClr val="006FC0"/>
              </a:buClr>
              <a:buFont typeface="Wingdings"/>
              <a:buChar char=""/>
              <a:tabLst>
                <a:tab pos="356235" algn="l"/>
              </a:tabLst>
            </a:pPr>
            <a:r>
              <a:rPr sz="2800" dirty="0">
                <a:latin typeface="Segoe UI"/>
                <a:cs typeface="Segoe UI"/>
              </a:rPr>
              <a:t>Gross</a:t>
            </a:r>
            <a:r>
              <a:rPr sz="2800" spc="-90" dirty="0">
                <a:latin typeface="Segoe UI"/>
                <a:cs typeface="Segoe UI"/>
              </a:rPr>
              <a:t> </a:t>
            </a:r>
            <a:r>
              <a:rPr sz="2800" dirty="0">
                <a:latin typeface="Segoe UI"/>
                <a:cs typeface="Segoe UI"/>
              </a:rPr>
              <a:t>National</a:t>
            </a:r>
            <a:r>
              <a:rPr sz="2800" spc="-80" dirty="0">
                <a:latin typeface="Segoe UI"/>
                <a:cs typeface="Segoe UI"/>
              </a:rPr>
              <a:t> </a:t>
            </a:r>
            <a:r>
              <a:rPr sz="2800" dirty="0">
                <a:latin typeface="Segoe UI"/>
                <a:cs typeface="Segoe UI"/>
              </a:rPr>
              <a:t>Income</a:t>
            </a:r>
            <a:r>
              <a:rPr sz="2800" spc="-90" dirty="0">
                <a:latin typeface="Segoe UI"/>
                <a:cs typeface="Segoe UI"/>
              </a:rPr>
              <a:t> </a:t>
            </a:r>
            <a:r>
              <a:rPr sz="2800" dirty="0">
                <a:latin typeface="Segoe UI"/>
                <a:cs typeface="Segoe UI"/>
              </a:rPr>
              <a:t>(GNI)</a:t>
            </a:r>
            <a:r>
              <a:rPr sz="2800" spc="-60" dirty="0">
                <a:latin typeface="Segoe UI"/>
                <a:cs typeface="Segoe UI"/>
              </a:rPr>
              <a:t> </a:t>
            </a:r>
            <a:r>
              <a:rPr sz="2800" dirty="0">
                <a:latin typeface="Segoe UI"/>
                <a:cs typeface="Segoe UI"/>
              </a:rPr>
              <a:t>is</a:t>
            </a:r>
            <a:r>
              <a:rPr sz="2800" spc="-85" dirty="0">
                <a:latin typeface="Segoe UI"/>
                <a:cs typeface="Segoe UI"/>
              </a:rPr>
              <a:t> </a:t>
            </a:r>
            <a:r>
              <a:rPr sz="2800" dirty="0">
                <a:latin typeface="Segoe UI"/>
                <a:cs typeface="Segoe UI"/>
              </a:rPr>
              <a:t>the</a:t>
            </a:r>
            <a:r>
              <a:rPr sz="2800" spc="-85" dirty="0">
                <a:latin typeface="Segoe UI"/>
                <a:cs typeface="Segoe UI"/>
              </a:rPr>
              <a:t> </a:t>
            </a:r>
            <a:r>
              <a:rPr sz="2800" spc="-10" dirty="0">
                <a:latin typeface="Segoe UI"/>
                <a:cs typeface="Segoe UI"/>
              </a:rPr>
              <a:t>total </a:t>
            </a:r>
            <a:r>
              <a:rPr sz="2800" dirty="0">
                <a:latin typeface="Segoe UI"/>
                <a:cs typeface="Segoe UI"/>
              </a:rPr>
              <a:t>domestic</a:t>
            </a:r>
            <a:r>
              <a:rPr sz="2800" spc="-100" dirty="0">
                <a:latin typeface="Segoe UI"/>
                <a:cs typeface="Segoe UI"/>
              </a:rPr>
              <a:t> </a:t>
            </a:r>
            <a:r>
              <a:rPr sz="2800" dirty="0">
                <a:latin typeface="Segoe UI"/>
                <a:cs typeface="Segoe UI"/>
              </a:rPr>
              <a:t>and</a:t>
            </a:r>
            <a:r>
              <a:rPr sz="2800" spc="-95" dirty="0">
                <a:latin typeface="Segoe UI"/>
                <a:cs typeface="Segoe UI"/>
              </a:rPr>
              <a:t> </a:t>
            </a:r>
            <a:r>
              <a:rPr sz="2800" dirty="0">
                <a:latin typeface="Segoe UI"/>
                <a:cs typeface="Segoe UI"/>
              </a:rPr>
              <a:t>foreign</a:t>
            </a:r>
            <a:r>
              <a:rPr sz="2800" spc="-100" dirty="0">
                <a:latin typeface="Segoe UI"/>
                <a:cs typeface="Segoe UI"/>
              </a:rPr>
              <a:t> </a:t>
            </a:r>
            <a:r>
              <a:rPr sz="2800" dirty="0">
                <a:latin typeface="Segoe UI"/>
                <a:cs typeface="Segoe UI"/>
              </a:rPr>
              <a:t>output</a:t>
            </a:r>
            <a:r>
              <a:rPr sz="2800" spc="-80" dirty="0">
                <a:latin typeface="Segoe UI"/>
                <a:cs typeface="Segoe UI"/>
              </a:rPr>
              <a:t> </a:t>
            </a:r>
            <a:r>
              <a:rPr sz="2800" dirty="0">
                <a:latin typeface="Segoe UI"/>
                <a:cs typeface="Segoe UI"/>
              </a:rPr>
              <a:t>claimed</a:t>
            </a:r>
            <a:r>
              <a:rPr sz="2800" spc="-100" dirty="0">
                <a:latin typeface="Segoe UI"/>
                <a:cs typeface="Segoe UI"/>
              </a:rPr>
              <a:t> </a:t>
            </a:r>
            <a:r>
              <a:rPr sz="2800" spc="-25" dirty="0">
                <a:latin typeface="Segoe UI"/>
                <a:cs typeface="Segoe UI"/>
              </a:rPr>
              <a:t>by </a:t>
            </a:r>
            <a:r>
              <a:rPr sz="2800" dirty="0">
                <a:latin typeface="Segoe UI"/>
                <a:cs typeface="Segoe UI"/>
              </a:rPr>
              <a:t>residents</a:t>
            </a:r>
            <a:r>
              <a:rPr sz="2800" spc="-80" dirty="0">
                <a:latin typeface="Segoe UI"/>
                <a:cs typeface="Segoe UI"/>
              </a:rPr>
              <a:t> </a:t>
            </a:r>
            <a:r>
              <a:rPr sz="2800" dirty="0">
                <a:latin typeface="Segoe UI"/>
                <a:cs typeface="Segoe UI"/>
              </a:rPr>
              <a:t>of</a:t>
            </a:r>
            <a:r>
              <a:rPr sz="2800" spc="-100" dirty="0">
                <a:latin typeface="Segoe UI"/>
                <a:cs typeface="Segoe UI"/>
              </a:rPr>
              <a:t> </a:t>
            </a:r>
            <a:r>
              <a:rPr sz="2800" dirty="0">
                <a:latin typeface="Segoe UI"/>
                <a:cs typeface="Segoe UI"/>
              </a:rPr>
              <a:t>a</a:t>
            </a:r>
            <a:r>
              <a:rPr sz="2800" spc="-80" dirty="0">
                <a:latin typeface="Segoe UI"/>
                <a:cs typeface="Segoe UI"/>
              </a:rPr>
              <a:t> </a:t>
            </a:r>
            <a:r>
              <a:rPr sz="2800" spc="-10" dirty="0">
                <a:latin typeface="Segoe UI"/>
                <a:cs typeface="Segoe UI"/>
              </a:rPr>
              <a:t>country.</a:t>
            </a:r>
            <a:endParaRPr sz="2800">
              <a:latin typeface="Segoe UI"/>
              <a:cs typeface="Segoe UI"/>
            </a:endParaRPr>
          </a:p>
          <a:p>
            <a:pPr>
              <a:spcBef>
                <a:spcPts val="40"/>
              </a:spcBef>
              <a:buClr>
                <a:srgbClr val="006FC0"/>
              </a:buClr>
              <a:buFont typeface="Wingdings"/>
              <a:buChar char=""/>
            </a:pPr>
            <a:endParaRPr sz="4300">
              <a:latin typeface="Segoe UI"/>
              <a:cs typeface="Segoe UI"/>
            </a:endParaRPr>
          </a:p>
          <a:p>
            <a:pPr marL="355600" marR="5080" indent="-343535">
              <a:buClr>
                <a:srgbClr val="006FC0"/>
              </a:buClr>
              <a:buFont typeface="Wingdings"/>
              <a:buChar char=""/>
              <a:tabLst>
                <a:tab pos="356235" algn="l"/>
              </a:tabLst>
            </a:pPr>
            <a:r>
              <a:rPr sz="2800" dirty="0">
                <a:latin typeface="Segoe UI"/>
                <a:cs typeface="Segoe UI"/>
              </a:rPr>
              <a:t>Gross</a:t>
            </a:r>
            <a:r>
              <a:rPr sz="2800" spc="-90" dirty="0">
                <a:latin typeface="Segoe UI"/>
                <a:cs typeface="Segoe UI"/>
              </a:rPr>
              <a:t> </a:t>
            </a:r>
            <a:r>
              <a:rPr sz="2800" dirty="0">
                <a:latin typeface="Segoe UI"/>
                <a:cs typeface="Segoe UI"/>
              </a:rPr>
              <a:t>domestic</a:t>
            </a:r>
            <a:r>
              <a:rPr sz="2800" spc="-85" dirty="0">
                <a:latin typeface="Segoe UI"/>
                <a:cs typeface="Segoe UI"/>
              </a:rPr>
              <a:t> </a:t>
            </a:r>
            <a:r>
              <a:rPr sz="2800" dirty="0">
                <a:latin typeface="Segoe UI"/>
                <a:cs typeface="Segoe UI"/>
              </a:rPr>
              <a:t>product</a:t>
            </a:r>
            <a:r>
              <a:rPr sz="2800" spc="-85" dirty="0">
                <a:latin typeface="Segoe UI"/>
                <a:cs typeface="Segoe UI"/>
              </a:rPr>
              <a:t> </a:t>
            </a:r>
            <a:r>
              <a:rPr sz="2800" dirty="0">
                <a:latin typeface="Segoe UI"/>
                <a:cs typeface="Segoe UI"/>
              </a:rPr>
              <a:t>(GDP)</a:t>
            </a:r>
            <a:r>
              <a:rPr sz="2800" spc="-70" dirty="0">
                <a:latin typeface="Segoe UI"/>
                <a:cs typeface="Segoe UI"/>
              </a:rPr>
              <a:t> </a:t>
            </a:r>
            <a:r>
              <a:rPr sz="2800" dirty="0">
                <a:latin typeface="Segoe UI"/>
                <a:cs typeface="Segoe UI"/>
              </a:rPr>
              <a:t>is</a:t>
            </a:r>
            <a:r>
              <a:rPr sz="2800" spc="-90" dirty="0">
                <a:latin typeface="Segoe UI"/>
                <a:cs typeface="Segoe UI"/>
              </a:rPr>
              <a:t> </a:t>
            </a:r>
            <a:r>
              <a:rPr sz="2800" dirty="0">
                <a:latin typeface="Segoe UI"/>
                <a:cs typeface="Segoe UI"/>
              </a:rPr>
              <a:t>the</a:t>
            </a:r>
            <a:r>
              <a:rPr sz="2800" spc="-85" dirty="0">
                <a:latin typeface="Segoe UI"/>
                <a:cs typeface="Segoe UI"/>
              </a:rPr>
              <a:t> </a:t>
            </a:r>
            <a:r>
              <a:rPr sz="2800" dirty="0">
                <a:latin typeface="Segoe UI"/>
                <a:cs typeface="Segoe UI"/>
              </a:rPr>
              <a:t>total</a:t>
            </a:r>
            <a:r>
              <a:rPr sz="2800" spc="-95" dirty="0">
                <a:latin typeface="Segoe UI"/>
                <a:cs typeface="Segoe UI"/>
              </a:rPr>
              <a:t> </a:t>
            </a:r>
            <a:r>
              <a:rPr sz="2800" spc="-10" dirty="0">
                <a:latin typeface="Segoe UI"/>
                <a:cs typeface="Segoe UI"/>
              </a:rPr>
              <a:t>market </a:t>
            </a:r>
            <a:r>
              <a:rPr sz="2800" dirty="0">
                <a:latin typeface="Segoe UI"/>
                <a:cs typeface="Segoe UI"/>
              </a:rPr>
              <a:t>value</a:t>
            </a:r>
            <a:r>
              <a:rPr sz="2800" spc="-60" dirty="0">
                <a:latin typeface="Segoe UI"/>
                <a:cs typeface="Segoe UI"/>
              </a:rPr>
              <a:t> </a:t>
            </a:r>
            <a:r>
              <a:rPr sz="2800" dirty="0">
                <a:latin typeface="Segoe UI"/>
                <a:cs typeface="Segoe UI"/>
              </a:rPr>
              <a:t>of</a:t>
            </a:r>
            <a:r>
              <a:rPr sz="2800" spc="-65" dirty="0">
                <a:latin typeface="Segoe UI"/>
                <a:cs typeface="Segoe UI"/>
              </a:rPr>
              <a:t> </a:t>
            </a:r>
            <a:r>
              <a:rPr sz="2800" dirty="0">
                <a:latin typeface="Segoe UI"/>
                <a:cs typeface="Segoe UI"/>
              </a:rPr>
              <a:t>all</a:t>
            </a:r>
            <a:r>
              <a:rPr sz="2800" spc="-70" dirty="0">
                <a:latin typeface="Segoe UI"/>
                <a:cs typeface="Segoe UI"/>
              </a:rPr>
              <a:t> </a:t>
            </a:r>
            <a:r>
              <a:rPr sz="2800" dirty="0">
                <a:latin typeface="Segoe UI"/>
                <a:cs typeface="Segoe UI"/>
              </a:rPr>
              <a:t>final</a:t>
            </a:r>
            <a:r>
              <a:rPr sz="2800" spc="-65" dirty="0">
                <a:latin typeface="Segoe UI"/>
                <a:cs typeface="Segoe UI"/>
              </a:rPr>
              <a:t> </a:t>
            </a:r>
            <a:r>
              <a:rPr sz="2800" dirty="0">
                <a:latin typeface="Segoe UI"/>
                <a:cs typeface="Segoe UI"/>
              </a:rPr>
              <a:t>goods</a:t>
            </a:r>
            <a:r>
              <a:rPr sz="2800" spc="-50" dirty="0">
                <a:latin typeface="Segoe UI"/>
                <a:cs typeface="Segoe UI"/>
              </a:rPr>
              <a:t> </a:t>
            </a:r>
            <a:r>
              <a:rPr sz="2800" dirty="0">
                <a:latin typeface="Segoe UI"/>
                <a:cs typeface="Segoe UI"/>
              </a:rPr>
              <a:t>and</a:t>
            </a:r>
            <a:r>
              <a:rPr sz="2800" spc="-55" dirty="0">
                <a:latin typeface="Segoe UI"/>
                <a:cs typeface="Segoe UI"/>
              </a:rPr>
              <a:t> </a:t>
            </a:r>
            <a:r>
              <a:rPr sz="2800" dirty="0">
                <a:latin typeface="Segoe UI"/>
                <a:cs typeface="Segoe UI"/>
              </a:rPr>
              <a:t>services</a:t>
            </a:r>
            <a:r>
              <a:rPr sz="2800" spc="-70" dirty="0">
                <a:latin typeface="Segoe UI"/>
                <a:cs typeface="Segoe UI"/>
              </a:rPr>
              <a:t> </a:t>
            </a:r>
            <a:r>
              <a:rPr sz="2800" spc="-10" dirty="0">
                <a:latin typeface="Segoe UI"/>
                <a:cs typeface="Segoe UI"/>
              </a:rPr>
              <a:t>produced </a:t>
            </a:r>
            <a:r>
              <a:rPr sz="2800" dirty="0">
                <a:latin typeface="Segoe UI"/>
                <a:cs typeface="Segoe UI"/>
              </a:rPr>
              <a:t>within</a:t>
            </a:r>
            <a:r>
              <a:rPr sz="2800" spc="-50" dirty="0">
                <a:latin typeface="Segoe UI"/>
                <a:cs typeface="Segoe UI"/>
              </a:rPr>
              <a:t> </a:t>
            </a:r>
            <a:r>
              <a:rPr sz="2800" dirty="0">
                <a:latin typeface="Segoe UI"/>
                <a:cs typeface="Segoe UI"/>
              </a:rPr>
              <a:t>a</a:t>
            </a:r>
            <a:r>
              <a:rPr sz="2800" spc="-65" dirty="0">
                <a:latin typeface="Segoe UI"/>
                <a:cs typeface="Segoe UI"/>
              </a:rPr>
              <a:t> </a:t>
            </a:r>
            <a:r>
              <a:rPr sz="2800" dirty="0">
                <a:latin typeface="Segoe UI"/>
                <a:cs typeface="Segoe UI"/>
              </a:rPr>
              <a:t>given</a:t>
            </a:r>
            <a:r>
              <a:rPr sz="2800" spc="-75" dirty="0">
                <a:latin typeface="Segoe UI"/>
                <a:cs typeface="Segoe UI"/>
              </a:rPr>
              <a:t> </a:t>
            </a:r>
            <a:r>
              <a:rPr sz="2800" dirty="0">
                <a:latin typeface="Segoe UI"/>
                <a:cs typeface="Segoe UI"/>
              </a:rPr>
              <a:t>period</a:t>
            </a:r>
            <a:r>
              <a:rPr sz="2800" spc="-55" dirty="0">
                <a:latin typeface="Segoe UI"/>
                <a:cs typeface="Segoe UI"/>
              </a:rPr>
              <a:t> </a:t>
            </a:r>
            <a:r>
              <a:rPr sz="2800" dirty="0">
                <a:latin typeface="Segoe UI"/>
                <a:cs typeface="Segoe UI"/>
              </a:rPr>
              <a:t>by</a:t>
            </a:r>
            <a:r>
              <a:rPr sz="2800" spc="-70" dirty="0">
                <a:latin typeface="Segoe UI"/>
                <a:cs typeface="Segoe UI"/>
              </a:rPr>
              <a:t> </a:t>
            </a:r>
            <a:r>
              <a:rPr sz="2800" dirty="0">
                <a:latin typeface="Segoe UI"/>
                <a:cs typeface="Segoe UI"/>
              </a:rPr>
              <a:t>factors</a:t>
            </a:r>
            <a:r>
              <a:rPr sz="2800" spc="-90" dirty="0">
                <a:latin typeface="Segoe UI"/>
                <a:cs typeface="Segoe UI"/>
              </a:rPr>
              <a:t> </a:t>
            </a:r>
            <a:r>
              <a:rPr sz="2800" dirty="0">
                <a:latin typeface="Segoe UI"/>
                <a:cs typeface="Segoe UI"/>
              </a:rPr>
              <a:t>of</a:t>
            </a:r>
            <a:r>
              <a:rPr sz="2800" spc="-75" dirty="0">
                <a:latin typeface="Segoe UI"/>
                <a:cs typeface="Segoe UI"/>
              </a:rPr>
              <a:t> </a:t>
            </a:r>
            <a:r>
              <a:rPr sz="2800" spc="-10" dirty="0">
                <a:latin typeface="Segoe UI"/>
                <a:cs typeface="Segoe UI"/>
              </a:rPr>
              <a:t>production </a:t>
            </a:r>
            <a:r>
              <a:rPr sz="2800" dirty="0">
                <a:latin typeface="Segoe UI"/>
                <a:cs typeface="Segoe UI"/>
              </a:rPr>
              <a:t>located</a:t>
            </a:r>
            <a:r>
              <a:rPr sz="2800" spc="-95" dirty="0">
                <a:latin typeface="Segoe UI"/>
                <a:cs typeface="Segoe UI"/>
              </a:rPr>
              <a:t> </a:t>
            </a:r>
            <a:r>
              <a:rPr sz="2800" dirty="0">
                <a:latin typeface="Segoe UI"/>
                <a:cs typeface="Segoe UI"/>
              </a:rPr>
              <a:t>within</a:t>
            </a:r>
            <a:r>
              <a:rPr sz="2800" spc="-70" dirty="0">
                <a:latin typeface="Segoe UI"/>
                <a:cs typeface="Segoe UI"/>
              </a:rPr>
              <a:t> </a:t>
            </a:r>
            <a:r>
              <a:rPr sz="2800" dirty="0">
                <a:latin typeface="Segoe UI"/>
                <a:cs typeface="Segoe UI"/>
              </a:rPr>
              <a:t>a</a:t>
            </a:r>
            <a:r>
              <a:rPr sz="2800" spc="-80" dirty="0">
                <a:latin typeface="Segoe UI"/>
                <a:cs typeface="Segoe UI"/>
              </a:rPr>
              <a:t> </a:t>
            </a:r>
            <a:r>
              <a:rPr sz="2800" spc="-10" dirty="0">
                <a:latin typeface="Segoe UI"/>
                <a:cs typeface="Segoe UI"/>
              </a:rPr>
              <a:t>country.</a:t>
            </a:r>
            <a:endParaRPr sz="2800">
              <a:latin typeface="Segoe UI"/>
              <a:cs typeface="Segoe UI"/>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F651F1-D57D-12E7-F4E2-7777F57056D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58B554F-92A0-B6C2-265D-C0440A9BB1C2}"/>
              </a:ext>
            </a:extLst>
          </p:cNvPr>
          <p:cNvSpPr>
            <a:spLocks noGrp="1"/>
          </p:cNvSpPr>
          <p:nvPr>
            <p:ph type="ctrTitle"/>
          </p:nvPr>
        </p:nvSpPr>
        <p:spPr>
          <a:xfrm>
            <a:off x="38099" y="3429000"/>
            <a:ext cx="12115801" cy="503679"/>
          </a:xfrm>
        </p:spPr>
        <p:txBody>
          <a:bodyPr>
            <a:noAutofit/>
          </a:bodyPr>
          <a:lstStyle/>
          <a:p>
            <a:r>
              <a:rPr lang="en-US" sz="4800" b="1" dirty="0">
                <a:solidFill>
                  <a:srgbClr val="002060"/>
                </a:solidFill>
                <a:hlinkClick r:id="rId2"/>
              </a:rPr>
              <a:t>Economic growth – is the growth in Gross Domestic Product (GDP) (BoE, 2024).</a:t>
            </a:r>
            <a:br>
              <a:rPr lang="en-US" sz="4800" b="1" dirty="0">
                <a:solidFill>
                  <a:srgbClr val="002060"/>
                </a:solidFill>
                <a:hlinkClick r:id="rId2"/>
              </a:rPr>
            </a:br>
            <a:br>
              <a:rPr lang="en-US" sz="4800" b="1" dirty="0">
                <a:solidFill>
                  <a:srgbClr val="002060"/>
                </a:solidFill>
                <a:hlinkClick r:id="rId2"/>
              </a:rPr>
            </a:br>
            <a:r>
              <a:rPr lang="en-US" sz="4800" b="1" dirty="0">
                <a:solidFill>
                  <a:srgbClr val="002060"/>
                </a:solidFill>
                <a:hlinkClick r:id="rId2"/>
              </a:rPr>
              <a:t>link</a:t>
            </a:r>
            <a:endParaRPr lang="en-GB" sz="4800" b="1" dirty="0">
              <a:solidFill>
                <a:schemeClr val="accent4">
                  <a:lumMod val="75000"/>
                </a:schemeClr>
              </a:solidFill>
            </a:endParaRPr>
          </a:p>
        </p:txBody>
      </p:sp>
      <p:pic>
        <p:nvPicPr>
          <p:cNvPr id="9" name="Picture 8">
            <a:extLst>
              <a:ext uri="{FF2B5EF4-FFF2-40B4-BE49-F238E27FC236}">
                <a16:creationId xmlns:a16="http://schemas.microsoft.com/office/drawing/2014/main" id="{2C55EFFB-84BC-0EFC-92F6-AA74A8CF73EF}"/>
              </a:ext>
            </a:extLst>
          </p:cNvPr>
          <p:cNvPicPr>
            <a:picLocks noChangeAspect="1"/>
          </p:cNvPicPr>
          <p:nvPr/>
        </p:nvPicPr>
        <p:blipFill>
          <a:blip r:embed="rId3"/>
          <a:stretch>
            <a:fillRect/>
          </a:stretch>
        </p:blipFill>
        <p:spPr>
          <a:xfrm>
            <a:off x="0" y="6198521"/>
            <a:ext cx="12192000" cy="680127"/>
          </a:xfrm>
          <a:prstGeom prst="rect">
            <a:avLst/>
          </a:prstGeom>
        </p:spPr>
      </p:pic>
    </p:spTree>
    <p:extLst>
      <p:ext uri="{BB962C8B-B14F-4D97-AF65-F5344CB8AC3E}">
        <p14:creationId xmlns:p14="http://schemas.microsoft.com/office/powerpoint/2010/main" val="228965843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F1A166-97B1-2B9C-99FE-49B813AEAAA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E2C2185-4C41-BB62-1654-BCCC449329E4}"/>
              </a:ext>
            </a:extLst>
          </p:cNvPr>
          <p:cNvSpPr>
            <a:spLocks noGrp="1"/>
          </p:cNvSpPr>
          <p:nvPr>
            <p:ph type="ctrTitle"/>
          </p:nvPr>
        </p:nvSpPr>
        <p:spPr>
          <a:xfrm>
            <a:off x="38099" y="3429000"/>
            <a:ext cx="12115801" cy="503679"/>
          </a:xfrm>
        </p:spPr>
        <p:txBody>
          <a:bodyPr>
            <a:noAutofit/>
          </a:bodyPr>
          <a:lstStyle/>
          <a:p>
            <a:r>
              <a:rPr lang="en-US" sz="4800" b="1" dirty="0">
                <a:solidFill>
                  <a:srgbClr val="002060"/>
                </a:solidFill>
              </a:rPr>
              <a:t>Important terms: </a:t>
            </a:r>
            <a:br>
              <a:rPr lang="en-US" sz="4800" b="1" dirty="0">
                <a:solidFill>
                  <a:srgbClr val="002060"/>
                </a:solidFill>
              </a:rPr>
            </a:br>
            <a:br>
              <a:rPr lang="en-US" sz="4800" b="1" dirty="0">
                <a:solidFill>
                  <a:srgbClr val="002060"/>
                </a:solidFill>
              </a:rPr>
            </a:br>
            <a:r>
              <a:rPr lang="en-US" sz="4800" b="1" dirty="0">
                <a:solidFill>
                  <a:srgbClr val="002060"/>
                </a:solidFill>
              </a:rPr>
              <a:t>Let’s discuss: Is it important for an economy experience economic growth. If yes, why and if no, why – give reasons</a:t>
            </a:r>
            <a:endParaRPr lang="en-GB" sz="4800" b="1" dirty="0">
              <a:solidFill>
                <a:schemeClr val="accent4">
                  <a:lumMod val="75000"/>
                </a:schemeClr>
              </a:solidFill>
            </a:endParaRPr>
          </a:p>
        </p:txBody>
      </p:sp>
      <p:pic>
        <p:nvPicPr>
          <p:cNvPr id="9" name="Picture 8">
            <a:extLst>
              <a:ext uri="{FF2B5EF4-FFF2-40B4-BE49-F238E27FC236}">
                <a16:creationId xmlns:a16="http://schemas.microsoft.com/office/drawing/2014/main" id="{9BF39B81-53F2-A07E-F352-BA9D9F3A9A87}"/>
              </a:ext>
            </a:extLst>
          </p:cNvPr>
          <p:cNvPicPr>
            <a:picLocks noChangeAspect="1"/>
          </p:cNvPicPr>
          <p:nvPr/>
        </p:nvPicPr>
        <p:blipFill>
          <a:blip r:embed="rId3"/>
          <a:stretch>
            <a:fillRect/>
          </a:stretch>
        </p:blipFill>
        <p:spPr>
          <a:xfrm>
            <a:off x="0" y="6198521"/>
            <a:ext cx="12192000" cy="680127"/>
          </a:xfrm>
          <a:prstGeom prst="rect">
            <a:avLst/>
          </a:prstGeom>
        </p:spPr>
      </p:pic>
      <p:pic>
        <p:nvPicPr>
          <p:cNvPr id="3" name="Online Media 4" title="5 Minute Timer | Countdown from 5 Min">
            <a:hlinkClick r:id="" action="ppaction://media"/>
            <a:extLst>
              <a:ext uri="{FF2B5EF4-FFF2-40B4-BE49-F238E27FC236}">
                <a16:creationId xmlns:a16="http://schemas.microsoft.com/office/drawing/2014/main" id="{675FE152-A46A-5619-5382-16D3287D4079}"/>
              </a:ext>
            </a:extLst>
          </p:cNvPr>
          <p:cNvPicPr>
            <a:picLocks noRot="1" noChangeAspect="1"/>
          </p:cNvPicPr>
          <p:nvPr>
            <a:videoFile r:link="rId1"/>
          </p:nvPr>
        </p:nvPicPr>
        <p:blipFill>
          <a:blip r:embed="rId4"/>
          <a:stretch>
            <a:fillRect/>
          </a:stretch>
        </p:blipFill>
        <p:spPr>
          <a:xfrm>
            <a:off x="6819900" y="3773214"/>
            <a:ext cx="5334000" cy="2425307"/>
          </a:xfrm>
          <a:prstGeom prst="rect">
            <a:avLst/>
          </a:prstGeom>
        </p:spPr>
      </p:pic>
    </p:spTree>
    <p:extLst>
      <p:ext uri="{BB962C8B-B14F-4D97-AF65-F5344CB8AC3E}">
        <p14:creationId xmlns:p14="http://schemas.microsoft.com/office/powerpoint/2010/main" val="338934703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3"/>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3"/>
                                        </p:tgtEl>
                                      </p:cBhvr>
                                    </p:cmd>
                                  </p:childTnLst>
                                </p:cTn>
                              </p:par>
                            </p:childTnLst>
                          </p:cTn>
                        </p:par>
                      </p:childTnLst>
                    </p:cTn>
                  </p:par>
                </p:childTnLst>
              </p:cTn>
              <p:nextCondLst>
                <p:cond evt="onClick" delay="0">
                  <p:tgtEl>
                    <p:spTgt spid="3"/>
                  </p:tgtEl>
                </p:cond>
              </p:nextCondLst>
            </p:seq>
            <p:video>
              <p:cMediaNode vol="80000">
                <p:cTn id="12" fill="hold" display="0">
                  <p:stCondLst>
                    <p:cond delay="indefinite"/>
                  </p:stCondLst>
                </p:cTn>
                <p:tgtEl>
                  <p:spTgt spid="3"/>
                </p:tgtEl>
              </p:cMediaNode>
            </p:vide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2"/>
          <a:stretch>
            <a:fillRect/>
          </a:stretch>
        </p:blipFill>
        <p:spPr>
          <a:xfrm>
            <a:off x="0" y="6198521"/>
            <a:ext cx="12192000" cy="680127"/>
          </a:xfrm>
          <a:prstGeom prst="rect">
            <a:avLst/>
          </a:prstGeom>
        </p:spPr>
      </p:pic>
      <p:sp>
        <p:nvSpPr>
          <p:cNvPr id="17" name="Title 1">
            <a:extLst>
              <a:ext uri="{FF2B5EF4-FFF2-40B4-BE49-F238E27FC236}">
                <a16:creationId xmlns:a16="http://schemas.microsoft.com/office/drawing/2014/main" id="{78B4B58E-2533-4C47-8C14-92850D2CAD5E}"/>
              </a:ext>
            </a:extLst>
          </p:cNvPr>
          <p:cNvSpPr txBox="1">
            <a:spLocks/>
          </p:cNvSpPr>
          <p:nvPr/>
        </p:nvSpPr>
        <p:spPr>
          <a:xfrm>
            <a:off x="1638299" y="1581150"/>
            <a:ext cx="9124951" cy="226924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endParaRPr lang="en-US" sz="4000" b="1" dirty="0">
              <a:solidFill>
                <a:srgbClr val="002060"/>
              </a:solidFill>
            </a:endParaRPr>
          </a:p>
          <a:p>
            <a:pPr algn="l"/>
            <a:endParaRPr lang="en-US" sz="4000" b="1" dirty="0">
              <a:solidFill>
                <a:srgbClr val="002060"/>
              </a:solidFill>
            </a:endParaRPr>
          </a:p>
          <a:p>
            <a:pPr algn="l"/>
            <a:endParaRPr lang="en-GB" sz="4000" b="1" dirty="0">
              <a:solidFill>
                <a:srgbClr val="002060"/>
              </a:solidFill>
            </a:endParaRPr>
          </a:p>
        </p:txBody>
      </p:sp>
      <p:sp>
        <p:nvSpPr>
          <p:cNvPr id="7" name="Title 1">
            <a:extLst>
              <a:ext uri="{FF2B5EF4-FFF2-40B4-BE49-F238E27FC236}">
                <a16:creationId xmlns:a16="http://schemas.microsoft.com/office/drawing/2014/main" id="{BD0CFBE0-1A0B-4D8C-B11B-2411F148F951}"/>
              </a:ext>
            </a:extLst>
          </p:cNvPr>
          <p:cNvSpPr txBox="1">
            <a:spLocks/>
          </p:cNvSpPr>
          <p:nvPr/>
        </p:nvSpPr>
        <p:spPr>
          <a:xfrm>
            <a:off x="-66676" y="320002"/>
            <a:ext cx="9782175" cy="680127"/>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3600" b="1" dirty="0">
                <a:solidFill>
                  <a:srgbClr val="002060"/>
                </a:solidFill>
              </a:rPr>
              <a:t>	</a:t>
            </a:r>
            <a:br>
              <a:rPr lang="en-US" sz="3600" b="1" dirty="0">
                <a:solidFill>
                  <a:srgbClr val="002060"/>
                </a:solidFill>
              </a:rPr>
            </a:br>
            <a:endParaRPr lang="en-GB" sz="3600" b="1" dirty="0">
              <a:solidFill>
                <a:srgbClr val="002060"/>
              </a:solidFill>
            </a:endParaRPr>
          </a:p>
        </p:txBody>
      </p:sp>
      <p:sp>
        <p:nvSpPr>
          <p:cNvPr id="8" name="Title 1">
            <a:extLst>
              <a:ext uri="{FF2B5EF4-FFF2-40B4-BE49-F238E27FC236}">
                <a16:creationId xmlns:a16="http://schemas.microsoft.com/office/drawing/2014/main" id="{6493E332-FC98-4D44-BA2B-D4FBADEFD80B}"/>
              </a:ext>
            </a:extLst>
          </p:cNvPr>
          <p:cNvSpPr txBox="1">
            <a:spLocks/>
          </p:cNvSpPr>
          <p:nvPr/>
        </p:nvSpPr>
        <p:spPr>
          <a:xfrm>
            <a:off x="646647" y="0"/>
            <a:ext cx="9782175" cy="680127"/>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3600" b="1" dirty="0">
                <a:solidFill>
                  <a:srgbClr val="002060"/>
                </a:solidFill>
              </a:rPr>
              <a:t>The Trade Cycle</a:t>
            </a:r>
            <a:endParaRPr lang="en-GB" sz="3600" b="1" dirty="0">
              <a:solidFill>
                <a:srgbClr val="002060"/>
              </a:solidFill>
            </a:endParaRPr>
          </a:p>
        </p:txBody>
      </p:sp>
      <p:pic>
        <p:nvPicPr>
          <p:cNvPr id="3" name="Picture 2">
            <a:extLst>
              <a:ext uri="{FF2B5EF4-FFF2-40B4-BE49-F238E27FC236}">
                <a16:creationId xmlns:a16="http://schemas.microsoft.com/office/drawing/2014/main" id="{22E241E6-6E9E-4867-9E28-9B55821DF0E2}"/>
              </a:ext>
            </a:extLst>
          </p:cNvPr>
          <p:cNvPicPr>
            <a:picLocks noChangeAspect="1"/>
          </p:cNvPicPr>
          <p:nvPr/>
        </p:nvPicPr>
        <p:blipFill>
          <a:blip r:embed="rId3"/>
          <a:stretch>
            <a:fillRect/>
          </a:stretch>
        </p:blipFill>
        <p:spPr>
          <a:xfrm>
            <a:off x="212416" y="847957"/>
            <a:ext cx="5254733" cy="3329407"/>
          </a:xfrm>
          <a:prstGeom prst="rect">
            <a:avLst/>
          </a:prstGeom>
        </p:spPr>
      </p:pic>
      <p:sp>
        <p:nvSpPr>
          <p:cNvPr id="11" name="TextBox 10">
            <a:extLst>
              <a:ext uri="{FF2B5EF4-FFF2-40B4-BE49-F238E27FC236}">
                <a16:creationId xmlns:a16="http://schemas.microsoft.com/office/drawing/2014/main" id="{00779E59-F29F-4C00-B37E-9E63E174F013}"/>
              </a:ext>
            </a:extLst>
          </p:cNvPr>
          <p:cNvSpPr txBox="1"/>
          <p:nvPr/>
        </p:nvSpPr>
        <p:spPr>
          <a:xfrm>
            <a:off x="5723144" y="197346"/>
            <a:ext cx="6468855" cy="5570756"/>
          </a:xfrm>
          <a:prstGeom prst="rect">
            <a:avLst/>
          </a:prstGeom>
          <a:noFill/>
        </p:spPr>
        <p:txBody>
          <a:bodyPr wrap="square">
            <a:spAutoFit/>
          </a:bodyPr>
          <a:lstStyle/>
          <a:p>
            <a:r>
              <a:rPr lang="en-GB" sz="2800" b="1" dirty="0">
                <a:solidFill>
                  <a:srgbClr val="FF0000"/>
                </a:solidFill>
              </a:rPr>
              <a:t>Recession - </a:t>
            </a:r>
            <a:r>
              <a:rPr lang="en-GB" sz="1600" b="1" dirty="0"/>
              <a:t>At point A the economy is entering a recession </a:t>
            </a:r>
            <a:r>
              <a:rPr lang="en-GB" sz="1600" b="1" i="1" dirty="0">
                <a:solidFill>
                  <a:srgbClr val="FF0000"/>
                </a:solidFill>
              </a:rPr>
              <a:t>(normally deﬁned as two consecutive quarters of negative growth). </a:t>
            </a:r>
            <a:r>
              <a:rPr lang="en-GB" sz="1600" b="1" dirty="0"/>
              <a:t>In the recession phase, output is falling. Business failures will occur as ﬁrms ﬁnd themselves unable to sell their goods. Production, investment and employment will fall. This creates a wave of unemployment and falling incomes spreading across the economy as a downward multiplier eﬀect. </a:t>
            </a:r>
          </a:p>
          <a:p>
            <a:r>
              <a:rPr lang="en-GB" sz="2800" b="1" dirty="0">
                <a:solidFill>
                  <a:srgbClr val="FF0000"/>
                </a:solidFill>
              </a:rPr>
              <a:t>Depression - </a:t>
            </a:r>
            <a:r>
              <a:rPr lang="en-GB" sz="1600" b="1" dirty="0"/>
              <a:t>Eventually, in the absence of any stimulus to aggregate demand, a period of full depression. Sets in and the economy will reach point B. This stage may last for a long period of time unless the government can act to stimulate an economic recovery.</a:t>
            </a:r>
          </a:p>
          <a:p>
            <a:r>
              <a:rPr lang="en-GB" sz="2800" b="1" dirty="0">
                <a:solidFill>
                  <a:srgbClr val="FF0000"/>
                </a:solidFill>
              </a:rPr>
              <a:t>Recovery - </a:t>
            </a:r>
            <a:r>
              <a:rPr lang="en-GB" sz="1600" b="1" dirty="0"/>
              <a:t>At point C the economy has reached the recovery phase; this will feature modest rates of economic growth and improved consumer conﬁdence. </a:t>
            </a:r>
            <a:r>
              <a:rPr lang="en-US" sz="1600" b="1" dirty="0"/>
              <a:t>Rising production, sales and proﬁts will mean that to new investment will be more readily undertaken. This creates a wave of employment and rising incomes spreading across the economy as a multiplier eﬀect kicks in.</a:t>
            </a:r>
          </a:p>
          <a:p>
            <a:r>
              <a:rPr lang="en-US" sz="3200" b="1" dirty="0">
                <a:solidFill>
                  <a:srgbClr val="FF0000"/>
                </a:solidFill>
              </a:rPr>
              <a:t>Boom - </a:t>
            </a:r>
            <a:r>
              <a:rPr lang="en-US" sz="1600" b="1" dirty="0"/>
              <a:t>This is shown as point D - As recovery proceeds, the output level climbs above its trend path, in the boom phase of the cycle. During the boom, capacity and </a:t>
            </a:r>
            <a:r>
              <a:rPr lang="en-US" sz="1600" b="1" dirty="0" err="1"/>
              <a:t>labour</a:t>
            </a:r>
            <a:r>
              <a:rPr lang="en-US" sz="1600" b="1" dirty="0"/>
              <a:t> will become fully </a:t>
            </a:r>
            <a:r>
              <a:rPr lang="en-US" sz="1600" b="1" dirty="0" err="1"/>
              <a:t>utilised</a:t>
            </a:r>
            <a:endParaRPr lang="en-GB" sz="1600" b="1" dirty="0"/>
          </a:p>
        </p:txBody>
      </p:sp>
      <p:sp>
        <p:nvSpPr>
          <p:cNvPr id="13" name="TextBox 12">
            <a:extLst>
              <a:ext uri="{FF2B5EF4-FFF2-40B4-BE49-F238E27FC236}">
                <a16:creationId xmlns:a16="http://schemas.microsoft.com/office/drawing/2014/main" id="{1D02E0DF-184E-449A-BBF1-CCED566C31B5}"/>
              </a:ext>
            </a:extLst>
          </p:cNvPr>
          <p:cNvSpPr txBox="1"/>
          <p:nvPr/>
        </p:nvSpPr>
        <p:spPr>
          <a:xfrm>
            <a:off x="102406" y="4008436"/>
            <a:ext cx="5509122" cy="2123658"/>
          </a:xfrm>
          <a:prstGeom prst="rect">
            <a:avLst/>
          </a:prstGeom>
          <a:noFill/>
        </p:spPr>
        <p:txBody>
          <a:bodyPr wrap="square">
            <a:spAutoFit/>
          </a:bodyPr>
          <a:lstStyle/>
          <a:p>
            <a:r>
              <a:rPr lang="en-GB" sz="2400" b="1" i="1" dirty="0">
                <a:solidFill>
                  <a:srgbClr val="FF0000"/>
                </a:solidFill>
              </a:rPr>
              <a:t>Impact on business decisions.</a:t>
            </a:r>
          </a:p>
          <a:p>
            <a:r>
              <a:rPr lang="en-GB" i="1" dirty="0"/>
              <a:t>Business decisions will be aﬀected by the stage of the trade cycle. Key business decisions include:</a:t>
            </a:r>
          </a:p>
          <a:p>
            <a:pPr marL="285750" indent="-285750">
              <a:buFont typeface="Arial" panose="020B0604020202020204" pitchFamily="34" charset="0"/>
              <a:buChar char="•"/>
            </a:pPr>
            <a:r>
              <a:rPr lang="en-GB" i="1" dirty="0"/>
              <a:t>Investment</a:t>
            </a:r>
          </a:p>
          <a:p>
            <a:pPr marL="285750" indent="-285750">
              <a:buFont typeface="Arial" panose="020B0604020202020204" pitchFamily="34" charset="0"/>
              <a:buChar char="•"/>
            </a:pPr>
            <a:r>
              <a:rPr lang="en-GB" i="1" dirty="0"/>
              <a:t>Pricing</a:t>
            </a:r>
          </a:p>
          <a:p>
            <a:pPr marL="285750" indent="-285750">
              <a:buFont typeface="Arial" panose="020B0604020202020204" pitchFamily="34" charset="0"/>
              <a:buChar char="•"/>
            </a:pPr>
            <a:r>
              <a:rPr lang="en-GB" i="1" dirty="0"/>
              <a:t>Recruitment</a:t>
            </a:r>
          </a:p>
          <a:p>
            <a:pPr marL="285750" indent="-285750">
              <a:buFont typeface="Arial" panose="020B0604020202020204" pitchFamily="34" charset="0"/>
              <a:buChar char="•"/>
            </a:pPr>
            <a:r>
              <a:rPr lang="en-GB" i="1" dirty="0"/>
              <a:t>Production levels</a:t>
            </a:r>
          </a:p>
        </p:txBody>
      </p:sp>
    </p:spTree>
    <p:extLst>
      <p:ext uri="{BB962C8B-B14F-4D97-AF65-F5344CB8AC3E}">
        <p14:creationId xmlns:p14="http://schemas.microsoft.com/office/powerpoint/2010/main" val="137051686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wipe(down)">
                                      <p:cBhvr>
                                        <p:cTn id="7" dur="580">
                                          <p:stCondLst>
                                            <p:cond delay="0"/>
                                          </p:stCondLst>
                                        </p:cTn>
                                        <p:tgtEl>
                                          <p:spTgt spid="13"/>
                                        </p:tgtEl>
                                      </p:cBhvr>
                                    </p:animEffect>
                                    <p:anim calcmode="lin" valueType="num">
                                      <p:cBhvr>
                                        <p:cTn id="8" dur="1822" tmFilter="0,0; 0.14,0.36; 0.43,0.73; 0.71,0.91; 1.0,1.0">
                                          <p:stCondLst>
                                            <p:cond delay="0"/>
                                          </p:stCondLst>
                                        </p:cTn>
                                        <p:tgtEl>
                                          <p:spTgt spid="13"/>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3"/>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3"/>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3"/>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3"/>
                                        </p:tgtEl>
                                        <p:attrNameLst>
                                          <p:attrName>ppt_y</p:attrName>
                                        </p:attrNameLst>
                                      </p:cBhvr>
                                      <p:tavLst>
                                        <p:tav tm="0" fmla="#ppt_y-sin(pi*$)/81">
                                          <p:val>
                                            <p:fltVal val="0"/>
                                          </p:val>
                                        </p:tav>
                                        <p:tav tm="100000">
                                          <p:val>
                                            <p:fltVal val="1"/>
                                          </p:val>
                                        </p:tav>
                                      </p:tavLst>
                                    </p:anim>
                                    <p:animScale>
                                      <p:cBhvr>
                                        <p:cTn id="13" dur="26">
                                          <p:stCondLst>
                                            <p:cond delay="650"/>
                                          </p:stCondLst>
                                        </p:cTn>
                                        <p:tgtEl>
                                          <p:spTgt spid="13"/>
                                        </p:tgtEl>
                                      </p:cBhvr>
                                      <p:to x="100000" y="60000"/>
                                    </p:animScale>
                                    <p:animScale>
                                      <p:cBhvr>
                                        <p:cTn id="14" dur="166" decel="50000">
                                          <p:stCondLst>
                                            <p:cond delay="676"/>
                                          </p:stCondLst>
                                        </p:cTn>
                                        <p:tgtEl>
                                          <p:spTgt spid="13"/>
                                        </p:tgtEl>
                                      </p:cBhvr>
                                      <p:to x="100000" y="100000"/>
                                    </p:animScale>
                                    <p:animScale>
                                      <p:cBhvr>
                                        <p:cTn id="15" dur="26">
                                          <p:stCondLst>
                                            <p:cond delay="1312"/>
                                          </p:stCondLst>
                                        </p:cTn>
                                        <p:tgtEl>
                                          <p:spTgt spid="13"/>
                                        </p:tgtEl>
                                      </p:cBhvr>
                                      <p:to x="100000" y="80000"/>
                                    </p:animScale>
                                    <p:animScale>
                                      <p:cBhvr>
                                        <p:cTn id="16" dur="166" decel="50000">
                                          <p:stCondLst>
                                            <p:cond delay="1338"/>
                                          </p:stCondLst>
                                        </p:cTn>
                                        <p:tgtEl>
                                          <p:spTgt spid="13"/>
                                        </p:tgtEl>
                                      </p:cBhvr>
                                      <p:to x="100000" y="100000"/>
                                    </p:animScale>
                                    <p:animScale>
                                      <p:cBhvr>
                                        <p:cTn id="17" dur="26">
                                          <p:stCondLst>
                                            <p:cond delay="1642"/>
                                          </p:stCondLst>
                                        </p:cTn>
                                        <p:tgtEl>
                                          <p:spTgt spid="13"/>
                                        </p:tgtEl>
                                      </p:cBhvr>
                                      <p:to x="100000" y="90000"/>
                                    </p:animScale>
                                    <p:animScale>
                                      <p:cBhvr>
                                        <p:cTn id="18" dur="166" decel="50000">
                                          <p:stCondLst>
                                            <p:cond delay="1668"/>
                                          </p:stCondLst>
                                        </p:cTn>
                                        <p:tgtEl>
                                          <p:spTgt spid="13"/>
                                        </p:tgtEl>
                                      </p:cBhvr>
                                      <p:to x="100000" y="100000"/>
                                    </p:animScale>
                                    <p:animScale>
                                      <p:cBhvr>
                                        <p:cTn id="19" dur="26">
                                          <p:stCondLst>
                                            <p:cond delay="1808"/>
                                          </p:stCondLst>
                                        </p:cTn>
                                        <p:tgtEl>
                                          <p:spTgt spid="13"/>
                                        </p:tgtEl>
                                      </p:cBhvr>
                                      <p:to x="100000" y="95000"/>
                                    </p:animScale>
                                    <p:animScale>
                                      <p:cBhvr>
                                        <p:cTn id="20" dur="166" decel="50000">
                                          <p:stCondLst>
                                            <p:cond delay="1834"/>
                                          </p:stCondLst>
                                        </p:cTn>
                                        <p:tgtEl>
                                          <p:spTgt spid="13"/>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29C32F-95FF-510C-3231-F8F7388F1DF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60893BD-2F85-1F5A-1A3F-E233BC8C435C}"/>
              </a:ext>
            </a:extLst>
          </p:cNvPr>
          <p:cNvSpPr>
            <a:spLocks noGrp="1"/>
          </p:cNvSpPr>
          <p:nvPr>
            <p:ph type="ctrTitle"/>
          </p:nvPr>
        </p:nvSpPr>
        <p:spPr>
          <a:xfrm>
            <a:off x="38099" y="2315410"/>
            <a:ext cx="12115801" cy="503679"/>
          </a:xfrm>
        </p:spPr>
        <p:txBody>
          <a:bodyPr>
            <a:noAutofit/>
          </a:bodyPr>
          <a:lstStyle/>
          <a:p>
            <a:r>
              <a:rPr lang="en-GB" sz="4800" b="1" dirty="0">
                <a:solidFill>
                  <a:srgbClr val="002060"/>
                </a:solidFill>
                <a:hlinkClick r:id="rId2"/>
              </a:rPr>
              <a:t>Let’s read this - UK recession 2023</a:t>
            </a:r>
            <a:endParaRPr lang="en-GB" sz="4800" b="1" dirty="0">
              <a:solidFill>
                <a:srgbClr val="002060"/>
              </a:solidFill>
            </a:endParaRPr>
          </a:p>
        </p:txBody>
      </p:sp>
      <p:pic>
        <p:nvPicPr>
          <p:cNvPr id="9" name="Picture 8">
            <a:extLst>
              <a:ext uri="{FF2B5EF4-FFF2-40B4-BE49-F238E27FC236}">
                <a16:creationId xmlns:a16="http://schemas.microsoft.com/office/drawing/2014/main" id="{C8F483CF-5868-8106-FD34-C28A92F1E39E}"/>
              </a:ext>
            </a:extLst>
          </p:cNvPr>
          <p:cNvPicPr>
            <a:picLocks noChangeAspect="1"/>
          </p:cNvPicPr>
          <p:nvPr/>
        </p:nvPicPr>
        <p:blipFill>
          <a:blip r:embed="rId3"/>
          <a:stretch>
            <a:fillRect/>
          </a:stretch>
        </p:blipFill>
        <p:spPr>
          <a:xfrm>
            <a:off x="0" y="6198521"/>
            <a:ext cx="12192000" cy="680127"/>
          </a:xfrm>
          <a:prstGeom prst="rect">
            <a:avLst/>
          </a:prstGeom>
        </p:spPr>
      </p:pic>
    </p:spTree>
    <p:extLst>
      <p:ext uri="{BB962C8B-B14F-4D97-AF65-F5344CB8AC3E}">
        <p14:creationId xmlns:p14="http://schemas.microsoft.com/office/powerpoint/2010/main" val="48266324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8C358B-59FC-043B-A062-5E00207B191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2A32FC1-1E69-3120-ABE4-03CF0F4F30EC}"/>
              </a:ext>
            </a:extLst>
          </p:cNvPr>
          <p:cNvSpPr>
            <a:spLocks noGrp="1"/>
          </p:cNvSpPr>
          <p:nvPr>
            <p:ph type="ctrTitle"/>
          </p:nvPr>
        </p:nvSpPr>
        <p:spPr>
          <a:xfrm>
            <a:off x="38099" y="2315410"/>
            <a:ext cx="12115801" cy="503679"/>
          </a:xfrm>
        </p:spPr>
        <p:txBody>
          <a:bodyPr>
            <a:noAutofit/>
          </a:bodyPr>
          <a:lstStyle/>
          <a:p>
            <a:r>
              <a:rPr lang="en-GB" sz="4800" b="1" dirty="0">
                <a:solidFill>
                  <a:srgbClr val="002060"/>
                </a:solidFill>
                <a:hlinkClick r:id="rId2"/>
              </a:rPr>
              <a:t>Let’s read this - UK depression 1930s </a:t>
            </a:r>
            <a:endParaRPr lang="en-GB" sz="4800" b="1" dirty="0">
              <a:solidFill>
                <a:srgbClr val="002060"/>
              </a:solidFill>
            </a:endParaRPr>
          </a:p>
        </p:txBody>
      </p:sp>
      <p:pic>
        <p:nvPicPr>
          <p:cNvPr id="9" name="Picture 8">
            <a:extLst>
              <a:ext uri="{FF2B5EF4-FFF2-40B4-BE49-F238E27FC236}">
                <a16:creationId xmlns:a16="http://schemas.microsoft.com/office/drawing/2014/main" id="{DA59665D-8EF3-0335-78C7-1CD7EA98A6DE}"/>
              </a:ext>
            </a:extLst>
          </p:cNvPr>
          <p:cNvPicPr>
            <a:picLocks noChangeAspect="1"/>
          </p:cNvPicPr>
          <p:nvPr/>
        </p:nvPicPr>
        <p:blipFill>
          <a:blip r:embed="rId3"/>
          <a:stretch>
            <a:fillRect/>
          </a:stretch>
        </p:blipFill>
        <p:spPr>
          <a:xfrm>
            <a:off x="0" y="6198521"/>
            <a:ext cx="12192000" cy="680127"/>
          </a:xfrm>
          <a:prstGeom prst="rect">
            <a:avLst/>
          </a:prstGeom>
        </p:spPr>
      </p:pic>
    </p:spTree>
    <p:extLst>
      <p:ext uri="{BB962C8B-B14F-4D97-AF65-F5344CB8AC3E}">
        <p14:creationId xmlns:p14="http://schemas.microsoft.com/office/powerpoint/2010/main" val="363383484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2"/>
          <a:stretch>
            <a:fillRect/>
          </a:stretch>
        </p:blipFill>
        <p:spPr>
          <a:xfrm>
            <a:off x="0" y="6198521"/>
            <a:ext cx="12192000" cy="680127"/>
          </a:xfrm>
          <a:prstGeom prst="rect">
            <a:avLst/>
          </a:prstGeom>
        </p:spPr>
      </p:pic>
      <p:sp>
        <p:nvSpPr>
          <p:cNvPr id="7" name="Title 1">
            <a:extLst>
              <a:ext uri="{FF2B5EF4-FFF2-40B4-BE49-F238E27FC236}">
                <a16:creationId xmlns:a16="http://schemas.microsoft.com/office/drawing/2014/main" id="{148C72B4-B6A6-4605-B8E0-5B1BD8AAE773}"/>
              </a:ext>
            </a:extLst>
          </p:cNvPr>
          <p:cNvSpPr txBox="1">
            <a:spLocks/>
          </p:cNvSpPr>
          <p:nvPr/>
        </p:nvSpPr>
        <p:spPr>
          <a:xfrm>
            <a:off x="0" y="452058"/>
            <a:ext cx="8572501" cy="288039"/>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4800" b="1" dirty="0">
                <a:solidFill>
                  <a:srgbClr val="002060"/>
                </a:solidFill>
              </a:rPr>
              <a:t>Role of government </a:t>
            </a:r>
            <a:r>
              <a:rPr lang="en-US" sz="3200" b="1" dirty="0">
                <a:solidFill>
                  <a:srgbClr val="002060"/>
                </a:solidFill>
              </a:rPr>
              <a:t>- intervention</a:t>
            </a:r>
            <a:endParaRPr lang="en-GB" sz="4800" b="1" dirty="0">
              <a:solidFill>
                <a:srgbClr val="002060"/>
              </a:solidFill>
            </a:endParaRPr>
          </a:p>
        </p:txBody>
      </p:sp>
      <p:graphicFrame>
        <p:nvGraphicFramePr>
          <p:cNvPr id="6" name="Diagram 5">
            <a:extLst>
              <a:ext uri="{FF2B5EF4-FFF2-40B4-BE49-F238E27FC236}">
                <a16:creationId xmlns:a16="http://schemas.microsoft.com/office/drawing/2014/main" id="{8E00FABD-E66F-4A52-BF8B-61E04E1AA3C1}"/>
              </a:ext>
            </a:extLst>
          </p:cNvPr>
          <p:cNvGraphicFramePr/>
          <p:nvPr>
            <p:extLst>
              <p:ext uri="{D42A27DB-BD31-4B8C-83A1-F6EECF244321}">
                <p14:modId xmlns:p14="http://schemas.microsoft.com/office/powerpoint/2010/main" val="3258539964"/>
              </p:ext>
            </p:extLst>
          </p:nvPr>
        </p:nvGraphicFramePr>
        <p:xfrm>
          <a:off x="96253" y="740097"/>
          <a:ext cx="12021953" cy="53982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9086172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2"/>
          <a:stretch>
            <a:fillRect/>
          </a:stretch>
        </p:blipFill>
        <p:spPr>
          <a:xfrm>
            <a:off x="0" y="6198521"/>
            <a:ext cx="12192000" cy="680127"/>
          </a:xfrm>
          <a:prstGeom prst="rect">
            <a:avLst/>
          </a:prstGeom>
        </p:spPr>
      </p:pic>
      <p:sp>
        <p:nvSpPr>
          <p:cNvPr id="17" name="Title 1">
            <a:extLst>
              <a:ext uri="{FF2B5EF4-FFF2-40B4-BE49-F238E27FC236}">
                <a16:creationId xmlns:a16="http://schemas.microsoft.com/office/drawing/2014/main" id="{78B4B58E-2533-4C47-8C14-92850D2CAD5E}"/>
              </a:ext>
            </a:extLst>
          </p:cNvPr>
          <p:cNvSpPr txBox="1">
            <a:spLocks/>
          </p:cNvSpPr>
          <p:nvPr/>
        </p:nvSpPr>
        <p:spPr>
          <a:xfrm>
            <a:off x="1638299" y="1581150"/>
            <a:ext cx="9124951" cy="226924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endParaRPr lang="en-US" sz="4000" b="1" dirty="0">
              <a:solidFill>
                <a:srgbClr val="002060"/>
              </a:solidFill>
            </a:endParaRPr>
          </a:p>
          <a:p>
            <a:pPr algn="l"/>
            <a:endParaRPr lang="en-US" sz="4000" b="1" dirty="0">
              <a:solidFill>
                <a:srgbClr val="002060"/>
              </a:solidFill>
            </a:endParaRPr>
          </a:p>
          <a:p>
            <a:pPr algn="l"/>
            <a:endParaRPr lang="en-GB" sz="4000" b="1" dirty="0">
              <a:solidFill>
                <a:srgbClr val="002060"/>
              </a:solidFill>
            </a:endParaRPr>
          </a:p>
        </p:txBody>
      </p:sp>
      <p:sp>
        <p:nvSpPr>
          <p:cNvPr id="7" name="Title 1">
            <a:extLst>
              <a:ext uri="{FF2B5EF4-FFF2-40B4-BE49-F238E27FC236}">
                <a16:creationId xmlns:a16="http://schemas.microsoft.com/office/drawing/2014/main" id="{BD0CFBE0-1A0B-4D8C-B11B-2411F148F951}"/>
              </a:ext>
            </a:extLst>
          </p:cNvPr>
          <p:cNvSpPr txBox="1">
            <a:spLocks/>
          </p:cNvSpPr>
          <p:nvPr/>
        </p:nvSpPr>
        <p:spPr>
          <a:xfrm>
            <a:off x="-66676" y="320002"/>
            <a:ext cx="9782175" cy="680127"/>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3600" b="1" dirty="0">
                <a:solidFill>
                  <a:srgbClr val="002060"/>
                </a:solidFill>
              </a:rPr>
              <a:t>	</a:t>
            </a:r>
            <a:br>
              <a:rPr lang="en-US" sz="3600" b="1" dirty="0">
                <a:solidFill>
                  <a:srgbClr val="002060"/>
                </a:solidFill>
              </a:rPr>
            </a:br>
            <a:endParaRPr lang="en-GB" sz="3600" b="1" dirty="0">
              <a:solidFill>
                <a:srgbClr val="002060"/>
              </a:solidFill>
            </a:endParaRPr>
          </a:p>
        </p:txBody>
      </p:sp>
      <p:sp>
        <p:nvSpPr>
          <p:cNvPr id="8" name="Title 1">
            <a:extLst>
              <a:ext uri="{FF2B5EF4-FFF2-40B4-BE49-F238E27FC236}">
                <a16:creationId xmlns:a16="http://schemas.microsoft.com/office/drawing/2014/main" id="{6493E332-FC98-4D44-BA2B-D4FBADEFD80B}"/>
              </a:ext>
            </a:extLst>
          </p:cNvPr>
          <p:cNvSpPr txBox="1">
            <a:spLocks/>
          </p:cNvSpPr>
          <p:nvPr/>
        </p:nvSpPr>
        <p:spPr>
          <a:xfrm>
            <a:off x="124401" y="4936786"/>
            <a:ext cx="11943197" cy="680127"/>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3600" b="1" dirty="0">
                <a:solidFill>
                  <a:srgbClr val="002060"/>
                </a:solidFill>
              </a:rPr>
              <a:t>Effects of the trade cycle</a:t>
            </a:r>
          </a:p>
          <a:p>
            <a:pPr algn="l"/>
            <a:endParaRPr lang="en-US" sz="2400" b="1" dirty="0">
              <a:solidFill>
                <a:srgbClr val="002060"/>
              </a:solidFill>
            </a:endParaRPr>
          </a:p>
          <a:p>
            <a:pPr marL="342900" indent="-342900" algn="l">
              <a:buFont typeface="Arial" panose="020B0604020202020204" pitchFamily="34" charset="0"/>
              <a:buChar char="•"/>
            </a:pPr>
            <a:r>
              <a:rPr lang="en-US" sz="2400" b="1" dirty="0">
                <a:solidFill>
                  <a:srgbClr val="002060"/>
                </a:solidFill>
              </a:rPr>
              <a:t>During economic growth – demand-pull inflation due to increased demand. Business income and tax revenue (VAT, corporation tax, income tax increases)</a:t>
            </a:r>
          </a:p>
          <a:p>
            <a:pPr marL="342900" indent="-342900" algn="l">
              <a:buFont typeface="Arial" panose="020B0604020202020204" pitchFamily="34" charset="0"/>
              <a:buChar char="•"/>
            </a:pPr>
            <a:endParaRPr lang="en-US" sz="2400" b="1" dirty="0">
              <a:solidFill>
                <a:srgbClr val="002060"/>
              </a:solidFill>
            </a:endParaRPr>
          </a:p>
          <a:p>
            <a:pPr marL="342900" indent="-342900" algn="l">
              <a:buFont typeface="Arial" panose="020B0604020202020204" pitchFamily="34" charset="0"/>
              <a:buChar char="•"/>
            </a:pPr>
            <a:r>
              <a:rPr lang="en-US" sz="2400" b="1" dirty="0">
                <a:solidFill>
                  <a:srgbClr val="002060"/>
                </a:solidFill>
              </a:rPr>
              <a:t> In recession – cost-push inflation, increased imports (negative Balance of Trade), fall in demand, fall in purchasing power, increased money supply, dwindling current account, need for innovative ways to sustain the business including cost-cutting measures, disposal of non-core assets, higher welfare spending </a:t>
            </a:r>
            <a:r>
              <a:rPr lang="en-US" sz="2400" b="1" dirty="0" err="1">
                <a:solidFill>
                  <a:srgbClr val="002060"/>
                </a:solidFill>
              </a:rPr>
              <a:t>e.g</a:t>
            </a:r>
            <a:r>
              <a:rPr lang="en-US" sz="2400" b="1" dirty="0">
                <a:solidFill>
                  <a:srgbClr val="002060"/>
                </a:solidFill>
              </a:rPr>
              <a:t> unemployment benefits as more people are laid off work</a:t>
            </a:r>
          </a:p>
          <a:p>
            <a:pPr algn="l"/>
            <a:endParaRPr lang="en-US" sz="2400" b="1" dirty="0">
              <a:solidFill>
                <a:srgbClr val="002060"/>
              </a:solidFill>
            </a:endParaRPr>
          </a:p>
          <a:p>
            <a:pPr marL="342900" indent="-342900" algn="l">
              <a:buFont typeface="Arial" panose="020B0604020202020204" pitchFamily="34" charset="0"/>
              <a:buChar char="•"/>
            </a:pPr>
            <a:endParaRPr lang="en-US" sz="2000" b="1" dirty="0">
              <a:solidFill>
                <a:srgbClr val="002060"/>
              </a:solidFill>
            </a:endParaRPr>
          </a:p>
          <a:p>
            <a:pPr algn="l"/>
            <a:endParaRPr lang="en-US" sz="3600" b="1" i="1" dirty="0">
              <a:solidFill>
                <a:srgbClr val="002060"/>
              </a:solidFill>
            </a:endParaRPr>
          </a:p>
          <a:p>
            <a:pPr algn="l"/>
            <a:endParaRPr lang="en-GB" sz="3600" b="1" i="1" dirty="0">
              <a:solidFill>
                <a:srgbClr val="002060"/>
              </a:solidFill>
            </a:endParaRPr>
          </a:p>
        </p:txBody>
      </p:sp>
    </p:spTree>
    <p:extLst>
      <p:ext uri="{BB962C8B-B14F-4D97-AF65-F5344CB8AC3E}">
        <p14:creationId xmlns:p14="http://schemas.microsoft.com/office/powerpoint/2010/main" val="142360946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2"/>
          <a:stretch>
            <a:fillRect/>
          </a:stretch>
        </p:blipFill>
        <p:spPr>
          <a:xfrm>
            <a:off x="0" y="6167090"/>
            <a:ext cx="12192000" cy="680127"/>
          </a:xfrm>
          <a:prstGeom prst="rect">
            <a:avLst/>
          </a:prstGeom>
        </p:spPr>
      </p:pic>
      <p:sp>
        <p:nvSpPr>
          <p:cNvPr id="7" name="Title 1">
            <a:extLst>
              <a:ext uri="{FF2B5EF4-FFF2-40B4-BE49-F238E27FC236}">
                <a16:creationId xmlns:a16="http://schemas.microsoft.com/office/drawing/2014/main" id="{BD0CFBE0-1A0B-4D8C-B11B-2411F148F951}"/>
              </a:ext>
            </a:extLst>
          </p:cNvPr>
          <p:cNvSpPr txBox="1">
            <a:spLocks/>
          </p:cNvSpPr>
          <p:nvPr/>
        </p:nvSpPr>
        <p:spPr>
          <a:xfrm>
            <a:off x="-66676" y="320002"/>
            <a:ext cx="9782175" cy="680127"/>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3600" b="1" dirty="0">
                <a:solidFill>
                  <a:srgbClr val="002060"/>
                </a:solidFill>
              </a:rPr>
              <a:t>	</a:t>
            </a:r>
            <a:br>
              <a:rPr lang="en-US" sz="3600" b="1" dirty="0">
                <a:solidFill>
                  <a:srgbClr val="002060"/>
                </a:solidFill>
              </a:rPr>
            </a:br>
            <a:endParaRPr lang="en-GB" sz="3600" b="1" dirty="0">
              <a:solidFill>
                <a:srgbClr val="002060"/>
              </a:solidFill>
            </a:endParaRPr>
          </a:p>
        </p:txBody>
      </p:sp>
      <p:sp>
        <p:nvSpPr>
          <p:cNvPr id="8" name="Title 1">
            <a:extLst>
              <a:ext uri="{FF2B5EF4-FFF2-40B4-BE49-F238E27FC236}">
                <a16:creationId xmlns:a16="http://schemas.microsoft.com/office/drawing/2014/main" id="{6493E332-FC98-4D44-BA2B-D4FBADEFD80B}"/>
              </a:ext>
            </a:extLst>
          </p:cNvPr>
          <p:cNvSpPr txBox="1">
            <a:spLocks/>
          </p:cNvSpPr>
          <p:nvPr/>
        </p:nvSpPr>
        <p:spPr>
          <a:xfrm>
            <a:off x="0" y="10783"/>
            <a:ext cx="11210925" cy="680127"/>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3600" b="1" dirty="0">
                <a:solidFill>
                  <a:srgbClr val="002060"/>
                </a:solidFill>
              </a:rPr>
              <a:t>Why does GDP fluctuate? Causes of economic Trade Cycle</a:t>
            </a:r>
            <a:endParaRPr lang="en-GB" sz="2800" b="1" dirty="0">
              <a:solidFill>
                <a:srgbClr val="002060"/>
              </a:solidFill>
            </a:endParaRPr>
          </a:p>
        </p:txBody>
      </p:sp>
      <p:graphicFrame>
        <p:nvGraphicFramePr>
          <p:cNvPr id="2" name="Table 2">
            <a:extLst>
              <a:ext uri="{FF2B5EF4-FFF2-40B4-BE49-F238E27FC236}">
                <a16:creationId xmlns:a16="http://schemas.microsoft.com/office/drawing/2014/main" id="{812D846E-52BC-439E-B5ED-F7F582B3FDD7}"/>
              </a:ext>
            </a:extLst>
          </p:cNvPr>
          <p:cNvGraphicFramePr>
            <a:graphicFrameLocks noGrp="1"/>
          </p:cNvGraphicFramePr>
          <p:nvPr/>
        </p:nvGraphicFramePr>
        <p:xfrm>
          <a:off x="225640" y="1000129"/>
          <a:ext cx="11825189" cy="4519044"/>
        </p:xfrm>
        <a:graphic>
          <a:graphicData uri="http://schemas.openxmlformats.org/drawingml/2006/table">
            <a:tbl>
              <a:tblPr firstRow="1" bandRow="1">
                <a:tableStyleId>{00A15C55-8517-42AA-B614-E9B94910E393}</a:tableStyleId>
              </a:tblPr>
              <a:tblGrid>
                <a:gridCol w="11825189">
                  <a:extLst>
                    <a:ext uri="{9D8B030D-6E8A-4147-A177-3AD203B41FA5}">
                      <a16:colId xmlns:a16="http://schemas.microsoft.com/office/drawing/2014/main" val="3107283575"/>
                    </a:ext>
                  </a:extLst>
                </a:gridCol>
              </a:tblGrid>
              <a:tr h="352913">
                <a:tc>
                  <a:txBody>
                    <a:bodyPr/>
                    <a:lstStyle/>
                    <a:p>
                      <a:endParaRPr lang="en-GB" dirty="0">
                        <a:solidFill>
                          <a:srgbClr val="002060"/>
                        </a:solidFill>
                      </a:endParaRPr>
                    </a:p>
                  </a:txBody>
                  <a:tcPr>
                    <a:solidFill>
                      <a:schemeClr val="bg1"/>
                    </a:solidFill>
                  </a:tcPr>
                </a:tc>
                <a:extLst>
                  <a:ext uri="{0D108BD9-81ED-4DB2-BD59-A6C34878D82A}">
                    <a16:rowId xmlns:a16="http://schemas.microsoft.com/office/drawing/2014/main" val="4051162776"/>
                  </a:ext>
                </a:extLst>
              </a:tr>
              <a:tr h="4153284">
                <a:tc>
                  <a: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1" dirty="0">
                          <a:solidFill>
                            <a:srgbClr val="002060"/>
                          </a:solidFill>
                        </a:rPr>
                        <a:t>Momentum effect (positive economic growth leads to</a:t>
                      </a:r>
                      <a:r>
                        <a:rPr lang="en-GB" b="1" dirty="0">
                          <a:solidFill>
                            <a:srgbClr val="002060"/>
                          </a:solidFill>
                          <a:sym typeface="Wingdings" panose="05000000000000000000" pitchFamily="2" charset="2"/>
                        </a:rPr>
                        <a:t></a:t>
                      </a:r>
                      <a:endParaRPr lang="en-GB" b="1" dirty="0">
                        <a:solidFill>
                          <a:srgbClr val="002060"/>
                        </a:solidFill>
                      </a:endParaRPr>
                    </a:p>
                    <a:p>
                      <a:pPr marL="285750" indent="-285750">
                        <a:buFont typeface="Arial" panose="020B0604020202020204" pitchFamily="34" charset="0"/>
                        <a:buChar char="•"/>
                      </a:pPr>
                      <a:r>
                        <a:rPr lang="en-GB" b="1" dirty="0"/>
                        <a:t>Increase in investor and business confidence</a:t>
                      </a:r>
                    </a:p>
                    <a:p>
                      <a:pPr marL="285750" indent="-285750">
                        <a:buFont typeface="Arial" panose="020B0604020202020204" pitchFamily="34" charset="0"/>
                        <a:buChar char="•"/>
                      </a:pPr>
                      <a:r>
                        <a:rPr lang="en-GB" b="1" dirty="0"/>
                        <a:t>Increased liquidity (more willingness by banks to lend money) increasing investment</a:t>
                      </a:r>
                    </a:p>
                    <a:p>
                      <a:pPr marL="285750" indent="-285750">
                        <a:buFont typeface="Arial" panose="020B0604020202020204" pitchFamily="34" charset="0"/>
                        <a:buChar char="•"/>
                      </a:pPr>
                      <a:r>
                        <a:rPr lang="en-GB" b="1" dirty="0"/>
                        <a:t>Increase in asset price (</a:t>
                      </a:r>
                      <a:r>
                        <a:rPr lang="en-GB" b="1" dirty="0" err="1"/>
                        <a:t>e.g</a:t>
                      </a:r>
                      <a:r>
                        <a:rPr lang="en-GB" b="1" dirty="0"/>
                        <a:t> houses) and household income – increased purchasing power hence increased demand by consumers on normal goods and fall in demand of inferior goods</a:t>
                      </a:r>
                    </a:p>
                    <a:p>
                      <a:pPr marL="285750" indent="-285750">
                        <a:buFont typeface="Arial" panose="020B0604020202020204" pitchFamily="34" charset="0"/>
                        <a:buChar char="•"/>
                      </a:pPr>
                      <a:r>
                        <a:rPr lang="en-GB" b="1" dirty="0"/>
                        <a:t>Higher growth leads to inflation and in response the government increases </a:t>
                      </a:r>
                      <a:r>
                        <a:rPr lang="en-GB" b="1" dirty="0">
                          <a:hlinkClick r:id="rId3"/>
                        </a:rPr>
                        <a:t>interest rates </a:t>
                      </a:r>
                      <a:r>
                        <a:rPr lang="en-GB" b="1" dirty="0"/>
                        <a:t>to curb further inflationary pressure </a:t>
                      </a:r>
                    </a:p>
                    <a:p>
                      <a:pPr marL="285750" indent="-285750">
                        <a:buFont typeface="Arial" panose="020B0604020202020204" pitchFamily="34" charset="0"/>
                        <a:buChar char="•"/>
                      </a:pPr>
                      <a:endParaRPr lang="en-GB" b="1" dirty="0"/>
                    </a:p>
                    <a:p>
                      <a:pPr marL="0" indent="0">
                        <a:buFont typeface="Arial" panose="020B0604020202020204" pitchFamily="34" charset="0"/>
                        <a:buNone/>
                      </a:pPr>
                      <a:r>
                        <a:rPr lang="en-GB" b="1" dirty="0">
                          <a:solidFill>
                            <a:srgbClr val="002060"/>
                          </a:solidFill>
                        </a:rPr>
                        <a:t>Technological improvements and innovation </a:t>
                      </a:r>
                      <a:r>
                        <a:rPr lang="en-GB" b="1" dirty="0"/>
                        <a:t>leading to growth and automation</a:t>
                      </a:r>
                    </a:p>
                    <a:p>
                      <a:pPr marL="0" indent="0">
                        <a:buFont typeface="Arial" panose="020B0604020202020204" pitchFamily="34" charset="0"/>
                        <a:buNone/>
                      </a:pPr>
                      <a:r>
                        <a:rPr lang="en-GB" b="1" dirty="0">
                          <a:solidFill>
                            <a:srgbClr val="002060"/>
                          </a:solidFill>
                        </a:rPr>
                        <a:t>Global economic trade issues </a:t>
                      </a:r>
                      <a:r>
                        <a:rPr lang="en-GB" b="1" dirty="0"/>
                        <a:t>– global effects </a:t>
                      </a:r>
                      <a:r>
                        <a:rPr lang="en-GB" b="1" dirty="0" err="1"/>
                        <a:t>e.g</a:t>
                      </a:r>
                      <a:r>
                        <a:rPr lang="en-GB" b="1" dirty="0"/>
                        <a:t> the </a:t>
                      </a:r>
                      <a:r>
                        <a:rPr lang="en-GB" b="1" dirty="0">
                          <a:hlinkClick r:id="rId4"/>
                        </a:rPr>
                        <a:t>2007/08 economic downturn</a:t>
                      </a:r>
                      <a:endParaRPr lang="en-GB" b="1" dirty="0"/>
                    </a:p>
                    <a:p>
                      <a:pPr marL="285750" indent="-285750">
                        <a:buFont typeface="Arial" panose="020B0604020202020204" pitchFamily="34" charset="0"/>
                        <a:buChar char="•"/>
                      </a:pPr>
                      <a:endParaRPr lang="en-GB" dirty="0"/>
                    </a:p>
                    <a:p>
                      <a:pPr marL="0" indent="0">
                        <a:buFont typeface="Arial" panose="020B0604020202020204" pitchFamily="34" charset="0"/>
                        <a:buNone/>
                      </a:pPr>
                      <a:endParaRPr lang="en-GB" dirty="0"/>
                    </a:p>
                  </a:txBody>
                  <a:tcPr/>
                </a:tc>
                <a:extLst>
                  <a:ext uri="{0D108BD9-81ED-4DB2-BD59-A6C34878D82A}">
                    <a16:rowId xmlns:a16="http://schemas.microsoft.com/office/drawing/2014/main" val="2756637671"/>
                  </a:ext>
                </a:extLst>
              </a:tr>
            </a:tbl>
          </a:graphicData>
        </a:graphic>
      </p:graphicFrame>
    </p:spTree>
    <p:extLst>
      <p:ext uri="{BB962C8B-B14F-4D97-AF65-F5344CB8AC3E}">
        <p14:creationId xmlns:p14="http://schemas.microsoft.com/office/powerpoint/2010/main" val="87275705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2"/>
          <a:stretch>
            <a:fillRect/>
          </a:stretch>
        </p:blipFill>
        <p:spPr>
          <a:xfrm>
            <a:off x="0" y="6198521"/>
            <a:ext cx="12192000" cy="680127"/>
          </a:xfrm>
          <a:prstGeom prst="rect">
            <a:avLst/>
          </a:prstGeom>
        </p:spPr>
      </p:pic>
      <p:sp>
        <p:nvSpPr>
          <p:cNvPr id="17" name="Title 1">
            <a:extLst>
              <a:ext uri="{FF2B5EF4-FFF2-40B4-BE49-F238E27FC236}">
                <a16:creationId xmlns:a16="http://schemas.microsoft.com/office/drawing/2014/main" id="{78B4B58E-2533-4C47-8C14-92850D2CAD5E}"/>
              </a:ext>
            </a:extLst>
          </p:cNvPr>
          <p:cNvSpPr txBox="1">
            <a:spLocks/>
          </p:cNvSpPr>
          <p:nvPr/>
        </p:nvSpPr>
        <p:spPr>
          <a:xfrm>
            <a:off x="1638299" y="1581150"/>
            <a:ext cx="9124951" cy="226924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endParaRPr lang="en-US" sz="4000" b="1" dirty="0">
              <a:solidFill>
                <a:srgbClr val="002060"/>
              </a:solidFill>
            </a:endParaRPr>
          </a:p>
          <a:p>
            <a:pPr algn="l"/>
            <a:endParaRPr lang="en-US" sz="4000" b="1" dirty="0">
              <a:solidFill>
                <a:srgbClr val="002060"/>
              </a:solidFill>
            </a:endParaRPr>
          </a:p>
          <a:p>
            <a:pPr algn="l"/>
            <a:endParaRPr lang="en-GB" sz="4000" b="1" dirty="0">
              <a:solidFill>
                <a:srgbClr val="002060"/>
              </a:solidFill>
            </a:endParaRPr>
          </a:p>
        </p:txBody>
      </p:sp>
      <p:sp>
        <p:nvSpPr>
          <p:cNvPr id="7" name="Title 1">
            <a:extLst>
              <a:ext uri="{FF2B5EF4-FFF2-40B4-BE49-F238E27FC236}">
                <a16:creationId xmlns:a16="http://schemas.microsoft.com/office/drawing/2014/main" id="{BD0CFBE0-1A0B-4D8C-B11B-2411F148F951}"/>
              </a:ext>
            </a:extLst>
          </p:cNvPr>
          <p:cNvSpPr txBox="1">
            <a:spLocks/>
          </p:cNvSpPr>
          <p:nvPr/>
        </p:nvSpPr>
        <p:spPr>
          <a:xfrm>
            <a:off x="-66676" y="320002"/>
            <a:ext cx="9782175" cy="680127"/>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3600" b="1" dirty="0">
                <a:solidFill>
                  <a:srgbClr val="002060"/>
                </a:solidFill>
              </a:rPr>
              <a:t>	</a:t>
            </a:r>
            <a:br>
              <a:rPr lang="en-US" sz="3600" b="1" dirty="0">
                <a:solidFill>
                  <a:srgbClr val="002060"/>
                </a:solidFill>
              </a:rPr>
            </a:br>
            <a:endParaRPr lang="en-GB" sz="3600" b="1" dirty="0">
              <a:solidFill>
                <a:srgbClr val="002060"/>
              </a:solidFill>
            </a:endParaRPr>
          </a:p>
        </p:txBody>
      </p:sp>
      <p:sp>
        <p:nvSpPr>
          <p:cNvPr id="8" name="Title 1">
            <a:extLst>
              <a:ext uri="{FF2B5EF4-FFF2-40B4-BE49-F238E27FC236}">
                <a16:creationId xmlns:a16="http://schemas.microsoft.com/office/drawing/2014/main" id="{6493E332-FC98-4D44-BA2B-D4FBADEFD80B}"/>
              </a:ext>
            </a:extLst>
          </p:cNvPr>
          <p:cNvSpPr txBox="1">
            <a:spLocks/>
          </p:cNvSpPr>
          <p:nvPr/>
        </p:nvSpPr>
        <p:spPr>
          <a:xfrm>
            <a:off x="0" y="1154004"/>
            <a:ext cx="11210925" cy="680127"/>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3600" b="1" dirty="0">
                <a:solidFill>
                  <a:srgbClr val="002060"/>
                </a:solidFill>
              </a:rPr>
              <a:t>Group task – 20 minutes</a:t>
            </a:r>
          </a:p>
          <a:p>
            <a:pPr algn="l"/>
            <a:r>
              <a:rPr lang="en-US" sz="2800" b="1" dirty="0">
                <a:solidFill>
                  <a:srgbClr val="002060"/>
                </a:solidFill>
              </a:rPr>
              <a:t>Give examples </a:t>
            </a:r>
            <a:r>
              <a:rPr lang="en-US" sz="2800" b="1" dirty="0" err="1">
                <a:solidFill>
                  <a:srgbClr val="002060"/>
                </a:solidFill>
              </a:rPr>
              <a:t>examples</a:t>
            </a:r>
            <a:r>
              <a:rPr lang="en-US" sz="2800" b="1" dirty="0">
                <a:solidFill>
                  <a:srgbClr val="002060"/>
                </a:solidFill>
              </a:rPr>
              <a:t> of how ﬁscal, monetary and supply-side policies may be used to stimulate economic growth during the trade cycle. Explain how it stimulate economic growth. Share with the class after your discussion. </a:t>
            </a:r>
            <a:endParaRPr lang="en-GB" sz="2800" b="1" dirty="0">
              <a:solidFill>
                <a:srgbClr val="002060"/>
              </a:solidFill>
            </a:endParaRPr>
          </a:p>
        </p:txBody>
      </p:sp>
      <p:graphicFrame>
        <p:nvGraphicFramePr>
          <p:cNvPr id="2" name="Table 2">
            <a:extLst>
              <a:ext uri="{FF2B5EF4-FFF2-40B4-BE49-F238E27FC236}">
                <a16:creationId xmlns:a16="http://schemas.microsoft.com/office/drawing/2014/main" id="{812D846E-52BC-439E-B5ED-F7F582B3FDD7}"/>
              </a:ext>
            </a:extLst>
          </p:cNvPr>
          <p:cNvGraphicFramePr>
            <a:graphicFrameLocks noGrp="1"/>
          </p:cNvGraphicFramePr>
          <p:nvPr>
            <p:extLst>
              <p:ext uri="{D42A27DB-BD31-4B8C-83A1-F6EECF244321}">
                <p14:modId xmlns:p14="http://schemas.microsoft.com/office/powerpoint/2010/main" val="3626830915"/>
              </p:ext>
            </p:extLst>
          </p:nvPr>
        </p:nvGraphicFramePr>
        <p:xfrm>
          <a:off x="1356159" y="2145121"/>
          <a:ext cx="9197541" cy="3498938"/>
        </p:xfrm>
        <a:graphic>
          <a:graphicData uri="http://schemas.openxmlformats.org/drawingml/2006/table">
            <a:tbl>
              <a:tblPr firstRow="1" bandRow="1">
                <a:tableStyleId>{00A15C55-8517-42AA-B614-E9B94910E393}</a:tableStyleId>
              </a:tblPr>
              <a:tblGrid>
                <a:gridCol w="3065847">
                  <a:extLst>
                    <a:ext uri="{9D8B030D-6E8A-4147-A177-3AD203B41FA5}">
                      <a16:colId xmlns:a16="http://schemas.microsoft.com/office/drawing/2014/main" val="3107283575"/>
                    </a:ext>
                  </a:extLst>
                </a:gridCol>
                <a:gridCol w="3065847">
                  <a:extLst>
                    <a:ext uri="{9D8B030D-6E8A-4147-A177-3AD203B41FA5}">
                      <a16:colId xmlns:a16="http://schemas.microsoft.com/office/drawing/2014/main" val="3327463679"/>
                    </a:ext>
                  </a:extLst>
                </a:gridCol>
                <a:gridCol w="3065847">
                  <a:extLst>
                    <a:ext uri="{9D8B030D-6E8A-4147-A177-3AD203B41FA5}">
                      <a16:colId xmlns:a16="http://schemas.microsoft.com/office/drawing/2014/main" val="3117492895"/>
                    </a:ext>
                  </a:extLst>
                </a:gridCol>
              </a:tblGrid>
              <a:tr h="564902">
                <a:tc>
                  <a:txBody>
                    <a:bodyPr/>
                    <a:lstStyle/>
                    <a:p>
                      <a:r>
                        <a:rPr lang="en-GB" dirty="0">
                          <a:solidFill>
                            <a:srgbClr val="002060"/>
                          </a:solidFill>
                        </a:rPr>
                        <a:t>Fiscal Policy</a:t>
                      </a:r>
                    </a:p>
                  </a:txBody>
                  <a:tcPr/>
                </a:tc>
                <a:tc>
                  <a:txBody>
                    <a:bodyPr/>
                    <a:lstStyle/>
                    <a:p>
                      <a:r>
                        <a:rPr lang="en-GB" dirty="0">
                          <a:solidFill>
                            <a:srgbClr val="002060"/>
                          </a:solidFill>
                        </a:rPr>
                        <a:t>Monetary Policy</a:t>
                      </a:r>
                    </a:p>
                  </a:txBody>
                  <a:tcPr/>
                </a:tc>
                <a:tc>
                  <a:txBody>
                    <a:bodyPr/>
                    <a:lstStyle/>
                    <a:p>
                      <a:r>
                        <a:rPr lang="en-GB" dirty="0">
                          <a:solidFill>
                            <a:srgbClr val="002060"/>
                          </a:solidFill>
                        </a:rPr>
                        <a:t>Supply-side Policies</a:t>
                      </a:r>
                    </a:p>
                  </a:txBody>
                  <a:tcPr/>
                </a:tc>
                <a:extLst>
                  <a:ext uri="{0D108BD9-81ED-4DB2-BD59-A6C34878D82A}">
                    <a16:rowId xmlns:a16="http://schemas.microsoft.com/office/drawing/2014/main" val="4051162776"/>
                  </a:ext>
                </a:extLst>
              </a:tr>
              <a:tr h="564902">
                <a:tc>
                  <a:txBody>
                    <a:bodyPr/>
                    <a:lstStyle/>
                    <a:p>
                      <a:endParaRPr lang="en-GB"/>
                    </a:p>
                  </a:txBody>
                  <a:tcPr/>
                </a:tc>
                <a:tc>
                  <a:txBody>
                    <a:bodyPr/>
                    <a:lstStyle/>
                    <a:p>
                      <a:endParaRPr lang="en-GB" dirty="0"/>
                    </a:p>
                  </a:txBody>
                  <a:tcPr/>
                </a:tc>
                <a:tc>
                  <a:txBody>
                    <a:bodyPr/>
                    <a:lstStyle/>
                    <a:p>
                      <a:endParaRPr lang="en-GB"/>
                    </a:p>
                  </a:txBody>
                  <a:tcPr/>
                </a:tc>
                <a:extLst>
                  <a:ext uri="{0D108BD9-81ED-4DB2-BD59-A6C34878D82A}">
                    <a16:rowId xmlns:a16="http://schemas.microsoft.com/office/drawing/2014/main" val="2756637671"/>
                  </a:ext>
                </a:extLst>
              </a:tr>
              <a:tr h="564902">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3744655459"/>
                  </a:ext>
                </a:extLst>
              </a:tr>
              <a:tr h="674428">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252648207"/>
                  </a:ext>
                </a:extLst>
              </a:tr>
              <a:tr h="564902">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3153416614"/>
                  </a:ext>
                </a:extLst>
              </a:tr>
              <a:tr h="564902">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297338428"/>
                  </a:ext>
                </a:extLst>
              </a:tr>
            </a:tbl>
          </a:graphicData>
        </a:graphic>
      </p:graphicFrame>
    </p:spTree>
    <p:extLst>
      <p:ext uri="{BB962C8B-B14F-4D97-AF65-F5344CB8AC3E}">
        <p14:creationId xmlns:p14="http://schemas.microsoft.com/office/powerpoint/2010/main" val="73408055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2"/>
          <a:stretch>
            <a:fillRect/>
          </a:stretch>
        </p:blipFill>
        <p:spPr>
          <a:xfrm>
            <a:off x="0" y="6198521"/>
            <a:ext cx="12192000" cy="680127"/>
          </a:xfrm>
          <a:prstGeom prst="rect">
            <a:avLst/>
          </a:prstGeom>
        </p:spPr>
      </p:pic>
      <p:sp>
        <p:nvSpPr>
          <p:cNvPr id="17" name="Title 1">
            <a:extLst>
              <a:ext uri="{FF2B5EF4-FFF2-40B4-BE49-F238E27FC236}">
                <a16:creationId xmlns:a16="http://schemas.microsoft.com/office/drawing/2014/main" id="{78B4B58E-2533-4C47-8C14-92850D2CAD5E}"/>
              </a:ext>
            </a:extLst>
          </p:cNvPr>
          <p:cNvSpPr txBox="1">
            <a:spLocks/>
          </p:cNvSpPr>
          <p:nvPr/>
        </p:nvSpPr>
        <p:spPr>
          <a:xfrm>
            <a:off x="1638299" y="1581150"/>
            <a:ext cx="9124951" cy="226924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endParaRPr lang="en-US" sz="4000" b="1" dirty="0">
              <a:solidFill>
                <a:srgbClr val="002060"/>
              </a:solidFill>
            </a:endParaRPr>
          </a:p>
          <a:p>
            <a:pPr algn="l"/>
            <a:endParaRPr lang="en-US" sz="4000" b="1" dirty="0">
              <a:solidFill>
                <a:srgbClr val="002060"/>
              </a:solidFill>
            </a:endParaRPr>
          </a:p>
          <a:p>
            <a:pPr algn="l"/>
            <a:endParaRPr lang="en-GB" sz="4000" b="1" dirty="0">
              <a:solidFill>
                <a:srgbClr val="002060"/>
              </a:solidFill>
            </a:endParaRPr>
          </a:p>
        </p:txBody>
      </p:sp>
      <p:sp>
        <p:nvSpPr>
          <p:cNvPr id="7" name="Title 1">
            <a:extLst>
              <a:ext uri="{FF2B5EF4-FFF2-40B4-BE49-F238E27FC236}">
                <a16:creationId xmlns:a16="http://schemas.microsoft.com/office/drawing/2014/main" id="{BD0CFBE0-1A0B-4D8C-B11B-2411F148F951}"/>
              </a:ext>
            </a:extLst>
          </p:cNvPr>
          <p:cNvSpPr txBox="1">
            <a:spLocks/>
          </p:cNvSpPr>
          <p:nvPr/>
        </p:nvSpPr>
        <p:spPr>
          <a:xfrm>
            <a:off x="-66676" y="320002"/>
            <a:ext cx="9782175" cy="680127"/>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3600" b="1" dirty="0">
                <a:solidFill>
                  <a:srgbClr val="002060"/>
                </a:solidFill>
              </a:rPr>
              <a:t>	</a:t>
            </a:r>
            <a:br>
              <a:rPr lang="en-US" sz="3600" b="1" dirty="0">
                <a:solidFill>
                  <a:srgbClr val="002060"/>
                </a:solidFill>
              </a:rPr>
            </a:br>
            <a:endParaRPr lang="en-GB" sz="3600" b="1" dirty="0">
              <a:solidFill>
                <a:srgbClr val="002060"/>
              </a:solidFill>
            </a:endParaRPr>
          </a:p>
        </p:txBody>
      </p:sp>
      <p:sp>
        <p:nvSpPr>
          <p:cNvPr id="8" name="Title 1">
            <a:extLst>
              <a:ext uri="{FF2B5EF4-FFF2-40B4-BE49-F238E27FC236}">
                <a16:creationId xmlns:a16="http://schemas.microsoft.com/office/drawing/2014/main" id="{6493E332-FC98-4D44-BA2B-D4FBADEFD80B}"/>
              </a:ext>
            </a:extLst>
          </p:cNvPr>
          <p:cNvSpPr txBox="1">
            <a:spLocks/>
          </p:cNvSpPr>
          <p:nvPr/>
        </p:nvSpPr>
        <p:spPr>
          <a:xfrm>
            <a:off x="0" y="5767468"/>
            <a:ext cx="11943197" cy="680127"/>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2400" b="1" dirty="0">
                <a:solidFill>
                  <a:srgbClr val="002060"/>
                </a:solidFill>
              </a:rPr>
              <a:t>Some key terms/ issues</a:t>
            </a:r>
          </a:p>
          <a:p>
            <a:pPr algn="l"/>
            <a:endParaRPr lang="en-US" sz="2400" b="1" dirty="0">
              <a:solidFill>
                <a:srgbClr val="FF0000"/>
              </a:solidFill>
            </a:endParaRPr>
          </a:p>
          <a:p>
            <a:pPr algn="l"/>
            <a:r>
              <a:rPr lang="en-US" sz="2400" b="1" dirty="0">
                <a:solidFill>
                  <a:srgbClr val="FF0000"/>
                </a:solidFill>
              </a:rPr>
              <a:t>Cyclical unemployment: </a:t>
            </a:r>
            <a:r>
              <a:rPr lang="en-US" sz="2000" b="1" dirty="0">
                <a:solidFill>
                  <a:srgbClr val="002060"/>
                </a:solidFill>
              </a:rPr>
              <a:t>The type of unemployment that is caused by a decline in the general level of economic activity is called cyclical unemployment.</a:t>
            </a:r>
          </a:p>
          <a:p>
            <a:pPr algn="l"/>
            <a:endParaRPr lang="en-US" sz="2000" b="1" dirty="0">
              <a:solidFill>
                <a:srgbClr val="002060"/>
              </a:solidFill>
            </a:endParaRPr>
          </a:p>
          <a:p>
            <a:pPr algn="l"/>
            <a:r>
              <a:rPr lang="en-US" sz="2400" b="1" dirty="0">
                <a:solidFill>
                  <a:srgbClr val="FF0000"/>
                </a:solidFill>
              </a:rPr>
              <a:t>Structural unemployment: </a:t>
            </a:r>
            <a:r>
              <a:rPr lang="en-US" sz="2000" b="1" dirty="0">
                <a:solidFill>
                  <a:srgbClr val="002060"/>
                </a:solidFill>
              </a:rPr>
              <a:t>The long-term unemployment that exists even when the economy is growing at a normal rate. It may be due to a general lack of skills, or a lack of appropriate skills (</a:t>
            </a:r>
            <a:r>
              <a:rPr lang="en-US" sz="2000" b="1" dirty="0" err="1">
                <a:solidFill>
                  <a:srgbClr val="002060"/>
                </a:solidFill>
              </a:rPr>
              <a:t>eg</a:t>
            </a:r>
            <a:r>
              <a:rPr lang="en-US" sz="2000" b="1" dirty="0">
                <a:solidFill>
                  <a:srgbClr val="002060"/>
                </a:solidFill>
              </a:rPr>
              <a:t> due to a collapse in a sector of the economy), or due to wages being set at artiﬁcially high levels (perhaps due to a minimum wage)</a:t>
            </a:r>
          </a:p>
          <a:p>
            <a:pPr algn="l"/>
            <a:endParaRPr lang="en-US" sz="2400" b="1" dirty="0">
              <a:solidFill>
                <a:srgbClr val="002060"/>
              </a:solidFill>
            </a:endParaRPr>
          </a:p>
          <a:p>
            <a:pPr algn="l"/>
            <a:r>
              <a:rPr lang="en-US" sz="2400" b="1" dirty="0">
                <a:solidFill>
                  <a:srgbClr val="FF0000"/>
                </a:solidFill>
              </a:rPr>
              <a:t>Frictional unemployment: </a:t>
            </a:r>
            <a:r>
              <a:rPr lang="en-US" sz="2000" b="1" dirty="0">
                <a:solidFill>
                  <a:srgbClr val="002060"/>
                </a:solidFill>
              </a:rPr>
              <a:t>This is short-term unemployment due to the time it takes workers to ﬁnd jobs, or due to seasonal factors. </a:t>
            </a:r>
          </a:p>
          <a:p>
            <a:pPr algn="l"/>
            <a:endParaRPr lang="en-US" sz="2400" b="1" dirty="0">
              <a:solidFill>
                <a:srgbClr val="002060"/>
              </a:solidFill>
            </a:endParaRPr>
          </a:p>
          <a:p>
            <a:pPr algn="l"/>
            <a:r>
              <a:rPr lang="en-US" sz="2400" b="1" dirty="0">
                <a:solidFill>
                  <a:srgbClr val="FF0000"/>
                </a:solidFill>
              </a:rPr>
              <a:t>Demand-pull inﬂation: </a:t>
            </a:r>
            <a:r>
              <a:rPr lang="en-US" sz="2000" b="1" dirty="0">
                <a:solidFill>
                  <a:srgbClr val="002060"/>
                </a:solidFill>
              </a:rPr>
              <a:t>The type of inﬂation that is caused by an increase in the general level of economic activity is called demand-pull inﬂation</a:t>
            </a:r>
          </a:p>
          <a:p>
            <a:pPr algn="l"/>
            <a:endParaRPr lang="en-US" sz="2400" b="1" dirty="0">
              <a:solidFill>
                <a:srgbClr val="002060"/>
              </a:solidFill>
            </a:endParaRPr>
          </a:p>
          <a:p>
            <a:pPr algn="l"/>
            <a:r>
              <a:rPr lang="en-US" sz="2400" b="1" dirty="0">
                <a:solidFill>
                  <a:srgbClr val="FF0000"/>
                </a:solidFill>
              </a:rPr>
              <a:t>Cost-push inﬂation: </a:t>
            </a:r>
            <a:r>
              <a:rPr lang="en-US" sz="2000" b="1" dirty="0">
                <a:solidFill>
                  <a:srgbClr val="002060"/>
                </a:solidFill>
              </a:rPr>
              <a:t>If ﬁrms are forced to increase prices because of a general increase in their costs, this is called cost-push inﬂation.</a:t>
            </a:r>
          </a:p>
          <a:p>
            <a:pPr algn="l"/>
            <a:endParaRPr lang="en-US" sz="3600" b="1" i="1" dirty="0">
              <a:solidFill>
                <a:srgbClr val="002060"/>
              </a:solidFill>
            </a:endParaRPr>
          </a:p>
          <a:p>
            <a:pPr algn="l"/>
            <a:endParaRPr lang="en-GB" sz="3600" b="1" i="1" dirty="0">
              <a:solidFill>
                <a:srgbClr val="002060"/>
              </a:solidFill>
            </a:endParaRPr>
          </a:p>
        </p:txBody>
      </p:sp>
    </p:spTree>
    <p:extLst>
      <p:ext uri="{BB962C8B-B14F-4D97-AF65-F5344CB8AC3E}">
        <p14:creationId xmlns:p14="http://schemas.microsoft.com/office/powerpoint/2010/main" val="12299199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2"/>
          <a:stretch>
            <a:fillRect/>
          </a:stretch>
        </p:blipFill>
        <p:spPr>
          <a:xfrm>
            <a:off x="0" y="6198521"/>
            <a:ext cx="12192000" cy="680127"/>
          </a:xfrm>
          <a:prstGeom prst="rect">
            <a:avLst/>
          </a:prstGeom>
        </p:spPr>
      </p:pic>
      <p:sp>
        <p:nvSpPr>
          <p:cNvPr id="17" name="Title 1">
            <a:extLst>
              <a:ext uri="{FF2B5EF4-FFF2-40B4-BE49-F238E27FC236}">
                <a16:creationId xmlns:a16="http://schemas.microsoft.com/office/drawing/2014/main" id="{78B4B58E-2533-4C47-8C14-92850D2CAD5E}"/>
              </a:ext>
            </a:extLst>
          </p:cNvPr>
          <p:cNvSpPr txBox="1">
            <a:spLocks/>
          </p:cNvSpPr>
          <p:nvPr/>
        </p:nvSpPr>
        <p:spPr>
          <a:xfrm>
            <a:off x="1638299" y="1581150"/>
            <a:ext cx="9124951" cy="226924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endParaRPr lang="en-US" sz="4000" b="1" dirty="0">
              <a:solidFill>
                <a:srgbClr val="002060"/>
              </a:solidFill>
            </a:endParaRPr>
          </a:p>
          <a:p>
            <a:pPr algn="l"/>
            <a:endParaRPr lang="en-US" sz="4000" b="1" dirty="0">
              <a:solidFill>
                <a:srgbClr val="002060"/>
              </a:solidFill>
            </a:endParaRPr>
          </a:p>
          <a:p>
            <a:pPr algn="l"/>
            <a:endParaRPr lang="en-GB" sz="4000" b="1" dirty="0">
              <a:solidFill>
                <a:srgbClr val="002060"/>
              </a:solidFill>
            </a:endParaRPr>
          </a:p>
        </p:txBody>
      </p:sp>
      <p:sp>
        <p:nvSpPr>
          <p:cNvPr id="7" name="Title 1">
            <a:extLst>
              <a:ext uri="{FF2B5EF4-FFF2-40B4-BE49-F238E27FC236}">
                <a16:creationId xmlns:a16="http://schemas.microsoft.com/office/drawing/2014/main" id="{BD0CFBE0-1A0B-4D8C-B11B-2411F148F951}"/>
              </a:ext>
            </a:extLst>
          </p:cNvPr>
          <p:cNvSpPr txBox="1">
            <a:spLocks/>
          </p:cNvSpPr>
          <p:nvPr/>
        </p:nvSpPr>
        <p:spPr>
          <a:xfrm>
            <a:off x="-66676" y="320002"/>
            <a:ext cx="9782175" cy="680127"/>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3600" b="1" dirty="0">
                <a:solidFill>
                  <a:srgbClr val="002060"/>
                </a:solidFill>
              </a:rPr>
              <a:t>	</a:t>
            </a:r>
            <a:br>
              <a:rPr lang="en-US" sz="3600" b="1" dirty="0">
                <a:solidFill>
                  <a:srgbClr val="002060"/>
                </a:solidFill>
              </a:rPr>
            </a:br>
            <a:endParaRPr lang="en-GB" sz="3600" b="1" dirty="0">
              <a:solidFill>
                <a:srgbClr val="002060"/>
              </a:solidFill>
            </a:endParaRPr>
          </a:p>
        </p:txBody>
      </p:sp>
      <p:sp>
        <p:nvSpPr>
          <p:cNvPr id="8" name="Title 1">
            <a:extLst>
              <a:ext uri="{FF2B5EF4-FFF2-40B4-BE49-F238E27FC236}">
                <a16:creationId xmlns:a16="http://schemas.microsoft.com/office/drawing/2014/main" id="{6493E332-FC98-4D44-BA2B-D4FBADEFD80B}"/>
              </a:ext>
            </a:extLst>
          </p:cNvPr>
          <p:cNvSpPr txBox="1">
            <a:spLocks/>
          </p:cNvSpPr>
          <p:nvPr/>
        </p:nvSpPr>
        <p:spPr>
          <a:xfrm>
            <a:off x="0" y="320002"/>
            <a:ext cx="9782175" cy="680127"/>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3600" b="1" dirty="0">
                <a:solidFill>
                  <a:srgbClr val="002060"/>
                </a:solidFill>
              </a:rPr>
              <a:t>Next session:</a:t>
            </a:r>
            <a:endParaRPr lang="en-GB" sz="3600" b="1" i="1" dirty="0">
              <a:solidFill>
                <a:srgbClr val="002060"/>
              </a:solidFill>
            </a:endParaRPr>
          </a:p>
        </p:txBody>
      </p:sp>
      <p:sp>
        <p:nvSpPr>
          <p:cNvPr id="10" name="Title 1">
            <a:extLst>
              <a:ext uri="{FF2B5EF4-FFF2-40B4-BE49-F238E27FC236}">
                <a16:creationId xmlns:a16="http://schemas.microsoft.com/office/drawing/2014/main" id="{12E47D6B-5519-4BF5-A965-6AD189410E14}"/>
              </a:ext>
            </a:extLst>
          </p:cNvPr>
          <p:cNvSpPr txBox="1">
            <a:spLocks/>
          </p:cNvSpPr>
          <p:nvPr/>
        </p:nvSpPr>
        <p:spPr>
          <a:xfrm>
            <a:off x="1557336" y="3170263"/>
            <a:ext cx="9782175" cy="680127"/>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2400" b="1" dirty="0">
                <a:solidFill>
                  <a:srgbClr val="002060"/>
                </a:solidFill>
                <a:effectLst/>
                <a:latin typeface="Arial" panose="020B0604020202020204" pitchFamily="34" charset="0"/>
                <a:ea typeface="Arial MT"/>
                <a:cs typeface="Arial MT"/>
              </a:rPr>
              <a:t>A closer look at government economic policy  (fiscal and monetary) and its effects on businesses</a:t>
            </a:r>
            <a:endParaRPr lang="en-US" sz="4400" b="1" dirty="0">
              <a:solidFill>
                <a:srgbClr val="002060"/>
              </a:solidFill>
            </a:endParaRPr>
          </a:p>
          <a:p>
            <a:pPr algn="l"/>
            <a:endParaRPr lang="en-US" sz="3600" b="1" dirty="0">
              <a:solidFill>
                <a:srgbClr val="002060"/>
              </a:solidFill>
            </a:endParaRPr>
          </a:p>
        </p:txBody>
      </p:sp>
    </p:spTree>
    <p:extLst>
      <p:ext uri="{BB962C8B-B14F-4D97-AF65-F5344CB8AC3E}">
        <p14:creationId xmlns:p14="http://schemas.microsoft.com/office/powerpoint/2010/main" val="402424724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4"/>
          <a:stretch>
            <a:fillRect/>
          </a:stretch>
        </p:blipFill>
        <p:spPr>
          <a:xfrm>
            <a:off x="1524000" y="5506142"/>
            <a:ext cx="9144000" cy="510095"/>
          </a:xfrm>
          <a:prstGeom prst="rect">
            <a:avLst/>
          </a:prstGeom>
        </p:spPr>
      </p:pic>
      <p:pic>
        <p:nvPicPr>
          <p:cNvPr id="4" name="Video 3" title="Children drawing on paper">
            <a:hlinkClick r:id="" action="ppaction://media"/>
            <a:extLst>
              <a:ext uri="{FF2B5EF4-FFF2-40B4-BE49-F238E27FC236}">
                <a16:creationId xmlns:a16="http://schemas.microsoft.com/office/drawing/2014/main" id="{64881C1B-5B76-6333-A830-4B3E4E087F23}"/>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524000" y="857252"/>
            <a:ext cx="9144000" cy="5158985"/>
          </a:xfrm>
          <a:prstGeom prst="rect">
            <a:avLst/>
          </a:prstGeom>
        </p:spPr>
      </p:pic>
      <p:sp>
        <p:nvSpPr>
          <p:cNvPr id="3" name="Rectangle 2">
            <a:extLst>
              <a:ext uri="{FF2B5EF4-FFF2-40B4-BE49-F238E27FC236}">
                <a16:creationId xmlns:a16="http://schemas.microsoft.com/office/drawing/2014/main" id="{0E31E75F-7610-1185-20AD-EBD5E9E41AD2}"/>
              </a:ext>
            </a:extLst>
          </p:cNvPr>
          <p:cNvSpPr/>
          <p:nvPr/>
        </p:nvSpPr>
        <p:spPr>
          <a:xfrm>
            <a:off x="3123656" y="3135631"/>
            <a:ext cx="6964136" cy="857250"/>
          </a:xfrm>
          <a:prstGeom prst="rect">
            <a:avLst/>
          </a:prstGeom>
          <a:noFill/>
          <a:ln>
            <a:noFill/>
          </a:ln>
        </p:spPr>
        <p:style>
          <a:lnRef idx="0">
            <a:scrgbClr r="0" g="0" b="0"/>
          </a:lnRef>
          <a:fillRef idx="0">
            <a:scrgbClr r="0" g="0" b="0"/>
          </a:fillRef>
          <a:effectRef idx="0">
            <a:scrgbClr r="0" g="0" b="0"/>
          </a:effectRef>
          <a:fontRef idx="minor">
            <a:schemeClr val="accent3"/>
          </a:fontRef>
        </p:style>
        <p:txBody>
          <a:bodyPr rtlCol="0" anchor="ctr"/>
          <a:lstStyle/>
          <a:p>
            <a:pPr defTabSz="685800"/>
            <a:r>
              <a:rPr lang="en-US" sz="3600" b="1" dirty="0">
                <a:solidFill>
                  <a:srgbClr val="FFFF00"/>
                </a:solidFill>
                <a:latin typeface="Calibri" panose="020F0502020204030204"/>
              </a:rPr>
              <a:t>Next: </a:t>
            </a:r>
            <a:r>
              <a:rPr lang="en-US" sz="3600" b="1" dirty="0">
                <a:solidFill>
                  <a:srgbClr val="FFFF00"/>
                </a:solidFill>
                <a:latin typeface="Arial" panose="020B0604020202020204" pitchFamily="34" charset="0"/>
                <a:ea typeface="Arial MT"/>
                <a:cs typeface="Arial MT"/>
              </a:rPr>
              <a:t>National Income &amp; the circular flow of income</a:t>
            </a:r>
            <a:endParaRPr lang="en-US" sz="6000" b="1" dirty="0">
              <a:solidFill>
                <a:srgbClr val="002060"/>
              </a:solidFill>
              <a:latin typeface="Calibri" panose="020F0502020204030204"/>
            </a:endParaRPr>
          </a:p>
          <a:p>
            <a:pPr algn="ctr" defTabSz="685800"/>
            <a:endParaRPr lang="en-GB" sz="3600" dirty="0">
              <a:solidFill>
                <a:srgbClr val="FFFF00"/>
              </a:solidFill>
              <a:latin typeface="Calibri" panose="020F0502020204030204"/>
            </a:endParaRPr>
          </a:p>
        </p:txBody>
      </p:sp>
    </p:spTree>
    <p:extLst>
      <p:ext uri="{BB962C8B-B14F-4D97-AF65-F5344CB8AC3E}">
        <p14:creationId xmlns:p14="http://schemas.microsoft.com/office/powerpoint/2010/main" val="325815632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000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4"/>
          <a:stretch>
            <a:fillRect/>
          </a:stretch>
        </p:blipFill>
        <p:spPr>
          <a:xfrm>
            <a:off x="1524000" y="5506142"/>
            <a:ext cx="9144000" cy="510095"/>
          </a:xfrm>
          <a:prstGeom prst="rect">
            <a:avLst/>
          </a:prstGeom>
        </p:spPr>
      </p:pic>
      <p:pic>
        <p:nvPicPr>
          <p:cNvPr id="6" name="Video 5" title="Pouring coffee into glass cup">
            <a:hlinkClick r:id="" action="ppaction://media"/>
            <a:extLst>
              <a:ext uri="{FF2B5EF4-FFF2-40B4-BE49-F238E27FC236}">
                <a16:creationId xmlns:a16="http://schemas.microsoft.com/office/drawing/2014/main" id="{7F464BAA-F383-0737-9CA9-8AFCD6B6048E}"/>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524002" y="857252"/>
            <a:ext cx="9143999" cy="5143499"/>
          </a:xfrm>
          <a:prstGeom prst="rect">
            <a:avLst/>
          </a:prstGeom>
        </p:spPr>
      </p:pic>
      <p:sp>
        <p:nvSpPr>
          <p:cNvPr id="3" name="Rectangle 2">
            <a:extLst>
              <a:ext uri="{FF2B5EF4-FFF2-40B4-BE49-F238E27FC236}">
                <a16:creationId xmlns:a16="http://schemas.microsoft.com/office/drawing/2014/main" id="{77CABF00-C640-18F7-2D84-2CF1DFA8F93B}"/>
              </a:ext>
            </a:extLst>
          </p:cNvPr>
          <p:cNvSpPr/>
          <p:nvPr/>
        </p:nvSpPr>
        <p:spPr>
          <a:xfrm>
            <a:off x="6553199" y="857251"/>
            <a:ext cx="4114800" cy="996043"/>
          </a:xfrm>
          <a:prstGeom prst="rect">
            <a:avLst/>
          </a:prstGeom>
          <a:noFill/>
          <a:ln>
            <a:noFill/>
          </a:ln>
        </p:spPr>
        <p:style>
          <a:lnRef idx="0">
            <a:scrgbClr r="0" g="0" b="0"/>
          </a:lnRef>
          <a:fillRef idx="0">
            <a:scrgbClr r="0" g="0" b="0"/>
          </a:fillRef>
          <a:effectRef idx="0">
            <a:scrgbClr r="0" g="0" b="0"/>
          </a:effectRef>
          <a:fontRef idx="minor">
            <a:schemeClr val="accent2"/>
          </a:fontRef>
        </p:style>
        <p:txBody>
          <a:bodyPr rtlCol="0" anchor="ctr"/>
          <a:lstStyle/>
          <a:p>
            <a:pPr algn="ctr" defTabSz="685800"/>
            <a:r>
              <a:rPr lang="en-US" sz="6600" b="1" dirty="0">
                <a:solidFill>
                  <a:srgbClr val="002060"/>
                </a:solidFill>
                <a:latin typeface="Calibri" panose="020F0502020204030204"/>
              </a:rPr>
              <a:t>Break time</a:t>
            </a:r>
            <a:endParaRPr lang="en-GB" sz="6600" dirty="0">
              <a:solidFill>
                <a:srgbClr val="ED7D31"/>
              </a:solidFill>
              <a:latin typeface="Calibri" panose="020F0502020204030204"/>
            </a:endParaRPr>
          </a:p>
        </p:txBody>
      </p:sp>
    </p:spTree>
    <p:extLst>
      <p:ext uri="{BB962C8B-B14F-4D97-AF65-F5344CB8AC3E}">
        <p14:creationId xmlns:p14="http://schemas.microsoft.com/office/powerpoint/2010/main" val="129583921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11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520</TotalTime>
  <Words>1260</Words>
  <Application>Microsoft Office PowerPoint</Application>
  <PresentationFormat>Widescreen</PresentationFormat>
  <Paragraphs>95</Paragraphs>
  <Slides>19</Slides>
  <Notes>0</Notes>
  <HiddenSlides>0</HiddenSlides>
  <MMClips>4</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19</vt:i4>
      </vt:variant>
    </vt:vector>
  </HeadingPairs>
  <TitlesOfParts>
    <vt:vector size="27" baseType="lpstr">
      <vt:lpstr>Arial</vt:lpstr>
      <vt:lpstr>Calibri</vt:lpstr>
      <vt:lpstr>Calibri Light</vt:lpstr>
      <vt:lpstr>Myriad Pro</vt:lpstr>
      <vt:lpstr>Segoe UI</vt:lpstr>
      <vt:lpstr>Wingdings</vt:lpstr>
      <vt:lpstr>Office Theme</vt:lpstr>
      <vt:lpstr>20140311PresentationUWTSDTemplate</vt:lpstr>
      <vt:lpstr>BA Business Management</vt:lpstr>
      <vt:lpstr>At the end of this session you must understand:   1. the role of monetary policy 2. The role of fiscal policy</vt:lpstr>
      <vt:lpstr>PowerPoint Presentation</vt:lpstr>
      <vt:lpstr>But the economy and economic activity is a complex issue to manage. The economy goes through different phases which the government should anticipate and manage… see next slide  There are times when government apply stimulative vices then others where restrictive economic vices are employed. </vt:lpstr>
      <vt:lpstr>Important terms:   Gross Domestic Product (GDP) Gross National Income (GNI)  In pairs, lease search, study and share what these terms mean– note any differences or similarities then share to the whole class</vt:lpstr>
      <vt:lpstr>National Income</vt:lpstr>
      <vt:lpstr>Economic growth – is the growth in Gross Domestic Product (GDP) (BoE, 2024).  link</vt:lpstr>
      <vt:lpstr>Important terms:   Let’s discuss: Is it important for an economy experience economic growth. If yes, why and if no, why – give reasons</vt:lpstr>
      <vt:lpstr>PowerPoint Presentation</vt:lpstr>
      <vt:lpstr>Let’s read this - UK recession 2023</vt:lpstr>
      <vt:lpstr>Let’s read this - UK depression 1930s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MBA</dc:title>
  <dc:creator>Muno</dc:creator>
  <cp:lastModifiedBy>Clara Garatono</cp:lastModifiedBy>
  <cp:revision>69</cp:revision>
  <dcterms:created xsi:type="dcterms:W3CDTF">2022-01-21T02:44:46Z</dcterms:created>
  <dcterms:modified xsi:type="dcterms:W3CDTF">2024-10-22T18:59:58Z</dcterms:modified>
</cp:coreProperties>
</file>