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2" r:id="rId7"/>
    <p:sldId id="261"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83"/>
    <p:restoredTop sz="94648"/>
  </p:normalViewPr>
  <p:slideViewPr>
    <p:cSldViewPr snapToGrid="0" snapToObjects="1">
      <p:cViewPr>
        <p:scale>
          <a:sx n="56" d="100"/>
          <a:sy n="56" d="100"/>
        </p:scale>
        <p:origin x="416" y="14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7DC76-32DB-774A-BF43-3F162EF0586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58624EF-09F7-D24B-88B9-161EE9C3A3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88106A3-A09C-1E4D-AC17-7C8F6EE60633}"/>
              </a:ext>
            </a:extLst>
          </p:cNvPr>
          <p:cNvSpPr>
            <a:spLocks noGrp="1"/>
          </p:cNvSpPr>
          <p:nvPr>
            <p:ph type="dt" sz="half" idx="10"/>
          </p:nvPr>
        </p:nvSpPr>
        <p:spPr/>
        <p:txBody>
          <a:bodyPr/>
          <a:lstStyle/>
          <a:p>
            <a:fld id="{D56D259C-9503-134B-9060-1DB8ABDC9B7F}" type="datetimeFigureOut">
              <a:rPr lang="en-US" smtClean="0"/>
              <a:t>12/3/24</a:t>
            </a:fld>
            <a:endParaRPr lang="en-US"/>
          </a:p>
        </p:txBody>
      </p:sp>
      <p:sp>
        <p:nvSpPr>
          <p:cNvPr id="5" name="Footer Placeholder 4">
            <a:extLst>
              <a:ext uri="{FF2B5EF4-FFF2-40B4-BE49-F238E27FC236}">
                <a16:creationId xmlns:a16="http://schemas.microsoft.com/office/drawing/2014/main" id="{68C78AA1-8994-9240-B6DF-63AE4D2E9F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CF77D8-26F2-7141-8C07-BFDF619AE8C6}"/>
              </a:ext>
            </a:extLst>
          </p:cNvPr>
          <p:cNvSpPr>
            <a:spLocks noGrp="1"/>
          </p:cNvSpPr>
          <p:nvPr>
            <p:ph type="sldNum" sz="quarter" idx="12"/>
          </p:nvPr>
        </p:nvSpPr>
        <p:spPr/>
        <p:txBody>
          <a:bodyPr/>
          <a:lstStyle/>
          <a:p>
            <a:fld id="{65116D2C-4CC3-7C4F-B974-A2D0E425187E}" type="slidenum">
              <a:rPr lang="en-US" smtClean="0"/>
              <a:t>‹#›</a:t>
            </a:fld>
            <a:endParaRPr lang="en-US"/>
          </a:p>
        </p:txBody>
      </p:sp>
    </p:spTree>
    <p:extLst>
      <p:ext uri="{BB962C8B-B14F-4D97-AF65-F5344CB8AC3E}">
        <p14:creationId xmlns:p14="http://schemas.microsoft.com/office/powerpoint/2010/main" val="100286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E332D-EE58-174E-8F56-0616F16FE0A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97C7A69-9FED-3E46-91E9-6F0608F568D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0246275-E105-8D47-846F-A5D85F2724F8}"/>
              </a:ext>
            </a:extLst>
          </p:cNvPr>
          <p:cNvSpPr>
            <a:spLocks noGrp="1"/>
          </p:cNvSpPr>
          <p:nvPr>
            <p:ph type="dt" sz="half" idx="10"/>
          </p:nvPr>
        </p:nvSpPr>
        <p:spPr/>
        <p:txBody>
          <a:bodyPr/>
          <a:lstStyle/>
          <a:p>
            <a:fld id="{D56D259C-9503-134B-9060-1DB8ABDC9B7F}" type="datetimeFigureOut">
              <a:rPr lang="en-US" smtClean="0"/>
              <a:t>12/3/24</a:t>
            </a:fld>
            <a:endParaRPr lang="en-US"/>
          </a:p>
        </p:txBody>
      </p:sp>
      <p:sp>
        <p:nvSpPr>
          <p:cNvPr id="5" name="Footer Placeholder 4">
            <a:extLst>
              <a:ext uri="{FF2B5EF4-FFF2-40B4-BE49-F238E27FC236}">
                <a16:creationId xmlns:a16="http://schemas.microsoft.com/office/drawing/2014/main" id="{51D602BE-F2C2-EB4A-9F2E-D9CA0B2A48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72B563-7D34-4A41-8CE4-0B36CA99B5EE}"/>
              </a:ext>
            </a:extLst>
          </p:cNvPr>
          <p:cNvSpPr>
            <a:spLocks noGrp="1"/>
          </p:cNvSpPr>
          <p:nvPr>
            <p:ph type="sldNum" sz="quarter" idx="12"/>
          </p:nvPr>
        </p:nvSpPr>
        <p:spPr/>
        <p:txBody>
          <a:bodyPr/>
          <a:lstStyle/>
          <a:p>
            <a:fld id="{65116D2C-4CC3-7C4F-B974-A2D0E425187E}" type="slidenum">
              <a:rPr lang="en-US" smtClean="0"/>
              <a:t>‹#›</a:t>
            </a:fld>
            <a:endParaRPr lang="en-US"/>
          </a:p>
        </p:txBody>
      </p:sp>
    </p:spTree>
    <p:extLst>
      <p:ext uri="{BB962C8B-B14F-4D97-AF65-F5344CB8AC3E}">
        <p14:creationId xmlns:p14="http://schemas.microsoft.com/office/powerpoint/2010/main" val="716648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610C4-57AF-AD44-A32B-7218FDED425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AFC3D76-1B5B-4E40-940B-F593161D7EF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2625136-B057-F941-8119-D2BBC49A4ED7}"/>
              </a:ext>
            </a:extLst>
          </p:cNvPr>
          <p:cNvSpPr>
            <a:spLocks noGrp="1"/>
          </p:cNvSpPr>
          <p:nvPr>
            <p:ph type="dt" sz="half" idx="10"/>
          </p:nvPr>
        </p:nvSpPr>
        <p:spPr/>
        <p:txBody>
          <a:bodyPr/>
          <a:lstStyle/>
          <a:p>
            <a:fld id="{D56D259C-9503-134B-9060-1DB8ABDC9B7F}" type="datetimeFigureOut">
              <a:rPr lang="en-US" smtClean="0"/>
              <a:t>12/3/24</a:t>
            </a:fld>
            <a:endParaRPr lang="en-US"/>
          </a:p>
        </p:txBody>
      </p:sp>
      <p:sp>
        <p:nvSpPr>
          <p:cNvPr id="5" name="Footer Placeholder 4">
            <a:extLst>
              <a:ext uri="{FF2B5EF4-FFF2-40B4-BE49-F238E27FC236}">
                <a16:creationId xmlns:a16="http://schemas.microsoft.com/office/drawing/2014/main" id="{940036BD-BF08-6F46-93B6-21DB61CFE9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452DEE-E665-9D4C-BBB0-78A86593E0CA}"/>
              </a:ext>
            </a:extLst>
          </p:cNvPr>
          <p:cNvSpPr>
            <a:spLocks noGrp="1"/>
          </p:cNvSpPr>
          <p:nvPr>
            <p:ph type="sldNum" sz="quarter" idx="12"/>
          </p:nvPr>
        </p:nvSpPr>
        <p:spPr/>
        <p:txBody>
          <a:bodyPr/>
          <a:lstStyle/>
          <a:p>
            <a:fld id="{65116D2C-4CC3-7C4F-B974-A2D0E425187E}" type="slidenum">
              <a:rPr lang="en-US" smtClean="0"/>
              <a:t>‹#›</a:t>
            </a:fld>
            <a:endParaRPr lang="en-US"/>
          </a:p>
        </p:txBody>
      </p:sp>
    </p:spTree>
    <p:extLst>
      <p:ext uri="{BB962C8B-B14F-4D97-AF65-F5344CB8AC3E}">
        <p14:creationId xmlns:p14="http://schemas.microsoft.com/office/powerpoint/2010/main" val="1904154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7ED21-5851-954C-9823-24C75A8A752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C794CA7-0287-F544-A538-DBFB79664D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0606F17-3CC8-CE49-835D-B40418B0BEC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7CE28E2-2F96-774B-9B23-6DFAB78E4B62}"/>
              </a:ext>
            </a:extLst>
          </p:cNvPr>
          <p:cNvSpPr>
            <a:spLocks noGrp="1"/>
          </p:cNvSpPr>
          <p:nvPr>
            <p:ph type="dt" sz="half" idx="10"/>
          </p:nvPr>
        </p:nvSpPr>
        <p:spPr/>
        <p:txBody>
          <a:bodyPr/>
          <a:lstStyle/>
          <a:p>
            <a:fld id="{D56D259C-9503-134B-9060-1DB8ABDC9B7F}" type="datetimeFigureOut">
              <a:rPr lang="en-US" smtClean="0"/>
              <a:t>12/3/24</a:t>
            </a:fld>
            <a:endParaRPr lang="en-US"/>
          </a:p>
        </p:txBody>
      </p:sp>
      <p:sp>
        <p:nvSpPr>
          <p:cNvPr id="6" name="Footer Placeholder 5">
            <a:extLst>
              <a:ext uri="{FF2B5EF4-FFF2-40B4-BE49-F238E27FC236}">
                <a16:creationId xmlns:a16="http://schemas.microsoft.com/office/drawing/2014/main" id="{A5564618-2BA4-0A40-841B-DE417DB872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98E895-A955-FF4F-BF37-293C47CD1D68}"/>
              </a:ext>
            </a:extLst>
          </p:cNvPr>
          <p:cNvSpPr>
            <a:spLocks noGrp="1"/>
          </p:cNvSpPr>
          <p:nvPr>
            <p:ph type="sldNum" sz="quarter" idx="12"/>
          </p:nvPr>
        </p:nvSpPr>
        <p:spPr/>
        <p:txBody>
          <a:bodyPr/>
          <a:lstStyle/>
          <a:p>
            <a:fld id="{65116D2C-4CC3-7C4F-B974-A2D0E425187E}" type="slidenum">
              <a:rPr lang="en-US" smtClean="0"/>
              <a:t>‹#›</a:t>
            </a:fld>
            <a:endParaRPr lang="en-US"/>
          </a:p>
        </p:txBody>
      </p:sp>
    </p:spTree>
    <p:extLst>
      <p:ext uri="{BB962C8B-B14F-4D97-AF65-F5344CB8AC3E}">
        <p14:creationId xmlns:p14="http://schemas.microsoft.com/office/powerpoint/2010/main" val="2246387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E3302-8F3A-FB4E-BC50-99BF5D42CBA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9F43E48-28E0-2744-A731-4B2C5B1678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15796AF-01E8-6E4C-B8D3-82087FF85BB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E0DF0E7-E4A7-9F40-BD28-47A84C27C5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7C7825D-1D6A-2740-AAF7-E8153CCBCF4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77F4968-394A-1E46-BE3C-8481B36629CA}"/>
              </a:ext>
            </a:extLst>
          </p:cNvPr>
          <p:cNvSpPr>
            <a:spLocks noGrp="1"/>
          </p:cNvSpPr>
          <p:nvPr>
            <p:ph type="dt" sz="half" idx="10"/>
          </p:nvPr>
        </p:nvSpPr>
        <p:spPr/>
        <p:txBody>
          <a:bodyPr/>
          <a:lstStyle/>
          <a:p>
            <a:fld id="{D56D259C-9503-134B-9060-1DB8ABDC9B7F}" type="datetimeFigureOut">
              <a:rPr lang="en-US" smtClean="0"/>
              <a:t>12/3/24</a:t>
            </a:fld>
            <a:endParaRPr lang="en-US"/>
          </a:p>
        </p:txBody>
      </p:sp>
      <p:sp>
        <p:nvSpPr>
          <p:cNvPr id="8" name="Footer Placeholder 7">
            <a:extLst>
              <a:ext uri="{FF2B5EF4-FFF2-40B4-BE49-F238E27FC236}">
                <a16:creationId xmlns:a16="http://schemas.microsoft.com/office/drawing/2014/main" id="{9F85EBA1-220E-C045-9061-1E3282836A6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BE56501-4646-7146-9FAE-91A08F3CB1B5}"/>
              </a:ext>
            </a:extLst>
          </p:cNvPr>
          <p:cNvSpPr>
            <a:spLocks noGrp="1"/>
          </p:cNvSpPr>
          <p:nvPr>
            <p:ph type="sldNum" sz="quarter" idx="12"/>
          </p:nvPr>
        </p:nvSpPr>
        <p:spPr/>
        <p:txBody>
          <a:bodyPr/>
          <a:lstStyle/>
          <a:p>
            <a:fld id="{65116D2C-4CC3-7C4F-B974-A2D0E425187E}" type="slidenum">
              <a:rPr lang="en-US" smtClean="0"/>
              <a:t>‹#›</a:t>
            </a:fld>
            <a:endParaRPr lang="en-US"/>
          </a:p>
        </p:txBody>
      </p:sp>
    </p:spTree>
    <p:extLst>
      <p:ext uri="{BB962C8B-B14F-4D97-AF65-F5344CB8AC3E}">
        <p14:creationId xmlns:p14="http://schemas.microsoft.com/office/powerpoint/2010/main" val="3635986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4FDDB-12F5-8A47-A76F-8F7E0A7FB61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061264B-5480-7449-BE0B-52EB69895DA4}"/>
              </a:ext>
            </a:extLst>
          </p:cNvPr>
          <p:cNvSpPr>
            <a:spLocks noGrp="1"/>
          </p:cNvSpPr>
          <p:nvPr>
            <p:ph type="dt" sz="half" idx="10"/>
          </p:nvPr>
        </p:nvSpPr>
        <p:spPr/>
        <p:txBody>
          <a:bodyPr/>
          <a:lstStyle/>
          <a:p>
            <a:fld id="{D56D259C-9503-134B-9060-1DB8ABDC9B7F}" type="datetimeFigureOut">
              <a:rPr lang="en-US" smtClean="0"/>
              <a:t>12/3/24</a:t>
            </a:fld>
            <a:endParaRPr lang="en-US"/>
          </a:p>
        </p:txBody>
      </p:sp>
      <p:sp>
        <p:nvSpPr>
          <p:cNvPr id="4" name="Footer Placeholder 3">
            <a:extLst>
              <a:ext uri="{FF2B5EF4-FFF2-40B4-BE49-F238E27FC236}">
                <a16:creationId xmlns:a16="http://schemas.microsoft.com/office/drawing/2014/main" id="{AA7239F4-145B-B146-8531-6E93B372131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0975806-5C68-D348-8C07-599DC26E8071}"/>
              </a:ext>
            </a:extLst>
          </p:cNvPr>
          <p:cNvSpPr>
            <a:spLocks noGrp="1"/>
          </p:cNvSpPr>
          <p:nvPr>
            <p:ph type="sldNum" sz="quarter" idx="12"/>
          </p:nvPr>
        </p:nvSpPr>
        <p:spPr/>
        <p:txBody>
          <a:bodyPr/>
          <a:lstStyle/>
          <a:p>
            <a:fld id="{65116D2C-4CC3-7C4F-B974-A2D0E425187E}" type="slidenum">
              <a:rPr lang="en-US" smtClean="0"/>
              <a:t>‹#›</a:t>
            </a:fld>
            <a:endParaRPr lang="en-US"/>
          </a:p>
        </p:txBody>
      </p:sp>
    </p:spTree>
    <p:extLst>
      <p:ext uri="{BB962C8B-B14F-4D97-AF65-F5344CB8AC3E}">
        <p14:creationId xmlns:p14="http://schemas.microsoft.com/office/powerpoint/2010/main" val="2016971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502B28-F28F-FD43-AC31-9B8239C0D855}"/>
              </a:ext>
            </a:extLst>
          </p:cNvPr>
          <p:cNvSpPr>
            <a:spLocks noGrp="1"/>
          </p:cNvSpPr>
          <p:nvPr>
            <p:ph type="dt" sz="half" idx="10"/>
          </p:nvPr>
        </p:nvSpPr>
        <p:spPr/>
        <p:txBody>
          <a:bodyPr/>
          <a:lstStyle/>
          <a:p>
            <a:fld id="{D56D259C-9503-134B-9060-1DB8ABDC9B7F}" type="datetimeFigureOut">
              <a:rPr lang="en-US" smtClean="0"/>
              <a:t>12/3/24</a:t>
            </a:fld>
            <a:endParaRPr lang="en-US"/>
          </a:p>
        </p:txBody>
      </p:sp>
      <p:sp>
        <p:nvSpPr>
          <p:cNvPr id="3" name="Footer Placeholder 2">
            <a:extLst>
              <a:ext uri="{FF2B5EF4-FFF2-40B4-BE49-F238E27FC236}">
                <a16:creationId xmlns:a16="http://schemas.microsoft.com/office/drawing/2014/main" id="{8F4AF9B8-6E27-2449-9C89-FFB5BB6A4C8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B931222-3AA0-2B4A-93B0-C5EA665227BE}"/>
              </a:ext>
            </a:extLst>
          </p:cNvPr>
          <p:cNvSpPr>
            <a:spLocks noGrp="1"/>
          </p:cNvSpPr>
          <p:nvPr>
            <p:ph type="sldNum" sz="quarter" idx="12"/>
          </p:nvPr>
        </p:nvSpPr>
        <p:spPr/>
        <p:txBody>
          <a:bodyPr/>
          <a:lstStyle/>
          <a:p>
            <a:fld id="{65116D2C-4CC3-7C4F-B974-A2D0E425187E}" type="slidenum">
              <a:rPr lang="en-US" smtClean="0"/>
              <a:t>‹#›</a:t>
            </a:fld>
            <a:endParaRPr lang="en-US"/>
          </a:p>
        </p:txBody>
      </p:sp>
    </p:spTree>
    <p:extLst>
      <p:ext uri="{BB962C8B-B14F-4D97-AF65-F5344CB8AC3E}">
        <p14:creationId xmlns:p14="http://schemas.microsoft.com/office/powerpoint/2010/main" val="3989596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4398D-4736-384C-AB19-861507D0F8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03773DD-6051-EC4F-8A31-E1AAA68EAF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D5DAD29-96C8-904B-B97D-C1F49F2BDE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5CDFD7-525B-224D-819E-76A5CA6D6311}"/>
              </a:ext>
            </a:extLst>
          </p:cNvPr>
          <p:cNvSpPr>
            <a:spLocks noGrp="1"/>
          </p:cNvSpPr>
          <p:nvPr>
            <p:ph type="dt" sz="half" idx="10"/>
          </p:nvPr>
        </p:nvSpPr>
        <p:spPr/>
        <p:txBody>
          <a:bodyPr/>
          <a:lstStyle/>
          <a:p>
            <a:fld id="{D56D259C-9503-134B-9060-1DB8ABDC9B7F}" type="datetimeFigureOut">
              <a:rPr lang="en-US" smtClean="0"/>
              <a:t>12/3/24</a:t>
            </a:fld>
            <a:endParaRPr lang="en-US"/>
          </a:p>
        </p:txBody>
      </p:sp>
      <p:sp>
        <p:nvSpPr>
          <p:cNvPr id="6" name="Footer Placeholder 5">
            <a:extLst>
              <a:ext uri="{FF2B5EF4-FFF2-40B4-BE49-F238E27FC236}">
                <a16:creationId xmlns:a16="http://schemas.microsoft.com/office/drawing/2014/main" id="{7EDED9F9-6CAE-8B4E-B1E5-0A899C4AB1A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112C18-8FDB-5D4B-871F-03896B5A6F99}"/>
              </a:ext>
            </a:extLst>
          </p:cNvPr>
          <p:cNvSpPr>
            <a:spLocks noGrp="1"/>
          </p:cNvSpPr>
          <p:nvPr>
            <p:ph type="sldNum" sz="quarter" idx="12"/>
          </p:nvPr>
        </p:nvSpPr>
        <p:spPr/>
        <p:txBody>
          <a:bodyPr/>
          <a:lstStyle/>
          <a:p>
            <a:fld id="{65116D2C-4CC3-7C4F-B974-A2D0E425187E}" type="slidenum">
              <a:rPr lang="en-US" smtClean="0"/>
              <a:t>‹#›</a:t>
            </a:fld>
            <a:endParaRPr lang="en-US"/>
          </a:p>
        </p:txBody>
      </p:sp>
    </p:spTree>
    <p:extLst>
      <p:ext uri="{BB962C8B-B14F-4D97-AF65-F5344CB8AC3E}">
        <p14:creationId xmlns:p14="http://schemas.microsoft.com/office/powerpoint/2010/main" val="1851584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AF113-305A-4944-BA26-3B649D9B8EE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9932FD-80DA-7F49-B111-01C845E5CF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EB7EA3E-3CD8-6A41-B261-4CF3B3997C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6549DA1-999A-344C-A22B-127A6562F09F}"/>
              </a:ext>
            </a:extLst>
          </p:cNvPr>
          <p:cNvSpPr>
            <a:spLocks noGrp="1"/>
          </p:cNvSpPr>
          <p:nvPr>
            <p:ph type="dt" sz="half" idx="10"/>
          </p:nvPr>
        </p:nvSpPr>
        <p:spPr/>
        <p:txBody>
          <a:bodyPr/>
          <a:lstStyle/>
          <a:p>
            <a:fld id="{D56D259C-9503-134B-9060-1DB8ABDC9B7F}" type="datetimeFigureOut">
              <a:rPr lang="en-US" smtClean="0"/>
              <a:t>12/3/24</a:t>
            </a:fld>
            <a:endParaRPr lang="en-US"/>
          </a:p>
        </p:txBody>
      </p:sp>
      <p:sp>
        <p:nvSpPr>
          <p:cNvPr id="6" name="Footer Placeholder 5">
            <a:extLst>
              <a:ext uri="{FF2B5EF4-FFF2-40B4-BE49-F238E27FC236}">
                <a16:creationId xmlns:a16="http://schemas.microsoft.com/office/drawing/2014/main" id="{7F53A97A-6B7B-094A-852A-0AB5B00B1A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FD7610-5582-3543-8F1C-B42B5F8BD42C}"/>
              </a:ext>
            </a:extLst>
          </p:cNvPr>
          <p:cNvSpPr>
            <a:spLocks noGrp="1"/>
          </p:cNvSpPr>
          <p:nvPr>
            <p:ph type="sldNum" sz="quarter" idx="12"/>
          </p:nvPr>
        </p:nvSpPr>
        <p:spPr/>
        <p:txBody>
          <a:bodyPr/>
          <a:lstStyle/>
          <a:p>
            <a:fld id="{65116D2C-4CC3-7C4F-B974-A2D0E425187E}" type="slidenum">
              <a:rPr lang="en-US" smtClean="0"/>
              <a:t>‹#›</a:t>
            </a:fld>
            <a:endParaRPr lang="en-US"/>
          </a:p>
        </p:txBody>
      </p:sp>
    </p:spTree>
    <p:extLst>
      <p:ext uri="{BB962C8B-B14F-4D97-AF65-F5344CB8AC3E}">
        <p14:creationId xmlns:p14="http://schemas.microsoft.com/office/powerpoint/2010/main" val="2332113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1F822-B892-AA49-8F44-811669F5DEE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BBAD35B-B0C8-D546-9724-97079F80A4F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667201-F586-B746-8902-FA434E7171C0}"/>
              </a:ext>
            </a:extLst>
          </p:cNvPr>
          <p:cNvSpPr>
            <a:spLocks noGrp="1"/>
          </p:cNvSpPr>
          <p:nvPr>
            <p:ph type="dt" sz="half" idx="10"/>
          </p:nvPr>
        </p:nvSpPr>
        <p:spPr/>
        <p:txBody>
          <a:bodyPr/>
          <a:lstStyle/>
          <a:p>
            <a:fld id="{D56D259C-9503-134B-9060-1DB8ABDC9B7F}" type="datetimeFigureOut">
              <a:rPr lang="en-US" smtClean="0"/>
              <a:t>12/3/24</a:t>
            </a:fld>
            <a:endParaRPr lang="en-US"/>
          </a:p>
        </p:txBody>
      </p:sp>
      <p:sp>
        <p:nvSpPr>
          <p:cNvPr id="5" name="Footer Placeholder 4">
            <a:extLst>
              <a:ext uri="{FF2B5EF4-FFF2-40B4-BE49-F238E27FC236}">
                <a16:creationId xmlns:a16="http://schemas.microsoft.com/office/drawing/2014/main" id="{C7503F4F-BC49-CC46-9C93-75CED5C6ED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1B8A4F-B646-BF4D-A413-49ADF904D674}"/>
              </a:ext>
            </a:extLst>
          </p:cNvPr>
          <p:cNvSpPr>
            <a:spLocks noGrp="1"/>
          </p:cNvSpPr>
          <p:nvPr>
            <p:ph type="sldNum" sz="quarter" idx="12"/>
          </p:nvPr>
        </p:nvSpPr>
        <p:spPr/>
        <p:txBody>
          <a:bodyPr/>
          <a:lstStyle/>
          <a:p>
            <a:fld id="{65116D2C-4CC3-7C4F-B974-A2D0E425187E}" type="slidenum">
              <a:rPr lang="en-US" smtClean="0"/>
              <a:t>‹#›</a:t>
            </a:fld>
            <a:endParaRPr lang="en-US"/>
          </a:p>
        </p:txBody>
      </p:sp>
    </p:spTree>
    <p:extLst>
      <p:ext uri="{BB962C8B-B14F-4D97-AF65-F5344CB8AC3E}">
        <p14:creationId xmlns:p14="http://schemas.microsoft.com/office/powerpoint/2010/main" val="3313691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24FA80-B976-DB49-BACF-CD8C0995A98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7228E72-D72F-6246-A4FF-EDB96B1DE6C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BC2548-34FC-C042-BA0D-F60D9F54FEF4}"/>
              </a:ext>
            </a:extLst>
          </p:cNvPr>
          <p:cNvSpPr>
            <a:spLocks noGrp="1"/>
          </p:cNvSpPr>
          <p:nvPr>
            <p:ph type="dt" sz="half" idx="10"/>
          </p:nvPr>
        </p:nvSpPr>
        <p:spPr/>
        <p:txBody>
          <a:bodyPr/>
          <a:lstStyle/>
          <a:p>
            <a:fld id="{D56D259C-9503-134B-9060-1DB8ABDC9B7F}" type="datetimeFigureOut">
              <a:rPr lang="en-US" smtClean="0"/>
              <a:t>12/3/24</a:t>
            </a:fld>
            <a:endParaRPr lang="en-US"/>
          </a:p>
        </p:txBody>
      </p:sp>
      <p:sp>
        <p:nvSpPr>
          <p:cNvPr id="5" name="Footer Placeholder 4">
            <a:extLst>
              <a:ext uri="{FF2B5EF4-FFF2-40B4-BE49-F238E27FC236}">
                <a16:creationId xmlns:a16="http://schemas.microsoft.com/office/drawing/2014/main" id="{B7BBCC1B-E0B1-1A4A-8630-1F16955655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79F592-8DFD-AF4A-A168-6CA9D9BD9F70}"/>
              </a:ext>
            </a:extLst>
          </p:cNvPr>
          <p:cNvSpPr>
            <a:spLocks noGrp="1"/>
          </p:cNvSpPr>
          <p:nvPr>
            <p:ph type="sldNum" sz="quarter" idx="12"/>
          </p:nvPr>
        </p:nvSpPr>
        <p:spPr/>
        <p:txBody>
          <a:bodyPr/>
          <a:lstStyle/>
          <a:p>
            <a:fld id="{65116D2C-4CC3-7C4F-B974-A2D0E425187E}" type="slidenum">
              <a:rPr lang="en-US" smtClean="0"/>
              <a:t>‹#›</a:t>
            </a:fld>
            <a:endParaRPr lang="en-US"/>
          </a:p>
        </p:txBody>
      </p:sp>
    </p:spTree>
    <p:extLst>
      <p:ext uri="{BB962C8B-B14F-4D97-AF65-F5344CB8AC3E}">
        <p14:creationId xmlns:p14="http://schemas.microsoft.com/office/powerpoint/2010/main" val="12384467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4F4658-0B97-7E46-A6C2-77B9153D58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3640337-6617-3B45-8728-C3BA9417C1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2A4A20-C7DC-2348-B8D0-356FCEB9D1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6D259C-9503-134B-9060-1DB8ABDC9B7F}" type="datetimeFigureOut">
              <a:rPr lang="en-US" smtClean="0"/>
              <a:t>12/3/24</a:t>
            </a:fld>
            <a:endParaRPr lang="en-US"/>
          </a:p>
        </p:txBody>
      </p:sp>
      <p:sp>
        <p:nvSpPr>
          <p:cNvPr id="5" name="Footer Placeholder 4">
            <a:extLst>
              <a:ext uri="{FF2B5EF4-FFF2-40B4-BE49-F238E27FC236}">
                <a16:creationId xmlns:a16="http://schemas.microsoft.com/office/drawing/2014/main" id="{337E4A5E-09C8-D143-B085-FACB0DDCED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136602-CED5-0C46-A732-3681D81352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116D2C-4CC3-7C4F-B974-A2D0E425187E}" type="slidenum">
              <a:rPr lang="en-US" smtClean="0"/>
              <a:t>‹#›</a:t>
            </a:fld>
            <a:endParaRPr lang="en-US"/>
          </a:p>
        </p:txBody>
      </p:sp>
    </p:spTree>
    <p:extLst>
      <p:ext uri="{BB962C8B-B14F-4D97-AF65-F5344CB8AC3E}">
        <p14:creationId xmlns:p14="http://schemas.microsoft.com/office/powerpoint/2010/main" val="35005925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B47A3059-69F2-4E12-ACD8-A5FE28191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20DF56-5CA8-C64A-B546-5E4EA64B87BD}"/>
              </a:ext>
            </a:extLst>
          </p:cNvPr>
          <p:cNvSpPr>
            <a:spLocks noGrp="1"/>
          </p:cNvSpPr>
          <p:nvPr>
            <p:ph type="ctrTitle"/>
          </p:nvPr>
        </p:nvSpPr>
        <p:spPr>
          <a:xfrm>
            <a:off x="7145654" y="991443"/>
            <a:ext cx="4603001" cy="1087819"/>
          </a:xfrm>
        </p:spPr>
        <p:txBody>
          <a:bodyPr vert="horz" lIns="91440" tIns="45720" rIns="91440" bIns="45720" rtlCol="0" anchor="b">
            <a:normAutofit/>
          </a:bodyPr>
          <a:lstStyle/>
          <a:p>
            <a:pPr algn="l"/>
            <a:r>
              <a:rPr lang="en-US" sz="3400" kern="1200">
                <a:solidFill>
                  <a:schemeClr val="tx1"/>
                </a:solidFill>
                <a:latin typeface="+mj-lt"/>
                <a:ea typeface="+mj-ea"/>
                <a:cs typeface="+mj-cs"/>
              </a:rPr>
              <a:t>Cultural Presentation</a:t>
            </a:r>
          </a:p>
        </p:txBody>
      </p:sp>
      <p:pic>
        <p:nvPicPr>
          <p:cNvPr id="4098" name="Picture 2" descr="Imagine gratuită pe Pixabay">
            <a:extLst>
              <a:ext uri="{FF2B5EF4-FFF2-40B4-BE49-F238E27FC236}">
                <a16:creationId xmlns:a16="http://schemas.microsoft.com/office/drawing/2014/main" id="{F9BEA9E1-6279-2548-9561-BB1CCB08909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2736" y="625683"/>
            <a:ext cx="5551280" cy="5551280"/>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383398"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07" name="Rectangle 4106">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55" y="2285541"/>
            <a:ext cx="4526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a:extLst>
              <a:ext uri="{FF2B5EF4-FFF2-40B4-BE49-F238E27FC236}">
                <a16:creationId xmlns:a16="http://schemas.microsoft.com/office/drawing/2014/main" id="{C8D3FBAF-2F20-5441-9D13-BFCD3E79EFAF}"/>
              </a:ext>
            </a:extLst>
          </p:cNvPr>
          <p:cNvSpPr>
            <a:spLocks noGrp="1"/>
          </p:cNvSpPr>
          <p:nvPr>
            <p:ph type="subTitle" idx="1"/>
          </p:nvPr>
        </p:nvSpPr>
        <p:spPr>
          <a:xfrm>
            <a:off x="7145654" y="2684095"/>
            <a:ext cx="4603001" cy="3492868"/>
          </a:xfrm>
        </p:spPr>
        <p:txBody>
          <a:bodyPr vert="horz" lIns="91440" tIns="45720" rIns="91440" bIns="45720" rtlCol="0">
            <a:normAutofit/>
          </a:bodyPr>
          <a:lstStyle/>
          <a:p>
            <a:pPr indent="-228600" algn="l">
              <a:buFont typeface="Arial" panose="020B0604020202020204" pitchFamily="34" charset="0"/>
              <a:buChar char="•"/>
            </a:pPr>
            <a:r>
              <a:rPr lang="en-US" sz="1800"/>
              <a:t>Element five</a:t>
            </a:r>
          </a:p>
          <a:p>
            <a:pPr indent="-228600" algn="l">
              <a:buFont typeface="Arial" panose="020B0604020202020204" pitchFamily="34" charset="0"/>
              <a:buChar char="•"/>
            </a:pPr>
            <a:r>
              <a:rPr lang="en-US" sz="1800"/>
              <a:t>Student name: Iuliana G Vasile </a:t>
            </a:r>
          </a:p>
          <a:p>
            <a:pPr indent="-228600" algn="l">
              <a:buFont typeface="Arial" panose="020B0604020202020204" pitchFamily="34" charset="0"/>
              <a:buChar char="•"/>
            </a:pPr>
            <a:r>
              <a:rPr lang="en-US" sz="1800"/>
              <a:t>Student number: 2022387</a:t>
            </a:r>
          </a:p>
          <a:p>
            <a:pPr indent="-228600" algn="l">
              <a:buFont typeface="Arial" panose="020B0604020202020204" pitchFamily="34" charset="0"/>
              <a:buChar char="•"/>
            </a:pPr>
            <a:r>
              <a:rPr lang="en-US" sz="1800"/>
              <a:t>Lecture:Natalie Brailsford </a:t>
            </a:r>
          </a:p>
          <a:p>
            <a:pPr indent="-228600" algn="l">
              <a:buFont typeface="Arial" panose="020B0604020202020204" pitchFamily="34" charset="0"/>
              <a:buChar char="•"/>
            </a:pPr>
            <a:r>
              <a:rPr lang="en-US" sz="1800"/>
              <a:t>Module :Foreign languages and Cultural Awareness ( BMIH5009)</a:t>
            </a:r>
          </a:p>
        </p:txBody>
      </p:sp>
    </p:spTree>
    <p:extLst>
      <p:ext uri="{BB962C8B-B14F-4D97-AF65-F5344CB8AC3E}">
        <p14:creationId xmlns:p14="http://schemas.microsoft.com/office/powerpoint/2010/main" val="26877648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7A36C-4AA0-F342-968D-CE8C465B4697}"/>
              </a:ext>
            </a:extLst>
          </p:cNvPr>
          <p:cNvSpPr>
            <a:spLocks noGrp="1"/>
          </p:cNvSpPr>
          <p:nvPr>
            <p:ph type="title"/>
          </p:nvPr>
        </p:nvSpPr>
        <p:spPr>
          <a:xfrm>
            <a:off x="876693" y="741391"/>
            <a:ext cx="5219307" cy="1616203"/>
          </a:xfrm>
        </p:spPr>
        <p:txBody>
          <a:bodyPr anchor="b">
            <a:normAutofit/>
          </a:bodyPr>
          <a:lstStyle/>
          <a:p>
            <a:r>
              <a:rPr lang="en-US" sz="3200"/>
              <a:t>Introduction</a:t>
            </a:r>
          </a:p>
        </p:txBody>
      </p:sp>
      <p:sp>
        <p:nvSpPr>
          <p:cNvPr id="3" name="Content Placeholder 2">
            <a:extLst>
              <a:ext uri="{FF2B5EF4-FFF2-40B4-BE49-F238E27FC236}">
                <a16:creationId xmlns:a16="http://schemas.microsoft.com/office/drawing/2014/main" id="{F14761B6-8FDA-2A42-8FED-B920C41F2791}"/>
              </a:ext>
            </a:extLst>
          </p:cNvPr>
          <p:cNvSpPr>
            <a:spLocks noGrp="1"/>
          </p:cNvSpPr>
          <p:nvPr>
            <p:ph idx="1"/>
          </p:nvPr>
        </p:nvSpPr>
        <p:spPr>
          <a:xfrm>
            <a:off x="876692" y="2533476"/>
            <a:ext cx="5219307" cy="3447832"/>
          </a:xfrm>
        </p:spPr>
        <p:txBody>
          <a:bodyPr anchor="t">
            <a:normAutofit/>
          </a:bodyPr>
          <a:lstStyle/>
          <a:p>
            <a:r>
              <a:rPr lang="en-US" sz="1700"/>
              <a:t>My name is Iuliana, and I am from Romania.</a:t>
            </a:r>
          </a:p>
          <a:p>
            <a:r>
              <a:rPr lang="en-US" sz="1700"/>
              <a:t>In Romania, we have many traditions in Romania. Some being amusing such as dreaming of our future husband on “Boboteaza”. This is done through putting a small branch of dried basil under our pillow and we are meant to dream about them. </a:t>
            </a:r>
          </a:p>
          <a:p>
            <a:r>
              <a:rPr lang="en-US" sz="1700"/>
              <a:t>As per family traditions, there are many as we have very united families, and family is celebrated every day of the year through small but meaningful actions.</a:t>
            </a:r>
          </a:p>
          <a:p>
            <a:r>
              <a:rPr lang="en-US" sz="1700"/>
              <a:t>It is important to know our culture and respect it because we have a ”strong tradition” (Evason, 2019) of folklore and this takes many forms. </a:t>
            </a:r>
          </a:p>
        </p:txBody>
      </p:sp>
      <p:pic>
        <p:nvPicPr>
          <p:cNvPr id="1030" name="Picture 6" descr="Bobotează 2024: Tradiții și obiceiuri creștine pentru 6 ianuarie, de  Botezul Domnului. Ce este bine să dai de pomană? –">
            <a:extLst>
              <a:ext uri="{FF2B5EF4-FFF2-40B4-BE49-F238E27FC236}">
                <a16:creationId xmlns:a16="http://schemas.microsoft.com/office/drawing/2014/main" id="{63035B93-DF89-C949-B825-16DE765794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122" r="26327" b="3"/>
          <a:stretch/>
        </p:blipFill>
        <p:spPr bwMode="auto">
          <a:xfrm>
            <a:off x="7015163" y="877413"/>
            <a:ext cx="4300543" cy="5043096"/>
          </a:xfrm>
          <a:prstGeom prst="rect">
            <a:avLst/>
          </a:prstGeom>
          <a:noFill/>
          <a:extLst>
            <a:ext uri="{909E8E84-426E-40DD-AFC4-6F175D3DCCD1}">
              <a14:hiddenFill xmlns:a14="http://schemas.microsoft.com/office/drawing/2010/main">
                <a:solidFill>
                  <a:srgbClr val="FFFFFF"/>
                </a:solidFill>
              </a14:hiddenFill>
            </a:ext>
          </a:extLst>
        </p:spPr>
      </p:pic>
      <p:grpSp>
        <p:nvGrpSpPr>
          <p:cNvPr id="1047" name="Group 1046">
            <a:extLst>
              <a:ext uri="{FF2B5EF4-FFF2-40B4-BE49-F238E27FC236}">
                <a16:creationId xmlns:a16="http://schemas.microsoft.com/office/drawing/2014/main" id="{442598CC-934A-7BCD-C691-B2FE74CEDE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15162" y="5858828"/>
            <a:ext cx="4300544" cy="123363"/>
            <a:chOff x="7015162" y="5858828"/>
            <a:chExt cx="4300544" cy="123363"/>
          </a:xfrm>
        </p:grpSpPr>
        <p:sp>
          <p:nvSpPr>
            <p:cNvPr id="1048" name="Rectangle 1047">
              <a:extLst>
                <a:ext uri="{FF2B5EF4-FFF2-40B4-BE49-F238E27FC236}">
                  <a16:creationId xmlns:a16="http://schemas.microsoft.com/office/drawing/2014/main" id="{AACD0983-348C-E24F-6839-EA2014B9D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9" name="Rectangle 1048">
              <a:extLst>
                <a:ext uri="{FF2B5EF4-FFF2-40B4-BE49-F238E27FC236}">
                  <a16:creationId xmlns:a16="http://schemas.microsoft.com/office/drawing/2014/main" id="{E1174876-930F-4902-5A02-274205566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B7B9B5F6-F4E8-644C-8342-2CDC882E64AA}"/>
              </a:ext>
            </a:extLst>
          </p:cNvPr>
          <p:cNvSpPr txBox="1"/>
          <p:nvPr/>
        </p:nvSpPr>
        <p:spPr>
          <a:xfrm>
            <a:off x="8229600" y="6003447"/>
            <a:ext cx="2528513" cy="646331"/>
          </a:xfrm>
          <a:prstGeom prst="rect">
            <a:avLst/>
          </a:prstGeom>
          <a:noFill/>
        </p:spPr>
        <p:txBody>
          <a:bodyPr wrap="non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Stiri</a:t>
            </a:r>
            <a:r>
              <a:rPr lang="en-GB" sz="1800" dirty="0">
                <a:effectLst/>
                <a:latin typeface="Calibri" panose="020F0502020204030204" pitchFamily="34" charset="0"/>
                <a:ea typeface="Calibri" panose="020F0502020204030204" pitchFamily="34" charset="0"/>
                <a:cs typeface="Times New Roman" panose="02020603050405020304" pitchFamily="18" charset="0"/>
              </a:rPr>
              <a:t> din Bucovina, 2024)</a:t>
            </a:r>
          </a:p>
          <a:p>
            <a:endParaRPr lang="en-US" dirty="0"/>
          </a:p>
        </p:txBody>
      </p:sp>
    </p:spTree>
    <p:extLst>
      <p:ext uri="{BB962C8B-B14F-4D97-AF65-F5344CB8AC3E}">
        <p14:creationId xmlns:p14="http://schemas.microsoft.com/office/powerpoint/2010/main" val="373321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43857-5B34-504C-A64E-37DFF40CEFE2}"/>
              </a:ext>
            </a:extLst>
          </p:cNvPr>
          <p:cNvSpPr>
            <a:spLocks noGrp="1"/>
          </p:cNvSpPr>
          <p:nvPr>
            <p:ph type="title"/>
          </p:nvPr>
        </p:nvSpPr>
        <p:spPr>
          <a:xfrm>
            <a:off x="761800" y="762001"/>
            <a:ext cx="5334197" cy="1708242"/>
          </a:xfrm>
        </p:spPr>
        <p:txBody>
          <a:bodyPr anchor="ctr">
            <a:normAutofit/>
          </a:bodyPr>
          <a:lstStyle/>
          <a:p>
            <a:r>
              <a:rPr lang="en-US" sz="4000"/>
              <a:t>Cultural Overview</a:t>
            </a:r>
          </a:p>
        </p:txBody>
      </p:sp>
      <p:sp>
        <p:nvSpPr>
          <p:cNvPr id="3" name="Content Placeholder 2">
            <a:extLst>
              <a:ext uri="{FF2B5EF4-FFF2-40B4-BE49-F238E27FC236}">
                <a16:creationId xmlns:a16="http://schemas.microsoft.com/office/drawing/2014/main" id="{7D961697-487D-A84C-AA08-142750416592}"/>
              </a:ext>
            </a:extLst>
          </p:cNvPr>
          <p:cNvSpPr>
            <a:spLocks noGrp="1"/>
          </p:cNvSpPr>
          <p:nvPr>
            <p:ph idx="1"/>
          </p:nvPr>
        </p:nvSpPr>
        <p:spPr>
          <a:xfrm>
            <a:off x="761800" y="2470244"/>
            <a:ext cx="5334197" cy="3769835"/>
          </a:xfrm>
        </p:spPr>
        <p:txBody>
          <a:bodyPr anchor="ctr">
            <a:normAutofit/>
          </a:bodyPr>
          <a:lstStyle/>
          <a:p>
            <a:r>
              <a:rPr lang="en-GB" sz="1700" b="0" i="0" u="none" strike="noStrike">
                <a:effectLst/>
                <a:latin typeface="-webkit-standard"/>
              </a:rPr>
              <a:t>In Romanian culture, we are encouraged to be comfortable with being straightforward and stating things; this is something that we are taught from a young age. On the other hand, due to the fact that we have a strong belief in superstitions, we do not always communicate our thoughts and goals. </a:t>
            </a:r>
          </a:p>
          <a:p>
            <a:r>
              <a:rPr lang="en-US" sz="1700"/>
              <a:t>Our communication style is also hospitable and polite, we always take our time to asks others about how they feel and how their family is doing before getting other matters done. Some foreigners can consider us more “blunt” (TargetRomania, 2023) due to us being straight forward.</a:t>
            </a:r>
          </a:p>
          <a:p>
            <a:pPr marL="0" indent="0">
              <a:buNone/>
            </a:pPr>
            <a:endParaRPr lang="en-US" sz="1700"/>
          </a:p>
          <a:p>
            <a:endParaRPr lang="en-US" sz="1700"/>
          </a:p>
        </p:txBody>
      </p:sp>
      <p:pic>
        <p:nvPicPr>
          <p:cNvPr id="2050" name="Picture 2" descr="Top 10 cele mai cunoscute superstiții românești">
            <a:extLst>
              <a:ext uri="{FF2B5EF4-FFF2-40B4-BE49-F238E27FC236}">
                <a16:creationId xmlns:a16="http://schemas.microsoft.com/office/drawing/2014/main" id="{19EB683D-01AF-4146-BBFF-CA201CB42B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334" r="34983" b="-1"/>
          <a:stretch/>
        </p:blipFill>
        <p:spPr bwMode="auto">
          <a:xfrm>
            <a:off x="6857797" y="-10886"/>
            <a:ext cx="5334204" cy="6868886"/>
          </a:xfrm>
          <a:prstGeom prst="rect">
            <a:avLst/>
          </a:prstGeom>
          <a:noFill/>
          <a:effectLst>
            <a:outerShdw blurRad="127000" dist="50800" dir="10800000" sx="99000" sy="99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CD9DBE2-35CF-934F-ACEC-44A7238E2E38}"/>
              </a:ext>
            </a:extLst>
          </p:cNvPr>
          <p:cNvSpPr txBox="1"/>
          <p:nvPr/>
        </p:nvSpPr>
        <p:spPr>
          <a:xfrm>
            <a:off x="10516028" y="6240079"/>
            <a:ext cx="1675972" cy="646331"/>
          </a:xfrm>
          <a:prstGeom prst="rect">
            <a:avLst/>
          </a:prstGeom>
          <a:noFill/>
        </p:spPr>
        <p:txBody>
          <a:bodyPr wrap="non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Cernega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2022)</a:t>
            </a:r>
          </a:p>
          <a:p>
            <a:endParaRPr lang="en-US" dirty="0"/>
          </a:p>
        </p:txBody>
      </p:sp>
    </p:spTree>
    <p:extLst>
      <p:ext uri="{BB962C8B-B14F-4D97-AF65-F5344CB8AC3E}">
        <p14:creationId xmlns:p14="http://schemas.microsoft.com/office/powerpoint/2010/main" val="3475883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E5141A-4238-CD45-83BD-EED9B2830834}"/>
              </a:ext>
            </a:extLst>
          </p:cNvPr>
          <p:cNvSpPr>
            <a:spLocks noGrp="1"/>
          </p:cNvSpPr>
          <p:nvPr>
            <p:ph type="title"/>
          </p:nvPr>
        </p:nvSpPr>
        <p:spPr>
          <a:xfrm>
            <a:off x="761800" y="762001"/>
            <a:ext cx="5334197" cy="1708242"/>
          </a:xfrm>
        </p:spPr>
        <p:txBody>
          <a:bodyPr anchor="ctr">
            <a:normAutofit/>
          </a:bodyPr>
          <a:lstStyle/>
          <a:p>
            <a:r>
              <a:rPr lang="en-US" sz="4000"/>
              <a:t>Cultural Overview</a:t>
            </a:r>
          </a:p>
        </p:txBody>
      </p:sp>
      <p:sp>
        <p:nvSpPr>
          <p:cNvPr id="3" name="Content Placeholder 2">
            <a:extLst>
              <a:ext uri="{FF2B5EF4-FFF2-40B4-BE49-F238E27FC236}">
                <a16:creationId xmlns:a16="http://schemas.microsoft.com/office/drawing/2014/main" id="{0FB744CF-34AF-2640-B9BC-F2ACE181494A}"/>
              </a:ext>
            </a:extLst>
          </p:cNvPr>
          <p:cNvSpPr>
            <a:spLocks noGrp="1"/>
          </p:cNvSpPr>
          <p:nvPr>
            <p:ph idx="1"/>
          </p:nvPr>
        </p:nvSpPr>
        <p:spPr>
          <a:xfrm>
            <a:off x="761800" y="2470244"/>
            <a:ext cx="5334197" cy="3769835"/>
          </a:xfrm>
        </p:spPr>
        <p:txBody>
          <a:bodyPr anchor="ctr">
            <a:normAutofit/>
          </a:bodyPr>
          <a:lstStyle/>
          <a:p>
            <a:r>
              <a:rPr lang="en-US" sz="1400" dirty="0"/>
              <a:t>As for the values that Romanians in general hold, trust, loyalty, and respect are at the heart of the most essential values. These are the values that we acquire from a young age and then pass on to the generations who come after us. </a:t>
            </a:r>
          </a:p>
          <a:p>
            <a:r>
              <a:rPr lang="en-US" sz="1400" dirty="0"/>
              <a:t>When it comes to the elder generation, we have a great deal of regard and trust for them. When we welcome our grandparents in Romania, we say "</a:t>
            </a:r>
            <a:r>
              <a:rPr lang="en-US" sz="1400" dirty="0" err="1"/>
              <a:t>Sarut</a:t>
            </a:r>
            <a:r>
              <a:rPr lang="en-US" sz="1400" dirty="0"/>
              <a:t> mana," which means that we kiss their hand as a token of respect for their years of experience and the knowledge they have gained. </a:t>
            </a:r>
          </a:p>
          <a:p>
            <a:r>
              <a:rPr lang="en-US" sz="1400" dirty="0"/>
              <a:t>Despite the fact that we are a communal society and that collectivism is significant in Romania, we do not take this to an extreme since we believe in individuality and that every family needs their own time and the ability to make judgements.</a:t>
            </a:r>
            <a:br>
              <a:rPr lang="en-US" sz="1400" dirty="0"/>
            </a:br>
            <a:br>
              <a:rPr lang="en-US" sz="1400" dirty="0"/>
            </a:br>
            <a:endParaRPr lang="en-US" sz="1400" dirty="0"/>
          </a:p>
        </p:txBody>
      </p:sp>
      <p:pic>
        <p:nvPicPr>
          <p:cNvPr id="5" name="Picture 4" descr="Two people holding each other's hands">
            <a:extLst>
              <a:ext uri="{FF2B5EF4-FFF2-40B4-BE49-F238E27FC236}">
                <a16:creationId xmlns:a16="http://schemas.microsoft.com/office/drawing/2014/main" id="{3EC2ACF0-5F6B-AC29-F2DE-4B30509D2C5C}"/>
              </a:ext>
            </a:extLst>
          </p:cNvPr>
          <p:cNvPicPr>
            <a:picLocks noChangeAspect="1"/>
          </p:cNvPicPr>
          <p:nvPr/>
        </p:nvPicPr>
        <p:blipFill>
          <a:blip r:embed="rId2"/>
          <a:srcRect l="21028" r="27135"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540203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2A9F4E-E05B-9148-A87C-21AB95CFB181}"/>
              </a:ext>
            </a:extLst>
          </p:cNvPr>
          <p:cNvSpPr>
            <a:spLocks noGrp="1"/>
          </p:cNvSpPr>
          <p:nvPr>
            <p:ph type="title"/>
          </p:nvPr>
        </p:nvSpPr>
        <p:spPr>
          <a:xfrm>
            <a:off x="761800" y="762001"/>
            <a:ext cx="5334197" cy="1708242"/>
          </a:xfrm>
        </p:spPr>
        <p:txBody>
          <a:bodyPr anchor="ctr">
            <a:normAutofit/>
          </a:bodyPr>
          <a:lstStyle/>
          <a:p>
            <a:r>
              <a:rPr lang="en-US" sz="4000"/>
              <a:t>Expectations as a guest</a:t>
            </a:r>
          </a:p>
        </p:txBody>
      </p:sp>
      <p:sp>
        <p:nvSpPr>
          <p:cNvPr id="3" name="Content Placeholder 2">
            <a:extLst>
              <a:ext uri="{FF2B5EF4-FFF2-40B4-BE49-F238E27FC236}">
                <a16:creationId xmlns:a16="http://schemas.microsoft.com/office/drawing/2014/main" id="{0FEC8297-AFE0-5048-8C35-D16A3306A88B}"/>
              </a:ext>
            </a:extLst>
          </p:cNvPr>
          <p:cNvSpPr>
            <a:spLocks noGrp="1"/>
          </p:cNvSpPr>
          <p:nvPr>
            <p:ph idx="1"/>
          </p:nvPr>
        </p:nvSpPr>
        <p:spPr>
          <a:xfrm>
            <a:off x="761800" y="2470244"/>
            <a:ext cx="5334197" cy="3769835"/>
          </a:xfrm>
        </p:spPr>
        <p:txBody>
          <a:bodyPr anchor="ctr">
            <a:normAutofit/>
          </a:bodyPr>
          <a:lstStyle/>
          <a:p>
            <a:r>
              <a:rPr lang="en-US" sz="1700" dirty="0"/>
              <a:t>Whenever we visit the residence of another person, we anticipate receiving a warm greeting, an embrace, and a few kisses on the cheeks. </a:t>
            </a:r>
          </a:p>
          <a:p>
            <a:r>
              <a:rPr lang="en-US" sz="1700" dirty="0"/>
              <a:t>Depending on the event, for instance, we anticipate that they will offer us "</a:t>
            </a:r>
            <a:r>
              <a:rPr lang="en-US" sz="1700" dirty="0" err="1"/>
              <a:t>Sarmale</a:t>
            </a:r>
            <a:r>
              <a:rPr lang="en-US" sz="1700" dirty="0"/>
              <a:t>," which is a sort of meal. On the other hand, when we get together for regular occasions, we often have grilled meat, and the men drink either beer or wine.</a:t>
            </a:r>
          </a:p>
          <a:p>
            <a:r>
              <a:rPr lang="en-US" sz="1700" dirty="0"/>
              <a:t>When attending social functions, the visitor assists the lady of the home in the event that she need assistance. </a:t>
            </a:r>
            <a:br>
              <a:rPr lang="en-US" sz="1700" dirty="0"/>
            </a:br>
            <a:br>
              <a:rPr lang="en-US" sz="1700" dirty="0"/>
            </a:br>
            <a:endParaRPr lang="en-US" sz="1700" dirty="0"/>
          </a:p>
        </p:txBody>
      </p:sp>
      <p:pic>
        <p:nvPicPr>
          <p:cNvPr id="5" name="Picture 4" descr="Hands holding each other's wrists and interlinked to form a circle">
            <a:extLst>
              <a:ext uri="{FF2B5EF4-FFF2-40B4-BE49-F238E27FC236}">
                <a16:creationId xmlns:a16="http://schemas.microsoft.com/office/drawing/2014/main" id="{E9C909ED-2CAC-A28F-72B1-9C9629E201D3}"/>
              </a:ext>
            </a:extLst>
          </p:cNvPr>
          <p:cNvPicPr>
            <a:picLocks noChangeAspect="1"/>
          </p:cNvPicPr>
          <p:nvPr/>
        </p:nvPicPr>
        <p:blipFill>
          <a:blip r:embed="rId2"/>
          <a:srcRect l="25899" r="22264"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664324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D76444-F5AF-EB44-B65A-EED241AA9D10}"/>
              </a:ext>
            </a:extLst>
          </p:cNvPr>
          <p:cNvSpPr>
            <a:spLocks noGrp="1"/>
          </p:cNvSpPr>
          <p:nvPr>
            <p:ph type="title"/>
          </p:nvPr>
        </p:nvSpPr>
        <p:spPr>
          <a:xfrm>
            <a:off x="761800" y="762001"/>
            <a:ext cx="5334197" cy="1708242"/>
          </a:xfrm>
        </p:spPr>
        <p:txBody>
          <a:bodyPr anchor="ctr">
            <a:normAutofit/>
          </a:bodyPr>
          <a:lstStyle/>
          <a:p>
            <a:r>
              <a:rPr lang="en-US" sz="4000"/>
              <a:t>Expectations as a guest</a:t>
            </a:r>
          </a:p>
        </p:txBody>
      </p:sp>
      <p:sp>
        <p:nvSpPr>
          <p:cNvPr id="3" name="Content Placeholder 2">
            <a:extLst>
              <a:ext uri="{FF2B5EF4-FFF2-40B4-BE49-F238E27FC236}">
                <a16:creationId xmlns:a16="http://schemas.microsoft.com/office/drawing/2014/main" id="{A4DF78BE-D04A-534D-BB25-10789374332B}"/>
              </a:ext>
            </a:extLst>
          </p:cNvPr>
          <p:cNvSpPr>
            <a:spLocks noGrp="1"/>
          </p:cNvSpPr>
          <p:nvPr>
            <p:ph idx="1"/>
          </p:nvPr>
        </p:nvSpPr>
        <p:spPr>
          <a:xfrm>
            <a:off x="761800" y="2470244"/>
            <a:ext cx="5334197" cy="3769835"/>
          </a:xfrm>
        </p:spPr>
        <p:txBody>
          <a:bodyPr anchor="ctr">
            <a:normAutofit/>
          </a:bodyPr>
          <a:lstStyle/>
          <a:p>
            <a:r>
              <a:rPr lang="en-US" sz="2000"/>
              <a:t>As a guest, engaging in cultural exchange, it could make another feel warm and welcome if there would be open communication if some gestures are done wrong or if a certain greeting could be used. </a:t>
            </a:r>
          </a:p>
          <a:p>
            <a:r>
              <a:rPr lang="en-US" sz="2000"/>
              <a:t>As for, cultural sensitivity, if it is “Post” which is fasting but because of a religious reason as we blieev there are certain times of the year where we should cleanse our spirit, we should not be served meat on the occasion and the guest should have an alternative.</a:t>
            </a:r>
          </a:p>
        </p:txBody>
      </p:sp>
      <p:pic>
        <p:nvPicPr>
          <p:cNvPr id="4" name="Picture 3" descr="Hands holding each other's wrists and interlinked to form a circle">
            <a:extLst>
              <a:ext uri="{FF2B5EF4-FFF2-40B4-BE49-F238E27FC236}">
                <a16:creationId xmlns:a16="http://schemas.microsoft.com/office/drawing/2014/main" id="{20FEA32D-5364-BA45-B8F3-F925D427BB8B}"/>
              </a:ext>
            </a:extLst>
          </p:cNvPr>
          <p:cNvPicPr>
            <a:picLocks noChangeAspect="1"/>
          </p:cNvPicPr>
          <p:nvPr/>
        </p:nvPicPr>
        <p:blipFill>
          <a:blip r:embed="rId2"/>
          <a:srcRect l="25849" r="22314"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419046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B87D4-F0B6-794C-B0CC-455796A13665}"/>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14982F26-356C-4442-835D-7BB22D230664}"/>
              </a:ext>
            </a:extLst>
          </p:cNvPr>
          <p:cNvSpPr>
            <a:spLocks noGrp="1"/>
          </p:cNvSpPr>
          <p:nvPr>
            <p:ph idx="1"/>
          </p:nvPr>
        </p:nvSpPr>
        <p:spPr/>
        <p:txBody>
          <a:bodyPr>
            <a:normAutofit fontScale="92500" lnSpcReduction="10000"/>
          </a:bodyPr>
          <a:lstStyle/>
          <a:p>
            <a:r>
              <a:rPr lang="en-US" dirty="0"/>
              <a:t>Every culture, including Romania and its people, is highly beautiful and has a great deal of traditions that are being preserved and handed down from generation to generation. </a:t>
            </a:r>
          </a:p>
          <a:p>
            <a:r>
              <a:rPr lang="en-US" dirty="0"/>
              <a:t>Even though the majority of us are now living outside of the country since our nation is unable to provide us with financial assistance at this time, we are overjoyed for the achievements of our families and we support one another.</a:t>
            </a:r>
          </a:p>
          <a:p>
            <a:r>
              <a:rPr lang="en-US" dirty="0"/>
              <a:t>Our family is the most important thing in our lives, and we have a set of values that we adhere to and pass on to our children.</a:t>
            </a:r>
          </a:p>
          <a:p>
            <a:br>
              <a:rPr lang="en-US" dirty="0"/>
            </a:br>
            <a:br>
              <a:rPr lang="en-US" dirty="0"/>
            </a:br>
            <a:endParaRPr lang="en-US" dirty="0"/>
          </a:p>
        </p:txBody>
      </p:sp>
    </p:spTree>
    <p:extLst>
      <p:ext uri="{BB962C8B-B14F-4D97-AF65-F5344CB8AC3E}">
        <p14:creationId xmlns:p14="http://schemas.microsoft.com/office/powerpoint/2010/main" val="3474087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36A8F-0396-5F4F-8116-E98ACD7B34C8}"/>
              </a:ext>
            </a:extLst>
          </p:cNvPr>
          <p:cNvSpPr>
            <a:spLocks noGrp="1"/>
          </p:cNvSpPr>
          <p:nvPr>
            <p:ph type="title"/>
          </p:nvPr>
        </p:nvSpPr>
        <p:spPr/>
        <p:txBody>
          <a:bodyPr/>
          <a:lstStyle/>
          <a:p>
            <a:r>
              <a:rPr lang="en-US" dirty="0"/>
              <a:t>References</a:t>
            </a:r>
          </a:p>
        </p:txBody>
      </p:sp>
      <p:sp>
        <p:nvSpPr>
          <p:cNvPr id="4" name="Rectangle 1">
            <a:extLst>
              <a:ext uri="{FF2B5EF4-FFF2-40B4-BE49-F238E27FC236}">
                <a16:creationId xmlns:a16="http://schemas.microsoft.com/office/drawing/2014/main" id="{61E087F0-67B9-1040-9116-ECB7E50AFBF6}"/>
              </a:ext>
            </a:extLst>
          </p:cNvPr>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Cernega, C., 2022. </a:t>
            </a:r>
            <a:r>
              <a:rPr kumimoji="0" lang="en-US" altLang="en-US" sz="12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Top 10 cele mai cunoscute superstiții românești. </a:t>
            </a: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https://mediaflux.ro/top-10-cele-mai-cunoscute-superstitii-romanesti/</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01 12 2024].</a:t>
            </a:r>
            <a:endParaRPr kumimoji="0" lang="en-US" altLang="en-US" sz="1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Evason, N., 2019. </a:t>
            </a:r>
            <a:r>
              <a:rPr kumimoji="0" lang="en-US" altLang="en-US" sz="12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Romanian Culture. </a:t>
            </a: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https://culturalatlas.sbs.com.au/romanian-culture/romanian-culture-core-concepts</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01 12 2024].</a:t>
            </a:r>
            <a:endParaRPr kumimoji="0" lang="en-US" altLang="en-US" sz="1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Stiri din Bucovina, 2024. </a:t>
            </a:r>
            <a:r>
              <a:rPr kumimoji="0" lang="en-US" altLang="en-US" sz="12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Bobotează 2024: Tradiții Și Obiceiuri Creștine Pentru 6 Ianuarie, De Botezul Domnului. Ce Este Bine Să Dai De Pomană?. </a:t>
            </a: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https://stiridinbucovina.ro/boboteaza-2023-traditii-si-obiceiuri-crestine-pentru-6-ianuarie-de-botezul-domnului-ce-este-bine-sa-dai-de-pomana/</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01 12 2024].</a:t>
            </a:r>
            <a:endParaRPr kumimoji="0" lang="en-US" altLang="en-US" sz="1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TargetRomania, 2023. </a:t>
            </a:r>
            <a:r>
              <a:rPr kumimoji="0" lang="en-US" altLang="en-US" sz="12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Doing Business in Romania: Insights into Cultural Norms and Customs. </a:t>
            </a: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https://www.linkedin.com/pulse/doing-business-romania-insights-cultural-norms-customs/</a:t>
            </a:r>
            <a:b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01 12 2024].</a:t>
            </a:r>
            <a:endParaRPr kumimoji="0" lang="en-US" altLang="en-US" sz="1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071866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905</Words>
  <Application>Microsoft Macintosh PowerPoint</Application>
  <PresentationFormat>Widescreen</PresentationFormat>
  <Paragraphs>37</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-webkit-standard</vt:lpstr>
      <vt:lpstr>Arial</vt:lpstr>
      <vt:lpstr>Calibri</vt:lpstr>
      <vt:lpstr>Calibri Light</vt:lpstr>
      <vt:lpstr>Office Theme</vt:lpstr>
      <vt:lpstr>Cultural Presentation</vt:lpstr>
      <vt:lpstr>Introduction</vt:lpstr>
      <vt:lpstr>Cultural Overview</vt:lpstr>
      <vt:lpstr>Cultural Overview</vt:lpstr>
      <vt:lpstr>Expectations as a guest</vt:lpstr>
      <vt:lpstr>Expectations as a guest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Cultural Presentation</dc:title>
  <dc:creator>ioanamariaalexandra29@outlook.com</dc:creator>
  <cp:lastModifiedBy>ioanamariaalexandra29@outlook.com</cp:lastModifiedBy>
  <cp:revision>1</cp:revision>
  <dcterms:created xsi:type="dcterms:W3CDTF">2024-12-03T21:06:18Z</dcterms:created>
  <dcterms:modified xsi:type="dcterms:W3CDTF">2024-12-03T21:49:25Z</dcterms:modified>
</cp:coreProperties>
</file>