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0"/>
  </p:notesMasterIdLst>
  <p:sldIdLst>
    <p:sldId id="256" r:id="rId5"/>
    <p:sldId id="378" r:id="rId6"/>
    <p:sldId id="265" r:id="rId7"/>
    <p:sldId id="318" r:id="rId8"/>
    <p:sldId id="319" r:id="rId9"/>
    <p:sldId id="320" r:id="rId10"/>
    <p:sldId id="322" r:id="rId11"/>
    <p:sldId id="380" r:id="rId12"/>
    <p:sldId id="323" r:id="rId13"/>
    <p:sldId id="325" r:id="rId14"/>
    <p:sldId id="326" r:id="rId15"/>
    <p:sldId id="327" r:id="rId16"/>
    <p:sldId id="381" r:id="rId17"/>
    <p:sldId id="379" r:id="rId18"/>
    <p:sldId id="377"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6633"/>
    <a:srgbClr val="993366"/>
    <a:srgbClr val="FF3300"/>
    <a:srgbClr val="009900"/>
    <a:srgbClr val="FF0066"/>
    <a:srgbClr val="660066"/>
    <a:srgbClr val="FF0000"/>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572" autoAdjust="0"/>
  </p:normalViewPr>
  <p:slideViewPr>
    <p:cSldViewPr>
      <p:cViewPr varScale="1">
        <p:scale>
          <a:sx n="86" d="100"/>
          <a:sy n="86" d="100"/>
        </p:scale>
        <p:origin x="233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25/05/2020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3</a:t>
            </a:fld>
            <a:endParaRPr lang="en-GB"/>
          </a:p>
        </p:txBody>
      </p:sp>
    </p:spTree>
    <p:extLst>
      <p:ext uri="{BB962C8B-B14F-4D97-AF65-F5344CB8AC3E}">
        <p14:creationId xmlns:p14="http://schemas.microsoft.com/office/powerpoint/2010/main" val="731621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4</a:t>
            </a:fld>
            <a:endParaRPr lang="en-GB" altLang="en-US" dirty="0"/>
          </a:p>
        </p:txBody>
      </p:sp>
    </p:spTree>
    <p:extLst>
      <p:ext uri="{BB962C8B-B14F-4D97-AF65-F5344CB8AC3E}">
        <p14:creationId xmlns:p14="http://schemas.microsoft.com/office/powerpoint/2010/main" val="33420757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Model the way – </a:t>
            </a:r>
            <a:r>
              <a:rPr kumimoji="0" lang="en-GB" sz="2100" b="0" i="0" u="none" strike="noStrike" kern="1200" cap="none" spc="0" normalizeH="0" baseline="0" noProof="0" dirty="0">
                <a:ln>
                  <a:noFill/>
                </a:ln>
                <a:solidFill>
                  <a:prstClr val="black"/>
                </a:solidFill>
                <a:effectLst/>
                <a:uLnTx/>
                <a:uFillTx/>
                <a:latin typeface="+mn-lt"/>
                <a:ea typeface="+mn-ea"/>
                <a:cs typeface="+mn-cs"/>
              </a:rPr>
              <a:t>Find your voice and affirm shared values</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Set the example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Live the shared values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Teach others to model the values</a:t>
            </a:r>
          </a:p>
          <a:p>
            <a:pPr marL="342900" marR="0" lvl="0"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Inspire a shared vision –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Enlist others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Appeal to common ideals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Animate the vision</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Envision the future</a:t>
            </a:r>
            <a:r>
              <a:rPr kumimoji="0" lang="en-GB" sz="2100" b="1" i="0" u="none" strike="noStrike" kern="1200" cap="none" spc="0" normalizeH="0" baseline="0" noProof="0" dirty="0">
                <a:ln>
                  <a:noFill/>
                </a:ln>
                <a:solidFill>
                  <a:prstClr val="black"/>
                </a:solidFill>
                <a:effectLst/>
                <a:uLnTx/>
                <a:uFillTx/>
                <a:latin typeface="+mn-lt"/>
                <a:ea typeface="+mn-ea"/>
                <a:cs typeface="+mn-cs"/>
              </a:rPr>
              <a:t> –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Imagine the possibilities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Find a common purpose</a:t>
            </a:r>
          </a:p>
          <a:p>
            <a:pPr marL="914400" marR="0" lvl="2"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GB" sz="2100" b="0" i="1"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Challenge the process</a:t>
            </a:r>
            <a:r>
              <a:rPr kumimoji="0" lang="en-GB" sz="2100" b="0" i="0" u="none" strike="noStrike" kern="1200" cap="none" spc="0" normalizeH="0" baseline="0" noProof="0" dirty="0">
                <a:ln>
                  <a:noFill/>
                </a:ln>
                <a:solidFill>
                  <a:prstClr val="black"/>
                </a:solidFill>
                <a:effectLst/>
                <a:uLnTx/>
                <a:uFillTx/>
                <a:latin typeface="+mn-lt"/>
                <a:ea typeface="+mn-ea"/>
                <a:cs typeface="+mn-cs"/>
              </a:rPr>
              <a:t>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 Search for opportunities.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Seize the initiative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Exercise outsight</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Experiment and take risks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Generate small wins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Learn from experience</a:t>
            </a:r>
          </a:p>
          <a:p>
            <a:pPr marL="914400" marR="0" lvl="2"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GB" sz="2100" b="0" i="1"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Enable others to act</a:t>
            </a:r>
            <a:r>
              <a:rPr kumimoji="0" lang="en-GB" sz="2100" b="0" i="0" u="none" strike="noStrike" kern="1200" cap="none" spc="0" normalizeH="0" baseline="0" noProof="0" dirty="0">
                <a:ln>
                  <a:noFill/>
                </a:ln>
                <a:solidFill>
                  <a:prstClr val="black"/>
                </a:solidFill>
                <a:effectLst/>
                <a:uLnTx/>
                <a:uFillTx/>
                <a:latin typeface="+mn-lt"/>
                <a:ea typeface="+mn-ea"/>
                <a:cs typeface="+mn-cs"/>
              </a:rPr>
              <a:t> –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Foster collaboration</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Create a climate of trust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Facilitate relationships</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Strengthen others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Enhance self determination</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Develop confidence and competence</a:t>
            </a:r>
          </a:p>
          <a:p>
            <a:pPr marL="628650" marR="0" lvl="1"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Encourage the heart</a:t>
            </a:r>
            <a:r>
              <a:rPr kumimoji="0" lang="en-GB" sz="2100" b="0" i="0" u="none" strike="noStrike" kern="1200" cap="none" spc="0" normalizeH="0" baseline="0" noProof="0" dirty="0">
                <a:ln>
                  <a:noFill/>
                </a:ln>
                <a:solidFill>
                  <a:prstClr val="black"/>
                </a:solidFill>
                <a:effectLst/>
                <a:uLnTx/>
                <a:uFillTx/>
                <a:latin typeface="+mn-lt"/>
                <a:ea typeface="+mn-ea"/>
                <a:cs typeface="+mn-cs"/>
              </a:rPr>
              <a:t> –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Recognise contributions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Expect the best</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Personalise recognition</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Celebrate the values and victories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Create a spirit of community</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Get personally involved</a:t>
            </a:r>
          </a:p>
          <a:p>
            <a:pPr marL="1085850" marR="0" lvl="2"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Leadership is everyone’s business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Look to leaders everywhere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Know how important you are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Practice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Reflect</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Remain humble and human</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Seize the moment</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Remember the secret to success in life</a:t>
            </a:r>
          </a:p>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5</a:t>
            </a:fld>
            <a:endParaRPr lang="en-GB" altLang="en-US" dirty="0"/>
          </a:p>
        </p:txBody>
      </p:sp>
    </p:spTree>
    <p:extLst>
      <p:ext uri="{BB962C8B-B14F-4D97-AF65-F5344CB8AC3E}">
        <p14:creationId xmlns:p14="http://schemas.microsoft.com/office/powerpoint/2010/main" val="9546415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 back upon the ‘I have a dream’ speech by Dr. King – what makes that speech so inspirational?  Is it just down to personal charisma?  What are the lessons </a:t>
            </a:r>
            <a:r>
              <a:rPr lang="en-GB" i="1" dirty="0"/>
              <a:t>for you </a:t>
            </a:r>
            <a:r>
              <a:rPr lang="en-GB" dirty="0"/>
              <a:t>as leaders?  Language, imagery and clarity of message are absolutely essential when looking to inspire other </a:t>
            </a:r>
            <a:r>
              <a:rPr lang="en-GB" i="1" dirty="0"/>
              <a:t>to follow </a:t>
            </a:r>
            <a:r>
              <a:rPr lang="en-GB" dirty="0"/>
              <a:t>to a particular destination.</a:t>
            </a:r>
          </a:p>
        </p:txBody>
      </p:sp>
      <p:sp>
        <p:nvSpPr>
          <p:cNvPr id="4" name="Slide Number Placeholder 3"/>
          <p:cNvSpPr>
            <a:spLocks noGrp="1"/>
          </p:cNvSpPr>
          <p:nvPr>
            <p:ph type="sldNum" sz="quarter" idx="5"/>
          </p:nvPr>
        </p:nvSpPr>
        <p:spPr/>
        <p:txBody>
          <a:bodyPr/>
          <a:lstStyle/>
          <a:p>
            <a:fld id="{FC6CB15D-7834-4590-98D7-9EFFC39372F4}" type="slidenum">
              <a:rPr lang="en-GB" smtClean="0"/>
              <a:t>7</a:t>
            </a:fld>
            <a:endParaRPr lang="en-GB"/>
          </a:p>
        </p:txBody>
      </p:sp>
    </p:spTree>
    <p:extLst>
      <p:ext uri="{BB962C8B-B14F-4D97-AF65-F5344CB8AC3E}">
        <p14:creationId xmlns:p14="http://schemas.microsoft.com/office/powerpoint/2010/main" val="23023575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Some examples of metaphors….“Climbing the mountain”,  “standing on top of the mountain”, “cross the finishing line in first position”, “fording the river”, “storming the barricades”, “kicking the door in”,” lighting up the room”, “shining light on a dark problem”, etc.</a:t>
            </a:r>
          </a:p>
          <a:p>
            <a:endParaRPr lang="en-GB" dirty="0"/>
          </a:p>
          <a:p>
            <a:pPr rtl="0" eaLnBrk="1" fontAlgn="t" latinLnBrk="0" hangingPunct="1"/>
            <a:r>
              <a:rPr lang="en-GB" sz="1200" b="0" i="0" u="none" strike="noStrike" kern="1200" dirty="0">
                <a:solidFill>
                  <a:schemeClr val="tx1"/>
                </a:solidFill>
                <a:effectLst/>
                <a:latin typeface="+mn-lt"/>
                <a:ea typeface="+mn-ea"/>
                <a:cs typeface="+mn-cs"/>
              </a:rPr>
              <a:t>Example of a metaphor for a project: ‘A </a:t>
            </a:r>
            <a:r>
              <a:rPr lang="en-GB" sz="1200" b="0" i="1" u="none" strike="noStrike" kern="1200" dirty="0">
                <a:solidFill>
                  <a:schemeClr val="tx1"/>
                </a:solidFill>
                <a:effectLst/>
                <a:latin typeface="+mn-lt"/>
                <a:ea typeface="+mn-ea"/>
                <a:cs typeface="+mn-cs"/>
              </a:rPr>
              <a:t>Skyscraper’.  </a:t>
            </a:r>
            <a:r>
              <a:rPr lang="en-GB" sz="1200" b="0" i="0" u="none" strike="noStrike" kern="1200" dirty="0">
                <a:solidFill>
                  <a:schemeClr val="tx1"/>
                </a:solidFill>
                <a:effectLst/>
                <a:latin typeface="+mn-lt"/>
                <a:ea typeface="+mn-ea"/>
                <a:cs typeface="+mn-cs"/>
              </a:rPr>
              <a:t>Because: </a:t>
            </a:r>
            <a:r>
              <a:rPr lang="en-GB" sz="1200" b="0" i="1" u="none" strike="noStrike" kern="1200" dirty="0">
                <a:solidFill>
                  <a:schemeClr val="tx1"/>
                </a:solidFill>
                <a:effectLst/>
                <a:latin typeface="+mn-lt"/>
                <a:ea typeface="+mn-ea"/>
                <a:cs typeface="+mn-cs"/>
              </a:rPr>
              <a:t>it is ambitious, considerable investment, reaches upwar</a:t>
            </a:r>
            <a:r>
              <a:rPr lang="en-GB" sz="1200" b="0" i="1" u="none" strike="noStrike" kern="1200" baseline="0" dirty="0">
                <a:solidFill>
                  <a:schemeClr val="tx1"/>
                </a:solidFill>
                <a:effectLst/>
                <a:latin typeface="+mn-lt"/>
                <a:ea typeface="+mn-ea"/>
                <a:cs typeface="+mn-cs"/>
              </a:rPr>
              <a:t>d to the sky, requires a team and lots of coordination, needs different types of material  to make it strong and beautiful</a:t>
            </a:r>
            <a:endParaRPr lang="en-GB" sz="1200" b="0" i="1"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8</a:t>
            </a:fld>
            <a:endParaRPr lang="en-GB"/>
          </a:p>
        </p:txBody>
      </p:sp>
    </p:spTree>
    <p:extLst>
      <p:ext uri="{BB962C8B-B14F-4D97-AF65-F5344CB8AC3E}">
        <p14:creationId xmlns:p14="http://schemas.microsoft.com/office/powerpoint/2010/main" val="20795590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about painting a picture of the positives associated with the vision.  If the vision is weak, the response will generally be ‘so what?’  If the vision is </a:t>
            </a:r>
            <a:r>
              <a:rPr lang="en-GB" i="1" dirty="0"/>
              <a:t>compelling</a:t>
            </a:r>
            <a:r>
              <a:rPr lang="en-GB" dirty="0"/>
              <a:t>, people will want to get there!</a:t>
            </a:r>
          </a:p>
        </p:txBody>
      </p:sp>
      <p:sp>
        <p:nvSpPr>
          <p:cNvPr id="4" name="Slide Number Placeholder 3"/>
          <p:cNvSpPr>
            <a:spLocks noGrp="1"/>
          </p:cNvSpPr>
          <p:nvPr>
            <p:ph type="sldNum" sz="quarter" idx="5"/>
          </p:nvPr>
        </p:nvSpPr>
        <p:spPr/>
        <p:txBody>
          <a:bodyPr/>
          <a:lstStyle/>
          <a:p>
            <a:fld id="{FC6CB15D-7834-4590-98D7-9EFFC39372F4}" type="slidenum">
              <a:rPr lang="en-GB" smtClean="0"/>
              <a:t>9</a:t>
            </a:fld>
            <a:endParaRPr lang="en-GB"/>
          </a:p>
        </p:txBody>
      </p:sp>
    </p:spTree>
    <p:extLst>
      <p:ext uri="{BB962C8B-B14F-4D97-AF65-F5344CB8AC3E}">
        <p14:creationId xmlns:p14="http://schemas.microsoft.com/office/powerpoint/2010/main" val="2551442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Delegation and empowerment feed into this.  Personal and team development also underpin this.  How can people be expected to act, if they have not been equipped to do so?  Then it is about creating an environment where people feel they are expected to act, and trust that they will not be punished for the inevitable errors that will occur from time-to-time..</a:t>
            </a:r>
          </a:p>
        </p:txBody>
      </p:sp>
      <p:sp>
        <p:nvSpPr>
          <p:cNvPr id="4" name="Slide Number Placeholder 3"/>
          <p:cNvSpPr>
            <a:spLocks noGrp="1"/>
          </p:cNvSpPr>
          <p:nvPr>
            <p:ph type="sldNum" sz="quarter" idx="5"/>
          </p:nvPr>
        </p:nvSpPr>
        <p:spPr/>
        <p:txBody>
          <a:bodyPr/>
          <a:lstStyle/>
          <a:p>
            <a:fld id="{FC6CB15D-7834-4590-98D7-9EFFC39372F4}" type="slidenum">
              <a:rPr lang="en-GB" smtClean="0"/>
              <a:t>11</a:t>
            </a:fld>
            <a:endParaRPr lang="en-GB"/>
          </a:p>
        </p:txBody>
      </p:sp>
    </p:spTree>
    <p:extLst>
      <p:ext uri="{BB962C8B-B14F-4D97-AF65-F5344CB8AC3E}">
        <p14:creationId xmlns:p14="http://schemas.microsoft.com/office/powerpoint/2010/main" val="37613883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important to understand that this is about ‘recognition, rather than reward (which tends to be more about money).  Recognition can be public or private, but it needs to be personal….to the individual or the team.  It is about creating a positive culture.</a:t>
            </a:r>
          </a:p>
        </p:txBody>
      </p:sp>
      <p:sp>
        <p:nvSpPr>
          <p:cNvPr id="4" name="Slide Number Placeholder 3"/>
          <p:cNvSpPr>
            <a:spLocks noGrp="1"/>
          </p:cNvSpPr>
          <p:nvPr>
            <p:ph type="sldNum" sz="quarter" idx="5"/>
          </p:nvPr>
        </p:nvSpPr>
        <p:spPr/>
        <p:txBody>
          <a:bodyPr/>
          <a:lstStyle/>
          <a:p>
            <a:fld id="{FC6CB15D-7834-4590-98D7-9EFFC39372F4}" type="slidenum">
              <a:rPr lang="en-GB" smtClean="0"/>
              <a:t>12</a:t>
            </a:fld>
            <a:endParaRPr lang="en-GB"/>
          </a:p>
        </p:txBody>
      </p:sp>
    </p:spTree>
    <p:extLst>
      <p:ext uri="{BB962C8B-B14F-4D97-AF65-F5344CB8AC3E}">
        <p14:creationId xmlns:p14="http://schemas.microsoft.com/office/powerpoint/2010/main" val="18505548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final thoughts are Kouzes and Posner’s musings on things that leaders </a:t>
            </a:r>
            <a:r>
              <a:rPr lang="en-GB" i="1" dirty="0"/>
              <a:t>do </a:t>
            </a:r>
            <a:r>
              <a:rPr lang="en-GB" dirty="0"/>
              <a:t>to become more proficient at leading the organisation.  </a:t>
            </a:r>
          </a:p>
        </p:txBody>
      </p:sp>
      <p:sp>
        <p:nvSpPr>
          <p:cNvPr id="4" name="Slide Number Placeholder 3"/>
          <p:cNvSpPr>
            <a:spLocks noGrp="1"/>
          </p:cNvSpPr>
          <p:nvPr>
            <p:ph type="sldNum" sz="quarter" idx="5"/>
          </p:nvPr>
        </p:nvSpPr>
        <p:spPr/>
        <p:txBody>
          <a:bodyPr/>
          <a:lstStyle/>
          <a:p>
            <a:fld id="{FC6CB15D-7834-4590-98D7-9EFFC39372F4}" type="slidenum">
              <a:rPr lang="en-GB" smtClean="0"/>
              <a:t>13</a:t>
            </a:fld>
            <a:endParaRPr lang="en-GB"/>
          </a:p>
        </p:txBody>
      </p:sp>
    </p:spTree>
    <p:extLst>
      <p:ext uri="{BB962C8B-B14F-4D97-AF65-F5344CB8AC3E}">
        <p14:creationId xmlns:p14="http://schemas.microsoft.com/office/powerpoint/2010/main" val="7595437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14</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6FE27BEA-FA24-4EB7-8B77-139066C0BDE3}" type="datetime1">
              <a:rPr lang="en-GB" smtClean="0"/>
              <a:t>25/05/2020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07715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29FF2C5-B12F-48A9-836F-7A0063371E09}" type="datetime1">
              <a:rPr lang="en-GB" smtClean="0"/>
              <a:t>25/05/2020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491326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372AF6E-24CD-4B90-B7F2-E8D7DD0D03A5}" type="datetime1">
              <a:rPr lang="en-GB" smtClean="0"/>
              <a:t>25/05/2020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277692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F90D1F-6AD4-4833-A781-58EF52D5EC8B}" type="datetime1">
              <a:rPr lang="en-GB" smtClean="0"/>
              <a:t>25/05/2020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544681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726F54-918A-4AC5-9654-D7F4C3F85898}" type="datetime1">
              <a:rPr lang="en-GB" smtClean="0"/>
              <a:t>25/05/2020</a:t>
            </a:fld>
            <a:endParaRPr lang="en-GB"/>
          </a:p>
        </p:txBody>
      </p:sp>
      <p:sp>
        <p:nvSpPr>
          <p:cNvPr id="9" name="Slide Number Placeholder 8"/>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9474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377DA89-ED9D-44AA-BD95-5E705631C41D}" type="datetime1">
              <a:rPr lang="en-GB" smtClean="0"/>
              <a:t>25/05/2020</a:t>
            </a:fld>
            <a:endParaRPr lang="en-GB"/>
          </a:p>
        </p:txBody>
      </p:sp>
      <p:sp>
        <p:nvSpPr>
          <p:cNvPr id="5" name="Slide Number Placeholder 4"/>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21395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7ED35E-E954-40DD-895D-4405D05DBA4F}" type="datetime1">
              <a:rPr lang="en-GB" smtClean="0"/>
              <a:t>25/05/2020</a:t>
            </a:fld>
            <a:endParaRPr lang="en-GB"/>
          </a:p>
        </p:txBody>
      </p:sp>
      <p:sp>
        <p:nvSpPr>
          <p:cNvPr id="4" name="Slide Number Placeholder 3"/>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76720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CFE0FFB-BDF0-436A-8C43-6EE298C9F366}" type="datetime1">
              <a:rPr lang="en-GB" smtClean="0"/>
              <a:t>25/05/2020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62819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975A1BC-F4F6-4BE5-864D-24856EC73ECB}" type="datetime1">
              <a:rPr lang="en-GB" smtClean="0"/>
              <a:t>25/05/2020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074347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B753635-C00D-4B19-8E9B-244CE9048CF1}" type="datetime1">
              <a:rPr lang="en-GB" smtClean="0"/>
              <a:t>25/05/2020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52903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895083-90FD-4C2E-B5BA-0DD43CCF8CB7}" type="datetime1">
              <a:rPr lang="en-GB" smtClean="0"/>
              <a:t>25/05/2020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14163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60C728-9A38-45DE-BA73-0730424121CA}" type="datetime1">
              <a:rPr lang="en-GB" smtClean="0"/>
              <a:t>25/05/2020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178241603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mariapcclass.blogspot.com/2015/12/assignment-book-review-presentation.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en.wikipedia.org/wiki/The_Leadership_Challenge"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chemeClr val="bg1"/>
                </a:solidFill>
              </a:rPr>
              <a:t>BMSK6001 Emergent Leadership Skills for the Workplace</a:t>
            </a:r>
          </a:p>
        </p:txBody>
      </p:sp>
      <p:sp>
        <p:nvSpPr>
          <p:cNvPr id="3" name="Subtitle 2"/>
          <p:cNvSpPr>
            <a:spLocks noGrp="1"/>
          </p:cNvSpPr>
          <p:nvPr>
            <p:ph type="subTitle" idx="1"/>
          </p:nvPr>
        </p:nvSpPr>
        <p:spPr/>
        <p:txBody>
          <a:bodyPr/>
          <a:lstStyle/>
          <a:p>
            <a:r>
              <a:rPr lang="en-GB" dirty="0">
                <a:solidFill>
                  <a:schemeClr val="bg1"/>
                </a:solidFill>
              </a:rPr>
              <a:t>Online </a:t>
            </a:r>
            <a:r>
              <a:rPr lang="en-GB">
                <a:solidFill>
                  <a:schemeClr val="bg1"/>
                </a:solidFill>
              </a:rPr>
              <a:t>Session 3</a:t>
            </a:r>
            <a:endParaRPr lang="en-GB" dirty="0">
              <a:solidFill>
                <a:schemeClr val="bg1"/>
              </a:solidFill>
            </a:endParaRP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p:txBody>
          <a:bodyPr/>
          <a:lstStyle/>
          <a:p>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p:txBody>
          <a:bodyPr/>
          <a:lstStyle/>
          <a:p>
            <a:r>
              <a:rPr lang="en-GB" dirty="0"/>
              <a:t>Review of Research – group discussion</a:t>
            </a:r>
          </a:p>
          <a:p>
            <a:r>
              <a:rPr lang="en-GB" dirty="0"/>
              <a:t>Kouzes &amp; Posner – The Leadership Challenge</a:t>
            </a:r>
          </a:p>
          <a:p>
            <a:r>
              <a:rPr lang="en-GB" dirty="0"/>
              <a:t>Task activity</a:t>
            </a:r>
          </a:p>
          <a:p>
            <a:endParaRPr lang="en-GB" dirty="0"/>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72000" y="4546471"/>
            <a:ext cx="4572000" cy="114300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031328B2-B40B-4BC1-859D-14E42531588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00191" y="2492896"/>
            <a:ext cx="2815911" cy="2082742"/>
          </a:xfrm>
          <a:prstGeom prst="rect">
            <a:avLst/>
          </a:prstGeom>
        </p:spPr>
      </p:pic>
      <p:sp>
        <p:nvSpPr>
          <p:cNvPr id="2" name="Title 1">
            <a:extLst>
              <a:ext uri="{FF2B5EF4-FFF2-40B4-BE49-F238E27FC236}">
                <a16:creationId xmlns:a16="http://schemas.microsoft.com/office/drawing/2014/main" id="{F7CC5653-F7E3-4642-9F39-C537C822219B}"/>
              </a:ext>
            </a:extLst>
          </p:cNvPr>
          <p:cNvSpPr>
            <a:spLocks noGrp="1"/>
          </p:cNvSpPr>
          <p:nvPr>
            <p:ph type="title"/>
          </p:nvPr>
        </p:nvSpPr>
        <p:spPr/>
        <p:txBody>
          <a:bodyPr/>
          <a:lstStyle/>
          <a:p>
            <a:r>
              <a:rPr lang="en-GB" dirty="0"/>
              <a:t>Quick Group Review</a:t>
            </a:r>
          </a:p>
        </p:txBody>
      </p:sp>
      <p:sp>
        <p:nvSpPr>
          <p:cNvPr id="3" name="Content Placeholder 2">
            <a:extLst>
              <a:ext uri="{FF2B5EF4-FFF2-40B4-BE49-F238E27FC236}">
                <a16:creationId xmlns:a16="http://schemas.microsoft.com/office/drawing/2014/main" id="{49F61D63-F3B0-42BE-A719-49787D51C899}"/>
              </a:ext>
            </a:extLst>
          </p:cNvPr>
          <p:cNvSpPr>
            <a:spLocks noGrp="1"/>
          </p:cNvSpPr>
          <p:nvPr>
            <p:ph idx="1"/>
          </p:nvPr>
        </p:nvSpPr>
        <p:spPr>
          <a:xfrm>
            <a:off x="457200" y="1600201"/>
            <a:ext cx="6563072" cy="3917032"/>
          </a:xfrm>
        </p:spPr>
        <p:txBody>
          <a:bodyPr/>
          <a:lstStyle/>
          <a:p>
            <a:r>
              <a:rPr lang="en-GB" dirty="0">
                <a:solidFill>
                  <a:srgbClr val="0070C0"/>
                </a:solidFill>
              </a:rPr>
              <a:t>How are you getting on?</a:t>
            </a:r>
          </a:p>
          <a:p>
            <a:r>
              <a:rPr lang="en-GB" dirty="0">
                <a:solidFill>
                  <a:srgbClr val="7030A0"/>
                </a:solidFill>
              </a:rPr>
              <a:t>What names/authors are you coming across with your research?</a:t>
            </a:r>
          </a:p>
          <a:p>
            <a:r>
              <a:rPr lang="en-GB" dirty="0">
                <a:solidFill>
                  <a:srgbClr val="00B050"/>
                </a:solidFill>
              </a:rPr>
              <a:t>Reading and Research</a:t>
            </a:r>
          </a:p>
          <a:p>
            <a:r>
              <a:rPr lang="en-GB" dirty="0">
                <a:solidFill>
                  <a:srgbClr val="FF0066"/>
                </a:solidFill>
              </a:rPr>
              <a:t>Feedback on task activity</a:t>
            </a:r>
          </a:p>
        </p:txBody>
      </p:sp>
    </p:spTree>
    <p:extLst>
      <p:ext uri="{BB962C8B-B14F-4D97-AF65-F5344CB8AC3E}">
        <p14:creationId xmlns:p14="http://schemas.microsoft.com/office/powerpoint/2010/main" val="41218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96C88-20FD-4847-82BC-CE624753591F}"/>
              </a:ext>
            </a:extLst>
          </p:cNvPr>
          <p:cNvSpPr>
            <a:spLocks noGrp="1"/>
          </p:cNvSpPr>
          <p:nvPr>
            <p:ph type="title"/>
          </p:nvPr>
        </p:nvSpPr>
        <p:spPr/>
        <p:txBody>
          <a:bodyPr/>
          <a:lstStyle/>
          <a:p>
            <a:r>
              <a:rPr lang="en-GB" dirty="0"/>
              <a:t>The Leadership Challenge</a:t>
            </a:r>
          </a:p>
        </p:txBody>
      </p:sp>
      <p:sp>
        <p:nvSpPr>
          <p:cNvPr id="3" name="Content Placeholder 2">
            <a:extLst>
              <a:ext uri="{FF2B5EF4-FFF2-40B4-BE49-F238E27FC236}">
                <a16:creationId xmlns:a16="http://schemas.microsoft.com/office/drawing/2014/main" id="{43F74E23-4B79-4CF8-957F-CC52DD9ED0BE}"/>
              </a:ext>
            </a:extLst>
          </p:cNvPr>
          <p:cNvSpPr>
            <a:spLocks noGrp="1"/>
          </p:cNvSpPr>
          <p:nvPr>
            <p:ph idx="1"/>
          </p:nvPr>
        </p:nvSpPr>
        <p:spPr/>
        <p:txBody>
          <a:bodyPr/>
          <a:lstStyle/>
          <a:p>
            <a:r>
              <a:rPr lang="en-GB" dirty="0"/>
              <a:t>Kouzes &amp; Posner (2012) </a:t>
            </a:r>
          </a:p>
          <a:p>
            <a:endParaRPr lang="en-GB" dirty="0"/>
          </a:p>
        </p:txBody>
      </p:sp>
      <p:pic>
        <p:nvPicPr>
          <p:cNvPr id="6" name="Picture 5" descr="A close up of a sign&#10;&#10;Description generated with very high confidence">
            <a:extLst>
              <a:ext uri="{FF2B5EF4-FFF2-40B4-BE49-F238E27FC236}">
                <a16:creationId xmlns:a16="http://schemas.microsoft.com/office/drawing/2014/main" id="{6B732E7F-749E-4509-8F77-45EF132FADB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68144" y="1780209"/>
            <a:ext cx="2340864" cy="3557016"/>
          </a:xfrm>
          <a:prstGeom prst="rect">
            <a:avLst/>
          </a:prstGeom>
        </p:spPr>
      </p:pic>
      <p:sp>
        <p:nvSpPr>
          <p:cNvPr id="8" name="Rectangle 7">
            <a:extLst>
              <a:ext uri="{FF2B5EF4-FFF2-40B4-BE49-F238E27FC236}">
                <a16:creationId xmlns:a16="http://schemas.microsoft.com/office/drawing/2014/main" id="{8A97A1E2-2261-4168-89DD-D37AE9146EDA}"/>
              </a:ext>
            </a:extLst>
          </p:cNvPr>
          <p:cNvSpPr/>
          <p:nvPr/>
        </p:nvSpPr>
        <p:spPr>
          <a:xfrm>
            <a:off x="818352" y="2782669"/>
            <a:ext cx="4572000" cy="707886"/>
          </a:xfrm>
          <a:prstGeom prst="rect">
            <a:avLst/>
          </a:prstGeom>
        </p:spPr>
        <p:txBody>
          <a:bodyPr>
            <a:spAutoFit/>
          </a:bodyPr>
          <a:lstStyle/>
          <a:p>
            <a:r>
              <a:rPr lang="en-US" sz="2000" b="1" dirty="0">
                <a:solidFill>
                  <a:srgbClr val="FF0000"/>
                </a:solidFill>
              </a:rPr>
              <a:t>How to Make Extraordinary Things Happen in Organizations</a:t>
            </a:r>
            <a:endParaRPr lang="en-GB" sz="2000" dirty="0">
              <a:solidFill>
                <a:srgbClr val="FF0000"/>
              </a:solidFill>
            </a:endParaRPr>
          </a:p>
        </p:txBody>
      </p:sp>
    </p:spTree>
    <p:extLst>
      <p:ext uri="{BB962C8B-B14F-4D97-AF65-F5344CB8AC3E}">
        <p14:creationId xmlns:p14="http://schemas.microsoft.com/office/powerpoint/2010/main" val="3856511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D4CD9-8B62-48A1-8D0B-02AE1039BB37}"/>
              </a:ext>
            </a:extLst>
          </p:cNvPr>
          <p:cNvSpPr>
            <a:spLocks noGrp="1"/>
          </p:cNvSpPr>
          <p:nvPr>
            <p:ph type="title"/>
          </p:nvPr>
        </p:nvSpPr>
        <p:spPr/>
        <p:txBody>
          <a:bodyPr>
            <a:normAutofit fontScale="90000"/>
          </a:bodyPr>
          <a:lstStyle/>
          <a:p>
            <a:r>
              <a:rPr lang="en-GB" dirty="0"/>
              <a:t>The five practices of exemplary leadership</a:t>
            </a:r>
            <a:br>
              <a:rPr lang="en-GB" dirty="0"/>
            </a:br>
            <a:r>
              <a:rPr lang="en-GB" sz="2000" dirty="0"/>
              <a:t>Kouzes &amp; Posner (2012) </a:t>
            </a:r>
            <a:endParaRPr lang="en-GB" dirty="0"/>
          </a:p>
        </p:txBody>
      </p:sp>
      <p:sp>
        <p:nvSpPr>
          <p:cNvPr id="3" name="Content Placeholder 2">
            <a:extLst>
              <a:ext uri="{FF2B5EF4-FFF2-40B4-BE49-F238E27FC236}">
                <a16:creationId xmlns:a16="http://schemas.microsoft.com/office/drawing/2014/main" id="{73D2C899-1519-4D12-8154-B5C9909CB19E}"/>
              </a:ext>
            </a:extLst>
          </p:cNvPr>
          <p:cNvSpPr>
            <a:spLocks noGrp="1"/>
          </p:cNvSpPr>
          <p:nvPr>
            <p:ph idx="1"/>
          </p:nvPr>
        </p:nvSpPr>
        <p:spPr>
          <a:xfrm>
            <a:off x="251520" y="1844824"/>
            <a:ext cx="8229600" cy="3917032"/>
          </a:xfrm>
        </p:spPr>
        <p:txBody>
          <a:bodyPr>
            <a:normAutofit fontScale="70000" lnSpcReduction="20000"/>
          </a:bodyPr>
          <a:lstStyle/>
          <a:p>
            <a:pPr>
              <a:defRPr/>
            </a:pPr>
            <a:r>
              <a:rPr lang="en-GB" b="1" dirty="0">
                <a:solidFill>
                  <a:srgbClr val="FF0000"/>
                </a:solidFill>
              </a:rPr>
              <a:t>Model the way - </a:t>
            </a:r>
            <a:r>
              <a:rPr lang="en-GB" dirty="0">
                <a:solidFill>
                  <a:srgbClr val="FF0000"/>
                </a:solidFill>
              </a:rPr>
              <a:t>When the process gets tough, get your hands dirty. A boss tells others what to do...</a:t>
            </a:r>
            <a:r>
              <a:rPr lang="en-GB" i="1" dirty="0">
                <a:solidFill>
                  <a:srgbClr val="FF0000"/>
                </a:solidFill>
              </a:rPr>
              <a:t>a leader shows that it can be done. </a:t>
            </a:r>
          </a:p>
          <a:p>
            <a:pPr>
              <a:defRPr/>
            </a:pPr>
            <a:r>
              <a:rPr lang="en-GB" b="1" dirty="0">
                <a:solidFill>
                  <a:srgbClr val="002060"/>
                </a:solidFill>
              </a:rPr>
              <a:t>Inspire a shared vision - </a:t>
            </a:r>
            <a:r>
              <a:rPr lang="en-GB" dirty="0">
                <a:solidFill>
                  <a:srgbClr val="002060"/>
                </a:solidFill>
              </a:rPr>
              <a:t>Next, share your vision in words that can be understood by your followers</a:t>
            </a:r>
            <a:r>
              <a:rPr lang="en-GB" b="1" dirty="0">
                <a:solidFill>
                  <a:srgbClr val="002060"/>
                </a:solidFill>
              </a:rPr>
              <a:t>. </a:t>
            </a:r>
          </a:p>
          <a:p>
            <a:pPr>
              <a:defRPr/>
            </a:pPr>
            <a:r>
              <a:rPr lang="en-GB" b="1" dirty="0">
                <a:solidFill>
                  <a:srgbClr val="7030A0"/>
                </a:solidFill>
              </a:rPr>
              <a:t>Challenge the process</a:t>
            </a:r>
            <a:r>
              <a:rPr lang="en-GB" dirty="0">
                <a:solidFill>
                  <a:srgbClr val="7030A0"/>
                </a:solidFill>
              </a:rPr>
              <a:t> - First, find a process that you believe needs to be improved the most. </a:t>
            </a:r>
          </a:p>
          <a:p>
            <a:pPr>
              <a:defRPr/>
            </a:pPr>
            <a:r>
              <a:rPr lang="en-GB" b="1" dirty="0">
                <a:solidFill>
                  <a:srgbClr val="0070C0"/>
                </a:solidFill>
              </a:rPr>
              <a:t>Enable others to act</a:t>
            </a:r>
            <a:r>
              <a:rPr lang="en-GB" dirty="0">
                <a:solidFill>
                  <a:srgbClr val="0070C0"/>
                </a:solidFill>
              </a:rPr>
              <a:t> - Give them the tools and methods to solve the problem. </a:t>
            </a:r>
          </a:p>
          <a:p>
            <a:pPr>
              <a:defRPr/>
            </a:pPr>
            <a:r>
              <a:rPr lang="en-GB" b="1" dirty="0">
                <a:solidFill>
                  <a:srgbClr val="C00000"/>
                </a:solidFill>
              </a:rPr>
              <a:t>Encourage the heart</a:t>
            </a:r>
            <a:r>
              <a:rPr lang="en-GB" dirty="0">
                <a:solidFill>
                  <a:srgbClr val="C00000"/>
                </a:solidFill>
              </a:rPr>
              <a:t> - Share the glory with your followers' heart, while keeping the pains within your own</a:t>
            </a:r>
          </a:p>
          <a:p>
            <a:endParaRPr lang="en-GB" dirty="0"/>
          </a:p>
        </p:txBody>
      </p:sp>
    </p:spTree>
    <p:extLst>
      <p:ext uri="{BB962C8B-B14F-4D97-AF65-F5344CB8AC3E}">
        <p14:creationId xmlns:p14="http://schemas.microsoft.com/office/powerpoint/2010/main" val="1778605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2B363-6272-48DB-AAE0-2C18820BD53A}"/>
              </a:ext>
            </a:extLst>
          </p:cNvPr>
          <p:cNvSpPr>
            <a:spLocks noGrp="1"/>
          </p:cNvSpPr>
          <p:nvPr>
            <p:ph type="title"/>
          </p:nvPr>
        </p:nvSpPr>
        <p:spPr/>
        <p:txBody>
          <a:bodyPr/>
          <a:lstStyle/>
          <a:p>
            <a:r>
              <a:rPr lang="en-GB" dirty="0"/>
              <a:t>Model the Way</a:t>
            </a:r>
          </a:p>
        </p:txBody>
      </p:sp>
      <p:sp>
        <p:nvSpPr>
          <p:cNvPr id="5" name="Content Placeholder 2">
            <a:extLst>
              <a:ext uri="{FF2B5EF4-FFF2-40B4-BE49-F238E27FC236}">
                <a16:creationId xmlns:a16="http://schemas.microsoft.com/office/drawing/2014/main" id="{D21F8D57-464F-4C33-8BD8-A1D1621F3E94}"/>
              </a:ext>
            </a:extLst>
          </p:cNvPr>
          <p:cNvSpPr>
            <a:spLocks noGrp="1"/>
          </p:cNvSpPr>
          <p:nvPr>
            <p:ph sz="half" idx="1"/>
          </p:nvPr>
        </p:nvSpPr>
        <p:spPr>
          <a:xfrm>
            <a:off x="1568" y="1154872"/>
            <a:ext cx="3886200" cy="4351338"/>
          </a:xfrm>
        </p:spPr>
        <p:txBody>
          <a:bodyPr>
            <a:normAutofit/>
          </a:bodyPr>
          <a:lstStyle/>
          <a:p>
            <a:pPr lvl="0">
              <a:defRPr/>
            </a:pPr>
            <a:r>
              <a:rPr lang="en-GB" b="1" dirty="0">
                <a:solidFill>
                  <a:srgbClr val="7030A0"/>
                </a:solidFill>
              </a:rPr>
              <a:t>Model the way  </a:t>
            </a:r>
            <a:r>
              <a:rPr lang="en-GB" dirty="0">
                <a:solidFill>
                  <a:srgbClr val="7030A0"/>
                </a:solidFill>
              </a:rPr>
              <a:t>Find your voice and affirm shared values</a:t>
            </a:r>
          </a:p>
          <a:p>
            <a:pPr marL="457200" lvl="1" indent="0">
              <a:spcBef>
                <a:spcPts val="750"/>
              </a:spcBef>
              <a:buNone/>
              <a:defRPr/>
            </a:pPr>
            <a:r>
              <a:rPr lang="en-GB" sz="2100" dirty="0">
                <a:solidFill>
                  <a:srgbClr val="0070C0"/>
                </a:solidFill>
              </a:rPr>
              <a:t>Set the example: -</a:t>
            </a:r>
          </a:p>
          <a:p>
            <a:pPr marL="1257300" lvl="2" indent="-342900">
              <a:spcBef>
                <a:spcPts val="750"/>
              </a:spcBef>
              <a:buFont typeface="Wingdings" panose="05000000000000000000" pitchFamily="2" charset="2"/>
              <a:buChar char="ü"/>
              <a:defRPr/>
            </a:pPr>
            <a:r>
              <a:rPr lang="en-GB" sz="2100" i="1" dirty="0">
                <a:solidFill>
                  <a:srgbClr val="0070C0"/>
                </a:solidFill>
              </a:rPr>
              <a:t>Live the shared values</a:t>
            </a:r>
          </a:p>
          <a:p>
            <a:pPr marL="1257300" lvl="2" indent="-342900">
              <a:spcBef>
                <a:spcPts val="750"/>
              </a:spcBef>
              <a:buFont typeface="Wingdings" panose="05000000000000000000" pitchFamily="2" charset="2"/>
              <a:buChar char="ü"/>
              <a:defRPr/>
            </a:pPr>
            <a:r>
              <a:rPr lang="en-GB" sz="2100" i="1" dirty="0">
                <a:solidFill>
                  <a:srgbClr val="0070C0"/>
                </a:solidFill>
              </a:rPr>
              <a:t>Teach others to model the values</a:t>
            </a:r>
          </a:p>
          <a:p>
            <a:endParaRPr lang="en-GB" dirty="0"/>
          </a:p>
        </p:txBody>
      </p:sp>
      <p:sp>
        <p:nvSpPr>
          <p:cNvPr id="6" name="Content Placeholder 6">
            <a:extLst>
              <a:ext uri="{FF2B5EF4-FFF2-40B4-BE49-F238E27FC236}">
                <a16:creationId xmlns:a16="http://schemas.microsoft.com/office/drawing/2014/main" id="{8C242F37-1009-4057-9B9E-811BFDBB8E85}"/>
              </a:ext>
            </a:extLst>
          </p:cNvPr>
          <p:cNvSpPr txBox="1">
            <a:spLocks/>
          </p:cNvSpPr>
          <p:nvPr/>
        </p:nvSpPr>
        <p:spPr>
          <a:xfrm>
            <a:off x="3995936" y="1124744"/>
            <a:ext cx="4934272" cy="3924646"/>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lnSpc>
                <a:spcPct val="170000"/>
              </a:lnSpc>
              <a:spcBef>
                <a:spcPts val="0"/>
              </a:spcBef>
              <a:spcAft>
                <a:spcPts val="0"/>
              </a:spcAft>
              <a:buNone/>
            </a:pPr>
            <a:r>
              <a:rPr lang="en-GB" sz="1600" b="1" i="1" dirty="0">
                <a:solidFill>
                  <a:srgbClr val="FF0000"/>
                </a:solidFill>
              </a:rPr>
              <a:t>The manager of a manufacturing facility</a:t>
            </a:r>
            <a:r>
              <a:rPr lang="en-GB" sz="1600" dirty="0">
                <a:solidFill>
                  <a:srgbClr val="FF0000"/>
                </a:solidFill>
              </a:rPr>
              <a:t> saw that housekeeping conditions around the site didn’t meet the plant’s vision of being a “World Class Plant”. He painted the words “World Class Plant” on a two gallon bucket and began walking around every day picking up trash. Word spread quickly and it didn’t take long for more buckets to appear. The process that he started by his visible  example soon became the norm and generated lots of new ideas about how they could make the job of cleaning the plant easier.</a:t>
            </a:r>
          </a:p>
        </p:txBody>
      </p:sp>
    </p:spTree>
    <p:extLst>
      <p:ext uri="{BB962C8B-B14F-4D97-AF65-F5344CB8AC3E}">
        <p14:creationId xmlns:p14="http://schemas.microsoft.com/office/powerpoint/2010/main" val="3535989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2417B-B406-4FAD-8691-42EF9E03B4AD}"/>
              </a:ext>
            </a:extLst>
          </p:cNvPr>
          <p:cNvSpPr>
            <a:spLocks noGrp="1"/>
          </p:cNvSpPr>
          <p:nvPr>
            <p:ph type="title"/>
          </p:nvPr>
        </p:nvSpPr>
        <p:spPr/>
        <p:txBody>
          <a:bodyPr/>
          <a:lstStyle/>
          <a:p>
            <a:r>
              <a:rPr lang="en-GB" dirty="0"/>
              <a:t>Inspire a shared vision </a:t>
            </a:r>
          </a:p>
        </p:txBody>
      </p:sp>
      <p:sp>
        <p:nvSpPr>
          <p:cNvPr id="5" name="Content Placeholder 2">
            <a:extLst>
              <a:ext uri="{FF2B5EF4-FFF2-40B4-BE49-F238E27FC236}">
                <a16:creationId xmlns:a16="http://schemas.microsoft.com/office/drawing/2014/main" id="{A858364C-059A-4613-8845-B5B206F094F4}"/>
              </a:ext>
            </a:extLst>
          </p:cNvPr>
          <p:cNvSpPr>
            <a:spLocks noGrp="1"/>
          </p:cNvSpPr>
          <p:nvPr>
            <p:ph sz="half" idx="1"/>
          </p:nvPr>
        </p:nvSpPr>
        <p:spPr>
          <a:xfrm>
            <a:off x="323528" y="1253331"/>
            <a:ext cx="3886200" cy="4351338"/>
          </a:xfrm>
        </p:spPr>
        <p:txBody>
          <a:bodyPr>
            <a:normAutofit lnSpcReduction="10000"/>
          </a:bodyPr>
          <a:lstStyle/>
          <a:p>
            <a:pPr lvl="0">
              <a:defRPr/>
            </a:pPr>
            <a:r>
              <a:rPr lang="en-GB" b="1" dirty="0">
                <a:solidFill>
                  <a:srgbClr val="FF0000"/>
                </a:solidFill>
              </a:rPr>
              <a:t>Inspire a shared vision – </a:t>
            </a:r>
          </a:p>
          <a:p>
            <a:pPr marL="800100" lvl="1" indent="-342900">
              <a:spcBef>
                <a:spcPts val="750"/>
              </a:spcBef>
              <a:buFont typeface="Courier New" panose="02070309020205020404" pitchFamily="49" charset="0"/>
              <a:buChar char="o"/>
              <a:defRPr/>
            </a:pPr>
            <a:r>
              <a:rPr lang="en-GB" sz="2100" dirty="0">
                <a:solidFill>
                  <a:srgbClr val="FF0000"/>
                </a:solidFill>
              </a:rPr>
              <a:t>Enlist others</a:t>
            </a:r>
          </a:p>
          <a:p>
            <a:pPr marL="1257300" lvl="2" indent="-342900">
              <a:spcBef>
                <a:spcPts val="750"/>
              </a:spcBef>
              <a:buFont typeface="Wingdings" panose="05000000000000000000" pitchFamily="2" charset="2"/>
              <a:buChar char="ü"/>
              <a:defRPr/>
            </a:pPr>
            <a:r>
              <a:rPr lang="en-GB" sz="2100" i="1" dirty="0">
                <a:solidFill>
                  <a:srgbClr val="FF0000"/>
                </a:solidFill>
              </a:rPr>
              <a:t>Appeal to common ideals</a:t>
            </a:r>
          </a:p>
          <a:p>
            <a:pPr marL="1257300" lvl="2" indent="-342900">
              <a:spcBef>
                <a:spcPts val="750"/>
              </a:spcBef>
              <a:buFont typeface="Wingdings" panose="05000000000000000000" pitchFamily="2" charset="2"/>
              <a:buChar char="ü"/>
              <a:defRPr/>
            </a:pPr>
            <a:r>
              <a:rPr lang="en-GB" sz="2100" i="1" dirty="0">
                <a:solidFill>
                  <a:srgbClr val="FF0000"/>
                </a:solidFill>
              </a:rPr>
              <a:t>Animate the vision</a:t>
            </a:r>
          </a:p>
          <a:p>
            <a:pPr marL="800100" lvl="1" indent="-342900">
              <a:spcBef>
                <a:spcPts val="750"/>
              </a:spcBef>
              <a:buFont typeface="Courier New" panose="02070309020205020404" pitchFamily="49" charset="0"/>
              <a:buChar char="o"/>
              <a:defRPr/>
            </a:pPr>
            <a:r>
              <a:rPr lang="en-GB" sz="2100" dirty="0">
                <a:solidFill>
                  <a:srgbClr val="FF0000"/>
                </a:solidFill>
              </a:rPr>
              <a:t>Envision the future</a:t>
            </a:r>
            <a:r>
              <a:rPr lang="en-GB" sz="2100" b="1" dirty="0">
                <a:solidFill>
                  <a:srgbClr val="FF0000"/>
                </a:solidFill>
              </a:rPr>
              <a:t> – </a:t>
            </a:r>
          </a:p>
          <a:p>
            <a:pPr marL="1257300" lvl="2" indent="-342900">
              <a:spcBef>
                <a:spcPts val="750"/>
              </a:spcBef>
              <a:buFont typeface="Wingdings" panose="05000000000000000000" pitchFamily="2" charset="2"/>
              <a:buChar char="ü"/>
              <a:defRPr/>
            </a:pPr>
            <a:r>
              <a:rPr lang="en-GB" sz="2100" i="1" dirty="0">
                <a:solidFill>
                  <a:srgbClr val="FF0000"/>
                </a:solidFill>
              </a:rPr>
              <a:t>Imagine the possibilities </a:t>
            </a:r>
          </a:p>
          <a:p>
            <a:pPr marL="1257300" lvl="2" indent="-342900">
              <a:spcBef>
                <a:spcPts val="750"/>
              </a:spcBef>
              <a:buFont typeface="Wingdings" panose="05000000000000000000" pitchFamily="2" charset="2"/>
              <a:buChar char="ü"/>
              <a:defRPr/>
            </a:pPr>
            <a:r>
              <a:rPr lang="en-GB" sz="2100" i="1" dirty="0">
                <a:solidFill>
                  <a:srgbClr val="FF0000"/>
                </a:solidFill>
              </a:rPr>
              <a:t>Find a common purpose</a:t>
            </a:r>
          </a:p>
          <a:p>
            <a:endParaRPr lang="en-GB" dirty="0"/>
          </a:p>
        </p:txBody>
      </p:sp>
      <p:pic>
        <p:nvPicPr>
          <p:cNvPr id="6" name="Content Placeholder 6">
            <a:extLst>
              <a:ext uri="{FF2B5EF4-FFF2-40B4-BE49-F238E27FC236}">
                <a16:creationId xmlns:a16="http://schemas.microsoft.com/office/drawing/2014/main" id="{8B721970-F53C-474A-A51B-4C75BF2450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52124" y="1445092"/>
            <a:ext cx="3633490" cy="3138014"/>
          </a:xfrm>
          <a:prstGeom prst="rect">
            <a:avLst/>
          </a:prstGeom>
        </p:spPr>
      </p:pic>
    </p:spTree>
    <p:extLst>
      <p:ext uri="{BB962C8B-B14F-4D97-AF65-F5344CB8AC3E}">
        <p14:creationId xmlns:p14="http://schemas.microsoft.com/office/powerpoint/2010/main" val="3239057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fade">
                                      <p:cBhvr>
                                        <p:cTn id="25" dur="500"/>
                                        <p:tgtEl>
                                          <p:spTgt spid="5">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5">
                                            <p:txEl>
                                              <p:pRg st="5" end="5"/>
                                            </p:txEl>
                                          </p:spTgt>
                                        </p:tgtEl>
                                        <p:attrNameLst>
                                          <p:attrName>style.visibility</p:attrName>
                                        </p:attrNameLst>
                                      </p:cBhvr>
                                      <p:to>
                                        <p:strVal val="visible"/>
                                      </p:to>
                                    </p:set>
                                    <p:animEffect transition="in" filter="fade">
                                      <p:cBhvr>
                                        <p:cTn id="28" dur="500"/>
                                        <p:tgtEl>
                                          <p:spTgt spid="5">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5">
                                            <p:txEl>
                                              <p:pRg st="6" end="6"/>
                                            </p:txEl>
                                          </p:spTgt>
                                        </p:tgtEl>
                                        <p:attrNameLst>
                                          <p:attrName>style.visibility</p:attrName>
                                        </p:attrNameLst>
                                      </p:cBhvr>
                                      <p:to>
                                        <p:strVal val="visible"/>
                                      </p:to>
                                    </p:set>
                                    <p:animEffect transition="in" filter="fade">
                                      <p:cBhvr>
                                        <p:cTn id="33" dur="500"/>
                                        <p:tgtEl>
                                          <p:spTgt spid="5">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250"/>
                                  </p:stCondLst>
                                  <p:childTnLst>
                                    <p:set>
                                      <p:cBhvr>
                                        <p:cTn id="37" dur="1" fill="hold">
                                          <p:stCondLst>
                                            <p:cond delay="999"/>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809EC-C63B-408F-AB2E-FDE2098372F2}"/>
              </a:ext>
            </a:extLst>
          </p:cNvPr>
          <p:cNvSpPr>
            <a:spLocks noGrp="1"/>
          </p:cNvSpPr>
          <p:nvPr>
            <p:ph type="title"/>
          </p:nvPr>
        </p:nvSpPr>
        <p:spPr/>
        <p:txBody>
          <a:bodyPr/>
          <a:lstStyle/>
          <a:p>
            <a:r>
              <a:rPr lang="en-GB" dirty="0"/>
              <a:t>Why are metaphors so useful?</a:t>
            </a:r>
          </a:p>
        </p:txBody>
      </p:sp>
      <p:sp>
        <p:nvSpPr>
          <p:cNvPr id="3" name="Content Placeholder 2">
            <a:extLst>
              <a:ext uri="{FF2B5EF4-FFF2-40B4-BE49-F238E27FC236}">
                <a16:creationId xmlns:a16="http://schemas.microsoft.com/office/drawing/2014/main" id="{BF0CB259-3805-466F-B206-63D9B0406BB2}"/>
              </a:ext>
            </a:extLst>
          </p:cNvPr>
          <p:cNvSpPr>
            <a:spLocks noGrp="1"/>
          </p:cNvSpPr>
          <p:nvPr>
            <p:ph idx="1"/>
          </p:nvPr>
        </p:nvSpPr>
        <p:spPr>
          <a:xfrm>
            <a:off x="179512" y="1417638"/>
            <a:ext cx="8784976" cy="4099595"/>
          </a:xfrm>
        </p:spPr>
        <p:txBody>
          <a:bodyPr>
            <a:normAutofit fontScale="62500" lnSpcReduction="20000"/>
          </a:bodyPr>
          <a:lstStyle/>
          <a:p>
            <a:pPr marL="0" lvl="0" indent="0" eaLnBrk="0" fontAlgn="base" hangingPunct="0">
              <a:spcBef>
                <a:spcPct val="30000"/>
              </a:spcBef>
              <a:spcAft>
                <a:spcPct val="0"/>
              </a:spcAft>
              <a:buNone/>
              <a:defRPr/>
            </a:pPr>
            <a:r>
              <a:rPr lang="en-GB" sz="3600" dirty="0">
                <a:solidFill>
                  <a:srgbClr val="C00000"/>
                </a:solidFill>
              </a:rPr>
              <a:t>Metaphors </a:t>
            </a:r>
            <a:r>
              <a:rPr lang="en-GB" dirty="0">
                <a:solidFill>
                  <a:srgbClr val="C00000"/>
                </a:solidFill>
              </a:rPr>
              <a:t>are visual analogies, which are powerful, and which turn abstract notions into powerful images that people can associate with.</a:t>
            </a:r>
          </a:p>
          <a:p>
            <a:pPr marL="0" lvl="0" indent="0" eaLnBrk="0" fontAlgn="base" hangingPunct="0">
              <a:spcBef>
                <a:spcPct val="30000"/>
              </a:spcBef>
              <a:spcAft>
                <a:spcPct val="0"/>
              </a:spcAft>
              <a:buNone/>
              <a:defRPr/>
            </a:pPr>
            <a:endParaRPr lang="en-GB" dirty="0"/>
          </a:p>
          <a:p>
            <a:pPr fontAlgn="base"/>
            <a:r>
              <a:rPr lang="en-US" dirty="0">
                <a:solidFill>
                  <a:srgbClr val="660066"/>
                </a:solidFill>
              </a:rPr>
              <a:t>Using metaphors in business presentations, meetings, documents and other forms of communication creates images that people pay attention to while, at the same time, effectively relaying a message that others </a:t>
            </a:r>
            <a:r>
              <a:rPr lang="en-US" i="1" u="sng" dirty="0">
                <a:solidFill>
                  <a:srgbClr val="660066"/>
                </a:solidFill>
              </a:rPr>
              <a:t>understand</a:t>
            </a:r>
            <a:r>
              <a:rPr lang="en-US" dirty="0">
                <a:solidFill>
                  <a:srgbClr val="660066"/>
                </a:solidFill>
              </a:rPr>
              <a:t>.</a:t>
            </a:r>
          </a:p>
          <a:p>
            <a:pPr fontAlgn="base"/>
            <a:r>
              <a:rPr lang="en-US" dirty="0">
                <a:solidFill>
                  <a:srgbClr val="FF0000"/>
                </a:solidFill>
              </a:rPr>
              <a:t>Why is this true?  It works because metaphors come from, and are received by, </a:t>
            </a:r>
            <a:r>
              <a:rPr lang="en-US" b="1" i="1" dirty="0">
                <a:solidFill>
                  <a:srgbClr val="FF0000"/>
                </a:solidFill>
              </a:rPr>
              <a:t>the right side of the brain</a:t>
            </a:r>
            <a:r>
              <a:rPr lang="en-US" dirty="0">
                <a:solidFill>
                  <a:srgbClr val="FF0000"/>
                </a:solidFill>
              </a:rPr>
              <a:t>. That’s the side of the brain that deals with </a:t>
            </a:r>
            <a:r>
              <a:rPr lang="en-US" b="1" i="1" dirty="0">
                <a:solidFill>
                  <a:srgbClr val="FF0000"/>
                </a:solidFill>
              </a:rPr>
              <a:t>emotion</a:t>
            </a:r>
            <a:r>
              <a:rPr lang="en-US" dirty="0">
                <a:solidFill>
                  <a:srgbClr val="FF0000"/>
                </a:solidFill>
              </a:rPr>
              <a:t> and </a:t>
            </a:r>
            <a:r>
              <a:rPr lang="en-US" b="1" i="1" dirty="0">
                <a:solidFill>
                  <a:srgbClr val="FF0000"/>
                </a:solidFill>
              </a:rPr>
              <a:t>imagination</a:t>
            </a:r>
            <a:r>
              <a:rPr lang="en-US" dirty="0">
                <a:solidFill>
                  <a:srgbClr val="FF0000"/>
                </a:solidFill>
              </a:rPr>
              <a:t>.</a:t>
            </a:r>
          </a:p>
          <a:p>
            <a:pPr fontAlgn="base"/>
            <a:r>
              <a:rPr lang="en-US" dirty="0">
                <a:solidFill>
                  <a:schemeClr val="tx1">
                    <a:lumMod val="85000"/>
                    <a:lumOff val="15000"/>
                  </a:schemeClr>
                </a:solidFill>
              </a:rPr>
              <a:t>When you’re trying to explain something logically (to </a:t>
            </a:r>
            <a:r>
              <a:rPr lang="en-US" b="1" dirty="0">
                <a:solidFill>
                  <a:schemeClr val="tx1">
                    <a:lumMod val="85000"/>
                    <a:lumOff val="15000"/>
                  </a:schemeClr>
                </a:solidFill>
              </a:rPr>
              <a:t>the left side of the brain</a:t>
            </a:r>
            <a:r>
              <a:rPr lang="en-US" dirty="0">
                <a:solidFill>
                  <a:schemeClr val="tx1">
                    <a:lumMod val="85000"/>
                    <a:lumOff val="15000"/>
                  </a:schemeClr>
                </a:solidFill>
              </a:rPr>
              <a:t>) and people don’t seem to be understanding what you’re saying, you can turn the situation around by using a metaphor to create a common image and understanding.</a:t>
            </a:r>
          </a:p>
        </p:txBody>
      </p:sp>
    </p:spTree>
    <p:extLst>
      <p:ext uri="{BB962C8B-B14F-4D97-AF65-F5344CB8AC3E}">
        <p14:creationId xmlns:p14="http://schemas.microsoft.com/office/powerpoint/2010/main" val="2328911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EBE77-212D-45CF-8E79-92D273F6432B}"/>
              </a:ext>
            </a:extLst>
          </p:cNvPr>
          <p:cNvSpPr>
            <a:spLocks noGrp="1"/>
          </p:cNvSpPr>
          <p:nvPr>
            <p:ph type="title"/>
          </p:nvPr>
        </p:nvSpPr>
        <p:spPr/>
        <p:txBody>
          <a:bodyPr>
            <a:normAutofit/>
          </a:bodyPr>
          <a:lstStyle/>
          <a:p>
            <a:r>
              <a:rPr lang="en-GB" dirty="0">
                <a:solidFill>
                  <a:prstClr val="black"/>
                </a:solidFill>
              </a:rPr>
              <a:t>Exercise: Envision the future</a:t>
            </a:r>
            <a:endParaRPr lang="en-GB" dirty="0"/>
          </a:p>
        </p:txBody>
      </p:sp>
      <p:sp>
        <p:nvSpPr>
          <p:cNvPr id="5" name="Text Placeholder 2">
            <a:extLst>
              <a:ext uri="{FF2B5EF4-FFF2-40B4-BE49-F238E27FC236}">
                <a16:creationId xmlns:a16="http://schemas.microsoft.com/office/drawing/2014/main" id="{2793A751-DFEC-4046-BDEB-C6601ED22DB2}"/>
              </a:ext>
            </a:extLst>
          </p:cNvPr>
          <p:cNvSpPr txBox="1">
            <a:spLocks/>
          </p:cNvSpPr>
          <p:nvPr/>
        </p:nvSpPr>
        <p:spPr>
          <a:xfrm>
            <a:off x="47946" y="1452702"/>
            <a:ext cx="8844534" cy="125621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GB" sz="2200" dirty="0">
                <a:solidFill>
                  <a:srgbClr val="00B050"/>
                </a:solidFill>
              </a:rPr>
              <a:t>Picture yourself, your family, your class mates at the end of your studies: you have been successful beyond your wildest dreams.</a:t>
            </a:r>
          </a:p>
          <a:p>
            <a:pPr marL="400050" lvl="1" indent="0" fontAlgn="auto">
              <a:spcAft>
                <a:spcPts val="0"/>
              </a:spcAft>
              <a:buNone/>
            </a:pPr>
            <a:r>
              <a:rPr lang="en-GB" sz="2200" b="1" i="1" u="sng" dirty="0">
                <a:solidFill>
                  <a:srgbClr val="00B050"/>
                </a:solidFill>
              </a:rPr>
              <a:t>What do you see?  </a:t>
            </a:r>
            <a:r>
              <a:rPr lang="en-GB" sz="2200" dirty="0">
                <a:solidFill>
                  <a:srgbClr val="00B050"/>
                </a:solidFill>
              </a:rPr>
              <a:t>Describe in rich detail by responding to the questions that follow…… </a:t>
            </a:r>
          </a:p>
        </p:txBody>
      </p:sp>
      <p:sp>
        <p:nvSpPr>
          <p:cNvPr id="6" name="Content Placeholder 3">
            <a:extLst>
              <a:ext uri="{FF2B5EF4-FFF2-40B4-BE49-F238E27FC236}">
                <a16:creationId xmlns:a16="http://schemas.microsoft.com/office/drawing/2014/main" id="{992F4773-4BB2-4832-A774-9D4E48BA7BCF}"/>
              </a:ext>
            </a:extLst>
          </p:cNvPr>
          <p:cNvSpPr txBox="1">
            <a:spLocks/>
          </p:cNvSpPr>
          <p:nvPr/>
        </p:nvSpPr>
        <p:spPr>
          <a:xfrm>
            <a:off x="118685" y="2891056"/>
            <a:ext cx="6613556" cy="2648816"/>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GB" sz="2800" dirty="0">
                <a:solidFill>
                  <a:srgbClr val="0070C0"/>
                </a:solidFill>
              </a:rPr>
              <a:t>What are people doing?</a:t>
            </a:r>
          </a:p>
          <a:p>
            <a:pPr fontAlgn="auto">
              <a:spcAft>
                <a:spcPts val="0"/>
              </a:spcAft>
            </a:pPr>
            <a:r>
              <a:rPr lang="en-GB" sz="2800" dirty="0">
                <a:solidFill>
                  <a:srgbClr val="0070C0"/>
                </a:solidFill>
              </a:rPr>
              <a:t>What are people saying?</a:t>
            </a:r>
          </a:p>
          <a:p>
            <a:pPr fontAlgn="auto">
              <a:spcAft>
                <a:spcPts val="0"/>
              </a:spcAft>
            </a:pPr>
            <a:r>
              <a:rPr lang="en-GB" sz="2800" dirty="0">
                <a:solidFill>
                  <a:srgbClr val="0070C0"/>
                </a:solidFill>
              </a:rPr>
              <a:t>How are people feeling?</a:t>
            </a:r>
          </a:p>
          <a:p>
            <a:pPr fontAlgn="auto">
              <a:spcAft>
                <a:spcPts val="0"/>
              </a:spcAft>
            </a:pPr>
            <a:r>
              <a:rPr lang="en-GB" sz="2800" dirty="0">
                <a:solidFill>
                  <a:srgbClr val="0070C0"/>
                </a:solidFill>
              </a:rPr>
              <a:t>What positive things have happened as a result?</a:t>
            </a:r>
          </a:p>
        </p:txBody>
      </p:sp>
      <p:pic>
        <p:nvPicPr>
          <p:cNvPr id="7" name="Picture 6">
            <a:extLst>
              <a:ext uri="{FF2B5EF4-FFF2-40B4-BE49-F238E27FC236}">
                <a16:creationId xmlns:a16="http://schemas.microsoft.com/office/drawing/2014/main" id="{F06B8579-2617-42D2-9428-79B444B7E7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20698" y="2891056"/>
            <a:ext cx="2493526" cy="2338144"/>
          </a:xfrm>
          <a:prstGeom prst="rect">
            <a:avLst/>
          </a:prstGeom>
        </p:spPr>
      </p:pic>
    </p:spTree>
    <p:extLst>
      <p:ext uri="{BB962C8B-B14F-4D97-AF65-F5344CB8AC3E}">
        <p14:creationId xmlns:p14="http://schemas.microsoft.com/office/powerpoint/2010/main" val="1306569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E418-6AB9-43F4-8E03-43BD652FC548}"/>
              </a:ext>
            </a:extLst>
          </p:cNvPr>
          <p:cNvSpPr>
            <a:spLocks noGrp="1"/>
          </p:cNvSpPr>
          <p:nvPr>
            <p:ph type="title"/>
          </p:nvPr>
        </p:nvSpPr>
        <p:spPr/>
        <p:txBody>
          <a:bodyPr/>
          <a:lstStyle/>
          <a:p>
            <a:r>
              <a:rPr lang="en-GB" dirty="0"/>
              <a:t>Challenge the process </a:t>
            </a:r>
          </a:p>
        </p:txBody>
      </p:sp>
      <p:sp>
        <p:nvSpPr>
          <p:cNvPr id="5" name="Content Placeholder 2">
            <a:extLst>
              <a:ext uri="{FF2B5EF4-FFF2-40B4-BE49-F238E27FC236}">
                <a16:creationId xmlns:a16="http://schemas.microsoft.com/office/drawing/2014/main" id="{D85CFF83-1D77-4260-9041-23ED4A95EB80}"/>
              </a:ext>
            </a:extLst>
          </p:cNvPr>
          <p:cNvSpPr>
            <a:spLocks noGrp="1"/>
          </p:cNvSpPr>
          <p:nvPr>
            <p:ph sz="half" idx="1"/>
          </p:nvPr>
        </p:nvSpPr>
        <p:spPr>
          <a:xfrm>
            <a:off x="0" y="1369228"/>
            <a:ext cx="3886200" cy="4351338"/>
          </a:xfrm>
        </p:spPr>
        <p:txBody>
          <a:bodyPr>
            <a:normAutofit lnSpcReduction="10000"/>
          </a:bodyPr>
          <a:lstStyle/>
          <a:p>
            <a:pPr lvl="0">
              <a:defRPr/>
            </a:pPr>
            <a:r>
              <a:rPr lang="en-GB" b="1" dirty="0">
                <a:solidFill>
                  <a:srgbClr val="7030A0"/>
                </a:solidFill>
              </a:rPr>
              <a:t>Challenge the process</a:t>
            </a:r>
            <a:r>
              <a:rPr lang="en-GB" dirty="0">
                <a:solidFill>
                  <a:srgbClr val="7030A0"/>
                </a:solidFill>
              </a:rPr>
              <a:t> –</a:t>
            </a:r>
          </a:p>
          <a:p>
            <a:pPr marL="800100" lvl="1" indent="-342900">
              <a:spcBef>
                <a:spcPts val="750"/>
              </a:spcBef>
              <a:buFont typeface="Courier New" panose="02070309020205020404" pitchFamily="49" charset="0"/>
              <a:buChar char="o"/>
              <a:defRPr/>
            </a:pPr>
            <a:r>
              <a:rPr lang="en-GB" sz="2100" dirty="0">
                <a:solidFill>
                  <a:prstClr val="black"/>
                </a:solidFill>
              </a:rPr>
              <a:t> </a:t>
            </a:r>
            <a:r>
              <a:rPr lang="en-GB" sz="2100" dirty="0">
                <a:solidFill>
                  <a:srgbClr val="7030A0"/>
                </a:solidFill>
              </a:rPr>
              <a:t>Search for opportunities. </a:t>
            </a:r>
          </a:p>
          <a:p>
            <a:pPr marL="1257300" lvl="2" indent="-342900">
              <a:spcBef>
                <a:spcPts val="750"/>
              </a:spcBef>
              <a:buFont typeface="Wingdings" panose="05000000000000000000" pitchFamily="2" charset="2"/>
              <a:buChar char="ü"/>
              <a:defRPr/>
            </a:pPr>
            <a:r>
              <a:rPr lang="en-GB" sz="2100" i="1" dirty="0">
                <a:solidFill>
                  <a:srgbClr val="7030A0"/>
                </a:solidFill>
              </a:rPr>
              <a:t>Seize the initiative</a:t>
            </a:r>
          </a:p>
          <a:p>
            <a:pPr marL="1257300" lvl="2" indent="-342900">
              <a:spcBef>
                <a:spcPts val="750"/>
              </a:spcBef>
              <a:buFont typeface="Wingdings" panose="05000000000000000000" pitchFamily="2" charset="2"/>
              <a:buChar char="ü"/>
              <a:defRPr/>
            </a:pPr>
            <a:r>
              <a:rPr lang="en-GB" sz="2100" i="1" dirty="0">
                <a:solidFill>
                  <a:srgbClr val="7030A0"/>
                </a:solidFill>
              </a:rPr>
              <a:t>Exercise outsight</a:t>
            </a:r>
          </a:p>
          <a:p>
            <a:pPr marL="800100" lvl="1" indent="-342900">
              <a:spcBef>
                <a:spcPts val="750"/>
              </a:spcBef>
              <a:buFont typeface="Courier New" panose="02070309020205020404" pitchFamily="49" charset="0"/>
              <a:buChar char="o"/>
              <a:defRPr/>
            </a:pPr>
            <a:r>
              <a:rPr lang="en-GB" sz="2100" dirty="0">
                <a:solidFill>
                  <a:srgbClr val="7030A0"/>
                </a:solidFill>
              </a:rPr>
              <a:t>Experiment and take risks</a:t>
            </a:r>
          </a:p>
          <a:p>
            <a:pPr marL="1257300" lvl="2" indent="-342900">
              <a:spcBef>
                <a:spcPts val="750"/>
              </a:spcBef>
              <a:buFont typeface="Wingdings" panose="05000000000000000000" pitchFamily="2" charset="2"/>
              <a:buChar char="ü"/>
              <a:defRPr/>
            </a:pPr>
            <a:r>
              <a:rPr lang="en-GB" sz="2100" i="1" dirty="0">
                <a:solidFill>
                  <a:srgbClr val="7030A0"/>
                </a:solidFill>
              </a:rPr>
              <a:t>Generate small wins</a:t>
            </a:r>
          </a:p>
          <a:p>
            <a:pPr marL="1257300" lvl="2" indent="-342900">
              <a:spcBef>
                <a:spcPts val="750"/>
              </a:spcBef>
              <a:buFont typeface="Wingdings" panose="05000000000000000000" pitchFamily="2" charset="2"/>
              <a:buChar char="ü"/>
              <a:defRPr/>
            </a:pPr>
            <a:r>
              <a:rPr lang="en-GB" sz="2100" i="1" dirty="0">
                <a:solidFill>
                  <a:srgbClr val="7030A0"/>
                </a:solidFill>
              </a:rPr>
              <a:t>Learn from experience</a:t>
            </a:r>
          </a:p>
          <a:p>
            <a:endParaRPr lang="en-GB" dirty="0"/>
          </a:p>
        </p:txBody>
      </p:sp>
      <p:pic>
        <p:nvPicPr>
          <p:cNvPr id="6" name="Content Placeholder 7">
            <a:extLst>
              <a:ext uri="{FF2B5EF4-FFF2-40B4-BE49-F238E27FC236}">
                <a16:creationId xmlns:a16="http://schemas.microsoft.com/office/drawing/2014/main" id="{A1E402CA-1E72-4F3D-90B0-C1B67E85A4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1897" y="1625610"/>
            <a:ext cx="3838575" cy="3838575"/>
          </a:xfrm>
          <a:prstGeom prst="rect">
            <a:avLst/>
          </a:prstGeom>
        </p:spPr>
      </p:pic>
    </p:spTree>
    <p:extLst>
      <p:ext uri="{BB962C8B-B14F-4D97-AF65-F5344CB8AC3E}">
        <p14:creationId xmlns:p14="http://schemas.microsoft.com/office/powerpoint/2010/main" val="1399776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fade">
                                      <p:cBhvr>
                                        <p:cTn id="10" dur="500"/>
                                        <p:tgtEl>
                                          <p:spTgt spid="5">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fade">
                                      <p:cBhvr>
                                        <p:cTn id="25" dur="500"/>
                                        <p:tgtEl>
                                          <p:spTgt spid="5">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5">
                                            <p:txEl>
                                              <p:pRg st="5" end="5"/>
                                            </p:txEl>
                                          </p:spTgt>
                                        </p:tgtEl>
                                        <p:attrNameLst>
                                          <p:attrName>style.visibility</p:attrName>
                                        </p:attrNameLst>
                                      </p:cBhvr>
                                      <p:to>
                                        <p:strVal val="visible"/>
                                      </p:to>
                                    </p:set>
                                    <p:animEffect transition="in" filter="fade">
                                      <p:cBhvr>
                                        <p:cTn id="28" dur="500"/>
                                        <p:tgtEl>
                                          <p:spTgt spid="5">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5">
                                            <p:txEl>
                                              <p:pRg st="6" end="6"/>
                                            </p:txEl>
                                          </p:spTgt>
                                        </p:tgtEl>
                                        <p:attrNameLst>
                                          <p:attrName>style.visibility</p:attrName>
                                        </p:attrNameLst>
                                      </p:cBhvr>
                                      <p:to>
                                        <p:strVal val="visible"/>
                                      </p:to>
                                    </p:set>
                                    <p:animEffect transition="in" filter="fade">
                                      <p:cBhvr>
                                        <p:cTn id="33" dur="500"/>
                                        <p:tgtEl>
                                          <p:spTgt spid="5">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fade">
                                      <p:cBhvr>
                                        <p:cTn id="3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EF001-870B-4A29-9E5B-7B581DEFE1AF}"/>
              </a:ext>
            </a:extLst>
          </p:cNvPr>
          <p:cNvSpPr>
            <a:spLocks noGrp="1"/>
          </p:cNvSpPr>
          <p:nvPr>
            <p:ph type="title"/>
          </p:nvPr>
        </p:nvSpPr>
        <p:spPr/>
        <p:txBody>
          <a:bodyPr/>
          <a:lstStyle/>
          <a:p>
            <a:r>
              <a:rPr lang="en-GB" dirty="0"/>
              <a:t>Enable others to act </a:t>
            </a:r>
          </a:p>
        </p:txBody>
      </p:sp>
      <p:sp>
        <p:nvSpPr>
          <p:cNvPr id="5" name="Content Placeholder 2">
            <a:extLst>
              <a:ext uri="{FF2B5EF4-FFF2-40B4-BE49-F238E27FC236}">
                <a16:creationId xmlns:a16="http://schemas.microsoft.com/office/drawing/2014/main" id="{E6144A21-8509-44ED-A96E-14AC37313AAC}"/>
              </a:ext>
            </a:extLst>
          </p:cNvPr>
          <p:cNvSpPr>
            <a:spLocks noGrp="1"/>
          </p:cNvSpPr>
          <p:nvPr>
            <p:ph sz="half" idx="1"/>
          </p:nvPr>
        </p:nvSpPr>
        <p:spPr>
          <a:xfrm>
            <a:off x="0" y="1384514"/>
            <a:ext cx="5181600" cy="4351338"/>
          </a:xfrm>
        </p:spPr>
        <p:txBody>
          <a:bodyPr/>
          <a:lstStyle/>
          <a:p>
            <a:pPr lvl="0">
              <a:defRPr/>
            </a:pPr>
            <a:r>
              <a:rPr lang="en-GB" b="1" dirty="0">
                <a:solidFill>
                  <a:srgbClr val="00B050"/>
                </a:solidFill>
              </a:rPr>
              <a:t>Enable others to act</a:t>
            </a:r>
            <a:r>
              <a:rPr lang="en-GB" dirty="0">
                <a:solidFill>
                  <a:srgbClr val="00B050"/>
                </a:solidFill>
              </a:rPr>
              <a:t> </a:t>
            </a:r>
            <a:r>
              <a:rPr lang="en-GB" dirty="0">
                <a:solidFill>
                  <a:prstClr val="black"/>
                </a:solidFill>
              </a:rPr>
              <a:t> </a:t>
            </a:r>
          </a:p>
          <a:p>
            <a:pPr marL="800100" lvl="1" indent="-342900">
              <a:spcBef>
                <a:spcPts val="750"/>
              </a:spcBef>
              <a:buFont typeface="Courier New" panose="02070309020205020404" pitchFamily="49" charset="0"/>
              <a:buChar char="o"/>
              <a:defRPr/>
            </a:pPr>
            <a:r>
              <a:rPr lang="en-GB" sz="2100" dirty="0">
                <a:solidFill>
                  <a:srgbClr val="00B050"/>
                </a:solidFill>
              </a:rPr>
              <a:t>Foster collaboration</a:t>
            </a:r>
          </a:p>
          <a:p>
            <a:pPr marL="1257300" lvl="2" indent="-342900">
              <a:spcBef>
                <a:spcPts val="750"/>
              </a:spcBef>
              <a:buFont typeface="Wingdings" panose="05000000000000000000" pitchFamily="2" charset="2"/>
              <a:buChar char="ü"/>
              <a:defRPr/>
            </a:pPr>
            <a:r>
              <a:rPr lang="en-GB" sz="2100" i="1" dirty="0">
                <a:solidFill>
                  <a:srgbClr val="00B050"/>
                </a:solidFill>
              </a:rPr>
              <a:t>Create a climate of trust </a:t>
            </a:r>
          </a:p>
          <a:p>
            <a:pPr marL="1257300" lvl="2" indent="-342900">
              <a:spcBef>
                <a:spcPts val="750"/>
              </a:spcBef>
              <a:buFont typeface="Wingdings" panose="05000000000000000000" pitchFamily="2" charset="2"/>
              <a:buChar char="ü"/>
              <a:defRPr/>
            </a:pPr>
            <a:r>
              <a:rPr lang="en-GB" sz="2100" i="1" dirty="0">
                <a:solidFill>
                  <a:srgbClr val="00B050"/>
                </a:solidFill>
              </a:rPr>
              <a:t>Facilitate relationships</a:t>
            </a:r>
          </a:p>
          <a:p>
            <a:pPr marL="800100" lvl="1" indent="-342900">
              <a:spcBef>
                <a:spcPts val="750"/>
              </a:spcBef>
              <a:buFont typeface="Courier New" panose="02070309020205020404" pitchFamily="49" charset="0"/>
              <a:buChar char="o"/>
              <a:defRPr/>
            </a:pPr>
            <a:r>
              <a:rPr lang="en-GB" sz="2100" dirty="0">
                <a:solidFill>
                  <a:srgbClr val="00B050"/>
                </a:solidFill>
              </a:rPr>
              <a:t>Strengthen others</a:t>
            </a:r>
          </a:p>
          <a:p>
            <a:pPr marL="1257300" lvl="2" indent="-342900">
              <a:spcBef>
                <a:spcPts val="750"/>
              </a:spcBef>
              <a:buFont typeface="Wingdings" panose="05000000000000000000" pitchFamily="2" charset="2"/>
              <a:buChar char="ü"/>
              <a:defRPr/>
            </a:pPr>
            <a:r>
              <a:rPr lang="en-GB" sz="2100" i="1" dirty="0">
                <a:solidFill>
                  <a:srgbClr val="00B050"/>
                </a:solidFill>
              </a:rPr>
              <a:t>Enhance self determination</a:t>
            </a:r>
          </a:p>
          <a:p>
            <a:pPr marL="1257300" lvl="2" indent="-342900">
              <a:spcBef>
                <a:spcPts val="750"/>
              </a:spcBef>
              <a:buFont typeface="Wingdings" panose="05000000000000000000" pitchFamily="2" charset="2"/>
              <a:buChar char="ü"/>
              <a:defRPr/>
            </a:pPr>
            <a:r>
              <a:rPr lang="en-GB" sz="2100" i="1" dirty="0">
                <a:solidFill>
                  <a:srgbClr val="00B050"/>
                </a:solidFill>
              </a:rPr>
              <a:t>Develop confidence and competence</a:t>
            </a:r>
          </a:p>
        </p:txBody>
      </p:sp>
      <p:pic>
        <p:nvPicPr>
          <p:cNvPr id="6" name="Content Placeholder 6">
            <a:extLst>
              <a:ext uri="{FF2B5EF4-FFF2-40B4-BE49-F238E27FC236}">
                <a16:creationId xmlns:a16="http://schemas.microsoft.com/office/drawing/2014/main" id="{E8795EF3-DA7F-47AD-AC07-91CB687FCD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8024" y="1901429"/>
            <a:ext cx="4078772" cy="3055142"/>
          </a:xfrm>
          <a:prstGeom prst="rect">
            <a:avLst/>
          </a:prstGeom>
        </p:spPr>
      </p:pic>
    </p:spTree>
    <p:extLst>
      <p:ext uri="{BB962C8B-B14F-4D97-AF65-F5344CB8AC3E}">
        <p14:creationId xmlns:p14="http://schemas.microsoft.com/office/powerpoint/2010/main" val="675123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fade">
                                      <p:cBhvr>
                                        <p:cTn id="16" dur="500"/>
                                        <p:tgtEl>
                                          <p:spTgt spid="5">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500"/>
                                        <p:tgtEl>
                                          <p:spTgt spid="5">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fade">
                                      <p:cBhvr>
                                        <p:cTn id="24" dur="500"/>
                                        <p:tgtEl>
                                          <p:spTgt spid="5">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5">
                                            <p:txEl>
                                              <p:pRg st="4" end="4"/>
                                            </p:txEl>
                                          </p:spTgt>
                                        </p:tgtEl>
                                        <p:attrNameLst>
                                          <p:attrName>style.visibility</p:attrName>
                                        </p:attrNameLst>
                                      </p:cBhvr>
                                      <p:to>
                                        <p:strVal val="visible"/>
                                      </p:to>
                                    </p:set>
                                    <p:animEffect transition="in" filter="fade">
                                      <p:cBhvr>
                                        <p:cTn id="29" dur="500"/>
                                        <p:tgtEl>
                                          <p:spTgt spid="5">
                                            <p:txEl>
                                              <p:pRg st="4" end="4"/>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2E23A-B00F-4EDE-AF1C-C2694CB6CA2F}"/>
              </a:ext>
            </a:extLst>
          </p:cNvPr>
          <p:cNvSpPr>
            <a:spLocks noGrp="1"/>
          </p:cNvSpPr>
          <p:nvPr>
            <p:ph type="title"/>
          </p:nvPr>
        </p:nvSpPr>
        <p:spPr/>
        <p:txBody>
          <a:bodyPr/>
          <a:lstStyle/>
          <a:p>
            <a:r>
              <a:rPr lang="en-GB" dirty="0"/>
              <a:t>Encourage the heart </a:t>
            </a:r>
          </a:p>
        </p:txBody>
      </p:sp>
      <p:sp>
        <p:nvSpPr>
          <p:cNvPr id="6" name="Content Placeholder 2">
            <a:extLst>
              <a:ext uri="{FF2B5EF4-FFF2-40B4-BE49-F238E27FC236}">
                <a16:creationId xmlns:a16="http://schemas.microsoft.com/office/drawing/2014/main" id="{F5993177-5BFB-42F4-B6E2-4812193A8020}"/>
              </a:ext>
            </a:extLst>
          </p:cNvPr>
          <p:cNvSpPr>
            <a:spLocks noGrp="1"/>
          </p:cNvSpPr>
          <p:nvPr>
            <p:ph sz="half" idx="1"/>
          </p:nvPr>
        </p:nvSpPr>
        <p:spPr>
          <a:xfrm>
            <a:off x="30882" y="1445092"/>
            <a:ext cx="5181600" cy="4351338"/>
          </a:xfrm>
        </p:spPr>
        <p:txBody>
          <a:bodyPr/>
          <a:lstStyle/>
          <a:p>
            <a:pPr lvl="0">
              <a:defRPr/>
            </a:pPr>
            <a:r>
              <a:rPr lang="en-GB" b="1" dirty="0">
                <a:solidFill>
                  <a:srgbClr val="FF0000"/>
                </a:solidFill>
              </a:rPr>
              <a:t>Encourage the heart</a:t>
            </a:r>
            <a:r>
              <a:rPr lang="en-GB" dirty="0">
                <a:solidFill>
                  <a:srgbClr val="FF0000"/>
                </a:solidFill>
              </a:rPr>
              <a:t> – </a:t>
            </a:r>
          </a:p>
          <a:p>
            <a:pPr marL="800100" lvl="1" indent="-342900">
              <a:spcBef>
                <a:spcPts val="750"/>
              </a:spcBef>
              <a:buFont typeface="Courier New" panose="02070309020205020404" pitchFamily="49" charset="0"/>
              <a:buChar char="o"/>
              <a:defRPr/>
            </a:pPr>
            <a:r>
              <a:rPr lang="en-GB" sz="2100" dirty="0">
                <a:solidFill>
                  <a:srgbClr val="FF0000"/>
                </a:solidFill>
              </a:rPr>
              <a:t>Recognise contributions</a:t>
            </a:r>
          </a:p>
          <a:p>
            <a:pPr marL="1257300" lvl="2" indent="-342900">
              <a:spcBef>
                <a:spcPts val="750"/>
              </a:spcBef>
              <a:buFont typeface="Wingdings" panose="05000000000000000000" pitchFamily="2" charset="2"/>
              <a:buChar char="ü"/>
              <a:defRPr/>
            </a:pPr>
            <a:r>
              <a:rPr lang="en-GB" sz="2100" i="1" dirty="0">
                <a:solidFill>
                  <a:srgbClr val="FF0000"/>
                </a:solidFill>
              </a:rPr>
              <a:t>Expect the best</a:t>
            </a:r>
          </a:p>
          <a:p>
            <a:pPr marL="1257300" lvl="2" indent="-342900">
              <a:spcBef>
                <a:spcPts val="750"/>
              </a:spcBef>
              <a:buFont typeface="Wingdings" panose="05000000000000000000" pitchFamily="2" charset="2"/>
              <a:buChar char="ü"/>
              <a:defRPr/>
            </a:pPr>
            <a:r>
              <a:rPr lang="en-GB" sz="2100" i="1" dirty="0">
                <a:solidFill>
                  <a:srgbClr val="FF0000"/>
                </a:solidFill>
              </a:rPr>
              <a:t>Personalise recognition</a:t>
            </a:r>
          </a:p>
          <a:p>
            <a:pPr marL="800100" lvl="1" indent="-342900">
              <a:spcBef>
                <a:spcPts val="750"/>
              </a:spcBef>
              <a:buFont typeface="Courier New" panose="02070309020205020404" pitchFamily="49" charset="0"/>
              <a:buChar char="o"/>
              <a:defRPr/>
            </a:pPr>
            <a:r>
              <a:rPr lang="en-GB" sz="2100" dirty="0">
                <a:solidFill>
                  <a:srgbClr val="FF0000"/>
                </a:solidFill>
              </a:rPr>
              <a:t>Celebrate the values and victories</a:t>
            </a:r>
          </a:p>
          <a:p>
            <a:pPr marL="1257300" lvl="2" indent="-342900">
              <a:spcBef>
                <a:spcPts val="750"/>
              </a:spcBef>
              <a:buFont typeface="Wingdings" panose="05000000000000000000" pitchFamily="2" charset="2"/>
              <a:buChar char="ü"/>
              <a:defRPr/>
            </a:pPr>
            <a:r>
              <a:rPr lang="en-GB" sz="2100" i="1" dirty="0">
                <a:solidFill>
                  <a:srgbClr val="FF0000"/>
                </a:solidFill>
              </a:rPr>
              <a:t>Create a spirit of community</a:t>
            </a:r>
          </a:p>
          <a:p>
            <a:pPr marL="1257300" lvl="2" indent="-342900">
              <a:spcBef>
                <a:spcPts val="750"/>
              </a:spcBef>
              <a:buFont typeface="Wingdings" panose="05000000000000000000" pitchFamily="2" charset="2"/>
              <a:buChar char="ü"/>
              <a:defRPr/>
            </a:pPr>
            <a:r>
              <a:rPr lang="en-GB" sz="2100" i="1" dirty="0">
                <a:solidFill>
                  <a:srgbClr val="FF0000"/>
                </a:solidFill>
              </a:rPr>
              <a:t>Get personally involved</a:t>
            </a:r>
          </a:p>
        </p:txBody>
      </p:sp>
      <p:pic>
        <p:nvPicPr>
          <p:cNvPr id="7" name="Content Placeholder 6">
            <a:extLst>
              <a:ext uri="{FF2B5EF4-FFF2-40B4-BE49-F238E27FC236}">
                <a16:creationId xmlns:a16="http://schemas.microsoft.com/office/drawing/2014/main" id="{2029515B-9F51-4F22-BD28-BAA420D502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9825" y="2696836"/>
            <a:ext cx="2466975" cy="1847850"/>
          </a:xfrm>
          <a:prstGeom prst="rect">
            <a:avLst/>
          </a:prstGeom>
        </p:spPr>
      </p:pic>
    </p:spTree>
    <p:extLst>
      <p:ext uri="{BB962C8B-B14F-4D97-AF65-F5344CB8AC3E}">
        <p14:creationId xmlns:p14="http://schemas.microsoft.com/office/powerpoint/2010/main" val="3246986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1" end="1"/>
                                            </p:txEl>
                                          </p:spTgt>
                                        </p:tgtEl>
                                        <p:attrNameLst>
                                          <p:attrName>style.visibility</p:attrName>
                                        </p:attrNameLst>
                                      </p:cBhvr>
                                      <p:to>
                                        <p:strVal val="visible"/>
                                      </p:to>
                                    </p:set>
                                    <p:animEffect transition="in" filter="fade">
                                      <p:cBhvr>
                                        <p:cTn id="16" dur="500"/>
                                        <p:tgtEl>
                                          <p:spTgt spid="6">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500"/>
                                        <p:tgtEl>
                                          <p:spTgt spid="6">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500"/>
                                        <p:tgtEl>
                                          <p:spTgt spid="6">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Effect transition="in" filter="fade">
                                      <p:cBhvr>
                                        <p:cTn id="29" dur="500"/>
                                        <p:tgtEl>
                                          <p:spTgt spid="6">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6">
                                            <p:txEl>
                                              <p:pRg st="5" end="5"/>
                                            </p:txEl>
                                          </p:spTgt>
                                        </p:tgtEl>
                                        <p:attrNameLst>
                                          <p:attrName>style.visibility</p:attrName>
                                        </p:attrNameLst>
                                      </p:cBhvr>
                                      <p:to>
                                        <p:strVal val="visible"/>
                                      </p:to>
                                    </p:set>
                                    <p:animEffect transition="in" filter="fade">
                                      <p:cBhvr>
                                        <p:cTn id="34" dur="500"/>
                                        <p:tgtEl>
                                          <p:spTgt spid="6">
                                            <p:txEl>
                                              <p:pRg st="5" end="5"/>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6">
                                            <p:txEl>
                                              <p:pRg st="6" end="6"/>
                                            </p:txEl>
                                          </p:spTgt>
                                        </p:tgtEl>
                                        <p:attrNameLst>
                                          <p:attrName>style.visibility</p:attrName>
                                        </p:attrNameLst>
                                      </p:cBhvr>
                                      <p:to>
                                        <p:strVal val="visible"/>
                                      </p:to>
                                    </p:set>
                                    <p:animEffect transition="in" filter="fade">
                                      <p:cBhvr>
                                        <p:cTn id="39"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DD7A0-1844-4D32-BD6B-5DF917545DBB}"/>
              </a:ext>
            </a:extLst>
          </p:cNvPr>
          <p:cNvSpPr>
            <a:spLocks noGrp="1"/>
          </p:cNvSpPr>
          <p:nvPr>
            <p:ph type="title"/>
          </p:nvPr>
        </p:nvSpPr>
        <p:spPr>
          <a:xfrm>
            <a:off x="457200" y="0"/>
            <a:ext cx="8229600" cy="1143000"/>
          </a:xfrm>
        </p:spPr>
        <p:txBody>
          <a:bodyPr>
            <a:normAutofit/>
          </a:bodyPr>
          <a:lstStyle/>
          <a:p>
            <a:r>
              <a:rPr lang="en-GB" sz="4000" dirty="0"/>
              <a:t>Some final thoughts (a discussion)</a:t>
            </a:r>
          </a:p>
        </p:txBody>
      </p:sp>
      <p:sp>
        <p:nvSpPr>
          <p:cNvPr id="3" name="Content Placeholder 2">
            <a:extLst>
              <a:ext uri="{FF2B5EF4-FFF2-40B4-BE49-F238E27FC236}">
                <a16:creationId xmlns:a16="http://schemas.microsoft.com/office/drawing/2014/main" id="{DBF427F3-466F-4AED-81A2-2CA40ED18BDE}"/>
              </a:ext>
            </a:extLst>
          </p:cNvPr>
          <p:cNvSpPr>
            <a:spLocks noGrp="1"/>
          </p:cNvSpPr>
          <p:nvPr>
            <p:ph idx="1"/>
          </p:nvPr>
        </p:nvSpPr>
        <p:spPr>
          <a:xfrm>
            <a:off x="457200" y="1052736"/>
            <a:ext cx="8229600" cy="4392488"/>
          </a:xfrm>
        </p:spPr>
        <p:txBody>
          <a:bodyPr>
            <a:normAutofit lnSpcReduction="10000"/>
          </a:bodyPr>
          <a:lstStyle/>
          <a:p>
            <a:r>
              <a:rPr lang="en-GB" dirty="0">
                <a:solidFill>
                  <a:srgbClr val="FF0000"/>
                </a:solidFill>
              </a:rPr>
              <a:t>Leaders make a difference</a:t>
            </a:r>
          </a:p>
          <a:p>
            <a:r>
              <a:rPr lang="en-GB" dirty="0">
                <a:solidFill>
                  <a:srgbClr val="660066"/>
                </a:solidFill>
              </a:rPr>
              <a:t>Believe that you can lead</a:t>
            </a:r>
          </a:p>
          <a:p>
            <a:r>
              <a:rPr lang="en-GB" dirty="0">
                <a:solidFill>
                  <a:srgbClr val="FF0066"/>
                </a:solidFill>
              </a:rPr>
              <a:t>Learn to lead – experience is essential to learning</a:t>
            </a:r>
          </a:p>
          <a:p>
            <a:r>
              <a:rPr lang="en-GB" dirty="0">
                <a:solidFill>
                  <a:srgbClr val="009900"/>
                </a:solidFill>
              </a:rPr>
              <a:t>Trial and error – learn on the move</a:t>
            </a:r>
          </a:p>
          <a:p>
            <a:r>
              <a:rPr lang="en-GB" dirty="0">
                <a:solidFill>
                  <a:srgbClr val="FF3300"/>
                </a:solidFill>
              </a:rPr>
              <a:t>Observe people – learn from others</a:t>
            </a:r>
          </a:p>
          <a:p>
            <a:r>
              <a:rPr lang="en-GB" dirty="0">
                <a:solidFill>
                  <a:srgbClr val="993366"/>
                </a:solidFill>
              </a:rPr>
              <a:t>Learn through life</a:t>
            </a:r>
          </a:p>
          <a:p>
            <a:r>
              <a:rPr lang="en-GB" dirty="0">
                <a:solidFill>
                  <a:srgbClr val="996633"/>
                </a:solidFill>
              </a:rPr>
              <a:t>Leadership as Self-development</a:t>
            </a:r>
          </a:p>
          <a:p>
            <a:endParaRPr lang="en-GB" dirty="0"/>
          </a:p>
        </p:txBody>
      </p:sp>
    </p:spTree>
    <p:extLst>
      <p:ext uri="{BB962C8B-B14F-4D97-AF65-F5344CB8AC3E}">
        <p14:creationId xmlns:p14="http://schemas.microsoft.com/office/powerpoint/2010/main" val="1018561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200" y="1417638"/>
            <a:ext cx="8229600" cy="3917032"/>
          </a:xfrm>
        </p:spPr>
        <p:txBody>
          <a:bodyPr>
            <a:normAutofit/>
          </a:bodyPr>
          <a:lstStyle/>
          <a:p>
            <a:pPr marL="0" indent="0">
              <a:buNone/>
            </a:pPr>
            <a:r>
              <a:rPr lang="en-GB" dirty="0">
                <a:solidFill>
                  <a:srgbClr val="0000CC"/>
                </a:solidFill>
              </a:rPr>
              <a:t>After reading </a:t>
            </a:r>
            <a:r>
              <a:rPr lang="en-GB" i="1" dirty="0">
                <a:solidFill>
                  <a:srgbClr val="0000CC"/>
                </a:solidFill>
              </a:rPr>
              <a:t>Skills for the Workplace Yearbook, Final Year, edited by Andrew Maund, Chapter 22, p.556 - 567</a:t>
            </a:r>
            <a:r>
              <a:rPr lang="en-GB" dirty="0">
                <a:solidFill>
                  <a:srgbClr val="0000CC"/>
                </a:solidFill>
              </a:rPr>
              <a:t>: -</a:t>
            </a:r>
          </a:p>
          <a:p>
            <a:r>
              <a:rPr lang="en-GB" i="1" dirty="0">
                <a:solidFill>
                  <a:srgbClr val="FF0066"/>
                </a:solidFill>
              </a:rPr>
              <a:t>Critically analyse ‘Visionary leadership’</a:t>
            </a:r>
            <a:endParaRPr lang="en-GB" dirty="0">
              <a:solidFill>
                <a:srgbClr val="FF0066"/>
              </a:solidFill>
            </a:endParaRPr>
          </a:p>
          <a:p>
            <a:r>
              <a:rPr lang="en-GB" i="1" dirty="0">
                <a:solidFill>
                  <a:srgbClr val="7030A0"/>
                </a:solidFill>
              </a:rPr>
              <a:t>Summarise your findings for discussion at the next session</a:t>
            </a:r>
          </a:p>
          <a:p>
            <a:r>
              <a:rPr lang="en-GB" dirty="0">
                <a:solidFill>
                  <a:srgbClr val="009900"/>
                </a:solidFill>
              </a:rPr>
              <a:t>Fully reference the evidence you provide</a:t>
            </a:r>
          </a:p>
        </p:txBody>
      </p:sp>
    </p:spTree>
    <p:extLst>
      <p:ext uri="{BB962C8B-B14F-4D97-AF65-F5344CB8AC3E}">
        <p14:creationId xmlns:p14="http://schemas.microsoft.com/office/powerpoint/2010/main" val="36430994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15</a:t>
            </a:fld>
            <a:endParaRPr lang="en-GB"/>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C19A70-49D2-4B48-A37F-22A5AF9D44D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487331A4-C63F-4E4E-A563-96CEABD947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8787</TotalTime>
  <Words>1285</Words>
  <Application>Microsoft Office PowerPoint</Application>
  <PresentationFormat>On-screen Show (4:3)</PresentationFormat>
  <Paragraphs>153</Paragraphs>
  <Slides>15</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Courier New</vt:lpstr>
      <vt:lpstr>Myriad Pro</vt:lpstr>
      <vt:lpstr>Wingdings</vt:lpstr>
      <vt:lpstr>20140311PresentationUWTSDTemplate</vt:lpstr>
      <vt:lpstr>BMSK6001 Emergent Leadership Skills for the Workplace</vt:lpstr>
      <vt:lpstr>Agenda</vt:lpstr>
      <vt:lpstr>Quick Group Review</vt:lpstr>
      <vt:lpstr>The Leadership Challenge</vt:lpstr>
      <vt:lpstr>The five practices of exemplary leadership Kouzes &amp; Posner (2012) </vt:lpstr>
      <vt:lpstr>Model the Way</vt:lpstr>
      <vt:lpstr>Inspire a shared vision </vt:lpstr>
      <vt:lpstr>Why are metaphors so useful?</vt:lpstr>
      <vt:lpstr>Exercise: Envision the future</vt:lpstr>
      <vt:lpstr>Challenge the process </vt:lpstr>
      <vt:lpstr>Enable others to act </vt:lpstr>
      <vt:lpstr>Encourage the heart </vt:lpstr>
      <vt:lpstr>Some final thoughts (a discussion)</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35</cp:revision>
  <dcterms:created xsi:type="dcterms:W3CDTF">2015-03-03T13:29:53Z</dcterms:created>
  <dcterms:modified xsi:type="dcterms:W3CDTF">2020-05-25T16:29:18Z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