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354" r:id="rId3"/>
    <p:sldId id="331" r:id="rId4"/>
    <p:sldId id="357" r:id="rId5"/>
    <p:sldId id="619" r:id="rId6"/>
    <p:sldId id="348" r:id="rId7"/>
    <p:sldId id="350" r:id="rId8"/>
    <p:sldId id="349" r:id="rId9"/>
    <p:sldId id="343" r:id="rId10"/>
    <p:sldId id="344" r:id="rId11"/>
    <p:sldId id="355" r:id="rId12"/>
    <p:sldId id="332" r:id="rId13"/>
    <p:sldId id="363" r:id="rId14"/>
    <p:sldId id="356" r:id="rId15"/>
    <p:sldId id="358" r:id="rId16"/>
    <p:sldId id="351" r:id="rId17"/>
    <p:sldId id="364" r:id="rId18"/>
    <p:sldId id="365" r:id="rId19"/>
    <p:sldId id="366" r:id="rId20"/>
    <p:sldId id="342" r:id="rId2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7ACEDC-C766-437D-AD0D-C22C05C1795E}" v="2" dt="2024-10-13T11:32:50.6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57" y="43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827ACEDC-C766-437D-AD0D-C22C05C1795E}"/>
    <pc:docChg chg="addSld delSld modSld">
      <pc:chgData name="Piyumika Kithulgoda Gamage" userId="8130ac14-9727-4963-a006-512f362f8357" providerId="ADAL" clId="{827ACEDC-C766-437D-AD0D-C22C05C1795E}" dt="2024-10-14T12:27:40.275" v="43" actId="20577"/>
      <pc:docMkLst>
        <pc:docMk/>
      </pc:docMkLst>
      <pc:sldChg chg="modSp mod">
        <pc:chgData name="Piyumika Kithulgoda Gamage" userId="8130ac14-9727-4963-a006-512f362f8357" providerId="ADAL" clId="{827ACEDC-C766-437D-AD0D-C22C05C1795E}" dt="2024-10-14T12:26:21.623" v="16" actId="20577"/>
        <pc:sldMkLst>
          <pc:docMk/>
          <pc:sldMk cId="764574" sldId="332"/>
        </pc:sldMkLst>
        <pc:spChg chg="mod">
          <ac:chgData name="Piyumika Kithulgoda Gamage" userId="8130ac14-9727-4963-a006-512f362f8357" providerId="ADAL" clId="{827ACEDC-C766-437D-AD0D-C22C05C1795E}" dt="2024-10-14T12:26:21.623" v="16" actId="20577"/>
          <ac:spMkLst>
            <pc:docMk/>
            <pc:sldMk cId="764574" sldId="332"/>
            <ac:spMk id="4" creationId="{B54272C6-CA1F-449C-9963-9538CCC8EF42}"/>
          </ac:spMkLst>
        </pc:spChg>
      </pc:sldChg>
      <pc:sldChg chg="del">
        <pc:chgData name="Piyumika Kithulgoda Gamage" userId="8130ac14-9727-4963-a006-512f362f8357" providerId="ADAL" clId="{827ACEDC-C766-437D-AD0D-C22C05C1795E}" dt="2024-10-13T11:32:46.492" v="1" actId="47"/>
        <pc:sldMkLst>
          <pc:docMk/>
          <pc:sldMk cId="2138749598" sldId="347"/>
        </pc:sldMkLst>
      </pc:sldChg>
      <pc:sldChg chg="modSp mod">
        <pc:chgData name="Piyumika Kithulgoda Gamage" userId="8130ac14-9727-4963-a006-512f362f8357" providerId="ADAL" clId="{827ACEDC-C766-437D-AD0D-C22C05C1795E}" dt="2024-10-14T12:27:40.275" v="43" actId="20577"/>
        <pc:sldMkLst>
          <pc:docMk/>
          <pc:sldMk cId="2624633604" sldId="363"/>
        </pc:sldMkLst>
        <pc:spChg chg="mod">
          <ac:chgData name="Piyumika Kithulgoda Gamage" userId="8130ac14-9727-4963-a006-512f362f8357" providerId="ADAL" clId="{827ACEDC-C766-437D-AD0D-C22C05C1795E}" dt="2024-10-14T12:27:40.275" v="43" actId="20577"/>
          <ac:spMkLst>
            <pc:docMk/>
            <pc:sldMk cId="2624633604" sldId="363"/>
            <ac:spMk id="4" creationId="{B54272C6-CA1F-449C-9963-9538CCC8EF42}"/>
          </ac:spMkLst>
        </pc:spChg>
      </pc:sldChg>
      <pc:sldChg chg="modSp add">
        <pc:chgData name="Piyumika Kithulgoda Gamage" userId="8130ac14-9727-4963-a006-512f362f8357" providerId="ADAL" clId="{827ACEDC-C766-437D-AD0D-C22C05C1795E}" dt="2024-10-13T11:32:50.684" v="2" actId="14100"/>
        <pc:sldMkLst>
          <pc:docMk/>
          <pc:sldMk cId="0" sldId="619"/>
        </pc:sldMkLst>
        <pc:spChg chg="mod">
          <ac:chgData name="Piyumika Kithulgoda Gamage" userId="8130ac14-9727-4963-a006-512f362f8357" providerId="ADAL" clId="{827ACEDC-C766-437D-AD0D-C22C05C1795E}" dt="2024-10-13T11:32:50.684" v="2" actId="14100"/>
          <ac:spMkLst>
            <pc:docMk/>
            <pc:sldMk cId="0" sldId="619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085862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16268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928336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545626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14/10/2024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358684" y="943679"/>
            <a:ext cx="7613662" cy="792088"/>
          </a:xfrm>
        </p:spPr>
        <p:txBody>
          <a:bodyPr/>
          <a:lstStyle/>
          <a:p>
            <a:pPr eaLnBrk="1" hangingPunct="1"/>
            <a:r>
              <a:rPr lang="en-GB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  <a:cs typeface="Aharoni" panose="02010803020104030203" pitchFamily="2" charset="-79"/>
              </a:rPr>
              <a:t>Welcome to</a:t>
            </a:r>
            <a:endParaRPr lang="en-GB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  <p:sp>
        <p:nvSpPr>
          <p:cNvPr id="8" name="Subtitle 4">
            <a:extLst>
              <a:ext uri="{FF2B5EF4-FFF2-40B4-BE49-F238E27FC236}">
                <a16:creationId xmlns:a16="http://schemas.microsoft.com/office/drawing/2014/main" id="{6CA81533-E038-4872-98F4-AE2669FB82B7}"/>
              </a:ext>
            </a:extLst>
          </p:cNvPr>
          <p:cNvSpPr txBox="1">
            <a:spLocks/>
          </p:cNvSpPr>
          <p:nvPr/>
        </p:nvSpPr>
        <p:spPr bwMode="auto">
          <a:xfrm>
            <a:off x="2358684" y="3257239"/>
            <a:ext cx="7613662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rial Black" panose="020B0A04020102020204" pitchFamily="34" charset="0"/>
                <a:cs typeface="Aharoni" panose="02010803020104030203" pitchFamily="2" charset="-79"/>
              </a:rPr>
              <a:t>and</a:t>
            </a:r>
            <a:endParaRPr lang="en-GB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rial Black" panose="020B0A04020102020204" pitchFamily="34" charset="0"/>
            </a:endParaRPr>
          </a:p>
        </p:txBody>
      </p:sp>
      <p:sp>
        <p:nvSpPr>
          <p:cNvPr id="9" name="Subtitle 4">
            <a:extLst>
              <a:ext uri="{FF2B5EF4-FFF2-40B4-BE49-F238E27FC236}">
                <a16:creationId xmlns:a16="http://schemas.microsoft.com/office/drawing/2014/main" id="{39DC0474-D039-43A6-963A-CA68F96AF4BE}"/>
              </a:ext>
            </a:extLst>
          </p:cNvPr>
          <p:cNvSpPr txBox="1">
            <a:spLocks/>
          </p:cNvSpPr>
          <p:nvPr/>
        </p:nvSpPr>
        <p:spPr bwMode="auto">
          <a:xfrm>
            <a:off x="623392" y="443711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Subtitle 4">
            <a:extLst>
              <a:ext uri="{FF2B5EF4-FFF2-40B4-BE49-F238E27FC236}">
                <a16:creationId xmlns:a16="http://schemas.microsoft.com/office/drawing/2014/main" id="{1DA9821A-CAE8-453F-91BF-AF89412225D9}"/>
              </a:ext>
            </a:extLst>
          </p:cNvPr>
          <p:cNvSpPr txBox="1">
            <a:spLocks/>
          </p:cNvSpPr>
          <p:nvPr/>
        </p:nvSpPr>
        <p:spPr bwMode="auto">
          <a:xfrm>
            <a:off x="1767942" y="2112619"/>
            <a:ext cx="8795146" cy="936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cmeFont" pitchFamily="2" charset="0"/>
                <a:cs typeface="Aharoni" panose="02010803020104030203" pitchFamily="2" charset="-79"/>
              </a:rPr>
              <a:t>University of Wales Trinity Saint David </a:t>
            </a:r>
            <a:r>
              <a:rPr lang="en-GB" sz="2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AcmeFont" pitchFamily="2" charset="0"/>
                <a:cs typeface="Aharoni" panose="02010803020104030203" pitchFamily="2" charset="-79"/>
              </a:rPr>
              <a:t>(London Campus)</a:t>
            </a:r>
            <a:endParaRPr lang="en-GB" altLang="en-US" sz="2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FFFF00"/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AcmeFont" pitchFamily="2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2289169" y="3717033"/>
            <a:ext cx="7613662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We Will Discuss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55440" y="1340768"/>
            <a:ext cx="5966446" cy="4176464"/>
          </a:xfrm>
        </p:spPr>
        <p:txBody>
          <a:bodyPr/>
          <a:lstStyle/>
          <a:p>
            <a:r>
              <a:rPr lang="en-US" dirty="0">
                <a:latin typeface="Comic Sans MS" panose="030F0702030302020204" pitchFamily="66" charset="0"/>
              </a:rPr>
              <a:t>Know each other</a:t>
            </a:r>
          </a:p>
          <a:p>
            <a:r>
              <a:rPr lang="en-US" dirty="0">
                <a:latin typeface="Comic Sans MS" panose="030F0702030302020204" pitchFamily="66" charset="0"/>
              </a:rPr>
              <a:t>Ground rules</a:t>
            </a:r>
          </a:p>
          <a:p>
            <a:r>
              <a:rPr lang="en-US" dirty="0">
                <a:latin typeface="Comic Sans MS" panose="030F0702030302020204" pitchFamily="66" charset="0"/>
              </a:rPr>
              <a:t>Teaching approach</a:t>
            </a:r>
          </a:p>
          <a:p>
            <a:r>
              <a:rPr lang="en-US" dirty="0">
                <a:latin typeface="Comic Sans MS" panose="030F0702030302020204" pitchFamily="66" charset="0"/>
              </a:rPr>
              <a:t>University sessions</a:t>
            </a:r>
          </a:p>
          <a:p>
            <a:r>
              <a:rPr lang="en-US" dirty="0">
                <a:latin typeface="Comic Sans MS" panose="030F0702030302020204" pitchFamily="66" charset="0"/>
              </a:rPr>
              <a:t>Moodle</a:t>
            </a:r>
          </a:p>
          <a:p>
            <a:r>
              <a:rPr lang="en-US" dirty="0">
                <a:latin typeface="Comic Sans MS" panose="030F0702030302020204" pitchFamily="66" charset="0"/>
              </a:rPr>
              <a:t>Your notes</a:t>
            </a:r>
          </a:p>
          <a:p>
            <a:r>
              <a:rPr lang="en-US" dirty="0">
                <a:latin typeface="Comic Sans MS" panose="030F0702030302020204" pitchFamily="66" charset="0"/>
              </a:rPr>
              <a:t>Library materials</a:t>
            </a:r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B2B00F-D502-C338-50F2-9776E41E60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541" y="1369351"/>
            <a:ext cx="4460357" cy="34907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9858" y="596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Introduction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1A6920-CD96-415B-B7C9-2F6FD4361B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416" y="1628800"/>
            <a:ext cx="10441159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457200" indent="-4572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introduce yourself and tell us why you're here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tell us an interesting fact about yourself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altLang="en-US" sz="3600" dirty="0">
                <a:solidFill>
                  <a:srgbClr val="002060"/>
                </a:solidFill>
                <a:latin typeface="Comic Sans MS" panose="030F0702030302020204" pitchFamily="66" charset="0"/>
              </a:rPr>
              <a:t>Please tell us an interesting fact about your country</a:t>
            </a:r>
            <a:endParaRPr lang="en-GB" altLang="en-US" sz="3200" dirty="0">
              <a:solidFill>
                <a:srgbClr val="FFFF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42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1970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352" y="1052736"/>
            <a:ext cx="9864576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to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Coming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No authorised absences; if you cannot attend for longer than a week, please get in touch with Student Services who will advise you on your options</a:t>
            </a:r>
            <a:endParaRPr lang="en-GB" alt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81200" y="20638"/>
            <a:ext cx="8229600" cy="1143000"/>
          </a:xfrm>
        </p:spPr>
        <p:txBody>
          <a:bodyPr/>
          <a:lstStyle/>
          <a:p>
            <a:pPr eaLnBrk="1" hangingPunct="1"/>
            <a:br>
              <a:rPr lang="en-GB" altLang="en-US" sz="4000" b="1" dirty="0"/>
            </a:br>
            <a:r>
              <a:rPr lang="en-GB" altLang="en-US" sz="3600" b="1" dirty="0"/>
              <a:t>Example: Class starts at 9.00am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E4E5-9127-472F-A8C7-2D25AB21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470819"/>
            <a:ext cx="10585176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Student arrives at 9.05 - full attendance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Student arrives at 9.20 – marked as late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Student arrives at 9.45 – marked as absent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 </a:t>
            </a:r>
          </a:p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Comic Sans MS" panose="030F0702030302020204" pitchFamily="66" charset="0"/>
              </a:rPr>
              <a:t>NOTE:</a:t>
            </a:r>
          </a:p>
          <a:p>
            <a:pPr marL="0" indent="0" eaLnBrk="1" hangingPunct="1">
              <a:buNone/>
              <a:defRPr/>
            </a:pPr>
            <a:r>
              <a:rPr lang="en-GB" altLang="en-US" dirty="0">
                <a:latin typeface="Comic Sans MS" panose="030F0702030302020204" pitchFamily="66" charset="0"/>
              </a:rPr>
              <a:t>Same rules apply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97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3600" b="1" dirty="0"/>
              <a:t>Making the Most of Your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417638"/>
            <a:ext cx="10801200" cy="3917032"/>
          </a:xfrm>
        </p:spPr>
        <p:txBody>
          <a:bodyPr/>
          <a:lstStyle/>
          <a:p>
            <a:pPr algn="just"/>
            <a:r>
              <a:rPr lang="en-GB" sz="2800" dirty="0">
                <a:latin typeface="Comic Sans MS" panose="030F0702030302020204" pitchFamily="66" charset="0"/>
              </a:rPr>
              <a:t>Arrive </a:t>
            </a:r>
            <a:r>
              <a:rPr lang="en-GB" sz="2800" b="1" dirty="0">
                <a:latin typeface="Comic Sans MS" panose="030F0702030302020204" pitchFamily="66" charset="0"/>
              </a:rPr>
              <a:t>on time</a:t>
            </a:r>
            <a:r>
              <a:rPr lang="en-GB" sz="2800" dirty="0">
                <a:latin typeface="Comic Sans MS" panose="030F0702030302020204" pitchFamily="66" charset="0"/>
              </a:rPr>
              <a:t> at the start and after any breaks.</a:t>
            </a:r>
          </a:p>
          <a:p>
            <a:pPr algn="just" eaLnBrk="1" hangingPunct="1"/>
            <a:r>
              <a:rPr lang="en-GB" altLang="en-US" sz="2800" dirty="0">
                <a:latin typeface="Comic Sans MS" panose="030F0702030302020204" pitchFamily="66" charset="0"/>
              </a:rPr>
              <a:t>Mobile phones – switched off and in your bag. Out of sight out of mind!</a:t>
            </a:r>
          </a:p>
          <a:p>
            <a:pPr algn="just"/>
            <a:r>
              <a:rPr lang="en-GB" sz="2800" dirty="0">
                <a:latin typeface="Comic Sans MS" panose="030F0702030302020204" pitchFamily="66" charset="0"/>
              </a:rPr>
              <a:t>Take notes - these will help focus your thoughts as you complete the associated reading (r</a:t>
            </a:r>
            <a:r>
              <a:rPr lang="en-GB" altLang="en-US" sz="2800" dirty="0">
                <a:latin typeface="Comic Sans MS" panose="030F0702030302020204" pitchFamily="66" charset="0"/>
              </a:rPr>
              <a:t>emember to bring pen and paper)</a:t>
            </a:r>
          </a:p>
          <a:p>
            <a:pPr algn="just"/>
            <a:r>
              <a:rPr lang="en-GB" altLang="en-US" sz="2800" dirty="0">
                <a:latin typeface="Comic Sans MS" panose="030F0702030302020204" pitchFamily="66" charset="0"/>
              </a:rPr>
              <a:t>Correspondence – name, student number, module – make sure you check your UWTSD email frequently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442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7172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Learning and Teaching Strategies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767408" y="980728"/>
            <a:ext cx="10153128" cy="5148572"/>
          </a:xfrm>
        </p:spPr>
        <p:txBody>
          <a:bodyPr/>
          <a:lstStyle/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Lectures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For the explanation of key themes and concepts</a:t>
            </a:r>
          </a:p>
          <a:p>
            <a:pPr lvl="2">
              <a:spcBef>
                <a:spcPts val="200"/>
              </a:spcBef>
              <a:spcAft>
                <a:spcPts val="200"/>
              </a:spcAft>
            </a:pPr>
            <a:r>
              <a:rPr lang="en-GB" sz="2000" dirty="0">
                <a:latin typeface="Comic Sans MS" panose="030F0702030302020204" pitchFamily="66" charset="0"/>
              </a:rPr>
              <a:t>principally lecturer talking but feel free to ask questions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Workshops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Various activities and cases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Moodle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Web-pages devoted to the module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Repository for resources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Communication</a:t>
            </a:r>
          </a:p>
          <a:p>
            <a:pPr>
              <a:spcBef>
                <a:spcPts val="200"/>
              </a:spcBef>
              <a:spcAft>
                <a:spcPts val="200"/>
              </a:spcAft>
            </a:pPr>
            <a:r>
              <a:rPr lang="en-GB" sz="2800" dirty="0">
                <a:latin typeface="Comic Sans MS" panose="030F0702030302020204" pitchFamily="66" charset="0"/>
                <a:cs typeface="Arial" panose="020B0604020202020204" pitchFamily="34" charset="0"/>
              </a:rPr>
              <a:t>Reading/personal study – see reading list</a:t>
            </a:r>
          </a:p>
          <a:p>
            <a:pPr lvl="1">
              <a:spcBef>
                <a:spcPts val="200"/>
              </a:spcBef>
              <a:spcAft>
                <a:spcPts val="200"/>
              </a:spcAft>
            </a:pPr>
            <a:r>
              <a:rPr lang="en-GB" sz="2400" dirty="0">
                <a:latin typeface="Comic Sans MS" panose="030F0702030302020204" pitchFamily="66" charset="0"/>
              </a:rPr>
              <a:t>Most important of all!!</a:t>
            </a:r>
          </a:p>
          <a:p>
            <a:endParaRPr lang="en-GB" dirty="0"/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AE0F95-FF54-327B-4528-4486FDC97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224" y="2204864"/>
            <a:ext cx="3545365" cy="297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754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Module Aims</a:t>
            </a:r>
            <a:endParaRPr lang="en-GB" sz="3600" dirty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9416" y="1700808"/>
            <a:ext cx="10441160" cy="3744317"/>
          </a:xfrm>
        </p:spPr>
        <p:txBody>
          <a:bodyPr/>
          <a:lstStyle/>
          <a:p>
            <a:pPr algn="just"/>
            <a:r>
              <a:rPr lang="en-GB" dirty="0">
                <a:latin typeface="Comic Sans MS" panose="030F0702030302020204" pitchFamily="66" charset="0"/>
              </a:rPr>
              <a:t>To enable students focus on the techniques involved in the formation and implementation of a strategy within an organisation.</a:t>
            </a:r>
          </a:p>
          <a:p>
            <a:pPr algn="just"/>
            <a:r>
              <a:rPr lang="en-GB" dirty="0">
                <a:latin typeface="Comic Sans MS" panose="030F0702030302020204" pitchFamily="66" charset="0"/>
              </a:rPr>
              <a:t>To provide an understanding of the nature of strategic analysis, strategy formulation and its implementation.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984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Learning Outcomes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23392" y="964545"/>
            <a:ext cx="10945215" cy="4752527"/>
          </a:xfrm>
        </p:spPr>
        <p:txBody>
          <a:bodyPr/>
          <a:lstStyle/>
          <a:p>
            <a:pPr marL="0" indent="0" algn="just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 demonstrate the ability to: </a:t>
            </a:r>
          </a:p>
          <a:p>
            <a:endParaRPr lang="en-GB" sz="2400" dirty="0"/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Examine the relationship between the external context of an organisation and its internal context, and how these impact on its strategies.</a:t>
            </a:r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Critically evaluate the competitive and development strategies of an organisation in the context of contemporary strategic management issues.</a:t>
            </a:r>
          </a:p>
          <a:p>
            <a:pPr lvl="1" algn="just"/>
            <a:r>
              <a:rPr lang="en-GB" sz="2600" dirty="0">
                <a:latin typeface="Comic Sans MS" panose="030F0702030302020204" pitchFamily="66" charset="0"/>
              </a:rPr>
              <a:t>Analyse the factors that must be considered by an organisation in the implementation of a strategy.</a:t>
            </a:r>
          </a:p>
        </p:txBody>
      </p:sp>
    </p:spTree>
    <p:extLst>
      <p:ext uri="{BB962C8B-B14F-4D97-AF65-F5344CB8AC3E}">
        <p14:creationId xmlns:p14="http://schemas.microsoft.com/office/powerpoint/2010/main" val="221021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3600" b="1" dirty="0"/>
              <a:t>Study Time Allocation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5401" y="1484784"/>
            <a:ext cx="9686826" cy="1143000"/>
          </a:xfrm>
        </p:spPr>
        <p:txBody>
          <a:bodyPr/>
          <a:lstStyle/>
          <a:p>
            <a:pPr marL="0" indent="0" algn="just">
              <a:buNone/>
            </a:pPr>
            <a:r>
              <a:rPr lang="en-GB" sz="2700" b="1" dirty="0">
                <a:latin typeface="Comic Sans MS" panose="030F0702030302020204" pitchFamily="66" charset="0"/>
                <a:cs typeface="Arial" panose="020B0604020202020204" pitchFamily="34" charset="0"/>
              </a:rPr>
              <a:t>The allocation of teaching to deliver the module is: 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A5E11E-0857-8B0C-A195-1087352505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2" y="2627784"/>
            <a:ext cx="11077575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701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89"/>
            <a:ext cx="8229600" cy="1143000"/>
          </a:xfrm>
        </p:spPr>
        <p:txBody>
          <a:bodyPr/>
          <a:lstStyle/>
          <a:p>
            <a:r>
              <a:rPr lang="en-GB" sz="4000" b="1" dirty="0"/>
              <a:t>Assessment 1 – Exam (50%)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4272C6-CA1F-449C-9963-9538CCC8EF42}"/>
              </a:ext>
            </a:extLst>
          </p:cNvPr>
          <p:cNvSpPr txBox="1">
            <a:spLocks/>
          </p:cNvSpPr>
          <p:nvPr/>
        </p:nvSpPr>
        <p:spPr bwMode="auto">
          <a:xfrm>
            <a:off x="479376" y="1700808"/>
            <a:ext cx="1123324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just"/>
            <a:r>
              <a:rPr lang="en-GB" dirty="0">
                <a:latin typeface="Comic Sans MS" panose="030F0702030302020204" pitchFamily="66" charset="0"/>
              </a:rPr>
              <a:t>You will have your in-class exam (you will be informed about the exam date in advance)</a:t>
            </a:r>
          </a:p>
          <a:p>
            <a:pPr lvl="1" algn="just"/>
            <a:r>
              <a:rPr lang="en-GB" dirty="0">
                <a:latin typeface="Comic Sans MS" panose="030F0702030302020204" pitchFamily="66" charset="0"/>
              </a:rPr>
              <a:t>We will have a review and mock exam in week 10</a:t>
            </a:r>
          </a:p>
          <a:p>
            <a:pPr lvl="1" algn="just"/>
            <a:r>
              <a:rPr lang="en-GB" dirty="0">
                <a:latin typeface="Comic Sans MS" panose="030F0702030302020204" pitchFamily="66" charset="0"/>
              </a:rPr>
              <a:t>In your exam, you will have:</a:t>
            </a:r>
          </a:p>
          <a:p>
            <a:pPr lvl="2" algn="just"/>
            <a:r>
              <a:rPr lang="en-GB" dirty="0">
                <a:latin typeface="Comic Sans MS" panose="030F0702030302020204" pitchFamily="66" charset="0"/>
              </a:rPr>
              <a:t>Multiple-choice questions: 20 questions – 40% mark (2 marks for each question)</a:t>
            </a:r>
          </a:p>
          <a:p>
            <a:pPr lvl="2" algn="just"/>
            <a:r>
              <a:rPr lang="en-GB" dirty="0">
                <a:latin typeface="Comic Sans MS" panose="030F0702030302020204" pitchFamily="66" charset="0"/>
              </a:rPr>
              <a:t>Open-ended questions: 3 questions (out of 4 available questions) – 60% mark (20 marks for each question)</a:t>
            </a:r>
          </a:p>
          <a:p>
            <a:pPr lvl="1"/>
            <a:endParaRPr lang="en-GB" dirty="0">
              <a:latin typeface="Comic Sans MS" panose="030F0702030302020204" pitchFamily="66" charset="0"/>
            </a:endParaRPr>
          </a:p>
          <a:p>
            <a:pPr marL="457200" lvl="1" indent="0" algn="just">
              <a:buNone/>
            </a:pPr>
            <a:endParaRPr lang="en-GB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589"/>
            <a:ext cx="11017224" cy="1143000"/>
          </a:xfrm>
        </p:spPr>
        <p:txBody>
          <a:bodyPr/>
          <a:lstStyle/>
          <a:p>
            <a:r>
              <a:rPr lang="en-GB" sz="4000" b="1" dirty="0"/>
              <a:t>Assessment 2 - Individual Coursework (50%)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54272C6-CA1F-449C-9963-9538CCC8EF42}"/>
              </a:ext>
            </a:extLst>
          </p:cNvPr>
          <p:cNvSpPr txBox="1">
            <a:spLocks/>
          </p:cNvSpPr>
          <p:nvPr/>
        </p:nvSpPr>
        <p:spPr bwMode="auto">
          <a:xfrm>
            <a:off x="479376" y="1268760"/>
            <a:ext cx="1123324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400" dirty="0"/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Hand out date will be the second week of the term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You are required to write a 2,500 words report (using your strategic management knowledge) to analyse an international company’s business strategies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We will have a review and revision of the final assignment in week 3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latin typeface="Comic Sans MS" panose="030F0702030302020204" pitchFamily="66" charset="0"/>
              </a:rPr>
              <a:t>We will have an assignment workshop in week 6</a:t>
            </a:r>
          </a:p>
          <a:p>
            <a:pPr marL="457200" lvl="1" indent="0" algn="just">
              <a:buNone/>
            </a:pPr>
            <a:endParaRPr lang="en-GB" sz="2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4633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320" y="0"/>
            <a:ext cx="8229600" cy="1143000"/>
          </a:xfrm>
        </p:spPr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143000"/>
            <a:ext cx="10657184" cy="4518248"/>
          </a:xfrm>
        </p:spPr>
        <p:txBody>
          <a:bodyPr/>
          <a:lstStyle/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The strategy process </a:t>
            </a:r>
            <a:r>
              <a:rPr lang="en-GB" sz="2400" dirty="0">
                <a:latin typeface="Comic Sans MS" panose="030F0702030302020204" pitchFamily="66" charset="0"/>
              </a:rPr>
              <a:t>- the nature of strategic management, of strategy, the strategy process and the strategic context, and the role of the management structure.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Organisational aims &amp; objectives </a:t>
            </a:r>
            <a:r>
              <a:rPr lang="en-GB" sz="2400" dirty="0">
                <a:latin typeface="Comic Sans MS" panose="030F0702030302020204" pitchFamily="66" charset="0"/>
              </a:rPr>
              <a:t>- the concept of "mission" and its relevance to firm strategy - Different types of organisations &amp; objectives (for-profit, not-for-profit, and public organisations).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Strategic analysis &amp; capability </a:t>
            </a:r>
            <a:r>
              <a:rPr lang="en-GB" sz="2400" dirty="0">
                <a:latin typeface="Comic Sans MS" panose="030F0702030302020204" pitchFamily="66" charset="0"/>
              </a:rPr>
              <a:t>- diagnosing and analysing strategic capability; the external environmental assessment; the remote environment, the market environment, the industry environment and national competitiveness; the internal environmental analysis, resources and capabilities; the analysis of the environment and strategy issues in key regions of the world; the situational analysis.</a:t>
            </a:r>
          </a:p>
        </p:txBody>
      </p:sp>
    </p:spTree>
    <p:extLst>
      <p:ext uri="{BB962C8B-B14F-4D97-AF65-F5344CB8AC3E}">
        <p14:creationId xmlns:p14="http://schemas.microsoft.com/office/powerpoint/2010/main" val="1043343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3320" y="0"/>
            <a:ext cx="8229600" cy="1143000"/>
          </a:xfrm>
        </p:spPr>
        <p:txBody>
          <a:bodyPr/>
          <a:lstStyle/>
          <a:p>
            <a:r>
              <a:rPr lang="en-GB" sz="3600" b="1" dirty="0"/>
              <a:t>Module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143000"/>
            <a:ext cx="10621180" cy="4518248"/>
          </a:xfrm>
        </p:spPr>
        <p:txBody>
          <a:bodyPr/>
          <a:lstStyle/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Strategy formulation: </a:t>
            </a:r>
            <a:r>
              <a:rPr lang="en-GB" sz="2400" dirty="0">
                <a:latin typeface="Comic Sans MS" panose="030F0702030302020204" pitchFamily="66" charset="0"/>
              </a:rPr>
              <a:t>functional and business level strategies, strategic positioning, competitive advantage, Generic Strategies, The Strategy Clock; corporate level strategies; growth, direction, Ansoff’s Matrix; limited vs. substantive growth strategies (diversification, integration, mergers and acquisitions).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Strategy Implementation </a:t>
            </a:r>
            <a:r>
              <a:rPr lang="en-GB" sz="2400" dirty="0">
                <a:latin typeface="Comic Sans MS" panose="030F0702030302020204" pitchFamily="66" charset="0"/>
              </a:rPr>
              <a:t>- Structures and control systems in an international context - International production strategy - International business strategy and entry routes to foreign markets.</a:t>
            </a:r>
          </a:p>
          <a:p>
            <a:pPr algn="just"/>
            <a:r>
              <a:rPr lang="en-GB" sz="2400" b="1" dirty="0">
                <a:latin typeface="Comic Sans MS" panose="030F0702030302020204" pitchFamily="66" charset="0"/>
              </a:rPr>
              <a:t>Sustainability</a:t>
            </a:r>
            <a:r>
              <a:rPr lang="en-GB" sz="2400" dirty="0">
                <a:latin typeface="Comic Sans MS" panose="030F0702030302020204" pitchFamily="66" charset="0"/>
              </a:rPr>
              <a:t> - The impact of the ecological environment on business strategy – Corporate governance and stakeholder expectation – Operational issues including process research, waste management, energy efficiency, transport and location.</a:t>
            </a:r>
          </a:p>
        </p:txBody>
      </p:sp>
    </p:spTree>
    <p:extLst>
      <p:ext uri="{BB962C8B-B14F-4D97-AF65-F5344CB8AC3E}">
        <p14:creationId xmlns:p14="http://schemas.microsoft.com/office/powerpoint/2010/main" val="2447900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Reading List</a:t>
            </a:r>
            <a:endParaRPr lang="en-GB" altLang="en-US" sz="3600" b="1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695400" y="836712"/>
            <a:ext cx="10801200" cy="4824536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Essential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Whittington, R. et al., 2020. Exploring Strategy: Text and Cases. 12 ed. Harlow: Pearson Education Limited.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Grant, R. M., 2018. Contemporary Strategy Analysis. 10 ed. NJ: John Wiley &amp; Sons, Inc.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Comic Sans MS" panose="030F0702030302020204" pitchFamily="66" charset="0"/>
              </a:rPr>
              <a:t>Lynch, R., 2015. Strategic Management. 7 ed. Harlow: Pearson Education Limited.</a:t>
            </a:r>
          </a:p>
          <a:p>
            <a:pPr marL="0" indent="0">
              <a:buNone/>
            </a:pPr>
            <a:r>
              <a:rPr lang="en-GB" sz="2000" b="1" dirty="0">
                <a:solidFill>
                  <a:prstClr val="black"/>
                </a:solidFill>
              </a:rPr>
              <a:t>Further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Gamble, J. E., </a:t>
            </a:r>
            <a:r>
              <a:rPr lang="en-GB" sz="16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Peteraf</a:t>
            </a:r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, M. A. &amp; Thompson Jr, A. A., 2015. Essentials of Strategic Management: The Quest for Competitive Advantage. 4 ed. New York: McGraw-Hill Education.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Barney, J. B. &amp; </a:t>
            </a:r>
            <a:r>
              <a:rPr lang="en-GB" sz="1600" dirty="0" err="1">
                <a:solidFill>
                  <a:prstClr val="black"/>
                </a:solidFill>
                <a:latin typeface="Comic Sans MS" panose="030F0702030302020204" pitchFamily="66" charset="0"/>
              </a:rPr>
              <a:t>Hesterly</a:t>
            </a:r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, W. S., 2015. Strategic Management and Competitive Advantage: Concepts and Cases. 5 ed. Essex: Pearson Education Limited.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Fogel, D. S., 2016. Strategic Sustainability: A Natural Environmental Lens on Organizations and Management. 1 ed. New York: Routledge.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Hill, C. W. L., Schilling, M. A. &amp; Jones, G. R., 2017. Strategic Management, Theory. 12 ed. Boston: Cengage Learning.</a:t>
            </a:r>
          </a:p>
          <a:p>
            <a:pPr algn="just"/>
            <a:r>
              <a:rPr lang="en-GB" sz="1600" dirty="0">
                <a:solidFill>
                  <a:prstClr val="black"/>
                </a:solidFill>
                <a:latin typeface="Comic Sans MS" panose="030F0702030302020204" pitchFamily="66" charset="0"/>
              </a:rPr>
              <a:t>Dess, G. G. et al., 2019. Strategic management: Creating competitive advantages. 9 ed. New York, NY: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3137024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Library Resources and Supports</a:t>
            </a:r>
            <a:endParaRPr lang="en-GB" altLang="en-US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31CF1F-A90D-5B74-5958-54DFCAE3E2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2" y="908720"/>
            <a:ext cx="5304794" cy="4706821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E2CA9986-C5EE-D9B3-8023-0642FBD745DF}"/>
              </a:ext>
            </a:extLst>
          </p:cNvPr>
          <p:cNvSpPr txBox="1">
            <a:spLocks/>
          </p:cNvSpPr>
          <p:nvPr/>
        </p:nvSpPr>
        <p:spPr>
          <a:xfrm>
            <a:off x="695400" y="1446903"/>
            <a:ext cx="6048623" cy="38007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Databases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Electronic Books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Journals and </a:t>
            </a:r>
            <a:r>
              <a:rPr lang="en-GB" dirty="0" err="1">
                <a:latin typeface="Comic Sans MS" panose="030F0702030302020204" pitchFamily="66" charset="0"/>
              </a:rPr>
              <a:t>eJournals</a:t>
            </a:r>
            <a:endParaRPr lang="en-GB" dirty="0">
              <a:latin typeface="Comic Sans MS" panose="030F0702030302020204" pitchFamily="66" charset="0"/>
            </a:endParaRP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Official Publications</a:t>
            </a:r>
          </a:p>
          <a:p>
            <a:pPr marL="363538" indent="-363538" algn="just"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latin typeface="Comic Sans MS" panose="030F0702030302020204" pitchFamily="66" charset="0"/>
              </a:rPr>
              <a:t>Multimedia Resources</a:t>
            </a:r>
          </a:p>
        </p:txBody>
      </p:sp>
    </p:spTree>
    <p:extLst>
      <p:ext uri="{BB962C8B-B14F-4D97-AF65-F5344CB8AC3E}">
        <p14:creationId xmlns:p14="http://schemas.microsoft.com/office/powerpoint/2010/main" val="38436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Making the Most of Your Classes</a:t>
            </a:r>
            <a:endParaRPr lang="en-GB" altLang="en-US" sz="3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B0F74B-DE01-D96D-C7EB-D583839AE5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4" y="908720"/>
            <a:ext cx="6528604" cy="4791718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A1905C-71E2-5B7E-7AF4-A53C3EEB44E4}"/>
              </a:ext>
            </a:extLst>
          </p:cNvPr>
          <p:cNvSpPr txBox="1">
            <a:spLocks/>
          </p:cNvSpPr>
          <p:nvPr/>
        </p:nvSpPr>
        <p:spPr>
          <a:xfrm>
            <a:off x="228600" y="1083381"/>
            <a:ext cx="5723384" cy="44423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lvl="1" indent="-268288" algn="just"/>
            <a:r>
              <a:rPr lang="en-GB" sz="26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Don't be just a listener, be engaged </a:t>
            </a:r>
          </a:p>
          <a:p>
            <a:pPr marL="447675" lvl="1" indent="-268288" algn="just"/>
            <a:r>
              <a:rPr lang="en-GB" sz="2600" dirty="0">
                <a:solidFill>
                  <a:sysClr val="windowText" lastClr="000000"/>
                </a:solidFill>
                <a:latin typeface="Comic Sans MS" panose="030F0702030302020204" pitchFamily="66" charset="0"/>
              </a:rPr>
              <a:t>Arrive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on time at the start and after any breaks.</a:t>
            </a:r>
          </a:p>
          <a:p>
            <a:pPr marL="447675" marR="0" lvl="1" indent="-2682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Mobile phones – switched off and in your bag. Out of sight out of mind!</a:t>
            </a:r>
          </a:p>
          <a:p>
            <a:pPr marL="447675" marR="0" lvl="1" indent="-268288" algn="just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anose="030F0702030302020204" pitchFamily="66" charset="0"/>
              </a:rPr>
              <a:t>Take notes - these will help focus your thoughts as you complete the associated reading (remember to bring pen and paper).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298FFEE-D6D7-2712-6556-4D5480764B7F}"/>
              </a:ext>
            </a:extLst>
          </p:cNvPr>
          <p:cNvCxnSpPr>
            <a:cxnSpLocks/>
          </p:cNvCxnSpPr>
          <p:nvPr/>
        </p:nvCxnSpPr>
        <p:spPr>
          <a:xfrm>
            <a:off x="2286000" y="1701552"/>
            <a:ext cx="4648200" cy="0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333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" name="Rectangle 2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Making the Most of Your Classes</a:t>
            </a:r>
            <a:endParaRPr lang="en-GB" altLang="en-US" sz="3600" b="1"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2FB207E1-3E42-6831-63AA-F8F1A030E479}"/>
              </a:ext>
            </a:extLst>
          </p:cNvPr>
          <p:cNvSpPr txBox="1"/>
          <p:nvPr/>
        </p:nvSpPr>
        <p:spPr>
          <a:xfrm>
            <a:off x="695400" y="1160429"/>
            <a:ext cx="6562328" cy="45371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Classroom start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Classroom finish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Your independent study time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Mobile phones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Listening to others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Respect for others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Lecturer’s role conducting sessions</a:t>
            </a:r>
          </a:p>
          <a:p>
            <a:pPr marL="469900" indent="-4572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Comic Sans MS" panose="030F0702030302020204" pitchFamily="66" charset="0"/>
                <a:cs typeface="Times New Roman" panose="02020603050405020304" pitchFamily="18" charset="0"/>
              </a:rPr>
              <a:t>The attendance register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E1D6E62-DC06-5858-F12E-4ED6FD9A4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1772817"/>
            <a:ext cx="5400600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5885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4715BA63-B499-4EA1-A7BB-C1045CB28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3600" b="1" dirty="0"/>
              <a:t>Any Questions?</a:t>
            </a:r>
            <a:endParaRPr lang="en-GB" altLang="en-US" sz="36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AD178C-4D63-528A-7A09-1CCB3B4DFD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79" b="95758" l="889" r="97222">
                        <a14:foregroundMark x1="18333" y1="31970" x2="65444" y2="19394"/>
                        <a14:foregroundMark x1="65444" y1="19394" x2="78444" y2="10000"/>
                        <a14:foregroundMark x1="78444" y1="10000" x2="80333" y2="30000"/>
                        <a14:foregroundMark x1="80333" y1="30000" x2="90778" y2="43788"/>
                        <a14:foregroundMark x1="90778" y1="43788" x2="70889" y2="83485"/>
                        <a14:foregroundMark x1="70889" y1="83485" x2="56556" y2="90303"/>
                        <a14:foregroundMark x1="56556" y1="90303" x2="40000" y2="80606"/>
                        <a14:foregroundMark x1="30924" y1="83663" x2="21556" y2="86818"/>
                        <a14:foregroundMark x1="40000" y1="80606" x2="35950" y2="81970"/>
                        <a14:foregroundMark x1="12840" y1="78735" x2="7667" y2="73939"/>
                        <a14:foregroundMark x1="21556" y1="86818" x2="17039" y2="82629"/>
                        <a14:foregroundMark x1="7667" y1="73939" x2="889" y2="50152"/>
                        <a14:foregroundMark x1="889" y1="50152" x2="28222" y2="14848"/>
                        <a14:foregroundMark x1="42274" y1="18681" x2="44889" y2="19394"/>
                        <a14:foregroundMark x1="28222" y1="14848" x2="32405" y2="15989"/>
                        <a14:foregroundMark x1="44889" y1="19394" x2="59000" y2="15303"/>
                        <a14:foregroundMark x1="59000" y1="15303" x2="60222" y2="16818"/>
                        <a14:foregroundMark x1="15222" y1="19545" x2="24222" y2="12576"/>
                        <a14:foregroundMark x1="61000" y1="18788" x2="79222" y2="5455"/>
                        <a14:foregroundMark x1="79222" y1="5455" x2="87667" y2="21818"/>
                        <a14:foregroundMark x1="87667" y1="21818" x2="63556" y2="39545"/>
                        <a14:foregroundMark x1="75111" y1="18788" x2="64111" y2="34242"/>
                        <a14:foregroundMark x1="74000" y1="13788" x2="58667" y2="33030"/>
                        <a14:foregroundMark x1="58667" y1="33030" x2="58444" y2="33485"/>
                        <a14:foregroundMark x1="81667" y1="5303" x2="87000" y2="16061"/>
                        <a14:foregroundMark x1="93222" y1="40303" x2="95778" y2="62273"/>
                        <a14:foregroundMark x1="95778" y1="62273" x2="95222" y2="63182"/>
                        <a14:foregroundMark x1="96111" y1="44242" x2="95222" y2="58030"/>
                        <a14:foregroundMark x1="80778" y1="73182" x2="75778" y2="91515"/>
                        <a14:foregroundMark x1="75778" y1="91515" x2="61778" y2="95909"/>
                        <a14:foregroundMark x1="61778" y1="95909" x2="50222" y2="93485"/>
                        <a14:foregroundMark x1="96333" y1="44545" x2="97444" y2="55758"/>
                        <a14:foregroundMark x1="77667" y1="6515" x2="66333" y2="11061"/>
                        <a14:foregroundMark x1="62111" y1="15303" x2="76778" y2="3788"/>
                        <a14:foregroundMark x1="76778" y1="3788" x2="86778" y2="6515"/>
                        <a14:foregroundMark x1="50889" y1="8788" x2="45222" y2="13333"/>
                        <a14:foregroundMark x1="49111" y1="8030" x2="46333" y2="12576"/>
                        <a14:foregroundMark x1="62444" y1="11061" x2="77667" y2="2879"/>
                        <a14:foregroundMark x1="77667" y1="2879" x2="84778" y2="6061"/>
                        <a14:foregroundMark x1="12444" y1="34545" x2="4222" y2="39545"/>
                        <a14:foregroundMark x1="4778" y1="38788" x2="12444" y2="34242"/>
                        <a14:foregroundMark x1="2000" y1="40303" x2="11889" y2="34545"/>
                        <a14:foregroundMark x1="12444" y1="34545" x2="3111" y2="41970"/>
                        <a14:backgroundMark x1="38667" y1="21061" x2="38667" y2="21061"/>
                        <a14:backgroundMark x1="41778" y1="17576" x2="32778" y2="16818"/>
                        <a14:backgroundMark x1="34222" y1="81970" x2="34222" y2="84697"/>
                        <a14:backgroundMark x1="16111" y1="80455" x2="15222" y2="81212"/>
                        <a14:backgroundMark x1="14111" y1="80909" x2="14111" y2="80909"/>
                        <a14:backgroundMark x1="15000" y1="80909" x2="10444" y2="80909"/>
                        <a14:backgroundMark x1="32778" y1="83485" x2="31889" y2="8469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7408" y="2420888"/>
            <a:ext cx="4306655" cy="31582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28754D6-100A-B25A-264E-8963A599A2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2" y="267924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896728F-3DD8-7446-8F7F-968F2293C8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5418" y="1375228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31215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1196</Words>
  <Application>Microsoft Office PowerPoint</Application>
  <PresentationFormat>Widescreen</PresentationFormat>
  <Paragraphs>124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AcmeFont</vt:lpstr>
      <vt:lpstr>Aharoni</vt:lpstr>
      <vt:lpstr>Arial</vt:lpstr>
      <vt:lpstr>Arial Black</vt:lpstr>
      <vt:lpstr>Comic Sans MS</vt:lpstr>
      <vt:lpstr>Myriad Pro</vt:lpstr>
      <vt:lpstr>Symbol</vt:lpstr>
      <vt:lpstr>Verdana</vt:lpstr>
      <vt:lpstr>Wingdings</vt:lpstr>
      <vt:lpstr>20140311PresentationUWTSDTemplate</vt:lpstr>
      <vt:lpstr>PowerPoint Presentation</vt:lpstr>
      <vt:lpstr>LCBB6004 </vt:lpstr>
      <vt:lpstr>What We Will Discuss</vt:lpstr>
      <vt:lpstr>Introduction</vt:lpstr>
      <vt:lpstr>Punctuality and attendance</vt:lpstr>
      <vt:lpstr> Example: Class starts at 9.00am </vt:lpstr>
      <vt:lpstr>Making the Most of Your Classes</vt:lpstr>
      <vt:lpstr>Learning and Teaching Strategies</vt:lpstr>
      <vt:lpstr>Module Aims</vt:lpstr>
      <vt:lpstr>Learning Outcomes</vt:lpstr>
      <vt:lpstr>Study Time Allocation</vt:lpstr>
      <vt:lpstr>Assessment 1 – Exam (50%)</vt:lpstr>
      <vt:lpstr>Assessment 2 - Individual Coursework (50%)</vt:lpstr>
      <vt:lpstr>Module Content</vt:lpstr>
      <vt:lpstr>Module Content</vt:lpstr>
      <vt:lpstr>Reading List</vt:lpstr>
      <vt:lpstr>Library Resources and Supports</vt:lpstr>
      <vt:lpstr>Making the Most of Your Classes</vt:lpstr>
      <vt:lpstr>Making the Most of Your Classes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133</cp:revision>
  <cp:lastPrinted>2018-07-09T15:27:01Z</cp:lastPrinted>
  <dcterms:created xsi:type="dcterms:W3CDTF">2002-10-07T19:43:58Z</dcterms:created>
  <dcterms:modified xsi:type="dcterms:W3CDTF">2024-10-14T12:27:44Z</dcterms:modified>
</cp:coreProperties>
</file>