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8" d="100"/>
          <a:sy n="128" d="100"/>
        </p:scale>
        <p:origin x="48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2667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Open by stating the scenario clearly: Jenny is 16, has cared for her mother for five years, and the presentation will apply Bowlby’s attachment theory to understand impact and propose support. Briefly signpost the structure: theory, application, nature and nurture, support plan, evaluation.
[Sources]
- Image asset: Trafford Carers Centre / Pexels photo downloaded from https://www.traffordcarerscentre.org.uk/site/assets/files/1810/pexels-rodnae-productions-7403372.jpg
- Assessment brief provided by user (Jenny scenario and task requirements).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Explain that you have selected Bowlby because Jenny’s experience includes both loss and an ongoing caregiving relationship. Emphasise that the task is not only to describe problems but to decide what support is most appropriate now.
[Sources]
- Assessment brief provided by user (scenario, required theory application, support plan, nature–nurture discussion, evaluation, and evidence-based expectations).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Keep the theory clear and simple. Bowlby is not just about infancy: it is useful because caregiving relationships create expectations about security, comfort and support. Mention that contemporary attachment research also stresses change across development, so Jenny is not “fixed” by her earlier experiences.
[Sources]
- Bowlby, J. (1969) Attachment and Loss. Vol. 1: Attachment. London: Hogarth Press.
- Thompson, R.A., Simpson, J.A. and Berlin, L.J. (2022) “Taking perspective on attachment theory and research: nine fundamental questions”, Attachment &amp; Human Development. DOI: 10.1080/14616734.2022.2030132.
- Hutchings, J., Williams, M.E. and Leijten, P. (2023) “Attachment, behavior problems and interventions”, Frontiers in Child and Adolescent Psychiatry, 2, 1156407. DOI: 10.3389/frcha.2023.1156407.</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Link the scenario directly to theory. The important point is not to diagnose Jenny but to infer plausible developmental pressures. Emphasise sustained exposure: this is not one stressful event, but five years of grief, caregiving and reduced space for normal adolescent exploration.
[Sources]
- Assessment brief provided by user (Jenny scenario details).
- Janes, E. and Melendez-Torres, G.J. (2025) “A longitudinal analysis comparing the mental health of children by level of young carer status”, Journal of Adolescence, 97(3), pp. 713–731. DOI: 10.1002/jad.12448.
- Dharampal, R. and Ani, C. (2020) “The emotional and mental health needs of young carers: what psychiatry can do”, BJPsych Bulletin, 44(3), pp. 112–120. DOI: 10.1192/bjb.2019.78.
- Thompson, R.A., Simpson, J.A. and Berlin, L.J. (2022) “Taking perspective on attachment theory and research: nine fundamental questions”, Attachment &amp; Human Development. DOI: 10.1080/14616734.2022.2030132.
- Image asset: Rawpixel image downloaded from https://images.rawpixel.com/.../sad_teenager...jpg (free business-use image page).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Be explicit that nature versus nurture is not an either/or question. A stronger answer shows interaction: biological development may influence vulnerability, while the caregiving context strongly shapes day-to-day stress, opportunities and recovery.
[Sources]
- Assessment brief provided by user (requirement to discuss biological and environmental influences).
- Thompson, R.A., Simpson, J.A. and Berlin, L.J. (2022) “Taking perspective on attachment theory and research: nine fundamental questions”, Attachment &amp; Human Development. DOI: 10.1080/14616734.2022.2030132.
- Dharampal, R. and Ani, C. (2020) “The emotional and mental health needs of young carers: what psychiatry can do”, BJPsych Bulletin, 44(3), pp. 112–120. DOI: 10.1192/bjb.2019.78.
- Janes, E. and Melendez-Torres, G.J. (2025) “A longitudinal analysis comparing the mental health of children by level of young carer status”, Journal of Adolescence, 97(3), pp. 713–731. DOI: 10.1002/jad.12448.</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A stronger presentation avoids a deficit-only view. Jenny may be under real strain, but caring can also produce competence and empathy. The goal of support is not to erase her contribution to the family; it is to stop the role from undermining her development, education and wellbeing.
[Sources]
- Janes, E. and Melendez-Torres, G.J. (2025) “A longitudinal analysis comparing the mental health of children by level of young carer status”, Journal of Adolescence, 97(3), pp. 713–731. DOI: 10.1002/jad.12448.
- NHS (2024) Help for young carers. Available at: https://www.nhs.uk/social-care-and-support/support-and-benefits-for-carers/help-for-young-carers/ (Accessed: 15 March 2026).
- Hlebec, V. et al. (2024) “Promoting Mental Health and Well-Being Among Adolescent Young Carers in Europe: A Cross-National Randomized Controlled Trial Study”, Healthcare, 12(21), p. 2124. DOI: 10.3390/healthcare12212124.
- Image asset: Sheffield Young Carers / Squarespace CDN image downloaded from https://images.squarespace-cdn.com/.../Two%20girls%20laughing.jpg</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This is the practical application slide, so sound decisive. The best plan is not to ask Jenny to become “more resilient” while leaving the situation unchanged. The plan should reduce care burden, improve adult support, protect education, and offer respite and peer connection.
[Sources]
- NHS (2024) Help for young carers. Available at: https://www.nhs.uk/social-care-and-support/support-and-benefits-for-carers/help-for-young-carers/ (Accessed: 15 March 2026).
- NIHR Evidence (2024) What support do young carers find helpful? Available at: https://evidence.nihr.ac.uk/alert/what-support-do-young-carers-find-helpful/ (Accessed: 15 March 2026).
- Hlebec, V. et al. (2024) “Promoting Mental Health and Well-Being Among Adolescent Young Carers in Europe: A Cross-National Randomized Controlled Trial Study”, Healthcare, 12(21), p. 2124. DOI: 10.3390/healthcare12212124.
- Image asset: Live Well Havering / Pexels image downloaded from https://www.livewellhavering.org.uk/app/uploads/2025/07/pexels-william-fortunato-6393377-1024x682.jpg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This is where you show analysis rather than description. Avoid saying the theory is simply “good” or “bad”. Instead, explain what it helps us see, what it leaves out, and why using it carefully is stronger than using it simplistically.
[Sources]
- Thompson, R.A., Simpson, J.A. and Berlin, L.J. (2022) “Taking perspective on attachment theory and research: nine fundamental questions”, Attachment &amp; Human Development. DOI: 10.1080/14616734.2022.2030132.
- Foster, S.L. et al. (2025) “Attachment theory and research: what should be on the core curriculum for child and family social workers?”, Social Work Education, advance online publication. DOI: 10.1080/02615479.2025.2531859.</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Finish with a confident synthesis. Restate the theory, the developmental impact, and the practical plan. End with the message that Jenny should be supported as a young person in her own right, not only as a carer.
[Sources]
- Assessment brief provided by user.
- NHS (2024) Help for young carers. Available at: https://www.nhs.uk/social-care-and-support/support-and-benefits-for-carers/help-for-young-carers/ (Accessed: 15 March 2026).
- NIHR Evidence (2024) What support do young carers find helpful? Available at: https://evidence.nihr.ac.uk/alert/what-support-do-young-carers-find-helpful/ (Accessed: 15 March 2026).</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If asked a question after the presentation, return to these sources to justify your points: one classic theory source, several recent peer-reviewed papers, and current evidence-based guidance on young carers.
[Sources]
- All references shown on slide.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ASE">
    <p:bg>
      <p:bgPr>
        <a:solidFill>
          <a:srgbClr val="F7F6F2"/>
        </a:solidFill>
        <a:effectLst/>
      </p:bgPr>
    </p:bg>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1F2A44"/>
          </a:solidFill>
          <a:ln w="12700">
            <a:solidFill>
              <a:srgbClr val="1F2A44"/>
            </a:solidFill>
            <a:prstDash val="solid"/>
          </a:ln>
        </p:spPr>
        <p:txBody>
          <a:bodyPr/>
          <a:lstStyle/>
          <a:p>
            <a:endParaRPr lang="en-US"/>
          </a:p>
        </p:txBody>
      </p:sp>
      <p:sp>
        <p:nvSpPr>
          <p:cNvPr id="3" name="Shape 1"/>
          <p:cNvSpPr/>
          <p:nvPr/>
        </p:nvSpPr>
        <p:spPr>
          <a:xfrm>
            <a:off x="640080" y="6428232"/>
            <a:ext cx="10927080" cy="0"/>
          </a:xfrm>
          <a:prstGeom prst="line">
            <a:avLst/>
          </a:prstGeom>
          <a:noFill/>
          <a:ln w="15240">
            <a:solidFill>
              <a:srgbClr val="C9A86A"/>
            </a:solidFill>
            <a:prstDash val="solid"/>
          </a:ln>
        </p:spPr>
        <p:txBody>
          <a:bodyPr/>
          <a:lstStyle/>
          <a:p>
            <a:endParaRPr lang="en-US"/>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a:effectLst/>
      </p:bgPr>
    </p:bg>
    <p:spTree>
      <p:nvGrpSpPr>
        <p:cNvPr id="1" name=""/>
        <p:cNvGrpSpPr/>
        <p:nvPr/>
      </p:nvGrpSpPr>
      <p:grpSpPr>
        <a:xfrm>
          <a:off x="0" y="0"/>
          <a:ext cx="0" cy="0"/>
          <a:chOff x="0" y="0"/>
          <a:chExt cx="0" cy="0"/>
        </a:xfrm>
      </p:grpSpPr>
      <p:pic>
        <p:nvPicPr>
          <p:cNvPr id="2" name="Image 0" descr="/mnt/data/slides_work/assets/cover.jpg"/>
          <p:cNvPicPr>
            <a:picLocks noChangeAspect="1"/>
          </p:cNvPicPr>
          <p:nvPr/>
        </p:nvPicPr>
        <p:blipFill>
          <a:blip r:embed="rId3"/>
          <a:srcRect t="12640" b="12640"/>
          <a:stretch/>
        </p:blipFill>
        <p:spPr>
          <a:xfrm>
            <a:off x="0" y="0"/>
            <a:ext cx="12191695" cy="6858000"/>
          </a:xfrm>
          <a:prstGeom prst="rect">
            <a:avLst/>
          </a:prstGeom>
        </p:spPr>
      </p:pic>
      <p:sp>
        <p:nvSpPr>
          <p:cNvPr id="3" name="Shape 0"/>
          <p:cNvSpPr/>
          <p:nvPr/>
        </p:nvSpPr>
        <p:spPr>
          <a:xfrm>
            <a:off x="0" y="0"/>
            <a:ext cx="12191695" cy="6858000"/>
          </a:xfrm>
          <a:prstGeom prst="rect">
            <a:avLst/>
          </a:prstGeom>
          <a:solidFill>
            <a:srgbClr val="102038">
              <a:alpha val="64000"/>
            </a:srgbClr>
          </a:solidFill>
          <a:ln w="12700">
            <a:solidFill>
              <a:srgbClr val="102038">
                <a:alpha val="0"/>
              </a:srgbClr>
            </a:solidFill>
            <a:prstDash val="solid"/>
          </a:ln>
        </p:spPr>
        <p:txBody>
          <a:bodyPr/>
          <a:lstStyle/>
          <a:p>
            <a:endParaRPr lang="en-US"/>
          </a:p>
        </p:txBody>
      </p:sp>
      <p:sp>
        <p:nvSpPr>
          <p:cNvPr id="4" name="Shape 1"/>
          <p:cNvSpPr/>
          <p:nvPr/>
        </p:nvSpPr>
        <p:spPr>
          <a:xfrm>
            <a:off x="0" y="0"/>
            <a:ext cx="5577840" cy="6858000"/>
          </a:xfrm>
          <a:prstGeom prst="rect">
            <a:avLst/>
          </a:prstGeom>
          <a:solidFill>
            <a:srgbClr val="102038">
              <a:alpha val="90000"/>
            </a:srgbClr>
          </a:solidFill>
          <a:ln w="12700">
            <a:solidFill>
              <a:srgbClr val="102038">
                <a:alpha val="0"/>
              </a:srgbClr>
            </a:solidFill>
            <a:prstDash val="solid"/>
          </a:ln>
        </p:spPr>
        <p:txBody>
          <a:bodyPr/>
          <a:lstStyle/>
          <a:p>
            <a:endParaRPr lang="en-US"/>
          </a:p>
        </p:txBody>
      </p:sp>
      <p:sp>
        <p:nvSpPr>
          <p:cNvPr id="5" name="Text 2"/>
          <p:cNvSpPr/>
          <p:nvPr/>
        </p:nvSpPr>
        <p:spPr>
          <a:xfrm>
            <a:off x="731520" y="1051560"/>
            <a:ext cx="4389120" cy="914400"/>
          </a:xfrm>
          <a:prstGeom prst="rect">
            <a:avLst/>
          </a:prstGeom>
          <a:noFill/>
          <a:ln/>
        </p:spPr>
        <p:txBody>
          <a:bodyPr wrap="square" lIns="0" tIns="0" rIns="0" bIns="0" rtlCol="0" anchor="ctr"/>
          <a:lstStyle/>
          <a:p>
            <a:pPr marL="0" indent="0">
              <a:buNone/>
            </a:pPr>
            <a:r>
              <a:rPr lang="en-US" sz="1800" dirty="0">
                <a:solidFill>
                  <a:srgbClr val="F7F6F2"/>
                </a:solidFill>
                <a:latin typeface="Aptos" pitchFamily="34" charset="0"/>
                <a:ea typeface="Aptos" pitchFamily="34" charset="-122"/>
                <a:cs typeface="Aptos" pitchFamily="34" charset="-120"/>
              </a:rPr>
              <a:t>Psychology in Health and</a:t>
            </a:r>
            <a:endParaRPr lang="en-US" sz="1800" dirty="0"/>
          </a:p>
          <a:p>
            <a:pPr marL="0" indent="0">
              <a:buNone/>
            </a:pPr>
            <a:r>
              <a:rPr lang="en-US" sz="1800" dirty="0">
                <a:solidFill>
                  <a:srgbClr val="F7F6F2"/>
                </a:solidFill>
                <a:latin typeface="Aptos" pitchFamily="34" charset="0"/>
                <a:ea typeface="Aptos" pitchFamily="34" charset="-122"/>
                <a:cs typeface="Aptos" pitchFamily="34" charset="-120"/>
              </a:rPr>
              <a:t>Social Care</a:t>
            </a:r>
            <a:endParaRPr lang="en-US" sz="1800" dirty="0"/>
          </a:p>
        </p:txBody>
      </p:sp>
      <p:sp>
        <p:nvSpPr>
          <p:cNvPr id="6" name="Text 3"/>
          <p:cNvSpPr/>
          <p:nvPr/>
        </p:nvSpPr>
        <p:spPr>
          <a:xfrm>
            <a:off x="731520" y="1874520"/>
            <a:ext cx="4937760" cy="1463040"/>
          </a:xfrm>
          <a:prstGeom prst="rect">
            <a:avLst/>
          </a:prstGeom>
          <a:noFill/>
          <a:ln/>
        </p:spPr>
        <p:txBody>
          <a:bodyPr wrap="square" lIns="0" tIns="0" rIns="0" bIns="0" rtlCol="0" anchor="ctr">
            <a:normAutofit/>
          </a:bodyPr>
          <a:lstStyle/>
          <a:p>
            <a:pPr marL="0" indent="0">
              <a:buNone/>
            </a:pPr>
            <a:r>
              <a:rPr lang="en-US" sz="2700" b="1" dirty="0">
                <a:solidFill>
                  <a:srgbClr val="FFFFFF"/>
                </a:solidFill>
                <a:latin typeface="Aptos Display" pitchFamily="34" charset="0"/>
                <a:ea typeface="Aptos Display" pitchFamily="34" charset="-122"/>
                <a:cs typeface="Aptos Display" pitchFamily="34" charset="-120"/>
              </a:rPr>
              <a:t>Jenny: lifespan development and a theory-led support plan</a:t>
            </a:r>
            <a:endParaRPr lang="en-US" sz="2700" dirty="0"/>
          </a:p>
        </p:txBody>
      </p:sp>
      <p:sp>
        <p:nvSpPr>
          <p:cNvPr id="7" name="Shape 4"/>
          <p:cNvSpPr/>
          <p:nvPr/>
        </p:nvSpPr>
        <p:spPr>
          <a:xfrm>
            <a:off x="749808" y="3584448"/>
            <a:ext cx="1371600" cy="0"/>
          </a:xfrm>
          <a:prstGeom prst="line">
            <a:avLst/>
          </a:prstGeom>
          <a:noFill/>
          <a:ln w="25400">
            <a:solidFill>
              <a:srgbClr val="C9A86A"/>
            </a:solidFill>
            <a:prstDash val="solid"/>
          </a:ln>
        </p:spPr>
        <p:txBody>
          <a:bodyPr/>
          <a:lstStyle/>
          <a:p>
            <a:endParaRPr lang="en-US"/>
          </a:p>
        </p:txBody>
      </p:sp>
      <p:sp>
        <p:nvSpPr>
          <p:cNvPr id="8" name="Text 5"/>
          <p:cNvSpPr/>
          <p:nvPr/>
        </p:nvSpPr>
        <p:spPr>
          <a:xfrm>
            <a:off x="749808" y="3794760"/>
            <a:ext cx="4114800" cy="1097280"/>
          </a:xfrm>
          <a:prstGeom prst="rect">
            <a:avLst/>
          </a:prstGeom>
          <a:noFill/>
          <a:ln/>
        </p:spPr>
        <p:txBody>
          <a:bodyPr wrap="square" lIns="0" tIns="0" rIns="0" bIns="0" rtlCol="0" anchor="ctr"/>
          <a:lstStyle/>
          <a:p>
            <a:pPr marL="0" indent="0">
              <a:buNone/>
            </a:pPr>
            <a:r>
              <a:rPr lang="en-US" sz="1800" dirty="0">
                <a:solidFill>
                  <a:srgbClr val="F7F6F2"/>
                </a:solidFill>
                <a:latin typeface="Aptos" pitchFamily="34" charset="0"/>
                <a:ea typeface="Aptos" pitchFamily="34" charset="-122"/>
                <a:cs typeface="Aptos" pitchFamily="34" charset="-120"/>
              </a:rPr>
              <a:t>Module: LCHS4010</a:t>
            </a:r>
            <a:endParaRPr lang="en-US" sz="1800" dirty="0"/>
          </a:p>
          <a:p>
            <a:pPr marL="0" indent="0">
              <a:buNone/>
            </a:pPr>
            <a:r>
              <a:rPr lang="en-US" sz="1800" dirty="0">
                <a:solidFill>
                  <a:srgbClr val="F7F6F2"/>
                </a:solidFill>
                <a:latin typeface="Aptos" pitchFamily="34" charset="0"/>
                <a:ea typeface="Aptos" pitchFamily="34" charset="-122"/>
                <a:cs typeface="Aptos" pitchFamily="34" charset="-120"/>
              </a:rPr>
              <a:t>Theory chosen: Bowlby’s attachment theory</a:t>
            </a:r>
          </a:p>
          <a:p>
            <a:r>
              <a:rPr lang="en-US" dirty="0">
                <a:solidFill>
                  <a:srgbClr val="F7F6F2"/>
                </a:solidFill>
                <a:latin typeface="Aptos" pitchFamily="34" charset="0"/>
              </a:rPr>
              <a:t>Student ID;</a:t>
            </a:r>
            <a:r>
              <a:rPr lang="en-GB" dirty="0"/>
              <a:t> </a:t>
            </a:r>
            <a:r>
              <a:rPr lang="en-GB" sz="2000" dirty="0">
                <a:solidFill>
                  <a:schemeClr val="bg1"/>
                </a:solidFill>
              </a:rPr>
              <a:t>2442785</a:t>
            </a:r>
            <a:endParaRPr lang="en-US" sz="1800" dirty="0">
              <a:solidFill>
                <a:schemeClr val="bg1"/>
              </a:solidFill>
            </a:endParaRPr>
          </a:p>
          <a:p>
            <a:pPr marL="0" indent="0">
              <a:buNone/>
            </a:pPr>
            <a:r>
              <a:rPr lang="en-US" sz="1800" dirty="0">
                <a:solidFill>
                  <a:srgbClr val="F7F6F2"/>
                </a:solidFill>
                <a:latin typeface="Aptos" pitchFamily="34" charset="0"/>
                <a:ea typeface="Aptos" pitchFamily="34" charset="-122"/>
                <a:cs typeface="Aptos" pitchFamily="34" charset="-120"/>
              </a:rPr>
              <a:t>Prepared by: </a:t>
            </a:r>
            <a:r>
              <a:rPr lang="en-US" dirty="0">
                <a:solidFill>
                  <a:srgbClr val="F7F6F2"/>
                </a:solidFill>
                <a:latin typeface="Aptos" pitchFamily="34" charset="0"/>
                <a:ea typeface="Aptos" pitchFamily="34" charset="-122"/>
                <a:cs typeface="Aptos" pitchFamily="34" charset="-120"/>
              </a:rPr>
              <a:t>Alexandru-Sorin Varga</a:t>
            </a:r>
            <a:endParaRPr lang="en-US" sz="1800" dirty="0"/>
          </a:p>
        </p:txBody>
      </p:sp>
      <p:sp>
        <p:nvSpPr>
          <p:cNvPr id="9" name="Text 6"/>
          <p:cNvSpPr/>
          <p:nvPr/>
        </p:nvSpPr>
        <p:spPr>
          <a:xfrm>
            <a:off x="749808" y="5989320"/>
            <a:ext cx="2926080" cy="274320"/>
          </a:xfrm>
          <a:prstGeom prst="rect">
            <a:avLst/>
          </a:prstGeom>
          <a:noFill/>
          <a:ln/>
        </p:spPr>
        <p:txBody>
          <a:bodyPr wrap="square" lIns="0" tIns="0" rIns="0" bIns="0" rtlCol="0" anchor="ctr"/>
          <a:lstStyle/>
          <a:p>
            <a:pPr marL="0" indent="0">
              <a:buNone/>
            </a:pPr>
            <a:r>
              <a:rPr lang="en-US" sz="1200" i="1" dirty="0">
                <a:solidFill>
                  <a:srgbClr val="F0E7D6"/>
                </a:solidFill>
                <a:latin typeface="Aptos" pitchFamily="34" charset="0"/>
                <a:ea typeface="Aptos" pitchFamily="34" charset="-122"/>
                <a:cs typeface="Aptos" pitchFamily="34" charset="-120"/>
              </a:rPr>
              <a:t>10-minute individual presentation</a:t>
            </a:r>
            <a:endParaRPr lang="en-US" sz="120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Scenario and task focus</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Assessment brief applied to one lifespan theory</a:t>
            </a:r>
            <a:endParaRPr lang="en-US" sz="1050" dirty="0"/>
          </a:p>
        </p:txBody>
      </p:sp>
      <p:sp>
        <p:nvSpPr>
          <p:cNvPr id="5" name="Shape 3"/>
          <p:cNvSpPr/>
          <p:nvPr/>
        </p:nvSpPr>
        <p:spPr>
          <a:xfrm>
            <a:off x="713232" y="1234440"/>
            <a:ext cx="4983480" cy="4343400"/>
          </a:xfrm>
          <a:prstGeom prst="roundRect">
            <a:avLst>
              <a:gd name="adj" fmla="val 1684"/>
            </a:avLst>
          </a:prstGeom>
          <a:solidFill>
            <a:srgbClr val="F1ECE3"/>
          </a:solidFill>
          <a:ln w="15240">
            <a:solidFill>
              <a:srgbClr val="D9CDBA"/>
            </a:solidFill>
            <a:prstDash val="solid"/>
          </a:ln>
        </p:spPr>
        <p:txBody>
          <a:bodyPr/>
          <a:lstStyle/>
          <a:p>
            <a:endParaRPr lang="en-US"/>
          </a:p>
        </p:txBody>
      </p:sp>
      <p:sp>
        <p:nvSpPr>
          <p:cNvPr id="6" name="Text 4"/>
          <p:cNvSpPr/>
          <p:nvPr/>
        </p:nvSpPr>
        <p:spPr>
          <a:xfrm>
            <a:off x="960120" y="1554480"/>
            <a:ext cx="4480560" cy="2240280"/>
          </a:xfrm>
          <a:prstGeom prst="rect">
            <a:avLst/>
          </a:prstGeom>
          <a:noFill/>
          <a:ln/>
        </p:spPr>
        <p:txBody>
          <a:bodyPr wrap="square" lIns="254" tIns="254" rIns="254" bIns="254" rtlCol="0" anchor="ctr">
            <a:normAutofit/>
          </a:bodyP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Jenny is 16. Since her father died five years ago, she has supported her mother with cooking, cleaning, shopping, practical organisation and administrative tasks linked to memory problems and low mood.</a:t>
            </a:r>
            <a:endParaRPr lang="en-US" sz="2200" dirty="0"/>
          </a:p>
        </p:txBody>
      </p:sp>
      <p:sp>
        <p:nvSpPr>
          <p:cNvPr id="7" name="Text 5"/>
          <p:cNvSpPr/>
          <p:nvPr/>
        </p:nvSpPr>
        <p:spPr>
          <a:xfrm>
            <a:off x="960120" y="4069080"/>
            <a:ext cx="4434840" cy="1097280"/>
          </a:xfrm>
          <a:prstGeom prst="rect">
            <a:avLst/>
          </a:prstGeom>
          <a:noFill/>
          <a:ln/>
        </p:spPr>
        <p:txBody>
          <a:bodyPr wrap="square" lIns="254" tIns="254" rIns="254" bIns="254" rtlCol="0" anchor="ctr">
            <a:normAutofit/>
          </a:bodyPr>
          <a:lstStyle/>
          <a:p>
            <a:pPr marL="0" indent="0">
              <a:buNone/>
            </a:pPr>
            <a:r>
              <a:rPr lang="en-US" sz="1750" dirty="0">
                <a:solidFill>
                  <a:srgbClr val="465064"/>
                </a:solidFill>
                <a:latin typeface="Aptos" pitchFamily="34" charset="0"/>
                <a:ea typeface="Aptos" pitchFamily="34" charset="-122"/>
                <a:cs typeface="Aptos" pitchFamily="34" charset="-120"/>
              </a:rPr>
              <a:t>This means the presentation must explain one theory, apply it to Jenny’s development, consider nature and nurture, propose support, and evaluate the theory critically.</a:t>
            </a:r>
            <a:endParaRPr lang="en-US" sz="1750" dirty="0"/>
          </a:p>
        </p:txBody>
      </p:sp>
      <p:sp>
        <p:nvSpPr>
          <p:cNvPr id="8" name="Text 6"/>
          <p:cNvSpPr/>
          <p:nvPr/>
        </p:nvSpPr>
        <p:spPr>
          <a:xfrm>
            <a:off x="6053328" y="1353312"/>
            <a:ext cx="3383280" cy="32004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What this presentation will do</a:t>
            </a:r>
            <a:endParaRPr lang="en-US" sz="2200" dirty="0"/>
          </a:p>
        </p:txBody>
      </p:sp>
      <p:sp>
        <p:nvSpPr>
          <p:cNvPr id="9" name="Text 7"/>
          <p:cNvSpPr/>
          <p:nvPr/>
        </p:nvSpPr>
        <p:spPr>
          <a:xfrm>
            <a:off x="6089904" y="1755648"/>
            <a:ext cx="5166360" cy="2743200"/>
          </a:xfrm>
          <a:prstGeom prst="rect">
            <a:avLst/>
          </a:prstGeom>
          <a:noFill/>
          <a:ln/>
        </p:spPr>
        <p:txBody>
          <a:bodyPr wrap="square" lIns="635" tIns="635" rIns="635" bIns="635" rtlCol="0" anchor="t">
            <a:normAutofit/>
          </a:bodyPr>
          <a:lstStyle/>
          <a:p>
            <a:pPr marL="177800" indent="-177800">
              <a:buSzPct val="100000"/>
              <a:buChar char="•"/>
            </a:pPr>
            <a:r>
              <a:rPr lang="en-US" sz="1850" dirty="0">
                <a:solidFill>
                  <a:srgbClr val="20242C"/>
                </a:solidFill>
                <a:latin typeface="Aptos" pitchFamily="34" charset="0"/>
                <a:ea typeface="Aptos" pitchFamily="34" charset="-122"/>
                <a:cs typeface="Aptos" pitchFamily="34" charset="-120"/>
              </a:rPr>
              <a:t>Use Bowlby’s attachment theory as the main lens.</a:t>
            </a:r>
            <a:endParaRPr lang="en-US" sz="1850" dirty="0"/>
          </a:p>
          <a:p>
            <a:pPr marL="177800" indent="-177800">
              <a:buSzPct val="100000"/>
              <a:buChar char="•"/>
            </a:pPr>
            <a:r>
              <a:rPr lang="en-US" sz="1850" dirty="0">
                <a:solidFill>
                  <a:srgbClr val="20242C"/>
                </a:solidFill>
                <a:latin typeface="Aptos" pitchFamily="34" charset="0"/>
                <a:ea typeface="Aptos" pitchFamily="34" charset="-122"/>
                <a:cs typeface="Aptos" pitchFamily="34" charset="-120"/>
              </a:rPr>
              <a:t>Show how bereavement and long-term caring may affect adolescent development.</a:t>
            </a:r>
            <a:endParaRPr lang="en-US" sz="1850" dirty="0"/>
          </a:p>
          <a:p>
            <a:pPr marL="177800" indent="-177800">
              <a:buSzPct val="100000"/>
              <a:buChar char="•"/>
            </a:pPr>
            <a:r>
              <a:rPr lang="en-US" sz="1850" dirty="0">
                <a:solidFill>
                  <a:srgbClr val="20242C"/>
                </a:solidFill>
                <a:latin typeface="Aptos" pitchFamily="34" charset="0"/>
                <a:ea typeface="Aptos" pitchFamily="34" charset="-122"/>
                <a:cs typeface="Aptos" pitchFamily="34" charset="-120"/>
              </a:rPr>
              <a:t>Balance risks with strengths: caring can build maturity as well as strain wellbeing.</a:t>
            </a:r>
            <a:endParaRPr lang="en-US" sz="1850" dirty="0"/>
          </a:p>
          <a:p>
            <a:pPr marL="177800" indent="-177800">
              <a:buSzPct val="100000"/>
              <a:buChar char="•"/>
            </a:pPr>
            <a:r>
              <a:rPr lang="en-US" sz="1850" dirty="0">
                <a:solidFill>
                  <a:srgbClr val="20242C"/>
                </a:solidFill>
                <a:latin typeface="Aptos" pitchFamily="34" charset="0"/>
                <a:ea typeface="Aptos" pitchFamily="34" charset="-122"/>
                <a:cs typeface="Aptos" pitchFamily="34" charset="-120"/>
              </a:rPr>
              <a:t>End with a realistic, theory-led community support plan.</a:t>
            </a:r>
            <a:endParaRPr lang="en-US" sz="1850" dirty="0"/>
          </a:p>
        </p:txBody>
      </p:sp>
      <p:sp>
        <p:nvSpPr>
          <p:cNvPr id="10" name="Shape 8"/>
          <p:cNvSpPr/>
          <p:nvPr/>
        </p:nvSpPr>
        <p:spPr>
          <a:xfrm>
            <a:off x="6108192" y="4736592"/>
            <a:ext cx="5074920" cy="877824"/>
          </a:xfrm>
          <a:prstGeom prst="roundRect">
            <a:avLst/>
          </a:prstGeom>
          <a:solidFill>
            <a:srgbClr val="E8F0F0"/>
          </a:solidFill>
          <a:ln w="13970">
            <a:solidFill>
              <a:srgbClr val="7A9E9F"/>
            </a:solidFill>
            <a:prstDash val="solid"/>
          </a:ln>
        </p:spPr>
        <p:txBody>
          <a:bodyPr/>
          <a:lstStyle/>
          <a:p>
            <a:endParaRPr lang="en-US"/>
          </a:p>
        </p:txBody>
      </p:sp>
      <p:sp>
        <p:nvSpPr>
          <p:cNvPr id="11" name="Text 9"/>
          <p:cNvSpPr/>
          <p:nvPr/>
        </p:nvSpPr>
        <p:spPr>
          <a:xfrm>
            <a:off x="6291072" y="4956048"/>
            <a:ext cx="4709160" cy="411480"/>
          </a:xfrm>
          <a:prstGeom prst="rect">
            <a:avLst/>
          </a:prstGeom>
          <a:noFill/>
          <a:ln/>
        </p:spPr>
        <p:txBody>
          <a:bodyPr wrap="square" lIns="0" tIns="0" rIns="0" bIns="0" rtlCol="0" anchor="ctr">
            <a:normAutofit fontScale="62500" lnSpcReduction="20000"/>
          </a:bodyPr>
          <a:lstStyle/>
          <a:p>
            <a:pPr marL="0" indent="0">
              <a:buNone/>
            </a:pPr>
            <a:r>
              <a:rPr lang="en-US" sz="1700" dirty="0">
                <a:solidFill>
                  <a:srgbClr val="20242C"/>
                </a:solidFill>
                <a:latin typeface="Aptos" pitchFamily="34" charset="0"/>
                <a:ea typeface="Aptos" pitchFamily="34" charset="-122"/>
                <a:cs typeface="Aptos" pitchFamily="34" charset="-120"/>
              </a:rPr>
              <a:t>Health and social care relevance: young carers can be “hidden”, so support should reduce inappropriate responsibility while protecting Jenny’s voice and relationships.</a:t>
            </a:r>
            <a:endParaRPr lang="en-US" sz="1700" dirty="0"/>
          </a:p>
        </p:txBody>
      </p:sp>
      <p:sp>
        <p:nvSpPr>
          <p:cNvPr id="12" name="Text 10"/>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Assessment brief scenario and marking focus.</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Bowlby’s attachment theory</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731520" y="1188720"/>
            <a:ext cx="2011680" cy="27432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Core idea</a:t>
            </a:r>
            <a:endParaRPr lang="en-US" sz="2200" dirty="0"/>
          </a:p>
        </p:txBody>
      </p:sp>
      <p:sp>
        <p:nvSpPr>
          <p:cNvPr id="5" name="Text 3"/>
          <p:cNvSpPr/>
          <p:nvPr/>
        </p:nvSpPr>
        <p:spPr>
          <a:xfrm>
            <a:off x="751001" y="1604772"/>
            <a:ext cx="4389120" cy="1005840"/>
          </a:xfrm>
          <a:prstGeom prst="rect">
            <a:avLst/>
          </a:prstGeom>
          <a:noFill/>
          <a:ln/>
        </p:spPr>
        <p:txBody>
          <a:bodyPr wrap="square" lIns="0" tIns="0" rIns="0" bIns="0" rtlCol="0" anchor="ctr">
            <a:normAutofit fontScale="85000" lnSpcReduction="10000"/>
          </a:bodyPr>
          <a:lstStyle/>
          <a:p>
            <a:pPr marL="0" indent="0">
              <a:buNone/>
            </a:pPr>
            <a:r>
              <a:rPr lang="en-US" sz="2000" dirty="0">
                <a:solidFill>
                  <a:srgbClr val="20242C"/>
                </a:solidFill>
                <a:latin typeface="Aptos" pitchFamily="34" charset="0"/>
                <a:ea typeface="Aptos" pitchFamily="34" charset="-122"/>
                <a:cs typeface="Aptos" pitchFamily="34" charset="-120"/>
              </a:rPr>
              <a:t>Attachment theory argues that close caregiving relationships shape how a young person understands safety, support, emotion regulation and help-seeking over time.</a:t>
            </a:r>
            <a:endParaRPr lang="en-US" sz="2000" dirty="0"/>
          </a:p>
        </p:txBody>
      </p:sp>
      <p:sp>
        <p:nvSpPr>
          <p:cNvPr id="6" name="Text 4"/>
          <p:cNvSpPr/>
          <p:nvPr/>
        </p:nvSpPr>
        <p:spPr>
          <a:xfrm>
            <a:off x="768096" y="2743200"/>
            <a:ext cx="4434840" cy="2331720"/>
          </a:xfrm>
          <a:prstGeom prst="rect">
            <a:avLst/>
          </a:prstGeom>
          <a:noFill/>
          <a:ln/>
        </p:spPr>
        <p:txBody>
          <a:bodyPr wrap="square" lIns="635" tIns="635" rIns="635" bIns="635" rtlCol="0" anchor="t">
            <a:normAutofit lnSpcReduction="10000"/>
          </a:bodyPr>
          <a:lstStyle/>
          <a:p>
            <a:pPr marL="177800" indent="-177800">
              <a:buSzPct val="100000"/>
              <a:buChar char="•"/>
            </a:pPr>
            <a:r>
              <a:rPr lang="en-US" sz="1850" dirty="0">
                <a:solidFill>
                  <a:srgbClr val="20242C"/>
                </a:solidFill>
                <a:latin typeface="Aptos" pitchFamily="34" charset="0"/>
                <a:ea typeface="Aptos" pitchFamily="34" charset="-122"/>
                <a:cs typeface="Aptos" pitchFamily="34" charset="-120"/>
              </a:rPr>
              <a:t>A caregiver should act as a secure base for exploration and a safe haven during distress.</a:t>
            </a:r>
            <a:endParaRPr lang="en-US" sz="1850" dirty="0"/>
          </a:p>
          <a:p>
            <a:pPr marL="177800" indent="-177800">
              <a:buSzPct val="100000"/>
              <a:buChar char="•"/>
            </a:pPr>
            <a:r>
              <a:rPr lang="en-US" sz="1850" dirty="0">
                <a:solidFill>
                  <a:srgbClr val="20242C"/>
                </a:solidFill>
                <a:latin typeface="Aptos" pitchFamily="34" charset="0"/>
                <a:ea typeface="Aptos" pitchFamily="34" charset="-122"/>
                <a:cs typeface="Aptos" pitchFamily="34" charset="-120"/>
              </a:rPr>
              <a:t>Repeated experiences with caregivers contribute to internal working models: expectations about self, others and relationships.</a:t>
            </a:r>
            <a:endParaRPr lang="en-US" sz="1850" dirty="0"/>
          </a:p>
          <a:p>
            <a:pPr marL="177800" indent="-177800">
              <a:buSzPct val="100000"/>
              <a:buChar char="•"/>
            </a:pPr>
            <a:r>
              <a:rPr lang="en-US" sz="1850" dirty="0">
                <a:solidFill>
                  <a:srgbClr val="20242C"/>
                </a:solidFill>
                <a:latin typeface="Aptos" pitchFamily="34" charset="0"/>
                <a:ea typeface="Aptos" pitchFamily="34" charset="-122"/>
                <a:cs typeface="Aptos" pitchFamily="34" charset="-120"/>
              </a:rPr>
              <a:t>Attachment patterns can change; later relationships and support still matter.</a:t>
            </a:r>
            <a:endParaRPr lang="en-US" sz="1850" dirty="0"/>
          </a:p>
        </p:txBody>
      </p:sp>
      <p:sp>
        <p:nvSpPr>
          <p:cNvPr id="7" name="Shape 5"/>
          <p:cNvSpPr/>
          <p:nvPr/>
        </p:nvSpPr>
        <p:spPr>
          <a:xfrm>
            <a:off x="6492240" y="2011680"/>
            <a:ext cx="2011680" cy="2011680"/>
          </a:xfrm>
          <a:prstGeom prst="ellipse">
            <a:avLst/>
          </a:prstGeom>
          <a:solidFill>
            <a:srgbClr val="1F2A44"/>
          </a:solidFill>
          <a:ln w="12700">
            <a:solidFill>
              <a:srgbClr val="1F2A44"/>
            </a:solidFill>
            <a:prstDash val="solid"/>
          </a:ln>
        </p:spPr>
        <p:txBody>
          <a:bodyPr/>
          <a:lstStyle/>
          <a:p>
            <a:endParaRPr lang="en-US"/>
          </a:p>
        </p:txBody>
      </p:sp>
      <p:sp>
        <p:nvSpPr>
          <p:cNvPr id="8" name="Text 6"/>
          <p:cNvSpPr/>
          <p:nvPr/>
        </p:nvSpPr>
        <p:spPr>
          <a:xfrm>
            <a:off x="6793992" y="2542032"/>
            <a:ext cx="1417320" cy="914400"/>
          </a:xfrm>
          <a:prstGeom prst="rect">
            <a:avLst/>
          </a:prstGeom>
          <a:noFill/>
          <a:ln/>
        </p:spPr>
        <p:txBody>
          <a:bodyPr wrap="square" lIns="0" tIns="0" rIns="0" bIns="0" rtlCol="0" anchor="ctr"/>
          <a:lstStyle/>
          <a:p>
            <a:pPr marL="0" indent="0" algn="ctr">
              <a:buNone/>
            </a:pPr>
            <a:r>
              <a:rPr lang="en-US" sz="1800" b="1" dirty="0">
                <a:solidFill>
                  <a:srgbClr val="FFFFFF"/>
                </a:solidFill>
                <a:latin typeface="Aptos Display" pitchFamily="34" charset="0"/>
                <a:ea typeface="Aptos Display" pitchFamily="34" charset="-122"/>
                <a:cs typeface="Aptos Display" pitchFamily="34" charset="-120"/>
              </a:rPr>
              <a:t>secure</a:t>
            </a:r>
            <a:endParaRPr lang="en-US" sz="1800" dirty="0"/>
          </a:p>
          <a:p>
            <a:pPr marL="0" indent="0" algn="ctr">
              <a:buNone/>
            </a:pPr>
            <a:r>
              <a:rPr lang="en-US" sz="1800" b="1" dirty="0">
                <a:solidFill>
                  <a:srgbClr val="FFFFFF"/>
                </a:solidFill>
                <a:latin typeface="Aptos Display" pitchFamily="34" charset="0"/>
                <a:ea typeface="Aptos Display" pitchFamily="34" charset="-122"/>
                <a:cs typeface="Aptos Display" pitchFamily="34" charset="-120"/>
              </a:rPr>
              <a:t>base /</a:t>
            </a:r>
            <a:endParaRPr lang="en-US" sz="1800" dirty="0"/>
          </a:p>
          <a:p>
            <a:pPr marL="0" indent="0" algn="ctr">
              <a:buNone/>
            </a:pPr>
            <a:r>
              <a:rPr lang="en-US" sz="1800" b="1" dirty="0">
                <a:solidFill>
                  <a:srgbClr val="FFFFFF"/>
                </a:solidFill>
                <a:latin typeface="Aptos Display" pitchFamily="34" charset="0"/>
                <a:ea typeface="Aptos Display" pitchFamily="34" charset="-122"/>
                <a:cs typeface="Aptos Display" pitchFamily="34" charset="-120"/>
              </a:rPr>
              <a:t>safe haven</a:t>
            </a:r>
            <a:endParaRPr lang="en-US" sz="1800" dirty="0"/>
          </a:p>
        </p:txBody>
      </p:sp>
      <p:sp>
        <p:nvSpPr>
          <p:cNvPr id="9" name="Shape 7"/>
          <p:cNvSpPr/>
          <p:nvPr/>
        </p:nvSpPr>
        <p:spPr>
          <a:xfrm>
            <a:off x="8522208" y="2221992"/>
            <a:ext cx="512064" cy="0"/>
          </a:xfrm>
          <a:prstGeom prst="line">
            <a:avLst/>
          </a:prstGeom>
          <a:noFill/>
          <a:ln w="19050">
            <a:solidFill>
              <a:srgbClr val="C9A86A"/>
            </a:solidFill>
            <a:prstDash val="solid"/>
            <a:tailEnd type="triangle"/>
          </a:ln>
        </p:spPr>
        <p:txBody>
          <a:bodyPr/>
          <a:lstStyle/>
          <a:p>
            <a:endParaRPr lang="en-US"/>
          </a:p>
        </p:txBody>
      </p:sp>
      <p:sp>
        <p:nvSpPr>
          <p:cNvPr id="10" name="Shape 8"/>
          <p:cNvSpPr/>
          <p:nvPr/>
        </p:nvSpPr>
        <p:spPr>
          <a:xfrm>
            <a:off x="8375904" y="3630168"/>
            <a:ext cx="1088136" cy="466344"/>
          </a:xfrm>
          <a:prstGeom prst="line">
            <a:avLst/>
          </a:prstGeom>
          <a:noFill/>
          <a:ln w="19050">
            <a:solidFill>
              <a:srgbClr val="C9A86A"/>
            </a:solidFill>
            <a:prstDash val="solid"/>
            <a:tailEnd type="triangle"/>
          </a:ln>
        </p:spPr>
        <p:txBody>
          <a:bodyPr/>
          <a:lstStyle/>
          <a:p>
            <a:endParaRPr lang="en-US"/>
          </a:p>
        </p:txBody>
      </p:sp>
      <p:sp>
        <p:nvSpPr>
          <p:cNvPr id="11" name="Shape 9"/>
          <p:cNvSpPr/>
          <p:nvPr/>
        </p:nvSpPr>
        <p:spPr>
          <a:xfrm>
            <a:off x="7022592" y="4041648"/>
            <a:ext cx="36576" cy="484632"/>
          </a:xfrm>
          <a:prstGeom prst="line">
            <a:avLst/>
          </a:prstGeom>
          <a:noFill/>
          <a:ln w="19050">
            <a:solidFill>
              <a:srgbClr val="C9A86A"/>
            </a:solidFill>
            <a:prstDash val="solid"/>
            <a:tailEnd type="triangle"/>
          </a:ln>
        </p:spPr>
        <p:txBody>
          <a:bodyPr/>
          <a:lstStyle/>
          <a:p>
            <a:endParaRPr lang="en-US"/>
          </a:p>
        </p:txBody>
      </p:sp>
      <p:sp>
        <p:nvSpPr>
          <p:cNvPr id="12" name="Shape 10"/>
          <p:cNvSpPr/>
          <p:nvPr/>
        </p:nvSpPr>
        <p:spPr>
          <a:xfrm>
            <a:off x="6437376" y="2194560"/>
            <a:ext cx="0" cy="0"/>
          </a:xfrm>
          <a:prstGeom prst="line">
            <a:avLst/>
          </a:prstGeom>
          <a:noFill/>
          <a:ln w="19050">
            <a:solidFill>
              <a:srgbClr val="C9A86A"/>
            </a:solidFill>
            <a:prstDash val="solid"/>
            <a:tailEnd type="triangle"/>
          </a:ln>
        </p:spPr>
        <p:txBody>
          <a:bodyPr/>
          <a:lstStyle/>
          <a:p>
            <a:endParaRPr lang="en-US"/>
          </a:p>
        </p:txBody>
      </p:sp>
      <p:sp>
        <p:nvSpPr>
          <p:cNvPr id="13" name="Shape 11"/>
          <p:cNvSpPr/>
          <p:nvPr/>
        </p:nvSpPr>
        <p:spPr>
          <a:xfrm>
            <a:off x="9006840" y="1234440"/>
            <a:ext cx="1627632" cy="868680"/>
          </a:xfrm>
          <a:prstGeom prst="roundRect">
            <a:avLst/>
          </a:prstGeom>
          <a:solidFill>
            <a:srgbClr val="EEF2F4"/>
          </a:solidFill>
          <a:ln w="13970">
            <a:solidFill>
              <a:srgbClr val="C8D1D6"/>
            </a:solidFill>
            <a:prstDash val="solid"/>
          </a:ln>
          <a:effectLst>
            <a:outerShdw blurRad="15240" dist="5080" dir="2700000" algn="bl" rotWithShape="0">
              <a:srgbClr val="000000">
                <a:alpha val="12000"/>
              </a:srgbClr>
            </a:outerShdw>
          </a:effectLst>
        </p:spPr>
        <p:txBody>
          <a:bodyPr/>
          <a:lstStyle/>
          <a:p>
            <a:endParaRPr lang="en-US"/>
          </a:p>
        </p:txBody>
      </p:sp>
      <p:sp>
        <p:nvSpPr>
          <p:cNvPr id="14" name="Text 12"/>
          <p:cNvSpPr/>
          <p:nvPr/>
        </p:nvSpPr>
        <p:spPr>
          <a:xfrm>
            <a:off x="9098280" y="1435608"/>
            <a:ext cx="1444752" cy="411480"/>
          </a:xfrm>
          <a:prstGeom prst="rect">
            <a:avLst/>
          </a:prstGeom>
          <a:noFill/>
          <a:ln/>
        </p:spPr>
        <p:txBody>
          <a:bodyPr wrap="square" lIns="0" tIns="0" rIns="0" bIns="0" rtlCol="0" anchor="ctr"/>
          <a:lstStyle/>
          <a:p>
            <a:pPr marL="0" indent="0" algn="ctr">
              <a:buNone/>
            </a:pPr>
            <a:r>
              <a:rPr lang="en-US" sz="1550" b="1" dirty="0">
                <a:solidFill>
                  <a:srgbClr val="1F2A44"/>
                </a:solidFill>
                <a:latin typeface="Aptos" pitchFamily="34" charset="0"/>
                <a:ea typeface="Aptos" pitchFamily="34" charset="-122"/>
                <a:cs typeface="Aptos" pitchFamily="34" charset="-120"/>
              </a:rPr>
              <a:t>sensitive</a:t>
            </a:r>
            <a:endParaRPr lang="en-US" sz="1550" dirty="0"/>
          </a:p>
          <a:p>
            <a:pPr marL="0" indent="0" algn="ctr">
              <a:buNone/>
            </a:pPr>
            <a:r>
              <a:rPr lang="en-US" sz="1550" b="1" dirty="0">
                <a:solidFill>
                  <a:srgbClr val="1F2A44"/>
                </a:solidFill>
                <a:latin typeface="Aptos" pitchFamily="34" charset="0"/>
                <a:ea typeface="Aptos" pitchFamily="34" charset="-122"/>
                <a:cs typeface="Aptos" pitchFamily="34" charset="-120"/>
              </a:rPr>
              <a:t>caregiving</a:t>
            </a:r>
            <a:endParaRPr lang="en-US" sz="1550" dirty="0"/>
          </a:p>
        </p:txBody>
      </p:sp>
      <p:sp>
        <p:nvSpPr>
          <p:cNvPr id="15" name="Shape 13"/>
          <p:cNvSpPr/>
          <p:nvPr/>
        </p:nvSpPr>
        <p:spPr>
          <a:xfrm>
            <a:off x="9555480" y="3749040"/>
            <a:ext cx="1627632" cy="868680"/>
          </a:xfrm>
          <a:prstGeom prst="roundRect">
            <a:avLst/>
          </a:prstGeom>
          <a:solidFill>
            <a:srgbClr val="EEF2F4"/>
          </a:solidFill>
          <a:ln w="13970">
            <a:solidFill>
              <a:srgbClr val="C8D1D6"/>
            </a:solidFill>
            <a:prstDash val="solid"/>
          </a:ln>
          <a:effectLst>
            <a:outerShdw blurRad="15240" dist="5080" dir="2700000" algn="bl" rotWithShape="0">
              <a:srgbClr val="000000">
                <a:alpha val="12000"/>
              </a:srgbClr>
            </a:outerShdw>
          </a:effectLst>
        </p:spPr>
        <p:txBody>
          <a:bodyPr/>
          <a:lstStyle/>
          <a:p>
            <a:endParaRPr lang="en-US"/>
          </a:p>
        </p:txBody>
      </p:sp>
      <p:sp>
        <p:nvSpPr>
          <p:cNvPr id="16" name="Text 14"/>
          <p:cNvSpPr/>
          <p:nvPr/>
        </p:nvSpPr>
        <p:spPr>
          <a:xfrm>
            <a:off x="9646920" y="3950208"/>
            <a:ext cx="1444752" cy="411480"/>
          </a:xfrm>
          <a:prstGeom prst="rect">
            <a:avLst/>
          </a:prstGeom>
          <a:noFill/>
          <a:ln/>
        </p:spPr>
        <p:txBody>
          <a:bodyPr wrap="square" lIns="0" tIns="0" rIns="0" bIns="0" rtlCol="0" anchor="ctr"/>
          <a:lstStyle/>
          <a:p>
            <a:pPr marL="0" indent="0" algn="ctr">
              <a:buNone/>
            </a:pPr>
            <a:r>
              <a:rPr lang="en-US" sz="1550" b="1" dirty="0">
                <a:solidFill>
                  <a:srgbClr val="1F2A44"/>
                </a:solidFill>
                <a:latin typeface="Aptos" pitchFamily="34" charset="0"/>
                <a:ea typeface="Aptos" pitchFamily="34" charset="-122"/>
                <a:cs typeface="Aptos" pitchFamily="34" charset="-120"/>
              </a:rPr>
              <a:t>later</a:t>
            </a:r>
            <a:endParaRPr lang="en-US" sz="1550" dirty="0"/>
          </a:p>
          <a:p>
            <a:pPr marL="0" indent="0" algn="ctr">
              <a:buNone/>
            </a:pPr>
            <a:r>
              <a:rPr lang="en-US" sz="1550" b="1" dirty="0">
                <a:solidFill>
                  <a:srgbClr val="1F2A44"/>
                </a:solidFill>
                <a:latin typeface="Aptos" pitchFamily="34" charset="0"/>
                <a:ea typeface="Aptos" pitchFamily="34" charset="-122"/>
                <a:cs typeface="Aptos" pitchFamily="34" charset="-120"/>
              </a:rPr>
              <a:t>relationships</a:t>
            </a:r>
            <a:endParaRPr lang="en-US" sz="1550" dirty="0"/>
          </a:p>
        </p:txBody>
      </p:sp>
      <p:sp>
        <p:nvSpPr>
          <p:cNvPr id="17" name="Shape 15"/>
          <p:cNvSpPr/>
          <p:nvPr/>
        </p:nvSpPr>
        <p:spPr>
          <a:xfrm>
            <a:off x="6537960" y="4526280"/>
            <a:ext cx="1627632" cy="868680"/>
          </a:xfrm>
          <a:prstGeom prst="roundRect">
            <a:avLst/>
          </a:prstGeom>
          <a:solidFill>
            <a:srgbClr val="EEF2F4"/>
          </a:solidFill>
          <a:ln w="13970">
            <a:solidFill>
              <a:srgbClr val="C8D1D6"/>
            </a:solidFill>
            <a:prstDash val="solid"/>
          </a:ln>
          <a:effectLst>
            <a:outerShdw blurRad="15240" dist="5080" dir="2700000" algn="bl" rotWithShape="0">
              <a:srgbClr val="000000">
                <a:alpha val="12000"/>
              </a:srgbClr>
            </a:outerShdw>
          </a:effectLst>
        </p:spPr>
        <p:txBody>
          <a:bodyPr/>
          <a:lstStyle/>
          <a:p>
            <a:endParaRPr lang="en-US"/>
          </a:p>
        </p:txBody>
      </p:sp>
      <p:sp>
        <p:nvSpPr>
          <p:cNvPr id="18" name="Text 16"/>
          <p:cNvSpPr/>
          <p:nvPr/>
        </p:nvSpPr>
        <p:spPr>
          <a:xfrm>
            <a:off x="6629400" y="4727448"/>
            <a:ext cx="1444752" cy="411480"/>
          </a:xfrm>
          <a:prstGeom prst="rect">
            <a:avLst/>
          </a:prstGeom>
          <a:noFill/>
          <a:ln/>
        </p:spPr>
        <p:txBody>
          <a:bodyPr wrap="square" lIns="0" tIns="0" rIns="0" bIns="0" rtlCol="0" anchor="ctr"/>
          <a:lstStyle/>
          <a:p>
            <a:pPr marL="0" indent="0" algn="ctr">
              <a:buNone/>
            </a:pPr>
            <a:r>
              <a:rPr lang="en-US" sz="1550" b="1" dirty="0">
                <a:solidFill>
                  <a:srgbClr val="1F2A44"/>
                </a:solidFill>
                <a:latin typeface="Aptos" pitchFamily="34" charset="0"/>
                <a:ea typeface="Aptos" pitchFamily="34" charset="-122"/>
                <a:cs typeface="Aptos" pitchFamily="34" charset="-120"/>
              </a:rPr>
              <a:t>emotion</a:t>
            </a:r>
            <a:endParaRPr lang="en-US" sz="1550" dirty="0"/>
          </a:p>
          <a:p>
            <a:pPr marL="0" indent="0" algn="ctr">
              <a:buNone/>
            </a:pPr>
            <a:r>
              <a:rPr lang="en-US" sz="1550" b="1" dirty="0">
                <a:solidFill>
                  <a:srgbClr val="1F2A44"/>
                </a:solidFill>
                <a:latin typeface="Aptos" pitchFamily="34" charset="0"/>
                <a:ea typeface="Aptos" pitchFamily="34" charset="-122"/>
                <a:cs typeface="Aptos" pitchFamily="34" charset="-120"/>
              </a:rPr>
              <a:t>regulation</a:t>
            </a:r>
            <a:endParaRPr lang="en-US" sz="1550" dirty="0"/>
          </a:p>
        </p:txBody>
      </p:sp>
      <p:sp>
        <p:nvSpPr>
          <p:cNvPr id="19" name="Shape 17"/>
          <p:cNvSpPr/>
          <p:nvPr/>
        </p:nvSpPr>
        <p:spPr>
          <a:xfrm>
            <a:off x="5257800" y="960120"/>
            <a:ext cx="1627632" cy="868680"/>
          </a:xfrm>
          <a:prstGeom prst="roundRect">
            <a:avLst/>
          </a:prstGeom>
          <a:solidFill>
            <a:srgbClr val="EEF2F4"/>
          </a:solidFill>
          <a:ln w="13970">
            <a:solidFill>
              <a:srgbClr val="C8D1D6"/>
            </a:solidFill>
            <a:prstDash val="solid"/>
          </a:ln>
          <a:effectLst>
            <a:outerShdw blurRad="15240" dist="5080" dir="2700000" algn="bl" rotWithShape="0">
              <a:srgbClr val="000000">
                <a:alpha val="12000"/>
              </a:srgbClr>
            </a:outerShdw>
          </a:effectLst>
        </p:spPr>
        <p:txBody>
          <a:bodyPr/>
          <a:lstStyle/>
          <a:p>
            <a:endParaRPr lang="en-US"/>
          </a:p>
        </p:txBody>
      </p:sp>
      <p:sp>
        <p:nvSpPr>
          <p:cNvPr id="20" name="Text 18"/>
          <p:cNvSpPr/>
          <p:nvPr/>
        </p:nvSpPr>
        <p:spPr>
          <a:xfrm>
            <a:off x="5349240" y="1161288"/>
            <a:ext cx="1444752" cy="411480"/>
          </a:xfrm>
          <a:prstGeom prst="rect">
            <a:avLst/>
          </a:prstGeom>
          <a:noFill/>
          <a:ln/>
        </p:spPr>
        <p:txBody>
          <a:bodyPr wrap="square" lIns="0" tIns="0" rIns="0" bIns="0" rtlCol="0" anchor="ctr"/>
          <a:lstStyle/>
          <a:p>
            <a:pPr marL="0" indent="0" algn="ctr">
              <a:buNone/>
            </a:pPr>
            <a:r>
              <a:rPr lang="en-US" sz="1550" b="1" dirty="0">
                <a:solidFill>
                  <a:srgbClr val="1F2A44"/>
                </a:solidFill>
                <a:latin typeface="Aptos" pitchFamily="34" charset="0"/>
                <a:ea typeface="Aptos" pitchFamily="34" charset="-122"/>
                <a:cs typeface="Aptos" pitchFamily="34" charset="-120"/>
              </a:rPr>
              <a:t>internal</a:t>
            </a:r>
            <a:endParaRPr lang="en-US" sz="1550" dirty="0"/>
          </a:p>
          <a:p>
            <a:pPr marL="0" indent="0" algn="ctr">
              <a:buNone/>
            </a:pPr>
            <a:r>
              <a:rPr lang="en-US" sz="1550" b="1" dirty="0">
                <a:solidFill>
                  <a:srgbClr val="1F2A44"/>
                </a:solidFill>
                <a:latin typeface="Aptos" pitchFamily="34" charset="0"/>
                <a:ea typeface="Aptos" pitchFamily="34" charset="-122"/>
                <a:cs typeface="Aptos" pitchFamily="34" charset="-120"/>
              </a:rPr>
              <a:t>working models</a:t>
            </a:r>
            <a:endParaRPr lang="en-US" sz="1550" dirty="0"/>
          </a:p>
        </p:txBody>
      </p:sp>
      <p:sp>
        <p:nvSpPr>
          <p:cNvPr id="21" name="Text 19"/>
          <p:cNvSpPr/>
          <p:nvPr/>
        </p:nvSpPr>
        <p:spPr>
          <a:xfrm>
            <a:off x="5605272" y="5669280"/>
            <a:ext cx="5577840" cy="164592"/>
          </a:xfrm>
          <a:prstGeom prst="rect">
            <a:avLst/>
          </a:prstGeom>
          <a:noFill/>
          <a:ln/>
        </p:spPr>
        <p:txBody>
          <a:bodyPr wrap="square" lIns="0" tIns="0" rIns="0" bIns="0" rtlCol="0" anchor="ctr">
            <a:normAutofit fontScale="40000" lnSpcReduction="20000"/>
          </a:bodyPr>
          <a:lstStyle/>
          <a:p>
            <a:pPr marL="0" indent="0">
              <a:buNone/>
            </a:pPr>
            <a:r>
              <a:rPr lang="en-US" sz="1520" i="1" dirty="0">
                <a:solidFill>
                  <a:srgbClr val="465064"/>
                </a:solidFill>
                <a:latin typeface="Aptos" pitchFamily="34" charset="0"/>
                <a:ea typeface="Aptos" pitchFamily="34" charset="-122"/>
                <a:cs typeface="Aptos" pitchFamily="34" charset="-120"/>
              </a:rPr>
              <a:t>Relevance to Jenny: the theory helps explain how sustained loss, stress and caregiving responsibilities may affect how secure, supported and able to ask for help she feels.</a:t>
            </a:r>
            <a:endParaRPr lang="en-US" sz="1520" dirty="0"/>
          </a:p>
        </p:txBody>
      </p:sp>
      <p:sp>
        <p:nvSpPr>
          <p:cNvPr id="22" name="Text 20"/>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Bowlby (1969); Thompson, Simpson and Berlin (2022); Hutchings, Williams and Leijten (2023).</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Applying the theory: likely historical impact on Jenny</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Loss + prolonged caring during adolescence</a:t>
            </a:r>
            <a:endParaRPr lang="en-US" sz="1050" dirty="0"/>
          </a:p>
        </p:txBody>
      </p:sp>
      <p:pic>
        <p:nvPicPr>
          <p:cNvPr id="5" name="Image 0" descr="/mnt/data/slides_work/assets/stress.jpg"/>
          <p:cNvPicPr>
            <a:picLocks noChangeAspect="1"/>
          </p:cNvPicPr>
          <p:nvPr/>
        </p:nvPicPr>
        <p:blipFill>
          <a:blip r:embed="rId3"/>
          <a:srcRect l="8511" r="8511"/>
          <a:stretch/>
        </p:blipFill>
        <p:spPr>
          <a:xfrm>
            <a:off x="7863840" y="1188720"/>
            <a:ext cx="3566160" cy="4297680"/>
          </a:xfrm>
          <a:prstGeom prst="rect">
            <a:avLst/>
          </a:prstGeom>
        </p:spPr>
      </p:pic>
      <p:sp>
        <p:nvSpPr>
          <p:cNvPr id="6" name="Text 3"/>
          <p:cNvSpPr/>
          <p:nvPr/>
        </p:nvSpPr>
        <p:spPr>
          <a:xfrm>
            <a:off x="749808" y="1234440"/>
            <a:ext cx="3657600" cy="32004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What Bowlby helps us notice</a:t>
            </a:r>
            <a:endParaRPr lang="en-US" sz="2200" dirty="0"/>
          </a:p>
        </p:txBody>
      </p:sp>
      <p:sp>
        <p:nvSpPr>
          <p:cNvPr id="7" name="Text 4"/>
          <p:cNvSpPr/>
          <p:nvPr/>
        </p:nvSpPr>
        <p:spPr>
          <a:xfrm>
            <a:off x="768096" y="1664208"/>
            <a:ext cx="6583680" cy="4206240"/>
          </a:xfrm>
          <a:prstGeom prst="rect">
            <a:avLst/>
          </a:prstGeom>
          <a:noFill/>
          <a:ln/>
        </p:spPr>
        <p:txBody>
          <a:bodyPr wrap="square" lIns="635" tIns="635" rIns="635" bIns="635" rtlCol="0" anchor="t">
            <a:normAutofit/>
          </a:bodyPr>
          <a:lstStyle/>
          <a:p>
            <a:pPr marL="177800" indent="-177800">
              <a:buSzPct val="100000"/>
              <a:buChar char="•"/>
            </a:pPr>
            <a:r>
              <a:rPr lang="en-US" sz="1820" dirty="0">
                <a:solidFill>
                  <a:srgbClr val="20242C"/>
                </a:solidFill>
                <a:latin typeface="Aptos" pitchFamily="34" charset="0"/>
                <a:ea typeface="Aptos" pitchFamily="34" charset="-122"/>
                <a:cs typeface="Aptos" pitchFamily="34" charset="-120"/>
              </a:rPr>
              <a:t>Bereavement: the death of Jenny’s father may have disrupted a key source of security and stability.</a:t>
            </a:r>
            <a:endParaRPr lang="en-US" sz="1820" dirty="0"/>
          </a:p>
          <a:p>
            <a:pPr marL="177800" indent="-177800">
              <a:buSzPct val="100000"/>
              <a:buChar char="•"/>
            </a:pPr>
            <a:r>
              <a:rPr lang="en-US" sz="1820" dirty="0">
                <a:solidFill>
                  <a:srgbClr val="20242C"/>
                </a:solidFill>
                <a:latin typeface="Aptos" pitchFamily="34" charset="0"/>
                <a:ea typeface="Aptos" pitchFamily="34" charset="-122"/>
                <a:cs typeface="Aptos" pitchFamily="34" charset="-120"/>
              </a:rPr>
              <a:t>Role strain: Jenny has had five years of practical and emotional responsibility at a stage when identity, friendships and school engagement should also be developing.</a:t>
            </a:r>
            <a:endParaRPr lang="en-US" sz="1820" dirty="0"/>
          </a:p>
          <a:p>
            <a:pPr marL="177800" indent="-177800">
              <a:buSzPct val="100000"/>
              <a:buChar char="•"/>
            </a:pPr>
            <a:r>
              <a:rPr lang="en-US" sz="1820" dirty="0">
                <a:solidFill>
                  <a:srgbClr val="20242C"/>
                </a:solidFill>
                <a:latin typeface="Aptos" pitchFamily="34" charset="0"/>
                <a:ea typeface="Aptos" pitchFamily="34" charset="-122"/>
                <a:cs typeface="Aptos" pitchFamily="34" charset="-120"/>
              </a:rPr>
              <a:t>Possible role reversal: she may feel responsible for monitoring her mother’s mood, memory and daily functioning.</a:t>
            </a:r>
            <a:endParaRPr lang="en-US" sz="1820" dirty="0"/>
          </a:p>
          <a:p>
            <a:pPr marL="177800" indent="-177800">
              <a:buSzPct val="100000"/>
              <a:buChar char="•"/>
            </a:pPr>
            <a:r>
              <a:rPr lang="en-US" sz="1820" dirty="0">
                <a:solidFill>
                  <a:srgbClr val="20242C"/>
                </a:solidFill>
                <a:latin typeface="Aptos" pitchFamily="34" charset="0"/>
                <a:ea typeface="Aptos" pitchFamily="34" charset="-122"/>
                <a:cs typeface="Aptos" pitchFamily="34" charset="-120"/>
              </a:rPr>
              <a:t>Internal working models may shift towards “I must cope alone” or “my needs come second”, which can reduce help-seeking and increase guilt.</a:t>
            </a:r>
            <a:endParaRPr lang="en-US" sz="1820" dirty="0"/>
          </a:p>
          <a:p>
            <a:pPr marL="177800" indent="-177800">
              <a:buSzPct val="100000"/>
              <a:buChar char="•"/>
            </a:pPr>
            <a:r>
              <a:rPr lang="en-US" sz="1820" dirty="0">
                <a:solidFill>
                  <a:srgbClr val="20242C"/>
                </a:solidFill>
                <a:latin typeface="Aptos" pitchFamily="34" charset="0"/>
                <a:ea typeface="Aptos" pitchFamily="34" charset="-122"/>
                <a:cs typeface="Aptos" pitchFamily="34" charset="-120"/>
              </a:rPr>
              <a:t>This is not deterministic: supportive adults and services can still reshape expectations and outcomes.</a:t>
            </a:r>
            <a:endParaRPr lang="en-US" sz="1820" dirty="0"/>
          </a:p>
        </p:txBody>
      </p:sp>
      <p:sp>
        <p:nvSpPr>
          <p:cNvPr id="8" name="Text 5"/>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Assessment brief; Janes and Melendez-Torres (2025); Dharampal and Ani (2020); Thompson et al. (2022).</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Nature and nurture in Jenny’s development</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Biology may affect vulnerability, but environment shapes daily experience</a:t>
            </a:r>
            <a:endParaRPr lang="en-US" sz="1050" dirty="0"/>
          </a:p>
        </p:txBody>
      </p:sp>
      <p:sp>
        <p:nvSpPr>
          <p:cNvPr id="5" name="Shape 3"/>
          <p:cNvSpPr/>
          <p:nvPr/>
        </p:nvSpPr>
        <p:spPr>
          <a:xfrm>
            <a:off x="804672" y="1417320"/>
            <a:ext cx="5074920" cy="4206240"/>
          </a:xfrm>
          <a:prstGeom prst="roundRect">
            <a:avLst/>
          </a:prstGeom>
          <a:solidFill>
            <a:srgbClr val="F3F0EA"/>
          </a:solidFill>
          <a:ln w="12700">
            <a:solidFill>
              <a:srgbClr val="E0D7CA"/>
            </a:solidFill>
            <a:prstDash val="solid"/>
          </a:ln>
        </p:spPr>
        <p:txBody>
          <a:bodyPr/>
          <a:lstStyle/>
          <a:p>
            <a:endParaRPr lang="en-US"/>
          </a:p>
        </p:txBody>
      </p:sp>
      <p:sp>
        <p:nvSpPr>
          <p:cNvPr id="6" name="Shape 4"/>
          <p:cNvSpPr/>
          <p:nvPr/>
        </p:nvSpPr>
        <p:spPr>
          <a:xfrm>
            <a:off x="6291072" y="1417320"/>
            <a:ext cx="5074920" cy="4206240"/>
          </a:xfrm>
          <a:prstGeom prst="roundRect">
            <a:avLst/>
          </a:prstGeom>
          <a:solidFill>
            <a:srgbClr val="EDF3F3"/>
          </a:solidFill>
          <a:ln w="12700">
            <a:solidFill>
              <a:srgbClr val="D4E0E0"/>
            </a:solidFill>
            <a:prstDash val="solid"/>
          </a:ln>
        </p:spPr>
        <p:txBody>
          <a:bodyPr/>
          <a:lstStyle/>
          <a:p>
            <a:endParaRPr lang="en-US"/>
          </a:p>
        </p:txBody>
      </p:sp>
      <p:sp>
        <p:nvSpPr>
          <p:cNvPr id="7" name="Text 5"/>
          <p:cNvSpPr/>
          <p:nvPr/>
        </p:nvSpPr>
        <p:spPr>
          <a:xfrm>
            <a:off x="1060704" y="1691640"/>
            <a:ext cx="3017520" cy="27432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Nature / biological influences</a:t>
            </a:r>
            <a:endParaRPr lang="en-US" sz="2200" dirty="0"/>
          </a:p>
        </p:txBody>
      </p:sp>
      <p:sp>
        <p:nvSpPr>
          <p:cNvPr id="8" name="Text 6"/>
          <p:cNvSpPr/>
          <p:nvPr/>
        </p:nvSpPr>
        <p:spPr>
          <a:xfrm>
            <a:off x="1042416" y="2057400"/>
            <a:ext cx="4434840" cy="2103120"/>
          </a:xfrm>
          <a:prstGeom prst="rect">
            <a:avLst/>
          </a:prstGeom>
          <a:noFill/>
          <a:ln/>
        </p:spPr>
        <p:txBody>
          <a:bodyPr wrap="square" lIns="635" tIns="635" rIns="635" bIns="635" rtlCol="0" anchor="t">
            <a:normAutofit/>
          </a:bodyPr>
          <a:lstStyle/>
          <a:p>
            <a:pPr marL="177800" indent="-177800">
              <a:buSzPct val="100000"/>
              <a:buChar char="•"/>
            </a:pPr>
            <a:r>
              <a:rPr lang="en-US" sz="1830" dirty="0">
                <a:solidFill>
                  <a:srgbClr val="20242C"/>
                </a:solidFill>
                <a:latin typeface="Aptos" pitchFamily="34" charset="0"/>
                <a:ea typeface="Aptos" pitchFamily="34" charset="-122"/>
                <a:cs typeface="Aptos" pitchFamily="34" charset="-120"/>
              </a:rPr>
              <a:t>Adolescence already involves rapid brain, sleep and hormonal changes.</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Stress reactivity, temperament and coping style may affect how strongly Jenny feels pressure or anxiety.</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Low mood or fatigue can be intensified if caring disrupts sleep, rest and self-care.</a:t>
            </a:r>
            <a:endParaRPr lang="en-US" sz="1830" dirty="0"/>
          </a:p>
        </p:txBody>
      </p:sp>
      <p:sp>
        <p:nvSpPr>
          <p:cNvPr id="9" name="Text 7"/>
          <p:cNvSpPr/>
          <p:nvPr/>
        </p:nvSpPr>
        <p:spPr>
          <a:xfrm>
            <a:off x="6547104" y="1691640"/>
            <a:ext cx="3291840" cy="27432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Nurture / environmental influences</a:t>
            </a:r>
            <a:endParaRPr lang="en-US" sz="2200" dirty="0"/>
          </a:p>
        </p:txBody>
      </p:sp>
      <p:sp>
        <p:nvSpPr>
          <p:cNvPr id="10" name="Text 8"/>
          <p:cNvSpPr/>
          <p:nvPr/>
        </p:nvSpPr>
        <p:spPr>
          <a:xfrm>
            <a:off x="6528816" y="2057400"/>
            <a:ext cx="4480560" cy="2103120"/>
          </a:xfrm>
          <a:prstGeom prst="rect">
            <a:avLst/>
          </a:prstGeom>
          <a:noFill/>
          <a:ln/>
        </p:spPr>
        <p:txBody>
          <a:bodyPr wrap="square" lIns="635" tIns="635" rIns="635" bIns="635" rtlCol="0" anchor="t">
            <a:normAutofit fontScale="92500"/>
          </a:bodyPr>
          <a:lstStyle/>
          <a:p>
            <a:pPr marL="177800" indent="-177800">
              <a:buSzPct val="100000"/>
              <a:buChar char="•"/>
            </a:pPr>
            <a:r>
              <a:rPr lang="en-US" sz="1830" dirty="0">
                <a:solidFill>
                  <a:srgbClr val="20242C"/>
                </a:solidFill>
                <a:latin typeface="Aptos" pitchFamily="34" charset="0"/>
                <a:ea typeface="Aptos" pitchFamily="34" charset="-122"/>
                <a:cs typeface="Aptos" pitchFamily="34" charset="-120"/>
              </a:rPr>
              <a:t>Father’s death, ongoing caring tasks, maternal low mood and memory problems create chronic daily demands.</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School flexibility, peer friendships, extended family and formal services can either buffer stress or leave Jenny isolated.</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In attachment terms, later relationships and stable support can modify earlier insecurity.</a:t>
            </a:r>
            <a:endParaRPr lang="en-US" sz="1830" dirty="0"/>
          </a:p>
        </p:txBody>
      </p:sp>
      <p:sp>
        <p:nvSpPr>
          <p:cNvPr id="11" name="Text 9"/>
          <p:cNvSpPr/>
          <p:nvPr/>
        </p:nvSpPr>
        <p:spPr>
          <a:xfrm>
            <a:off x="1005840" y="5705856"/>
            <a:ext cx="10058400" cy="146304"/>
          </a:xfrm>
          <a:prstGeom prst="rect">
            <a:avLst/>
          </a:prstGeom>
          <a:noFill/>
          <a:ln/>
        </p:spPr>
        <p:txBody>
          <a:bodyPr wrap="square" lIns="0" tIns="0" rIns="0" bIns="0" rtlCol="0" anchor="ctr"/>
          <a:lstStyle/>
          <a:p>
            <a:pPr marL="0" indent="0" algn="ctr">
              <a:buNone/>
            </a:pPr>
            <a:r>
              <a:rPr lang="en-US" sz="1580" b="1" dirty="0">
                <a:solidFill>
                  <a:srgbClr val="1F2A44"/>
                </a:solidFill>
                <a:latin typeface="Aptos Display" pitchFamily="34" charset="0"/>
                <a:ea typeface="Aptos Display" pitchFamily="34" charset="-122"/>
                <a:cs typeface="Aptos Display" pitchFamily="34" charset="-120"/>
              </a:rPr>
              <a:t>Key point: Jenny’s wellbeing is best understood as an interaction between biological sensitivity and a demanding caregiving environment.</a:t>
            </a:r>
            <a:endParaRPr lang="en-US" sz="1580" dirty="0"/>
          </a:p>
        </p:txBody>
      </p:sp>
      <p:sp>
        <p:nvSpPr>
          <p:cNvPr id="12" name="Text 10"/>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Assessment brief; Thompson et al. (2022); Dharampal and Ani (2020); Janes and Melendez-Torres (2025).</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Jenny’s likely current needs</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Risks should be recognised without ignoring strengths</a:t>
            </a:r>
            <a:endParaRPr lang="en-US" sz="1050" dirty="0"/>
          </a:p>
        </p:txBody>
      </p:sp>
      <p:sp>
        <p:nvSpPr>
          <p:cNvPr id="5" name="Shape 3"/>
          <p:cNvSpPr/>
          <p:nvPr/>
        </p:nvSpPr>
        <p:spPr>
          <a:xfrm>
            <a:off x="822960" y="1325880"/>
            <a:ext cx="4983480" cy="4251960"/>
          </a:xfrm>
          <a:prstGeom prst="roundRect">
            <a:avLst/>
          </a:prstGeom>
          <a:solidFill>
            <a:srgbClr val="FBF2F2"/>
          </a:solidFill>
          <a:ln w="13970">
            <a:solidFill>
              <a:srgbClr val="E6CACA"/>
            </a:solidFill>
            <a:prstDash val="solid"/>
          </a:ln>
        </p:spPr>
        <p:txBody>
          <a:bodyPr/>
          <a:lstStyle/>
          <a:p>
            <a:endParaRPr lang="en-US"/>
          </a:p>
        </p:txBody>
      </p:sp>
      <p:sp>
        <p:nvSpPr>
          <p:cNvPr id="6" name="Text 4"/>
          <p:cNvSpPr/>
          <p:nvPr/>
        </p:nvSpPr>
        <p:spPr>
          <a:xfrm>
            <a:off x="1078992" y="1627632"/>
            <a:ext cx="2743200" cy="274320"/>
          </a:xfrm>
          <a:prstGeom prst="rect">
            <a:avLst/>
          </a:prstGeom>
          <a:noFill/>
          <a:ln/>
        </p:spPr>
        <p:txBody>
          <a:bodyPr wrap="square" lIns="0" tIns="0" rIns="0" bIns="0" rtlCol="0" anchor="ctr"/>
          <a:lstStyle/>
          <a:p>
            <a:pPr marL="0" indent="0">
              <a:buNone/>
            </a:pPr>
            <a:r>
              <a:rPr lang="en-US" sz="2200" b="1" dirty="0">
                <a:solidFill>
                  <a:srgbClr val="8A3F47"/>
                </a:solidFill>
                <a:latin typeface="Aptos Display" pitchFamily="34" charset="0"/>
                <a:ea typeface="Aptos Display" pitchFamily="34" charset="-122"/>
                <a:cs typeface="Aptos Display" pitchFamily="34" charset="-120"/>
              </a:rPr>
              <a:t>Likely areas of strain</a:t>
            </a:r>
            <a:endParaRPr lang="en-US" sz="2200" dirty="0"/>
          </a:p>
        </p:txBody>
      </p:sp>
      <p:sp>
        <p:nvSpPr>
          <p:cNvPr id="7" name="Text 5"/>
          <p:cNvSpPr/>
          <p:nvPr/>
        </p:nvSpPr>
        <p:spPr>
          <a:xfrm>
            <a:off x="1051560" y="1993392"/>
            <a:ext cx="4407408" cy="2240280"/>
          </a:xfrm>
          <a:prstGeom prst="rect">
            <a:avLst/>
          </a:prstGeom>
          <a:noFill/>
          <a:ln/>
        </p:spPr>
        <p:txBody>
          <a:bodyPr wrap="square" lIns="635" tIns="635" rIns="635" bIns="635" rtlCol="0" anchor="t">
            <a:normAutofit lnSpcReduction="10000"/>
          </a:bodyPr>
          <a:lstStyle/>
          <a:p>
            <a:pPr marL="177800" indent="-177800">
              <a:buSzPct val="100000"/>
              <a:buChar char="•"/>
            </a:pPr>
            <a:r>
              <a:rPr lang="en-US" sz="1840" dirty="0">
                <a:solidFill>
                  <a:srgbClr val="5B2D33"/>
                </a:solidFill>
                <a:latin typeface="Aptos" pitchFamily="34" charset="0"/>
                <a:ea typeface="Aptos" pitchFamily="34" charset="-122"/>
                <a:cs typeface="Aptos" pitchFamily="34" charset="-120"/>
              </a:rPr>
              <a:t>Anxiety, grief, low mood or emotional exhaustion.</a:t>
            </a:r>
            <a:endParaRPr lang="en-US" sz="1840" dirty="0"/>
          </a:p>
          <a:p>
            <a:pPr marL="177800" indent="-177800">
              <a:buSzPct val="100000"/>
              <a:buChar char="•"/>
            </a:pPr>
            <a:r>
              <a:rPr lang="en-US" sz="1840" dirty="0">
                <a:solidFill>
                  <a:srgbClr val="5B2D33"/>
                </a:solidFill>
                <a:latin typeface="Aptos" pitchFamily="34" charset="0"/>
                <a:ea typeface="Aptos" pitchFamily="34" charset="-122"/>
                <a:cs typeface="Aptos" pitchFamily="34" charset="-120"/>
              </a:rPr>
              <a:t>Reduced time for homework, rest, hobbies and friends.</a:t>
            </a:r>
            <a:endParaRPr lang="en-US" sz="1840" dirty="0"/>
          </a:p>
          <a:p>
            <a:pPr marL="177800" indent="-177800">
              <a:buSzPct val="100000"/>
              <a:buChar char="•"/>
            </a:pPr>
            <a:r>
              <a:rPr lang="en-US" sz="1840" dirty="0">
                <a:solidFill>
                  <a:srgbClr val="5B2D33"/>
                </a:solidFill>
                <a:latin typeface="Aptos" pitchFamily="34" charset="0"/>
                <a:ea typeface="Aptos" pitchFamily="34" charset="-122"/>
                <a:cs typeface="Aptos" pitchFamily="34" charset="-120"/>
              </a:rPr>
              <a:t>Difficulty concentrating if she is preoccupied by her mother’s safety.</a:t>
            </a:r>
            <a:endParaRPr lang="en-US" sz="1840" dirty="0"/>
          </a:p>
          <a:p>
            <a:pPr marL="177800" indent="-177800">
              <a:buSzPct val="100000"/>
              <a:buChar char="•"/>
            </a:pPr>
            <a:r>
              <a:rPr lang="en-US" sz="1840" dirty="0">
                <a:solidFill>
                  <a:srgbClr val="5B2D33"/>
                </a:solidFill>
                <a:latin typeface="Aptos" pitchFamily="34" charset="0"/>
                <a:ea typeface="Aptos" pitchFamily="34" charset="-122"/>
                <a:cs typeface="Aptos" pitchFamily="34" charset="-120"/>
              </a:rPr>
              <a:t>Pressure to appear “fine” and minimise her own needs.</a:t>
            </a:r>
            <a:endParaRPr lang="en-US" sz="1840" dirty="0"/>
          </a:p>
        </p:txBody>
      </p:sp>
      <p:sp>
        <p:nvSpPr>
          <p:cNvPr id="8" name="Shape 6"/>
          <p:cNvSpPr/>
          <p:nvPr/>
        </p:nvSpPr>
        <p:spPr>
          <a:xfrm>
            <a:off x="6236208" y="1325880"/>
            <a:ext cx="4983480" cy="4251960"/>
          </a:xfrm>
          <a:prstGeom prst="roundRect">
            <a:avLst/>
          </a:prstGeom>
          <a:solidFill>
            <a:srgbClr val="F0F5EE"/>
          </a:solidFill>
          <a:ln w="13970">
            <a:solidFill>
              <a:srgbClr val="D2DFC8"/>
            </a:solidFill>
            <a:prstDash val="solid"/>
          </a:ln>
        </p:spPr>
        <p:txBody>
          <a:bodyPr/>
          <a:lstStyle/>
          <a:p>
            <a:endParaRPr lang="en-US"/>
          </a:p>
        </p:txBody>
      </p:sp>
      <p:sp>
        <p:nvSpPr>
          <p:cNvPr id="9" name="Text 7"/>
          <p:cNvSpPr/>
          <p:nvPr/>
        </p:nvSpPr>
        <p:spPr>
          <a:xfrm>
            <a:off x="6473952" y="1627632"/>
            <a:ext cx="3017520" cy="274320"/>
          </a:xfrm>
          <a:prstGeom prst="rect">
            <a:avLst/>
          </a:prstGeom>
          <a:noFill/>
          <a:ln/>
        </p:spPr>
        <p:txBody>
          <a:bodyPr wrap="square" lIns="0" tIns="0" rIns="0" bIns="0" rtlCol="0" anchor="ctr"/>
          <a:lstStyle/>
          <a:p>
            <a:pPr marL="0" indent="0">
              <a:buNone/>
            </a:pPr>
            <a:r>
              <a:rPr lang="en-US" sz="2200" b="1" dirty="0">
                <a:solidFill>
                  <a:srgbClr val="7A9B67"/>
                </a:solidFill>
                <a:latin typeface="Aptos Display" pitchFamily="34" charset="0"/>
                <a:ea typeface="Aptos Display" pitchFamily="34" charset="-122"/>
                <a:cs typeface="Aptos Display" pitchFamily="34" charset="-120"/>
              </a:rPr>
              <a:t>Potential strengths already visible</a:t>
            </a:r>
            <a:endParaRPr lang="en-US" sz="2200" dirty="0"/>
          </a:p>
        </p:txBody>
      </p:sp>
      <p:sp>
        <p:nvSpPr>
          <p:cNvPr id="10" name="Text 8"/>
          <p:cNvSpPr/>
          <p:nvPr/>
        </p:nvSpPr>
        <p:spPr>
          <a:xfrm>
            <a:off x="6446520" y="1993392"/>
            <a:ext cx="4389120" cy="2240280"/>
          </a:xfrm>
          <a:prstGeom prst="rect">
            <a:avLst/>
          </a:prstGeom>
          <a:noFill/>
          <a:ln/>
        </p:spPr>
        <p:txBody>
          <a:bodyPr wrap="square" lIns="635" tIns="635" rIns="635" bIns="635" rtlCol="0" anchor="t">
            <a:normAutofit lnSpcReduction="10000"/>
          </a:bodyPr>
          <a:lstStyle/>
          <a:p>
            <a:pPr marL="177800" indent="-177800">
              <a:buSzPct val="100000"/>
              <a:buChar char="•"/>
            </a:pPr>
            <a:r>
              <a:rPr lang="en-US" sz="1840" dirty="0">
                <a:solidFill>
                  <a:srgbClr val="38502D"/>
                </a:solidFill>
                <a:latin typeface="Aptos" pitchFamily="34" charset="0"/>
                <a:ea typeface="Aptos" pitchFamily="34" charset="-122"/>
                <a:cs typeface="Aptos" pitchFamily="34" charset="-120"/>
              </a:rPr>
              <a:t>Responsibility, empathy and practical problem-solving.</a:t>
            </a:r>
            <a:endParaRPr lang="en-US" sz="1840" dirty="0"/>
          </a:p>
          <a:p>
            <a:pPr marL="177800" indent="-177800">
              <a:buSzPct val="100000"/>
              <a:buChar char="•"/>
            </a:pPr>
            <a:r>
              <a:rPr lang="en-US" sz="1840" dirty="0">
                <a:solidFill>
                  <a:srgbClr val="38502D"/>
                </a:solidFill>
                <a:latin typeface="Aptos" pitchFamily="34" charset="0"/>
                <a:ea typeface="Aptos" pitchFamily="34" charset="-122"/>
                <a:cs typeface="Aptos" pitchFamily="34" charset="-120"/>
              </a:rPr>
              <a:t>Commitment to family and ability to adapt under pressure.</a:t>
            </a:r>
            <a:endParaRPr lang="en-US" sz="1840" dirty="0"/>
          </a:p>
          <a:p>
            <a:pPr marL="177800" indent="-177800">
              <a:buSzPct val="100000"/>
              <a:buChar char="•"/>
            </a:pPr>
            <a:r>
              <a:rPr lang="en-US" sz="1840" dirty="0">
                <a:solidFill>
                  <a:srgbClr val="38502D"/>
                </a:solidFill>
                <a:latin typeface="Aptos" pitchFamily="34" charset="0"/>
                <a:ea typeface="Aptos" pitchFamily="34" charset="-122"/>
                <a:cs typeface="Aptos" pitchFamily="34" charset="-120"/>
              </a:rPr>
              <a:t>Capacity for resilience if good support reduces overload and isolation.</a:t>
            </a:r>
            <a:endParaRPr lang="en-US" sz="1840" dirty="0"/>
          </a:p>
          <a:p>
            <a:pPr marL="177800" indent="-177800">
              <a:buSzPct val="100000"/>
              <a:buChar char="•"/>
            </a:pPr>
            <a:r>
              <a:rPr lang="en-US" sz="1840" dirty="0">
                <a:solidFill>
                  <a:srgbClr val="38502D"/>
                </a:solidFill>
                <a:latin typeface="Aptos" pitchFamily="34" charset="0"/>
                <a:ea typeface="Aptos" pitchFamily="34" charset="-122"/>
                <a:cs typeface="Aptos" pitchFamily="34" charset="-120"/>
              </a:rPr>
              <a:t>Insight into health and social care needs within the home.</a:t>
            </a:r>
            <a:endParaRPr lang="en-US" sz="1840" dirty="0"/>
          </a:p>
        </p:txBody>
      </p:sp>
      <p:pic>
        <p:nvPicPr>
          <p:cNvPr id="11" name="Image 0" descr="/mnt/data/slides_work/assets/laugh.png"/>
          <p:cNvPicPr>
            <a:picLocks noChangeAspect="1"/>
          </p:cNvPicPr>
          <p:nvPr/>
        </p:nvPicPr>
        <p:blipFill>
          <a:blip r:embed="rId3"/>
          <a:srcRect t="11494" b="11494"/>
          <a:stretch/>
        </p:blipFill>
        <p:spPr>
          <a:xfrm>
            <a:off x="9098280" y="4590288"/>
            <a:ext cx="1691640" cy="868680"/>
          </a:xfrm>
          <a:prstGeom prst="rect">
            <a:avLst/>
          </a:prstGeom>
        </p:spPr>
      </p:pic>
      <p:sp>
        <p:nvSpPr>
          <p:cNvPr id="12" name="Text 9"/>
          <p:cNvSpPr/>
          <p:nvPr/>
        </p:nvSpPr>
        <p:spPr>
          <a:xfrm>
            <a:off x="1051560" y="5596128"/>
            <a:ext cx="9692640" cy="128016"/>
          </a:xfrm>
          <a:prstGeom prst="rect">
            <a:avLst/>
          </a:prstGeom>
          <a:noFill/>
          <a:ln/>
        </p:spPr>
        <p:txBody>
          <a:bodyPr wrap="square" lIns="0" tIns="0" rIns="0" bIns="0" rtlCol="0" anchor="ctr"/>
          <a:lstStyle/>
          <a:p>
            <a:pPr marL="0" indent="0" algn="ctr">
              <a:buNone/>
            </a:pPr>
            <a:r>
              <a:rPr lang="en-US" sz="1560" b="1" dirty="0">
                <a:solidFill>
                  <a:srgbClr val="1F2A44"/>
                </a:solidFill>
                <a:latin typeface="Aptos Display" pitchFamily="34" charset="0"/>
                <a:ea typeface="Aptos Display" pitchFamily="34" charset="-122"/>
                <a:cs typeface="Aptos Display" pitchFamily="34" charset="-120"/>
              </a:rPr>
              <a:t>Priority need: reduce adult-level responsibility while keeping Jenny connected to school, peers and trusted adults.</a:t>
            </a:r>
            <a:endParaRPr lang="en-US" sz="1560" dirty="0"/>
          </a:p>
        </p:txBody>
      </p:sp>
      <p:sp>
        <p:nvSpPr>
          <p:cNvPr id="13" name="Text 10"/>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Janes and Melendez-Torres (2025); NHS (2024); Hlebec et al. (2024).</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Theory-led support plan for Jenny</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Support should be consistent, relational and practical</a:t>
            </a:r>
            <a:endParaRPr lang="en-US" sz="1050" dirty="0"/>
          </a:p>
        </p:txBody>
      </p:sp>
      <p:pic>
        <p:nvPicPr>
          <p:cNvPr id="5" name="Image 0" descr="/mnt/data/slides_work/assets/support.jpg"/>
          <p:cNvPicPr>
            <a:picLocks noChangeAspect="1"/>
          </p:cNvPicPr>
          <p:nvPr/>
        </p:nvPicPr>
        <p:blipFill>
          <a:blip r:embed="rId3"/>
          <a:srcRect l="24411" r="24411"/>
          <a:stretch/>
        </p:blipFill>
        <p:spPr>
          <a:xfrm>
            <a:off x="777240" y="1298448"/>
            <a:ext cx="3337560" cy="4343400"/>
          </a:xfrm>
          <a:prstGeom prst="rect">
            <a:avLst/>
          </a:prstGeom>
        </p:spPr>
      </p:pic>
      <p:sp>
        <p:nvSpPr>
          <p:cNvPr id="6" name="Shape 3"/>
          <p:cNvSpPr/>
          <p:nvPr/>
        </p:nvSpPr>
        <p:spPr>
          <a:xfrm>
            <a:off x="4526280" y="2331720"/>
            <a:ext cx="1828800" cy="1005840"/>
          </a:xfrm>
          <a:prstGeom prst="roundRect">
            <a:avLst/>
          </a:prstGeom>
          <a:solidFill>
            <a:srgbClr val="1F2A44"/>
          </a:solidFill>
          <a:ln w="12700">
            <a:solidFill>
              <a:srgbClr val="1F2A44"/>
            </a:solidFill>
            <a:prstDash val="solid"/>
          </a:ln>
        </p:spPr>
        <p:txBody>
          <a:bodyPr/>
          <a:lstStyle/>
          <a:p>
            <a:endParaRPr lang="en-US"/>
          </a:p>
        </p:txBody>
      </p:sp>
      <p:sp>
        <p:nvSpPr>
          <p:cNvPr id="7" name="Text 4"/>
          <p:cNvSpPr/>
          <p:nvPr/>
        </p:nvSpPr>
        <p:spPr>
          <a:xfrm>
            <a:off x="4919472" y="2633472"/>
            <a:ext cx="1051560" cy="274320"/>
          </a:xfrm>
          <a:prstGeom prst="rect">
            <a:avLst/>
          </a:prstGeom>
          <a:noFill/>
          <a:ln/>
        </p:spPr>
        <p:txBody>
          <a:bodyPr wrap="square" lIns="0" tIns="0" rIns="0" bIns="0" rtlCol="0" anchor="ctr"/>
          <a:lstStyle/>
          <a:p>
            <a:pPr marL="0" indent="0" algn="ctr">
              <a:buNone/>
            </a:pPr>
            <a:r>
              <a:rPr lang="en-US" sz="2400" b="1" dirty="0">
                <a:solidFill>
                  <a:srgbClr val="FFFFFF"/>
                </a:solidFill>
                <a:latin typeface="Aptos Display" pitchFamily="34" charset="0"/>
                <a:ea typeface="Aptos Display" pitchFamily="34" charset="-122"/>
                <a:cs typeface="Aptos Display" pitchFamily="34" charset="-120"/>
              </a:rPr>
              <a:t>Jenny</a:t>
            </a:r>
            <a:endParaRPr lang="en-US" sz="2400" dirty="0"/>
          </a:p>
        </p:txBody>
      </p:sp>
      <p:sp>
        <p:nvSpPr>
          <p:cNvPr id="8" name="Shape 5"/>
          <p:cNvSpPr/>
          <p:nvPr/>
        </p:nvSpPr>
        <p:spPr>
          <a:xfrm>
            <a:off x="5349240" y="2331720"/>
            <a:ext cx="0" cy="0"/>
          </a:xfrm>
          <a:prstGeom prst="line">
            <a:avLst/>
          </a:prstGeom>
          <a:noFill/>
          <a:ln w="20320">
            <a:solidFill>
              <a:srgbClr val="C9A86A"/>
            </a:solidFill>
            <a:prstDash val="solid"/>
            <a:tailEnd type="triangle"/>
          </a:ln>
        </p:spPr>
        <p:txBody>
          <a:bodyPr/>
          <a:lstStyle/>
          <a:p>
            <a:endParaRPr lang="en-US"/>
          </a:p>
        </p:txBody>
      </p:sp>
      <p:sp>
        <p:nvSpPr>
          <p:cNvPr id="9" name="Shape 6"/>
          <p:cNvSpPr/>
          <p:nvPr/>
        </p:nvSpPr>
        <p:spPr>
          <a:xfrm>
            <a:off x="6355080" y="2816352"/>
            <a:ext cx="521208" cy="0"/>
          </a:xfrm>
          <a:prstGeom prst="line">
            <a:avLst/>
          </a:prstGeom>
          <a:noFill/>
          <a:ln w="20320">
            <a:solidFill>
              <a:srgbClr val="C9A86A"/>
            </a:solidFill>
            <a:prstDash val="solid"/>
            <a:tailEnd type="triangle"/>
          </a:ln>
        </p:spPr>
        <p:txBody>
          <a:bodyPr/>
          <a:lstStyle/>
          <a:p>
            <a:endParaRPr lang="en-US"/>
          </a:p>
        </p:txBody>
      </p:sp>
      <p:sp>
        <p:nvSpPr>
          <p:cNvPr id="10" name="Shape 7"/>
          <p:cNvSpPr/>
          <p:nvPr/>
        </p:nvSpPr>
        <p:spPr>
          <a:xfrm>
            <a:off x="6355080" y="2852928"/>
            <a:ext cx="521208" cy="877824"/>
          </a:xfrm>
          <a:prstGeom prst="line">
            <a:avLst/>
          </a:prstGeom>
          <a:noFill/>
          <a:ln w="20320">
            <a:solidFill>
              <a:srgbClr val="C9A86A"/>
            </a:solidFill>
            <a:prstDash val="solid"/>
            <a:tailEnd type="triangle"/>
          </a:ln>
        </p:spPr>
        <p:txBody>
          <a:bodyPr/>
          <a:lstStyle/>
          <a:p>
            <a:endParaRPr lang="en-US"/>
          </a:p>
        </p:txBody>
      </p:sp>
      <p:sp>
        <p:nvSpPr>
          <p:cNvPr id="11" name="Shape 8"/>
          <p:cNvSpPr/>
          <p:nvPr/>
        </p:nvSpPr>
        <p:spPr>
          <a:xfrm>
            <a:off x="5349240" y="3328416"/>
            <a:ext cx="0" cy="1261872"/>
          </a:xfrm>
          <a:prstGeom prst="line">
            <a:avLst/>
          </a:prstGeom>
          <a:noFill/>
          <a:ln w="20320">
            <a:solidFill>
              <a:srgbClr val="C9A86A"/>
            </a:solidFill>
            <a:prstDash val="solid"/>
            <a:tailEnd type="triangle"/>
          </a:ln>
        </p:spPr>
        <p:txBody>
          <a:bodyPr/>
          <a:lstStyle/>
          <a:p>
            <a:endParaRPr lang="en-US"/>
          </a:p>
        </p:txBody>
      </p:sp>
      <p:sp>
        <p:nvSpPr>
          <p:cNvPr id="12" name="Shape 9"/>
          <p:cNvSpPr/>
          <p:nvPr/>
        </p:nvSpPr>
        <p:spPr>
          <a:xfrm>
            <a:off x="4160520" y="1298448"/>
            <a:ext cx="2542032" cy="1024128"/>
          </a:xfrm>
          <a:prstGeom prst="roundRect">
            <a:avLst/>
          </a:prstGeom>
          <a:solidFill>
            <a:srgbClr val="FFFFFF"/>
          </a:solidFill>
          <a:ln w="13970">
            <a:solidFill>
              <a:srgbClr val="D5DCE0"/>
            </a:solidFill>
            <a:prstDash val="solid"/>
          </a:ln>
          <a:effectLst>
            <a:outerShdw blurRad="13970" dist="4445" dir="2700000" algn="bl" rotWithShape="0">
              <a:srgbClr val="000000">
                <a:alpha val="10000"/>
              </a:srgbClr>
            </a:outerShdw>
          </a:effectLst>
        </p:spPr>
        <p:txBody>
          <a:bodyPr/>
          <a:lstStyle/>
          <a:p>
            <a:endParaRPr lang="en-US"/>
          </a:p>
        </p:txBody>
      </p:sp>
      <p:sp>
        <p:nvSpPr>
          <p:cNvPr id="13" name="Text 10"/>
          <p:cNvSpPr/>
          <p:nvPr/>
        </p:nvSpPr>
        <p:spPr>
          <a:xfrm>
            <a:off x="4288536" y="1444752"/>
            <a:ext cx="2267712" cy="749808"/>
          </a:xfrm>
          <a:prstGeom prst="rect">
            <a:avLst/>
          </a:prstGeom>
          <a:noFill/>
          <a:ln/>
        </p:spPr>
        <p:txBody>
          <a:bodyPr wrap="square" lIns="0" tIns="0" rIns="0" bIns="0" rtlCol="0" anchor="ctr">
            <a:normAutofit/>
          </a:bodyPr>
          <a:lstStyle/>
          <a:p>
            <a:pPr marL="0" indent="0">
              <a:buNone/>
            </a:pPr>
            <a:r>
              <a:rPr lang="en-US" sz="1450" dirty="0">
                <a:solidFill>
                  <a:srgbClr val="20242C"/>
                </a:solidFill>
                <a:latin typeface="Aptos" pitchFamily="34" charset="0"/>
                <a:ea typeface="Aptos" pitchFamily="34" charset="-122"/>
                <a:cs typeface="Aptos" pitchFamily="34" charset="-120"/>
              </a:rPr>
              <a:t>1  Reduce the caring load</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home help / OT input</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review mother’s needs</a:t>
            </a:r>
            <a:endParaRPr lang="en-US" sz="1450" dirty="0"/>
          </a:p>
        </p:txBody>
      </p:sp>
      <p:sp>
        <p:nvSpPr>
          <p:cNvPr id="14" name="Shape 11"/>
          <p:cNvSpPr/>
          <p:nvPr/>
        </p:nvSpPr>
        <p:spPr>
          <a:xfrm>
            <a:off x="6903720" y="1901952"/>
            <a:ext cx="2542032" cy="1024128"/>
          </a:xfrm>
          <a:prstGeom prst="roundRect">
            <a:avLst/>
          </a:prstGeom>
          <a:solidFill>
            <a:srgbClr val="FFFFFF"/>
          </a:solidFill>
          <a:ln w="13970">
            <a:solidFill>
              <a:srgbClr val="D5DCE0"/>
            </a:solidFill>
            <a:prstDash val="solid"/>
          </a:ln>
          <a:effectLst>
            <a:outerShdw blurRad="13970" dist="4445" dir="2700000" algn="bl" rotWithShape="0">
              <a:srgbClr val="000000">
                <a:alpha val="10000"/>
              </a:srgbClr>
            </a:outerShdw>
          </a:effectLst>
        </p:spPr>
        <p:txBody>
          <a:bodyPr/>
          <a:lstStyle/>
          <a:p>
            <a:endParaRPr lang="en-US"/>
          </a:p>
        </p:txBody>
      </p:sp>
      <p:sp>
        <p:nvSpPr>
          <p:cNvPr id="15" name="Text 12"/>
          <p:cNvSpPr/>
          <p:nvPr/>
        </p:nvSpPr>
        <p:spPr>
          <a:xfrm>
            <a:off x="7031736" y="2048256"/>
            <a:ext cx="2267712" cy="749808"/>
          </a:xfrm>
          <a:prstGeom prst="rect">
            <a:avLst/>
          </a:prstGeom>
          <a:noFill/>
          <a:ln/>
        </p:spPr>
        <p:txBody>
          <a:bodyPr wrap="square" lIns="0" tIns="0" rIns="0" bIns="0" rtlCol="0" anchor="ctr">
            <a:normAutofit/>
          </a:bodyPr>
          <a:lstStyle/>
          <a:p>
            <a:pPr marL="0" indent="0">
              <a:buNone/>
            </a:pPr>
            <a:r>
              <a:rPr lang="en-US" sz="1450" dirty="0">
                <a:solidFill>
                  <a:srgbClr val="20242C"/>
                </a:solidFill>
                <a:latin typeface="Aptos" pitchFamily="34" charset="0"/>
                <a:ea typeface="Aptos" pitchFamily="34" charset="-122"/>
                <a:cs typeface="Aptos" pitchFamily="34" charset="-120"/>
              </a:rPr>
              <a:t>2  Relational support</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young carer worker</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counselling / trusted adult</a:t>
            </a:r>
            <a:endParaRPr lang="en-US" sz="1450" dirty="0"/>
          </a:p>
        </p:txBody>
      </p:sp>
      <p:sp>
        <p:nvSpPr>
          <p:cNvPr id="16" name="Shape 13"/>
          <p:cNvSpPr/>
          <p:nvPr/>
        </p:nvSpPr>
        <p:spPr>
          <a:xfrm>
            <a:off x="6903720" y="3858768"/>
            <a:ext cx="2542032" cy="1024128"/>
          </a:xfrm>
          <a:prstGeom prst="roundRect">
            <a:avLst/>
          </a:prstGeom>
          <a:solidFill>
            <a:srgbClr val="FFFFFF"/>
          </a:solidFill>
          <a:ln w="13970">
            <a:solidFill>
              <a:srgbClr val="D5DCE0"/>
            </a:solidFill>
            <a:prstDash val="solid"/>
          </a:ln>
          <a:effectLst>
            <a:outerShdw blurRad="13970" dist="4445" dir="2700000" algn="bl" rotWithShape="0">
              <a:srgbClr val="000000">
                <a:alpha val="10000"/>
              </a:srgbClr>
            </a:outerShdw>
          </a:effectLst>
        </p:spPr>
        <p:txBody>
          <a:bodyPr/>
          <a:lstStyle/>
          <a:p>
            <a:endParaRPr lang="en-US"/>
          </a:p>
        </p:txBody>
      </p:sp>
      <p:sp>
        <p:nvSpPr>
          <p:cNvPr id="17" name="Text 14"/>
          <p:cNvSpPr/>
          <p:nvPr/>
        </p:nvSpPr>
        <p:spPr>
          <a:xfrm>
            <a:off x="7031736" y="4005072"/>
            <a:ext cx="2267712" cy="749808"/>
          </a:xfrm>
          <a:prstGeom prst="rect">
            <a:avLst/>
          </a:prstGeom>
          <a:noFill/>
          <a:ln/>
        </p:spPr>
        <p:txBody>
          <a:bodyPr wrap="square" lIns="0" tIns="0" rIns="0" bIns="0" rtlCol="0" anchor="ctr">
            <a:normAutofit/>
          </a:bodyPr>
          <a:lstStyle/>
          <a:p>
            <a:pPr marL="0" indent="0">
              <a:buNone/>
            </a:pPr>
            <a:r>
              <a:rPr lang="en-US" sz="1450" dirty="0">
                <a:solidFill>
                  <a:srgbClr val="20242C"/>
                </a:solidFill>
                <a:latin typeface="Aptos" pitchFamily="34" charset="0"/>
                <a:ea typeface="Aptos" pitchFamily="34" charset="-122"/>
                <a:cs typeface="Aptos" pitchFamily="34" charset="-120"/>
              </a:rPr>
              <a:t>3  Education protection</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named school contact</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homework flexibility</a:t>
            </a:r>
            <a:endParaRPr lang="en-US" sz="1450" dirty="0"/>
          </a:p>
        </p:txBody>
      </p:sp>
      <p:sp>
        <p:nvSpPr>
          <p:cNvPr id="18" name="Shape 15"/>
          <p:cNvSpPr/>
          <p:nvPr/>
        </p:nvSpPr>
        <p:spPr>
          <a:xfrm>
            <a:off x="4160520" y="4590288"/>
            <a:ext cx="2542032" cy="1024128"/>
          </a:xfrm>
          <a:prstGeom prst="roundRect">
            <a:avLst/>
          </a:prstGeom>
          <a:solidFill>
            <a:srgbClr val="FFFFFF"/>
          </a:solidFill>
          <a:ln w="13970">
            <a:solidFill>
              <a:srgbClr val="D5DCE0"/>
            </a:solidFill>
            <a:prstDash val="solid"/>
          </a:ln>
          <a:effectLst>
            <a:outerShdw blurRad="13970" dist="4445" dir="2700000" algn="bl" rotWithShape="0">
              <a:srgbClr val="000000">
                <a:alpha val="10000"/>
              </a:srgbClr>
            </a:outerShdw>
          </a:effectLst>
        </p:spPr>
        <p:txBody>
          <a:bodyPr/>
          <a:lstStyle/>
          <a:p>
            <a:endParaRPr lang="en-US"/>
          </a:p>
        </p:txBody>
      </p:sp>
      <p:sp>
        <p:nvSpPr>
          <p:cNvPr id="19" name="Text 16"/>
          <p:cNvSpPr/>
          <p:nvPr/>
        </p:nvSpPr>
        <p:spPr>
          <a:xfrm>
            <a:off x="4288536" y="4736592"/>
            <a:ext cx="2267712" cy="749808"/>
          </a:xfrm>
          <a:prstGeom prst="rect">
            <a:avLst/>
          </a:prstGeom>
          <a:noFill/>
          <a:ln/>
        </p:spPr>
        <p:txBody>
          <a:bodyPr wrap="square" lIns="0" tIns="0" rIns="0" bIns="0" rtlCol="0" anchor="ctr">
            <a:normAutofit/>
          </a:bodyPr>
          <a:lstStyle/>
          <a:p>
            <a:pPr marL="0" indent="0">
              <a:buNone/>
            </a:pPr>
            <a:r>
              <a:rPr lang="en-US" sz="1450" dirty="0">
                <a:solidFill>
                  <a:srgbClr val="20242C"/>
                </a:solidFill>
                <a:latin typeface="Aptos" pitchFamily="34" charset="0"/>
                <a:ea typeface="Aptos" pitchFamily="34" charset="-122"/>
                <a:cs typeface="Aptos" pitchFamily="34" charset="-120"/>
              </a:rPr>
              <a:t>4  Respite and peers</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young carers group</a:t>
            </a:r>
            <a:endParaRPr lang="en-US" sz="1450" dirty="0"/>
          </a:p>
          <a:p>
            <a:pPr marL="0" indent="0">
              <a:buNone/>
            </a:pPr>
            <a:r>
              <a:rPr lang="en-US" sz="1450" dirty="0">
                <a:solidFill>
                  <a:srgbClr val="20242C"/>
                </a:solidFill>
                <a:latin typeface="Aptos" pitchFamily="34" charset="0"/>
                <a:ea typeface="Aptos" pitchFamily="34" charset="-122"/>
                <a:cs typeface="Aptos" pitchFamily="34" charset="-120"/>
              </a:rPr>
              <a:t>• protected time for friends</a:t>
            </a:r>
            <a:endParaRPr lang="en-US" sz="1450" dirty="0"/>
          </a:p>
        </p:txBody>
      </p:sp>
      <p:sp>
        <p:nvSpPr>
          <p:cNvPr id="20" name="Text 17"/>
          <p:cNvSpPr/>
          <p:nvPr/>
        </p:nvSpPr>
        <p:spPr>
          <a:xfrm>
            <a:off x="4443984" y="5797296"/>
            <a:ext cx="6400800" cy="109728"/>
          </a:xfrm>
          <a:prstGeom prst="rect">
            <a:avLst/>
          </a:prstGeom>
          <a:noFill/>
          <a:ln/>
        </p:spPr>
        <p:txBody>
          <a:bodyPr wrap="square" lIns="0" tIns="0" rIns="0" bIns="0" rtlCol="0" anchor="ctr">
            <a:normAutofit fontScale="55000" lnSpcReduction="20000"/>
          </a:bodyPr>
          <a:lstStyle/>
          <a:p>
            <a:pPr marL="0" indent="0">
              <a:buNone/>
            </a:pPr>
            <a:r>
              <a:rPr lang="en-US" sz="1180" i="1" dirty="0">
                <a:solidFill>
                  <a:srgbClr val="465064"/>
                </a:solidFill>
                <a:latin typeface="Aptos" pitchFamily="34" charset="0"/>
                <a:ea typeface="Aptos" pitchFamily="34" charset="-122"/>
                <a:cs typeface="Aptos" pitchFamily="34" charset="-120"/>
              </a:rPr>
              <a:t>Attachment-informed rationale: predictable adults, emotional containment and practical relief can strengthen Jenny’s sense that support is available and that she does not have to cope alone.</a:t>
            </a:r>
            <a:endParaRPr lang="en-US" sz="1180" dirty="0"/>
          </a:p>
        </p:txBody>
      </p:sp>
      <p:sp>
        <p:nvSpPr>
          <p:cNvPr id="21" name="Text 18"/>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NHS (2024); NIHR Evidence (2024); Hlebec et al. (2024).</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Critical evaluation of Bowlby in this case</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Useful lens, but not the only explanation</a:t>
            </a:r>
            <a:endParaRPr lang="en-US" sz="1050" dirty="0"/>
          </a:p>
        </p:txBody>
      </p:sp>
      <p:sp>
        <p:nvSpPr>
          <p:cNvPr id="5" name="Shape 3"/>
          <p:cNvSpPr/>
          <p:nvPr/>
        </p:nvSpPr>
        <p:spPr>
          <a:xfrm>
            <a:off x="841248" y="1335024"/>
            <a:ext cx="5074920" cy="4206240"/>
          </a:xfrm>
          <a:prstGeom prst="roundRect">
            <a:avLst/>
          </a:prstGeom>
          <a:solidFill>
            <a:srgbClr val="EEF3F7"/>
          </a:solidFill>
          <a:ln w="12700">
            <a:solidFill>
              <a:srgbClr val="D5E1EA"/>
            </a:solidFill>
            <a:prstDash val="solid"/>
          </a:ln>
        </p:spPr>
        <p:txBody>
          <a:bodyPr/>
          <a:lstStyle/>
          <a:p>
            <a:endParaRPr lang="en-US"/>
          </a:p>
        </p:txBody>
      </p:sp>
      <p:sp>
        <p:nvSpPr>
          <p:cNvPr id="6" name="Shape 4"/>
          <p:cNvSpPr/>
          <p:nvPr/>
        </p:nvSpPr>
        <p:spPr>
          <a:xfrm>
            <a:off x="6263640" y="1335024"/>
            <a:ext cx="5074920" cy="4206240"/>
          </a:xfrm>
          <a:prstGeom prst="roundRect">
            <a:avLst/>
          </a:prstGeom>
          <a:solidFill>
            <a:srgbClr val="F7F1EE"/>
          </a:solidFill>
          <a:ln w="12700">
            <a:solidFill>
              <a:srgbClr val="E8D9D0"/>
            </a:solidFill>
            <a:prstDash val="solid"/>
          </a:ln>
        </p:spPr>
        <p:txBody>
          <a:bodyPr/>
          <a:lstStyle/>
          <a:p>
            <a:endParaRPr lang="en-US"/>
          </a:p>
        </p:txBody>
      </p:sp>
      <p:sp>
        <p:nvSpPr>
          <p:cNvPr id="7" name="Text 5"/>
          <p:cNvSpPr/>
          <p:nvPr/>
        </p:nvSpPr>
        <p:spPr>
          <a:xfrm>
            <a:off x="1078992" y="1645920"/>
            <a:ext cx="1828800" cy="27432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Strengths</a:t>
            </a:r>
            <a:endParaRPr lang="en-US" sz="2200" dirty="0"/>
          </a:p>
        </p:txBody>
      </p:sp>
      <p:sp>
        <p:nvSpPr>
          <p:cNvPr id="8" name="Text 6"/>
          <p:cNvSpPr/>
          <p:nvPr/>
        </p:nvSpPr>
        <p:spPr>
          <a:xfrm>
            <a:off x="1042416" y="1993392"/>
            <a:ext cx="4526280" cy="2194560"/>
          </a:xfrm>
          <a:prstGeom prst="rect">
            <a:avLst/>
          </a:prstGeom>
          <a:noFill/>
          <a:ln/>
        </p:spPr>
        <p:txBody>
          <a:bodyPr wrap="square" lIns="635" tIns="635" rIns="635" bIns="635" rtlCol="0" anchor="t">
            <a:normAutofit fontScale="92500"/>
          </a:bodyPr>
          <a:lstStyle/>
          <a:p>
            <a:pPr marL="177800" indent="-177800">
              <a:buSzPct val="100000"/>
              <a:buChar char="•"/>
            </a:pPr>
            <a:r>
              <a:rPr lang="en-US" sz="1830" dirty="0">
                <a:solidFill>
                  <a:srgbClr val="20242C"/>
                </a:solidFill>
                <a:latin typeface="Aptos" pitchFamily="34" charset="0"/>
                <a:ea typeface="Aptos" pitchFamily="34" charset="-122"/>
                <a:cs typeface="Aptos" pitchFamily="34" charset="-120"/>
              </a:rPr>
              <a:t>Explains why loss and insecure support may influence emotion regulation and trust in help.</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Keeps attention on relationships, which is highly relevant in health and social care practice.</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Supports interventions based on consistent, responsive adults rather than blame.</a:t>
            </a:r>
            <a:endParaRPr lang="en-US" sz="1830" dirty="0"/>
          </a:p>
        </p:txBody>
      </p:sp>
      <p:sp>
        <p:nvSpPr>
          <p:cNvPr id="9" name="Text 7"/>
          <p:cNvSpPr/>
          <p:nvPr/>
        </p:nvSpPr>
        <p:spPr>
          <a:xfrm>
            <a:off x="6510528" y="1645920"/>
            <a:ext cx="1828800" cy="274320"/>
          </a:xfrm>
          <a:prstGeom prst="rect">
            <a:avLst/>
          </a:prstGeom>
          <a:noFill/>
          <a:ln/>
        </p:spPr>
        <p:txBody>
          <a:bodyPr wrap="square" lIns="0" tIns="0" rIns="0" bIns="0" rtlCol="0" anchor="ctr"/>
          <a:lstStyle/>
          <a:p>
            <a:pPr marL="0" indent="0">
              <a:buNone/>
            </a:pPr>
            <a:r>
              <a:rPr lang="en-US" sz="2200" b="1" dirty="0">
                <a:solidFill>
                  <a:srgbClr val="1F2A44"/>
                </a:solidFill>
                <a:latin typeface="Aptos Display" pitchFamily="34" charset="0"/>
                <a:ea typeface="Aptos Display" pitchFamily="34" charset="-122"/>
                <a:cs typeface="Aptos Display" pitchFamily="34" charset="-120"/>
              </a:rPr>
              <a:t>Limitations</a:t>
            </a:r>
            <a:endParaRPr lang="en-US" sz="2200" dirty="0"/>
          </a:p>
        </p:txBody>
      </p:sp>
      <p:sp>
        <p:nvSpPr>
          <p:cNvPr id="10" name="Text 8"/>
          <p:cNvSpPr/>
          <p:nvPr/>
        </p:nvSpPr>
        <p:spPr>
          <a:xfrm>
            <a:off x="6473952" y="1993392"/>
            <a:ext cx="4526280" cy="2331720"/>
          </a:xfrm>
          <a:prstGeom prst="rect">
            <a:avLst/>
          </a:prstGeom>
          <a:noFill/>
          <a:ln/>
        </p:spPr>
        <p:txBody>
          <a:bodyPr wrap="square" lIns="635" tIns="635" rIns="635" bIns="635" rtlCol="0" anchor="t">
            <a:normAutofit/>
          </a:bodyPr>
          <a:lstStyle/>
          <a:p>
            <a:pPr marL="177800" indent="-177800">
              <a:buSzPct val="100000"/>
              <a:buChar char="•"/>
            </a:pPr>
            <a:r>
              <a:rPr lang="en-US" sz="1830" dirty="0">
                <a:solidFill>
                  <a:srgbClr val="20242C"/>
                </a:solidFill>
                <a:latin typeface="Aptos" pitchFamily="34" charset="0"/>
                <a:ea typeface="Aptos" pitchFamily="34" charset="-122"/>
                <a:cs typeface="Aptos" pitchFamily="34" charset="-120"/>
              </a:rPr>
              <a:t>It can be oversimplified if used as though early relationships determine everything.</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It does not fully explain wider structural factors such as poverty, service access, or the practical realities of caring.</a:t>
            </a:r>
            <a:endParaRPr lang="en-US" sz="1830" dirty="0"/>
          </a:p>
          <a:p>
            <a:pPr marL="177800" indent="-177800">
              <a:buSzPct val="100000"/>
              <a:buChar char="•"/>
            </a:pPr>
            <a:r>
              <a:rPr lang="en-US" sz="1830" dirty="0">
                <a:solidFill>
                  <a:srgbClr val="20242C"/>
                </a:solidFill>
                <a:latin typeface="Aptos" pitchFamily="34" charset="0"/>
                <a:ea typeface="Aptos" pitchFamily="34" charset="-122"/>
                <a:cs typeface="Aptos" pitchFamily="34" charset="-120"/>
              </a:rPr>
              <a:t>Contemporary research shows multiple attachments, change over time and ongoing debate about mechanisms.</a:t>
            </a:r>
            <a:endParaRPr lang="en-US" sz="1830" dirty="0"/>
          </a:p>
        </p:txBody>
      </p:sp>
      <p:sp>
        <p:nvSpPr>
          <p:cNvPr id="12" name="Text 10"/>
          <p:cNvSpPr/>
          <p:nvPr/>
        </p:nvSpPr>
        <p:spPr>
          <a:xfrm>
            <a:off x="2689860" y="5769864"/>
            <a:ext cx="6812280" cy="155448"/>
          </a:xfrm>
          <a:prstGeom prst="rect">
            <a:avLst/>
          </a:prstGeom>
          <a:noFill/>
          <a:ln/>
        </p:spPr>
        <p:txBody>
          <a:bodyPr wrap="square" lIns="0" tIns="0" rIns="0" bIns="0" rtlCol="0" anchor="ctr">
            <a:noAutofit/>
          </a:bodyPr>
          <a:lstStyle/>
          <a:p>
            <a:pPr marL="0" indent="0" algn="ctr">
              <a:buNone/>
            </a:pPr>
            <a:r>
              <a:rPr lang="en-US" sz="1600" b="1" dirty="0">
                <a:latin typeface="Aptos" pitchFamily="34" charset="0"/>
                <a:ea typeface="Aptos" pitchFamily="34" charset="-122"/>
                <a:cs typeface="Aptos" pitchFamily="34" charset="-120"/>
              </a:rPr>
              <a:t>Balanced judgement: Bowlby is very helpful for understanding Jenny’s relational and emotional needs, but it should be combined with attention to context, services and adolescent development.</a:t>
            </a:r>
            <a:endParaRPr lang="en-US" sz="1600" b="1" dirty="0"/>
          </a:p>
        </p:txBody>
      </p:sp>
      <p:sp>
        <p:nvSpPr>
          <p:cNvPr id="13" name="Text 11"/>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Thompson et al. (2022); Foster et al. (2025).</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Conclusion</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The best plan supports both Jenny and her family context</a:t>
            </a:r>
            <a:endParaRPr lang="en-US" sz="1050" dirty="0"/>
          </a:p>
        </p:txBody>
      </p:sp>
      <p:sp>
        <p:nvSpPr>
          <p:cNvPr id="5" name="Shape 3"/>
          <p:cNvSpPr/>
          <p:nvPr/>
        </p:nvSpPr>
        <p:spPr>
          <a:xfrm>
            <a:off x="868680" y="1298448"/>
            <a:ext cx="10378440" cy="4480560"/>
          </a:xfrm>
          <a:prstGeom prst="roundRect">
            <a:avLst/>
          </a:prstGeom>
          <a:solidFill>
            <a:srgbClr val="FFFFFF"/>
          </a:solidFill>
          <a:ln w="13970">
            <a:solidFill>
              <a:srgbClr val="E3E6E8"/>
            </a:solidFill>
            <a:prstDash val="solid"/>
          </a:ln>
        </p:spPr>
        <p:txBody>
          <a:bodyPr/>
          <a:lstStyle/>
          <a:p>
            <a:endParaRPr lang="en-US"/>
          </a:p>
        </p:txBody>
      </p:sp>
      <p:sp>
        <p:nvSpPr>
          <p:cNvPr id="6" name="Text 4"/>
          <p:cNvSpPr/>
          <p:nvPr/>
        </p:nvSpPr>
        <p:spPr>
          <a:xfrm>
            <a:off x="1143000" y="1627632"/>
            <a:ext cx="2560320" cy="320040"/>
          </a:xfrm>
          <a:prstGeom prst="rect">
            <a:avLst/>
          </a:prstGeom>
          <a:noFill/>
          <a:ln/>
        </p:spPr>
        <p:txBody>
          <a:bodyPr wrap="square" lIns="0" tIns="0" rIns="0" bIns="0" rtlCol="0" anchor="ctr"/>
          <a:lstStyle/>
          <a:p>
            <a:pPr marL="0" indent="0">
              <a:buNone/>
            </a:pPr>
            <a:r>
              <a:rPr lang="en-US" sz="2400" b="1" dirty="0">
                <a:solidFill>
                  <a:srgbClr val="1F2A44"/>
                </a:solidFill>
                <a:latin typeface="Aptos Display" pitchFamily="34" charset="0"/>
                <a:ea typeface="Aptos Display" pitchFamily="34" charset="-122"/>
                <a:cs typeface="Aptos Display" pitchFamily="34" charset="-120"/>
              </a:rPr>
              <a:t>Key takeaways</a:t>
            </a:r>
            <a:endParaRPr lang="en-US" sz="2400" dirty="0"/>
          </a:p>
        </p:txBody>
      </p:sp>
      <p:sp>
        <p:nvSpPr>
          <p:cNvPr id="7" name="Text 5"/>
          <p:cNvSpPr/>
          <p:nvPr/>
        </p:nvSpPr>
        <p:spPr>
          <a:xfrm>
            <a:off x="1115568" y="2057400"/>
            <a:ext cx="6629400" cy="2926080"/>
          </a:xfrm>
          <a:prstGeom prst="rect">
            <a:avLst/>
          </a:prstGeom>
          <a:noFill/>
          <a:ln/>
        </p:spPr>
        <p:txBody>
          <a:bodyPr wrap="square" lIns="635" tIns="635" rIns="635" bIns="635" rtlCol="0" anchor="t">
            <a:normAutofit fontScale="92500" lnSpcReduction="20000"/>
          </a:bodyPr>
          <a:lstStyle/>
          <a:p>
            <a:pPr marL="177800" indent="-177800">
              <a:buSzPct val="100000"/>
              <a:buChar char="•"/>
            </a:pPr>
            <a:r>
              <a:rPr lang="en-US" sz="2000" dirty="0">
                <a:solidFill>
                  <a:srgbClr val="20242C"/>
                </a:solidFill>
                <a:latin typeface="Aptos" pitchFamily="34" charset="0"/>
                <a:ea typeface="Aptos" pitchFamily="34" charset="-122"/>
                <a:cs typeface="Aptos" pitchFamily="34" charset="-120"/>
              </a:rPr>
              <a:t>Jenny’s development is being shaped by bereavement, prolonged caregiving and the emotional demands of supporting her mother.</a:t>
            </a:r>
            <a:endParaRPr lang="en-US" sz="2000" dirty="0"/>
          </a:p>
          <a:p>
            <a:pPr marL="177800" indent="-177800">
              <a:buSzPct val="100000"/>
              <a:buChar char="•"/>
            </a:pPr>
            <a:r>
              <a:rPr lang="en-US" sz="2000" dirty="0">
                <a:solidFill>
                  <a:srgbClr val="20242C"/>
                </a:solidFill>
                <a:latin typeface="Aptos" pitchFamily="34" charset="0"/>
                <a:ea typeface="Aptos" pitchFamily="34" charset="-122"/>
                <a:cs typeface="Aptos" pitchFamily="34" charset="-120"/>
              </a:rPr>
              <a:t>Bowlby’s theory is useful because it links caregiving relationships to security, emotion regulation and help-seeking.</a:t>
            </a:r>
            <a:endParaRPr lang="en-US" sz="2000" dirty="0"/>
          </a:p>
          <a:p>
            <a:pPr marL="177800" indent="-177800">
              <a:buSzPct val="100000"/>
              <a:buChar char="•"/>
            </a:pPr>
            <a:r>
              <a:rPr lang="en-US" sz="2000" dirty="0">
                <a:solidFill>
                  <a:srgbClr val="20242C"/>
                </a:solidFill>
                <a:latin typeface="Aptos" pitchFamily="34" charset="0"/>
                <a:ea typeface="Aptos" pitchFamily="34" charset="-122"/>
                <a:cs typeface="Aptos" pitchFamily="34" charset="-120"/>
              </a:rPr>
              <a:t>Nature and nurture interact, but the most immediate risks are environmental overload and reduced access to normal adolescent opportunities.</a:t>
            </a:r>
            <a:endParaRPr lang="en-US" sz="2000" dirty="0"/>
          </a:p>
          <a:p>
            <a:pPr marL="177800" indent="-177800">
              <a:buSzPct val="100000"/>
              <a:buChar char="•"/>
            </a:pPr>
            <a:r>
              <a:rPr lang="en-US" sz="2000" dirty="0">
                <a:solidFill>
                  <a:srgbClr val="20242C"/>
                </a:solidFill>
                <a:latin typeface="Aptos" pitchFamily="34" charset="0"/>
                <a:ea typeface="Aptos" pitchFamily="34" charset="-122"/>
                <a:cs typeface="Aptos" pitchFamily="34" charset="-120"/>
              </a:rPr>
              <a:t>The most effective response is a whole-family plan: reduce the caring burden, provide consistent adults, protect school participation and create respite.</a:t>
            </a:r>
            <a:endParaRPr lang="en-US" sz="2000" dirty="0"/>
          </a:p>
        </p:txBody>
      </p:sp>
      <p:sp>
        <p:nvSpPr>
          <p:cNvPr id="8" name="Shape 6"/>
          <p:cNvSpPr/>
          <p:nvPr/>
        </p:nvSpPr>
        <p:spPr>
          <a:xfrm>
            <a:off x="8092440" y="1828800"/>
            <a:ext cx="2606040" cy="2743200"/>
          </a:xfrm>
          <a:prstGeom prst="roundRect">
            <a:avLst/>
          </a:prstGeom>
          <a:solidFill>
            <a:srgbClr val="F3F0EA"/>
          </a:solidFill>
          <a:ln w="13970">
            <a:solidFill>
              <a:srgbClr val="DED5C8"/>
            </a:solidFill>
            <a:prstDash val="solid"/>
          </a:ln>
        </p:spPr>
        <p:txBody>
          <a:bodyPr/>
          <a:lstStyle/>
          <a:p>
            <a:endParaRPr lang="en-US"/>
          </a:p>
        </p:txBody>
      </p:sp>
      <p:sp>
        <p:nvSpPr>
          <p:cNvPr id="9" name="Text 7"/>
          <p:cNvSpPr/>
          <p:nvPr/>
        </p:nvSpPr>
        <p:spPr>
          <a:xfrm>
            <a:off x="8394192" y="2148840"/>
            <a:ext cx="2011680" cy="274320"/>
          </a:xfrm>
          <a:prstGeom prst="rect">
            <a:avLst/>
          </a:prstGeom>
          <a:noFill/>
          <a:ln/>
        </p:spPr>
        <p:txBody>
          <a:bodyPr wrap="square" lIns="0" tIns="0" rIns="0" bIns="0" rtlCol="0" anchor="ctr"/>
          <a:lstStyle/>
          <a:p>
            <a:pPr marL="0" indent="0" algn="ctr">
              <a:buNone/>
            </a:pPr>
            <a:r>
              <a:rPr lang="en-US" sz="2100" b="1" dirty="0">
                <a:solidFill>
                  <a:srgbClr val="1F2A44"/>
                </a:solidFill>
                <a:latin typeface="Aptos Display" pitchFamily="34" charset="0"/>
                <a:ea typeface="Aptos Display" pitchFamily="34" charset="-122"/>
                <a:cs typeface="Aptos Display" pitchFamily="34" charset="-120"/>
              </a:rPr>
              <a:t>Final judgement</a:t>
            </a:r>
            <a:endParaRPr lang="en-US" sz="2100" dirty="0"/>
          </a:p>
        </p:txBody>
      </p:sp>
      <p:sp>
        <p:nvSpPr>
          <p:cNvPr id="10" name="Text 8"/>
          <p:cNvSpPr/>
          <p:nvPr/>
        </p:nvSpPr>
        <p:spPr>
          <a:xfrm>
            <a:off x="8339328" y="2651760"/>
            <a:ext cx="2084832" cy="1234440"/>
          </a:xfrm>
          <a:prstGeom prst="rect">
            <a:avLst/>
          </a:prstGeom>
          <a:noFill/>
          <a:ln/>
        </p:spPr>
        <p:txBody>
          <a:bodyPr wrap="square" lIns="254" tIns="254" rIns="254" bIns="254" rtlCol="0" anchor="ctr">
            <a:normAutofit fontScale="85000" lnSpcReduction="20000"/>
          </a:bodyPr>
          <a:lstStyle/>
          <a:p>
            <a:pPr marL="0" indent="0" algn="ctr">
              <a:buNone/>
            </a:pPr>
            <a:r>
              <a:rPr lang="en-US" sz="1800" dirty="0">
                <a:solidFill>
                  <a:srgbClr val="20242C"/>
                </a:solidFill>
                <a:latin typeface="Aptos" pitchFamily="34" charset="0"/>
                <a:ea typeface="Aptos" pitchFamily="34" charset="-122"/>
                <a:cs typeface="Aptos" pitchFamily="34" charset="-120"/>
              </a:rPr>
              <a:t>Jenny does not just need more coping skills. She needs reliable support around her so that caring does not define her adolescence.</a:t>
            </a:r>
            <a:endParaRPr lang="en-US" sz="1800" dirty="0"/>
          </a:p>
        </p:txBody>
      </p:sp>
      <p:sp>
        <p:nvSpPr>
          <p:cNvPr id="11" name="Text 9"/>
          <p:cNvSpPr/>
          <p:nvPr/>
        </p:nvSpPr>
        <p:spPr>
          <a:xfrm>
            <a:off x="694944" y="6153912"/>
            <a:ext cx="10012680" cy="164592"/>
          </a:xfrm>
          <a:prstGeom prst="rect">
            <a:avLst/>
          </a:prstGeom>
          <a:noFill/>
          <a:ln/>
        </p:spPr>
        <p:txBody>
          <a:bodyPr wrap="square" lIns="0" tIns="0" rIns="0" bIns="0" rtlCol="0" anchor="ctr"/>
          <a:lstStyle/>
          <a:p>
            <a:pPr marL="0" indent="0">
              <a:buNone/>
            </a:pPr>
            <a:r>
              <a:rPr lang="en-US" sz="950" i="1" dirty="0">
                <a:solidFill>
                  <a:srgbClr val="70757D"/>
                </a:solidFill>
                <a:latin typeface="Aptos" pitchFamily="34" charset="0"/>
                <a:ea typeface="Aptos" pitchFamily="34" charset="-122"/>
                <a:cs typeface="Aptos" pitchFamily="34" charset="-120"/>
              </a:rPr>
              <a:t>Assessment brief; NHS (2024); NIHR Evidence (2024).</a:t>
            </a:r>
            <a:endParaRPr lang="en-US" sz="95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58368" y="384048"/>
            <a:ext cx="8046720" cy="384048"/>
          </a:xfrm>
          <a:prstGeom prst="rect">
            <a:avLst/>
          </a:prstGeom>
          <a:noFill/>
          <a:ln/>
        </p:spPr>
        <p:txBody>
          <a:bodyPr wrap="square" lIns="0" tIns="0" rIns="0" bIns="0" rtlCol="0" anchor="ctr"/>
          <a:lstStyle/>
          <a:p>
            <a:pPr marL="0" indent="0">
              <a:buNone/>
            </a:pPr>
            <a:r>
              <a:rPr lang="en-US" sz="2800" b="1" dirty="0">
                <a:solidFill>
                  <a:srgbClr val="1F2A44"/>
                </a:solidFill>
                <a:latin typeface="Aptos Display" pitchFamily="34" charset="0"/>
                <a:ea typeface="Aptos Display" pitchFamily="34" charset="-122"/>
                <a:cs typeface="Aptos Display" pitchFamily="34" charset="-120"/>
              </a:rPr>
              <a:t>Reference list</a:t>
            </a:r>
            <a:endParaRPr lang="en-US" sz="2800" dirty="0"/>
          </a:p>
        </p:txBody>
      </p:sp>
      <p:sp>
        <p:nvSpPr>
          <p:cNvPr id="3" name="Shape 1"/>
          <p:cNvSpPr/>
          <p:nvPr/>
        </p:nvSpPr>
        <p:spPr>
          <a:xfrm>
            <a:off x="667512" y="850392"/>
            <a:ext cx="1463040" cy="0"/>
          </a:xfrm>
          <a:prstGeom prst="line">
            <a:avLst/>
          </a:prstGeom>
          <a:noFill/>
          <a:ln w="25400">
            <a:solidFill>
              <a:srgbClr val="C9A86A"/>
            </a:solidFill>
            <a:prstDash val="solid"/>
          </a:ln>
        </p:spPr>
        <p:txBody>
          <a:bodyPr/>
          <a:lstStyle/>
          <a:p>
            <a:endParaRPr lang="en-US"/>
          </a:p>
        </p:txBody>
      </p:sp>
      <p:sp>
        <p:nvSpPr>
          <p:cNvPr id="4" name="Text 2"/>
          <p:cNvSpPr/>
          <p:nvPr/>
        </p:nvSpPr>
        <p:spPr>
          <a:xfrm>
            <a:off x="2331720" y="932688"/>
            <a:ext cx="4389120" cy="164592"/>
          </a:xfrm>
          <a:prstGeom prst="rect">
            <a:avLst/>
          </a:prstGeom>
          <a:noFill/>
          <a:ln/>
        </p:spPr>
        <p:txBody>
          <a:bodyPr wrap="square" lIns="0" tIns="0" rIns="0" bIns="0" rtlCol="0" anchor="ctr"/>
          <a:lstStyle/>
          <a:p>
            <a:pPr marL="0" indent="0">
              <a:buNone/>
            </a:pPr>
            <a:r>
              <a:rPr lang="en-US" sz="1050" i="1" dirty="0">
                <a:solidFill>
                  <a:srgbClr val="6D717A"/>
                </a:solidFill>
                <a:latin typeface="Aptos" pitchFamily="34" charset="0"/>
                <a:ea typeface="Aptos" pitchFamily="34" charset="-122"/>
                <a:cs typeface="Aptos" pitchFamily="34" charset="-120"/>
              </a:rPr>
              <a:t>UWTSD Harvard style — minimum six credible sources met</a:t>
            </a:r>
            <a:endParaRPr lang="en-US" sz="1050" dirty="0"/>
          </a:p>
        </p:txBody>
      </p:sp>
      <p:sp>
        <p:nvSpPr>
          <p:cNvPr id="5" name="Shape 3"/>
          <p:cNvSpPr/>
          <p:nvPr/>
        </p:nvSpPr>
        <p:spPr>
          <a:xfrm>
            <a:off x="841248" y="1234440"/>
            <a:ext cx="5349240" cy="4892040"/>
          </a:xfrm>
          <a:prstGeom prst="roundRect">
            <a:avLst/>
          </a:prstGeom>
          <a:solidFill>
            <a:srgbClr val="FFFFFF"/>
          </a:solidFill>
          <a:ln w="12700">
            <a:solidFill>
              <a:srgbClr val="E4E7EA"/>
            </a:solidFill>
            <a:prstDash val="solid"/>
          </a:ln>
        </p:spPr>
        <p:txBody>
          <a:bodyPr/>
          <a:lstStyle/>
          <a:p>
            <a:endParaRPr lang="en-US"/>
          </a:p>
        </p:txBody>
      </p:sp>
      <p:sp>
        <p:nvSpPr>
          <p:cNvPr id="6" name="Shape 4"/>
          <p:cNvSpPr/>
          <p:nvPr/>
        </p:nvSpPr>
        <p:spPr>
          <a:xfrm>
            <a:off x="6355080" y="1234440"/>
            <a:ext cx="4983480" cy="4892040"/>
          </a:xfrm>
          <a:prstGeom prst="roundRect">
            <a:avLst/>
          </a:prstGeom>
          <a:solidFill>
            <a:srgbClr val="FFFFFF"/>
          </a:solidFill>
          <a:ln w="12700">
            <a:solidFill>
              <a:srgbClr val="E4E7EA"/>
            </a:solidFill>
            <a:prstDash val="solid"/>
          </a:ln>
        </p:spPr>
        <p:txBody>
          <a:bodyPr/>
          <a:lstStyle/>
          <a:p>
            <a:endParaRPr lang="en-US"/>
          </a:p>
        </p:txBody>
      </p:sp>
      <p:sp>
        <p:nvSpPr>
          <p:cNvPr id="7" name="Text 5"/>
          <p:cNvSpPr/>
          <p:nvPr/>
        </p:nvSpPr>
        <p:spPr>
          <a:xfrm>
            <a:off x="1051560" y="1481328"/>
            <a:ext cx="4892040" cy="4526280"/>
          </a:xfrm>
          <a:prstGeom prst="rect">
            <a:avLst/>
          </a:prstGeom>
          <a:noFill/>
          <a:ln/>
        </p:spPr>
        <p:txBody>
          <a:bodyPr wrap="square" lIns="254" tIns="254" rIns="254" bIns="254" rtlCol="0" anchor="ctr">
            <a:normAutofit/>
          </a:bodyPr>
          <a:lstStyle/>
          <a:p>
            <a:pPr marL="152400" indent="-152400">
              <a:buSzPct val="100000"/>
              <a:buChar char="•"/>
            </a:pPr>
            <a:r>
              <a:rPr lang="en-US" sz="1550" dirty="0">
                <a:solidFill>
                  <a:srgbClr val="20242C"/>
                </a:solidFill>
                <a:latin typeface="Aptos" pitchFamily="34" charset="0"/>
                <a:ea typeface="Aptos" pitchFamily="34" charset="-122"/>
                <a:cs typeface="Aptos" pitchFamily="34" charset="-120"/>
              </a:rPr>
              <a:t>Bowlby, J. (1969) Attachment and Loss. Vol. 1: Attachment. London: Hogarth Press.</a:t>
            </a:r>
            <a:endParaRPr lang="en-US" sz="1550" dirty="0"/>
          </a:p>
          <a:p>
            <a:pPr marL="152400" indent="-152400">
              <a:buSzPct val="100000"/>
              <a:buChar char="•"/>
            </a:pPr>
            <a:r>
              <a:rPr lang="en-US" sz="1550" dirty="0">
                <a:solidFill>
                  <a:srgbClr val="20242C"/>
                </a:solidFill>
                <a:latin typeface="Aptos" pitchFamily="34" charset="0"/>
                <a:ea typeface="Aptos" pitchFamily="34" charset="-122"/>
                <a:cs typeface="Aptos" pitchFamily="34" charset="-120"/>
              </a:rPr>
              <a:t>Dharampal, R. and Ani, C. (2020) “The emotional and mental health needs of young carers: what psychiatry can do”, BJPsych Bulletin, 44(3), pp. 112–120. doi: 10.1192/bjb.2019.78.</a:t>
            </a:r>
            <a:endParaRPr lang="en-US" sz="1550" dirty="0"/>
          </a:p>
          <a:p>
            <a:pPr marL="152400" indent="-152400">
              <a:buSzPct val="100000"/>
              <a:buChar char="•"/>
            </a:pPr>
            <a:r>
              <a:rPr lang="en-US" sz="1550" dirty="0">
                <a:solidFill>
                  <a:srgbClr val="20242C"/>
                </a:solidFill>
                <a:latin typeface="Aptos" pitchFamily="34" charset="0"/>
                <a:ea typeface="Aptos" pitchFamily="34" charset="-122"/>
                <a:cs typeface="Aptos" pitchFamily="34" charset="-120"/>
              </a:rPr>
              <a:t>Foster, S.L. et al. (2025) “Attachment theory and research: what should be on the core curriculum for child and family social workers?”, Social Work Education, advance online publication. doi: 10.1080/02615479.2025.2531859.</a:t>
            </a:r>
            <a:endParaRPr lang="en-US" sz="1550" dirty="0"/>
          </a:p>
          <a:p>
            <a:pPr marL="152400" indent="-152400">
              <a:buSzPct val="100000"/>
              <a:buChar char="•"/>
            </a:pPr>
            <a:r>
              <a:rPr lang="en-US" sz="1550" dirty="0">
                <a:solidFill>
                  <a:srgbClr val="20242C"/>
                </a:solidFill>
                <a:latin typeface="Aptos" pitchFamily="34" charset="0"/>
                <a:ea typeface="Aptos" pitchFamily="34" charset="-122"/>
                <a:cs typeface="Aptos" pitchFamily="34" charset="-120"/>
              </a:rPr>
              <a:t>Hlebec, V. et al. (2024) “Promoting Mental Health and Well-Being Among Adolescent Young Carers in Europe: A Cross-National Randomized Controlled Trial Study”, Healthcare, 12(21), p. 2124. doi: 10.3390/healthcare12212124.</a:t>
            </a:r>
            <a:endParaRPr lang="en-US" sz="1550" dirty="0"/>
          </a:p>
        </p:txBody>
      </p:sp>
      <p:sp>
        <p:nvSpPr>
          <p:cNvPr id="8" name="Text 6"/>
          <p:cNvSpPr/>
          <p:nvPr/>
        </p:nvSpPr>
        <p:spPr>
          <a:xfrm>
            <a:off x="6565392" y="1481328"/>
            <a:ext cx="4526280" cy="4526280"/>
          </a:xfrm>
          <a:prstGeom prst="rect">
            <a:avLst/>
          </a:prstGeom>
          <a:noFill/>
          <a:ln/>
        </p:spPr>
        <p:txBody>
          <a:bodyPr wrap="square" lIns="254" tIns="254" rIns="254" bIns="254" rtlCol="0" anchor="ctr">
            <a:normAutofit fontScale="92500"/>
          </a:bodyPr>
          <a:lstStyle/>
          <a:p>
            <a:pPr marL="152400" indent="-152400">
              <a:buSzPct val="100000"/>
              <a:buChar char="•"/>
            </a:pPr>
            <a:r>
              <a:rPr lang="en-US" sz="1520" dirty="0">
                <a:solidFill>
                  <a:srgbClr val="20242C"/>
                </a:solidFill>
                <a:latin typeface="Aptos" pitchFamily="34" charset="0"/>
                <a:ea typeface="Aptos" pitchFamily="34" charset="-122"/>
                <a:cs typeface="Aptos" pitchFamily="34" charset="-120"/>
              </a:rPr>
              <a:t>Hutchings, J., Williams, M.E. and Leijten, P. (2023) “Attachment, behavior problems and interventions”, Frontiers in Child and Adolescent Psychiatry, 2, 1156407. doi: 10.3389/frcha.2023.1156407.</a:t>
            </a:r>
            <a:endParaRPr lang="en-US" sz="1520" dirty="0"/>
          </a:p>
          <a:p>
            <a:pPr marL="152400" indent="-152400">
              <a:buSzPct val="100000"/>
              <a:buChar char="•"/>
            </a:pPr>
            <a:r>
              <a:rPr lang="en-US" sz="1520" dirty="0">
                <a:solidFill>
                  <a:srgbClr val="20242C"/>
                </a:solidFill>
                <a:latin typeface="Aptos" pitchFamily="34" charset="0"/>
                <a:ea typeface="Aptos" pitchFamily="34" charset="-122"/>
                <a:cs typeface="Aptos" pitchFamily="34" charset="-120"/>
              </a:rPr>
              <a:t>Janes, E. and Melendez-Torres, G.J. (2025) “A longitudinal analysis comparing the mental health of children by level of young carer status”, Journal of Adolescence, 97(3), pp. 713–731. doi: 10.1002/jad.12448.</a:t>
            </a:r>
            <a:endParaRPr lang="en-US" sz="1520" dirty="0"/>
          </a:p>
          <a:p>
            <a:pPr marL="152400" indent="-152400">
              <a:buSzPct val="100000"/>
              <a:buChar char="•"/>
            </a:pPr>
            <a:r>
              <a:rPr lang="en-US" sz="1520" dirty="0">
                <a:solidFill>
                  <a:srgbClr val="20242C"/>
                </a:solidFill>
                <a:latin typeface="Aptos" pitchFamily="34" charset="0"/>
                <a:ea typeface="Aptos" pitchFamily="34" charset="-122"/>
                <a:cs typeface="Aptos" pitchFamily="34" charset="-120"/>
              </a:rPr>
              <a:t>NHS (2024) Help for young carers. Available at: https://www.nhs.uk/social-care-and-support/support-and-benefits-for-carers/help-for-young-carers/ (Accessed: 15 March 2026).</a:t>
            </a:r>
            <a:endParaRPr lang="en-US" sz="1520" dirty="0"/>
          </a:p>
          <a:p>
            <a:pPr marL="152400" indent="-152400">
              <a:buSzPct val="100000"/>
              <a:buChar char="•"/>
            </a:pPr>
            <a:r>
              <a:rPr lang="en-US" sz="1520" dirty="0">
                <a:solidFill>
                  <a:srgbClr val="20242C"/>
                </a:solidFill>
                <a:latin typeface="Aptos" pitchFamily="34" charset="0"/>
                <a:ea typeface="Aptos" pitchFamily="34" charset="-122"/>
                <a:cs typeface="Aptos" pitchFamily="34" charset="-120"/>
              </a:rPr>
              <a:t>Thompson, R.A., Simpson, J.A. and Berlin, L.J. (2022) “Taking perspective on attachment theory and research: nine fundamental questions”, Attachment &amp; Human Development. doi: 10.1080/14616734.2022.2030132.</a:t>
            </a:r>
            <a:endParaRPr lang="en-US" sz="1520" dirty="0"/>
          </a:p>
          <a:p>
            <a:pPr marL="152400" indent="-152400">
              <a:buSzPct val="100000"/>
              <a:buChar char="•"/>
            </a:pPr>
            <a:r>
              <a:rPr lang="en-US" sz="1520" dirty="0">
                <a:solidFill>
                  <a:srgbClr val="20242C"/>
                </a:solidFill>
                <a:latin typeface="Aptos" pitchFamily="34" charset="0"/>
                <a:ea typeface="Aptos" pitchFamily="34" charset="-122"/>
                <a:cs typeface="Aptos" pitchFamily="34" charset="-120"/>
              </a:rPr>
              <a:t>NIHR Evidence (2024) What support do young carers find helpful? Available at: https://evidence.nihr.ac.uk/alert/what-support-do-young-carers-find-helpful/ (Accessed: 15 March 2026).</a:t>
            </a:r>
            <a:endParaRPr lang="en-US" sz="1520" dirty="0"/>
          </a:p>
        </p:txBody>
      </p:sp>
      <p:sp>
        <p:nvSpPr>
          <p:cNvPr id="25" name="Slide Number Placeholder 0"/>
          <p:cNvSpPr>
            <a:spLocks noGrp="1"/>
          </p:cNvSpPr>
          <p:nvPr>
            <p:ph type="sldNum" sz="quarter" idx="4294967295"/>
          </p:nvPr>
        </p:nvSpPr>
        <p:spPr>
          <a:xfrm>
            <a:off x="11567160" y="6446520"/>
            <a:ext cx="365760" cy="18288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D717A"/>
                </a:solidFill>
                <a:latin typeface="Aptos"/>
                <a:ea typeface="Aptos"/>
                <a:cs typeface="Aptos"/>
              </a:defRPr>
            </a:lvl1pPr>
          </a:lstStyle>
          <a:p>
            <a:pPr algn="r"/>
            <a:fld id="{F7021451-1387-4CA6-816F-3879F97B5CBC}" type="slidenum">
              <a:rPr lang="en-US" b="0"/>
              <a:t>10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3150</Words>
  <Application>Microsoft Macintosh PowerPoint</Application>
  <PresentationFormat>Widescreen</PresentationFormat>
  <Paragraphs>153</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Jenny: Lifespan Development Support Plan</dc:title>
  <dc:subject>Psychology in Health and Social Care presentation</dc:subject>
  <dc:creator>OpenAI</dc:creator>
  <cp:lastModifiedBy>Alexandru-Sorin Varga (2442785)</cp:lastModifiedBy>
  <cp:revision>2</cp:revision>
  <dcterms:created xsi:type="dcterms:W3CDTF">2026-03-15T15:44:27Z</dcterms:created>
  <dcterms:modified xsi:type="dcterms:W3CDTF">2026-03-15T16:00:11Z</dcterms:modified>
</cp:coreProperties>
</file>