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0" r:id="rId16"/>
    <p:sldId id="259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11FCB-42D0-BC6F-C77D-F33351E07C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D64613-457B-140E-39D6-EA7104E3F0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87DC9-D9F1-F567-74B7-533210A5A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3/6/2023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DF830-F691-0E36-AB22-92CEDD5D6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49E49D-7511-F29A-AB78-E9B61C33D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5725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14335-D8D6-D5D5-E4AB-EDECC8E8D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372E6-7A70-9856-AB40-F47944AFF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D56C6B-5433-EFEB-294A-C6E037C19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1B97A-A3BC-9F72-686C-0A9393014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4AB6EC-5214-1BE0-A50C-12943ADC3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012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886C0-C804-F7F5-8CBC-6CF08672A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042D44-3B28-C1B5-A79F-C67771958F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978F45-C3F8-2F85-9723-656023178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61D54-0669-467D-C4F4-5D5501D54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92143A-6890-E29D-E228-F6F91D707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381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B68FB-20F9-5C17-B626-5FB54392E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70F2C-48DB-1DDC-9A5E-0795F88A2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F99886-470B-3321-02CE-A46B20BCAC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71EEA9-DCB7-7665-F1F1-8EBBDE2C3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7EF12E-6560-99BE-2086-99FEAB139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31780E-5BAA-8456-BE62-8656F3A20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392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0D194-27D2-3E7C-6275-7B0901C34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3955EC-C760-5BD8-CDEF-E343E71BD4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BA9F7A-1F5B-B9B4-8151-835B1656EF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E096F4-EE84-B716-3595-29E510A94E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CB4AEE-7C65-87D9-9A07-B061151A42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BD5312-7641-FF10-1200-90266D820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BB591B-65E8-D33E-E6BC-FB81DBB06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EF25F0-85B9-B634-161D-8F323BD4D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285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DA1F9-99D9-742D-D709-3D0F084C9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987F86-4ECB-FD33-5787-DC039754A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C17201-80C4-7635-46E0-8C4FBD339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9B1E21-756A-E175-150C-2AC322E57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259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361E43-625D-5D22-7912-3FB47966B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D14E6B-0B2C-B060-4BCA-C8F7BD633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0B12B-F286-20D4-21B6-AD0F41463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18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FB743-7D54-1817-DC6F-67EB92669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06586-686F-CF69-E149-D424F900B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3C32E6-AF5D-0039-9999-0380B65E79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F0E245-BD43-D0AE-1AD3-FB06577CD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CFF647-2135-9116-37ED-DAC15BA8F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BB7896-8C9C-AA34-5EC6-0DF710083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767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96F97-EBD0-8807-C27F-1D9C8865C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63801A-F7D6-85F0-B592-A7699422D1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34B227-9CD6-8439-15AB-3D0F4D0D91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A94AB9-E27A-E6E4-1120-C4BE67DB1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619B1C-4085-5EA7-3553-BA030CC2A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90D956-A1B8-4AFE-2D80-3F1549B3F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36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76291-8333-4DEA-9706-1CEF2E2A3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7C6E3E-1B63-ABFE-2982-ED029E13C4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C62012-6C79-14E4-C0E3-F97A87ECA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B9BFD0-2617-9F9A-C570-2CDA911A4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D570D4-85AB-0106-E9CC-BB9371ABB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83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0DD822-5255-2513-5510-F50BE1FD96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F7A740-7C54-A475-6187-5DE1AB7C08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26CC2-5846-9F53-26C0-FF629357B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F747D-4518-32D4-5343-90621CF5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E9088-E121-49F4-55AC-A24A868E1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94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4715C8-7BCD-4C89-2B6C-11E188B15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4B5468-7C2F-41BA-32EE-FC5562344F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50FD-291F-ABC7-8533-0463FA203C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3/6/2023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E43D78-CC97-D943-DBE1-70733FC90E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51D94-1AFA-03D3-4E59-6E98AF8933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315872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ycjUldMl3k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gbczr0lRf4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mcmededuc.biomedcentral.com/articles/10.1186/s12909-018-1135-0" TargetMode="External"/><Relationship Id="rId2" Type="http://schemas.openxmlformats.org/officeDocument/2006/relationships/hyperlink" Target="https://www.ed.ac.uk/reflection/reflectors-toolkit/reflecting-on-experience/gibbs-reflective-cycl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E3D4D-9A76-7AA9-7C14-9624F6A96C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5985" y="1030406"/>
            <a:ext cx="3801090" cy="3506879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Models of reflective practice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9FF132-4998-14DC-98A9-B65FF2179B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35985" y="4691564"/>
            <a:ext cx="3801090" cy="1136029"/>
          </a:xfrm>
        </p:spPr>
        <p:txBody>
          <a:bodyPr>
            <a:normAutofit/>
          </a:bodyPr>
          <a:lstStyle/>
          <a:p>
            <a:pPr algn="l">
              <a:lnSpc>
                <a:spcPct val="95000"/>
              </a:lnSpc>
            </a:pPr>
            <a:r>
              <a:rPr lang="en-GB" sz="2000"/>
              <a:t>ACNA4006 – Learning in the Digital Era</a:t>
            </a:r>
          </a:p>
          <a:p>
            <a:pPr algn="l">
              <a:lnSpc>
                <a:spcPct val="95000"/>
              </a:lnSpc>
            </a:pPr>
            <a:r>
              <a:rPr lang="en-GB" sz="2000"/>
              <a:t>Lara Hopkinson</a:t>
            </a:r>
          </a:p>
        </p:txBody>
      </p:sp>
      <p:pic>
        <p:nvPicPr>
          <p:cNvPr id="4" name="Picture 3" descr="One big red drawing pin in front of many smaller black drawing pins">
            <a:extLst>
              <a:ext uri="{FF2B5EF4-FFF2-40B4-BE49-F238E27FC236}">
                <a16:creationId xmlns:a16="http://schemas.microsoft.com/office/drawing/2014/main" id="{90034067-53D4-66C3-9018-DE71301180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537" r="17316" b="-1"/>
          <a:stretch/>
        </p:blipFill>
        <p:spPr>
          <a:xfrm>
            <a:off x="20" y="10"/>
            <a:ext cx="405336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369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E6DD0-83DB-E037-B7BC-FA1C48E9A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4513A-A22E-1D48-98EE-4D363011E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/>
              <a:t>Differing models of reflective practice</a:t>
            </a:r>
          </a:p>
          <a:p>
            <a:r>
              <a:rPr lang="en-GB" sz="2600" dirty="0"/>
              <a:t>How to achieve each</a:t>
            </a:r>
          </a:p>
        </p:txBody>
      </p:sp>
    </p:spTree>
    <p:extLst>
      <p:ext uri="{BB962C8B-B14F-4D97-AF65-F5344CB8AC3E}">
        <p14:creationId xmlns:p14="http://schemas.microsoft.com/office/powerpoint/2010/main" val="183759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1B1D1-8251-0E67-7B0B-D56C05F65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Model number 1: ERA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C88B0-419B-61D1-0A40-5B14395722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ERA Cycle">
            <a:extLst>
              <a:ext uri="{FF2B5EF4-FFF2-40B4-BE49-F238E27FC236}">
                <a16:creationId xmlns:a16="http://schemas.microsoft.com/office/drawing/2014/main" id="{82EBFB5F-2077-0CDD-BB89-2DAC87A77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44" y="1746256"/>
            <a:ext cx="8929608" cy="502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3470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C773C-6631-DBF0-AEF6-172C84F66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Stage 1 -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722A2-96A5-D9C2-B039-6C55BA9E7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/>
              <a:t>What, where and when did this happen?</a:t>
            </a:r>
          </a:p>
          <a:p>
            <a:r>
              <a:rPr lang="en-GB" sz="2600" dirty="0"/>
              <a:t>What other aspects were involved?</a:t>
            </a:r>
          </a:p>
          <a:p>
            <a:r>
              <a:rPr lang="en-GB" sz="2600" dirty="0"/>
              <a:t>Was the situation contextual?</a:t>
            </a:r>
          </a:p>
          <a:p>
            <a:r>
              <a:rPr lang="en-GB" sz="2600" dirty="0"/>
              <a:t>How did you and others (if appropriate) react?</a:t>
            </a:r>
          </a:p>
        </p:txBody>
      </p:sp>
    </p:spTree>
    <p:extLst>
      <p:ext uri="{BB962C8B-B14F-4D97-AF65-F5344CB8AC3E}">
        <p14:creationId xmlns:p14="http://schemas.microsoft.com/office/powerpoint/2010/main" val="265466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C773C-6631-DBF0-AEF6-172C84F66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Stage 2 -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722A2-96A5-D9C2-B039-6C55BA9E7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/>
              <a:t>What did you feel at that point in the situation?</a:t>
            </a:r>
          </a:p>
          <a:p>
            <a:r>
              <a:rPr lang="en-GB" sz="2600" dirty="0"/>
              <a:t>Could you have responded in some other way than the action you took?</a:t>
            </a:r>
          </a:p>
          <a:p>
            <a:r>
              <a:rPr lang="en-GB" sz="2600" dirty="0"/>
              <a:t>Do you need to improve any of your skills to improve your reaction in this situation?</a:t>
            </a:r>
          </a:p>
          <a:p>
            <a:r>
              <a:rPr lang="en-GB" sz="2600" dirty="0"/>
              <a:t>Can you draw out any learnings from this situation?</a:t>
            </a:r>
          </a:p>
          <a:p>
            <a:r>
              <a:rPr lang="en-GB" sz="2600" dirty="0"/>
              <a:t>What was the reason that things went well or bad?</a:t>
            </a:r>
          </a:p>
        </p:txBody>
      </p:sp>
    </p:spTree>
    <p:extLst>
      <p:ext uri="{BB962C8B-B14F-4D97-AF65-F5344CB8AC3E}">
        <p14:creationId xmlns:p14="http://schemas.microsoft.com/office/powerpoint/2010/main" val="2678474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C773C-6631-DBF0-AEF6-172C84F66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Stage 3 -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722A2-96A5-D9C2-B039-6C55BA9E7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/>
              <a:t>What would you do if a similar situation comes up again?</a:t>
            </a:r>
          </a:p>
          <a:p>
            <a:r>
              <a:rPr lang="en-GB" sz="2600" dirty="0"/>
              <a:t>At what point </a:t>
            </a:r>
            <a:r>
              <a:rPr lang="en-GB" sz="2600"/>
              <a:t>will you use the learnings?</a:t>
            </a:r>
            <a:endParaRPr lang="en-GB" sz="2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EAC53E-BAED-D8B4-602B-C52FF69969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9200" y="3976319"/>
            <a:ext cx="2679997" cy="2674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518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F750A-12D6-7625-60FB-6AAFDA8A9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Model number 2: Driscoll’s What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99148-A06B-27F7-C4AA-F2D417893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F6BAF41-D84B-318D-BE29-8875EF968C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0" y="1690689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57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7D041-B3F2-228E-D589-EDA92F80F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Model number 3: Kolb’s experiential learning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6FDA5-DD15-596A-ADB7-675EB530C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8D287F-4D4F-94BA-12A1-3B8B0478B7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9" y="1714500"/>
            <a:ext cx="9144000" cy="5143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3D2A0BB-F6D8-5635-8190-3255B3F635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7875" y="5059905"/>
            <a:ext cx="1776756" cy="1790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452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56E4F-0D96-7759-5F76-6F96DE212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Kolb cycle stages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F12630D-397D-48D2-8B61-BF9A848A03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1749424"/>
            <a:ext cx="7620000" cy="474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820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AD676-D3EB-4258-16BC-772CA301C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 explanation</a:t>
            </a:r>
          </a:p>
        </p:txBody>
      </p:sp>
      <p:pic>
        <p:nvPicPr>
          <p:cNvPr id="4" name="Online Media 3" title="Kolb's Learning Cycle Explained with Example">
            <a:hlinkClick r:id="" action="ppaction://media"/>
            <a:extLst>
              <a:ext uri="{FF2B5EF4-FFF2-40B4-BE49-F238E27FC236}">
                <a16:creationId xmlns:a16="http://schemas.microsoft.com/office/drawing/2014/main" id="{750D3A72-55A6-829A-B024-05CEE28AB50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2313" y="1825625"/>
            <a:ext cx="7700962" cy="43513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B8B746-1510-7FF4-8315-17AA1B9F559C}"/>
              </a:ext>
            </a:extLst>
          </p:cNvPr>
          <p:cNvSpPr txBox="1"/>
          <p:nvPr/>
        </p:nvSpPr>
        <p:spPr>
          <a:xfrm>
            <a:off x="2091936" y="6311899"/>
            <a:ext cx="4789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https://www.youtube.com/watch?v=rycjUldMl3k</a:t>
            </a:r>
          </a:p>
        </p:txBody>
      </p:sp>
    </p:spTree>
    <p:extLst>
      <p:ext uri="{BB962C8B-B14F-4D97-AF65-F5344CB8AC3E}">
        <p14:creationId xmlns:p14="http://schemas.microsoft.com/office/powerpoint/2010/main" val="1988054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E6BA9-AC48-CA74-189C-98078F510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1377D-15BA-1BF1-2447-7DF3BB6FDA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BE4D4B-246C-CA35-07AF-18FEF724CA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03" t="13021" r="35695" b="18854"/>
          <a:stretch/>
        </p:blipFill>
        <p:spPr>
          <a:xfrm>
            <a:off x="538599" y="115195"/>
            <a:ext cx="8237101" cy="6692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1667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7D041-B3F2-228E-D589-EDA92F80F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Model number 4: Gibb’s reflective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6FDA5-DD15-596A-ADB7-675EB530C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0244D9E-A73C-A6B6-C856-8A3378C92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8857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745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8FCCC-101A-A713-6848-3EB299A8F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4311650" cy="1946274"/>
          </a:xfrm>
        </p:spPr>
        <p:txBody>
          <a:bodyPr>
            <a:no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Gibbs reflective cycle:</a:t>
            </a:r>
            <a:b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stage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88ACF2-0758-BAEF-E6C1-532D235ABB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0485" y="0"/>
            <a:ext cx="4103515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3044AC-9A5F-718F-F83C-A742871739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259047"/>
            <a:ext cx="1595836" cy="1598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0668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73186-8BF7-B033-2262-0848FBB32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Video explanation</a:t>
            </a:r>
          </a:p>
        </p:txBody>
      </p:sp>
      <p:pic>
        <p:nvPicPr>
          <p:cNvPr id="4" name="Online Media 3" title="Gibbs' Reflective Cycle Explained">
            <a:hlinkClick r:id="" action="ppaction://media"/>
            <a:extLst>
              <a:ext uri="{FF2B5EF4-FFF2-40B4-BE49-F238E27FC236}">
                <a16:creationId xmlns:a16="http://schemas.microsoft.com/office/drawing/2014/main" id="{6247B053-9E6B-1ADE-E865-9866D3B8CDA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9000" y="1365690"/>
            <a:ext cx="6959600" cy="5219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464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7B81E-DC59-0BF8-7C2F-D3F836E6C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examples…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14740-EBB0-C293-462F-C8339B381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a simple example on how to use each stage of Gibbs: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https://www.ed.ac.uk/reflection/reflectors-toolkit/reflecting-on-experience/gibbs-reflective-cycle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For a peer-reviewed article on using Gibbs:</a:t>
            </a:r>
          </a:p>
          <a:p>
            <a:r>
              <a:rPr lang="en-GB" dirty="0">
                <a:hlinkClick r:id="rId3"/>
              </a:rPr>
              <a:t>https://bmcmededuc.biomedcentral.com/articles/10.1186/s12909-018-1135-0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0881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D0E9F-B9CF-CD11-1F33-4E596AF1A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54CD4-D351-8B19-7F1B-C88D729B7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825625"/>
            <a:ext cx="7982455" cy="4351338"/>
          </a:xfrm>
        </p:spPr>
        <p:txBody>
          <a:bodyPr/>
          <a:lstStyle/>
          <a:p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Jasper, M. (2013) </a:t>
            </a:r>
            <a:r>
              <a:rPr lang="en-GB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Beginning reflective practice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Second edition. Australia: Cengage Learning. (available from Business school library)</a:t>
            </a:r>
          </a:p>
          <a:p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Kolb, D.A. (2015) </a:t>
            </a:r>
            <a:r>
              <a:rPr lang="en-GB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Experiential learning : experience as the source of learning and development</a:t>
            </a:r>
            <a:r>
              <a:rPr lang="en-GB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Second edition. Upper Saddle River, New Jersey: Pearson Education Inc.</a:t>
            </a:r>
            <a:r>
              <a:rPr lang="en-GB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(available in Y </a:t>
            </a:r>
            <a:r>
              <a:rPr lang="en-GB" dirty="0" err="1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Fforwm</a:t>
            </a:r>
            <a:r>
              <a:rPr lang="en-GB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Gibbs, G. (1998) </a:t>
            </a:r>
            <a:r>
              <a:rPr lang="en-GB" b="0" i="1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Learning by Doing: A Guide to Teaching and Learning Methods.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Oxford: Further Education Unit, Oxford Polytechnic.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561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224</TotalTime>
  <Words>356</Words>
  <Application>Microsoft Office PowerPoint</Application>
  <PresentationFormat>On-screen Show (4:3)</PresentationFormat>
  <Paragraphs>39</Paragraphs>
  <Slides>16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Models of reflective practice</vt:lpstr>
      <vt:lpstr>Outline</vt:lpstr>
      <vt:lpstr>Model number 1: ERA cycle</vt:lpstr>
      <vt:lpstr>Stage 1 - Experience</vt:lpstr>
      <vt:lpstr>Stage 2 - Reflection</vt:lpstr>
      <vt:lpstr>Stage 3 - Action</vt:lpstr>
      <vt:lpstr>Model number 2: Driscoll’s What model</vt:lpstr>
      <vt:lpstr>Model number 3: Kolb’s experiential learning cycle</vt:lpstr>
      <vt:lpstr>Kolb cycle stages</vt:lpstr>
      <vt:lpstr>Video explanation</vt:lpstr>
      <vt:lpstr>PowerPoint Presentation</vt:lpstr>
      <vt:lpstr>Model number 4: Gibb’s reflective cycle</vt:lpstr>
      <vt:lpstr>Gibbs reflective cycle: stage analysis</vt:lpstr>
      <vt:lpstr>Video explanation</vt:lpstr>
      <vt:lpstr>Some examples…</vt:lpstr>
      <vt:lpstr>Useful information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Models of reflective practice</dc:title>
  <dc:creator>Lara Hopkinson</dc:creator>
  <cp:lastModifiedBy>Lara Hopkinson</cp:lastModifiedBy>
  <cp:revision>4</cp:revision>
  <dcterms:created xsi:type="dcterms:W3CDTF">2023-03-01T12:58:02Z</dcterms:created>
  <dcterms:modified xsi:type="dcterms:W3CDTF">2023-03-06T12:29:59Z</dcterms:modified>
</cp:coreProperties>
</file>