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03" r:id="rId3"/>
    <p:sldId id="266" r:id="rId4"/>
    <p:sldId id="269" r:id="rId5"/>
    <p:sldId id="304" r:id="rId6"/>
    <p:sldId id="305" r:id="rId7"/>
    <p:sldId id="306" r:id="rId8"/>
    <p:sldId id="307" r:id="rId9"/>
    <p:sldId id="308" r:id="rId10"/>
    <p:sldId id="309" r:id="rId11"/>
    <p:sldId id="272" r:id="rId12"/>
    <p:sldId id="310" r:id="rId13"/>
    <p:sldId id="311" r:id="rId14"/>
    <p:sldId id="312" r:id="rId15"/>
    <p:sldId id="313" r:id="rId16"/>
    <p:sldId id="314" r:id="rId17"/>
    <p:sldId id="315" r:id="rId18"/>
    <p:sldId id="316" r:id="rId19"/>
    <p:sldId id="317" r:id="rId20"/>
    <p:sldId id="30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40" d="100"/>
          <a:sy n="40" d="100"/>
        </p:scale>
        <p:origin x="48" y="1023"/>
      </p:cViewPr>
      <p:guideLst/>
    </p:cSldViewPr>
  </p:slideViewPr>
  <p:notesTextViewPr>
    <p:cViewPr>
      <p:scale>
        <a:sx n="1" d="1"/>
        <a:sy n="1" d="1"/>
      </p:scale>
      <p:origin x="0" y="0"/>
    </p:cViewPr>
  </p:notesTextViewPr>
  <p:sorterViewPr>
    <p:cViewPr>
      <p:scale>
        <a:sx n="100" d="100"/>
        <a:sy n="100" d="100"/>
      </p:scale>
      <p:origin x="0" y="-50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64419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964418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ECFDEB-01A3-4534-9657-F56047702E4A}"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519800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ECFDEB-01A3-4534-9657-F56047702E4A}" type="datetimeFigureOut">
              <a:rPr lang="en-GB" smtClean="0"/>
              <a:t>12/01/2022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228619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ECFDEB-01A3-4534-9657-F56047702E4A}" type="datetimeFigureOut">
              <a:rPr lang="en-GB" smtClean="0"/>
              <a:t>12/01/2022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2084117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ECFDEB-01A3-4534-9657-F56047702E4A}" type="datetimeFigureOut">
              <a:rPr lang="en-GB" smtClean="0"/>
              <a:t>12/01/2022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31744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CFDEB-01A3-4534-9657-F56047702E4A}" type="datetimeFigureOut">
              <a:rPr lang="en-GB" smtClean="0"/>
              <a:t>12/01/2022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57747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CFDEB-01A3-4534-9657-F56047702E4A}" type="datetimeFigureOut">
              <a:rPr lang="en-GB" smtClean="0"/>
              <a:t>12/01/2022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25497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CFDEB-01A3-4534-9657-F56047702E4A}" type="datetimeFigureOut">
              <a:rPr lang="en-GB" smtClean="0"/>
              <a:t>12/01/2022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421230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685638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996197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CFDEB-01A3-4534-9657-F56047702E4A}" type="datetimeFigureOut">
              <a:rPr lang="en-GB" smtClean="0"/>
              <a:t>12/01/2022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67696-1D84-4FA1-B6A8-50362FB1CFDE}" type="slidenum">
              <a:rPr lang="en-GB" smtClean="0"/>
              <a:t>‹#›</a:t>
            </a:fld>
            <a:endParaRPr lang="en-GB"/>
          </a:p>
        </p:txBody>
      </p:sp>
    </p:spTree>
    <p:extLst>
      <p:ext uri="{BB962C8B-B14F-4D97-AF65-F5344CB8AC3E}">
        <p14:creationId xmlns:p14="http://schemas.microsoft.com/office/powerpoint/2010/main" val="37013381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XoTGFC-0N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v4ARRcED3Ro"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07942"/>
            <a:ext cx="12192000" cy="707886"/>
          </a:xfrm>
          <a:prstGeom prst="rect">
            <a:avLst/>
          </a:prstGeom>
        </p:spPr>
        <p:txBody>
          <a:bodyPr wrap="square">
            <a:spAutoFit/>
          </a:bodyPr>
          <a:lstStyle/>
          <a:p>
            <a:pPr algn="ctr"/>
            <a:r>
              <a:rPr lang="en-GB" sz="4000" dirty="0">
                <a:latin typeface="Times New Roman" panose="02020603050405020304" pitchFamily="18" charset="0"/>
                <a:cs typeface="Times New Roman" panose="02020603050405020304" pitchFamily="18" charset="0"/>
              </a:rPr>
              <a:t>Humanism and the Development of Printing</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33856"/>
            <a:ext cx="3816096" cy="5724144"/>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5904" y="1133856"/>
            <a:ext cx="3816096" cy="5724144"/>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b="29333"/>
          <a:stretch/>
        </p:blipFill>
        <p:spPr>
          <a:xfrm>
            <a:off x="4755574" y="1133856"/>
            <a:ext cx="2680851" cy="5724144"/>
          </a:xfrm>
          <a:prstGeom prst="rect">
            <a:avLst/>
          </a:prstGeom>
        </p:spPr>
      </p:pic>
    </p:spTree>
    <p:extLst>
      <p:ext uri="{BB962C8B-B14F-4D97-AF65-F5344CB8AC3E}">
        <p14:creationId xmlns:p14="http://schemas.microsoft.com/office/powerpoint/2010/main" val="1103079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 y="218364"/>
            <a:ext cx="11218460" cy="6740307"/>
          </a:xfrm>
          <a:prstGeom prst="rect">
            <a:avLst/>
          </a:prstGeom>
          <a:noFill/>
        </p:spPr>
        <p:txBody>
          <a:bodyPr wrap="square" rtlCol="0">
            <a:spAutoFit/>
          </a:bodyPr>
          <a:lstStyle/>
          <a:p>
            <a:pPr algn="ctr"/>
            <a:r>
              <a:rPr lang="en-GB" sz="4000" dirty="0">
                <a:latin typeface="Centaur" panose="02030504050205020304" pitchFamily="18" charset="0"/>
                <a:cs typeface="Times New Roman" panose="02020603050405020304" pitchFamily="18" charset="0"/>
              </a:rPr>
              <a:t>The Print Revolution </a:t>
            </a:r>
          </a:p>
          <a:p>
            <a:endParaRPr lang="en-GB" sz="2800" dirty="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The humanist rediscovery and publication of ancient classical works revolutionised the western education system with its emphasis on the </a:t>
            </a:r>
            <a:r>
              <a:rPr lang="en-GB" sz="2800" i="1" dirty="0" err="1">
                <a:latin typeface="Centaur" panose="02030504050205020304" pitchFamily="18" charset="0"/>
                <a:cs typeface="Times New Roman" panose="02020603050405020304" pitchFamily="18" charset="0"/>
              </a:rPr>
              <a:t>studia</a:t>
            </a:r>
            <a:r>
              <a:rPr lang="en-GB" sz="2800" i="1" dirty="0">
                <a:latin typeface="Centaur" panose="02030504050205020304" pitchFamily="18" charset="0"/>
                <a:cs typeface="Times New Roman" panose="02020603050405020304" pitchFamily="18" charset="0"/>
              </a:rPr>
              <a:t> </a:t>
            </a:r>
            <a:r>
              <a:rPr lang="en-GB" sz="2800" i="1" dirty="0" err="1">
                <a:latin typeface="Centaur" panose="02030504050205020304" pitchFamily="18" charset="0"/>
                <a:cs typeface="Times New Roman" panose="02020603050405020304" pitchFamily="18" charset="0"/>
              </a:rPr>
              <a:t>humanitatis</a:t>
            </a:r>
            <a:r>
              <a:rPr lang="en-GB" sz="2800" dirty="0">
                <a:latin typeface="Centaur" panose="02030504050205020304" pitchFamily="18" charset="0"/>
                <a:cs typeface="Times New Roman" panose="02020603050405020304" pitchFamily="18" charset="0"/>
              </a:rPr>
              <a:t>.</a:t>
            </a: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Print technology allowed for a much swifter transmission of ideas than scribal copying of manuscripts.</a:t>
            </a: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A flooding of the book market with texts. </a:t>
            </a: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Lowering the cost of texts, making them available to the ‘middling sort’. </a:t>
            </a: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The Catholic church’s loss of control of the publication of the Bible and its translation into the vernacular, leading to the Protestant Reformation.</a:t>
            </a:r>
          </a:p>
          <a:p>
            <a:pPr marL="457200" indent="-457200">
              <a:buFont typeface="Arial" panose="020B0604020202020204" pitchFamily="34" charset="0"/>
              <a:buChar char="•"/>
            </a:pPr>
            <a:r>
              <a:rPr lang="en-GB" sz="2800" dirty="0">
                <a:latin typeface="Centaur" panose="02030504050205020304" pitchFamily="18" charset="0"/>
                <a:cs typeface="Times New Roman" panose="02020603050405020304" pitchFamily="18" charset="0"/>
              </a:rPr>
              <a:t>The development of printing had widespread social, political and educational impact.   </a:t>
            </a:r>
          </a:p>
          <a:p>
            <a:pPr marL="457200" indent="-457200">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256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 y="218364"/>
            <a:ext cx="11218460" cy="6370975"/>
          </a:xfrm>
          <a:prstGeom prst="rect">
            <a:avLst/>
          </a:prstGeom>
          <a:noFill/>
        </p:spPr>
        <p:txBody>
          <a:bodyPr wrap="square" rtlCol="0">
            <a:spAutoFit/>
          </a:bodyPr>
          <a:lstStyle/>
          <a:p>
            <a:endParaRPr lang="en-GB" sz="2800" dirty="0">
              <a:latin typeface="Centaur" panose="02030504050205020304" pitchFamily="18" charset="0"/>
              <a:cs typeface="Times New Roman" panose="02020603050405020304" pitchFamily="18" charset="0"/>
            </a:endParaRPr>
          </a:p>
          <a:p>
            <a:pPr algn="ctr"/>
            <a:r>
              <a:rPr lang="en-GB" sz="4000" dirty="0">
                <a:latin typeface="Centaur" panose="02030504050205020304" pitchFamily="18" charset="0"/>
                <a:cs typeface="Times New Roman" panose="02020603050405020304" pitchFamily="18" charset="0"/>
              </a:rPr>
              <a:t>Humanism and the Print Revolution </a:t>
            </a:r>
          </a:p>
          <a:p>
            <a:endParaRPr lang="en-GB" sz="2800" dirty="0">
              <a:latin typeface="Centaur" panose="02030504050205020304" pitchFamily="18" charset="0"/>
              <a:cs typeface="Times New Roman" panose="02020603050405020304" pitchFamily="18" charset="0"/>
            </a:endParaRPr>
          </a:p>
          <a:p>
            <a:r>
              <a:rPr lang="en-GB" sz="2800" dirty="0">
                <a:latin typeface="Centaur" panose="02030504050205020304" pitchFamily="18" charset="0"/>
              </a:rPr>
              <a:t>Since the fourteenth century, humanist scholars had been collecting variant manuscripts of classical Latin texts, purging them of errors, and supplying them with annotations, as well as discovering new ancient texts, in both Greek and Latin. </a:t>
            </a:r>
          </a:p>
          <a:p>
            <a:endParaRPr lang="en-GB" sz="2800" dirty="0">
              <a:latin typeface="Centaur" panose="02030504050205020304" pitchFamily="18" charset="0"/>
            </a:endParaRPr>
          </a:p>
          <a:p>
            <a:r>
              <a:rPr lang="en-GB" sz="2800" dirty="0">
                <a:latin typeface="Centaur" panose="02030504050205020304" pitchFamily="18" charset="0"/>
              </a:rPr>
              <a:t>‘[T]he printing press arrived soon after the midpoint of the [fifteenth] century, and by 1500, nearly the whole of the classical tradition – both Latin and Greek – had been published in small, manageable editions, that [in Margaret King’s words] flew off the presses and soared over the Alps to other communities of the learned who eagerly awaited them.’ </a:t>
            </a:r>
          </a:p>
          <a:p>
            <a:endParaRPr lang="en-GB" sz="2000" i="1" dirty="0">
              <a:latin typeface="Centaur" panose="02030504050205020304" pitchFamily="18" charset="0"/>
            </a:endParaRPr>
          </a:p>
          <a:p>
            <a:r>
              <a:rPr lang="en-GB" sz="2000" i="1" dirty="0">
                <a:latin typeface="Centaur" panose="02030504050205020304" pitchFamily="18" charset="0"/>
              </a:rPr>
              <a:t>Renaissance Humanism: An Anthology of Sources</a:t>
            </a:r>
            <a:r>
              <a:rPr lang="en-GB" sz="2000" dirty="0">
                <a:latin typeface="Centaur" panose="02030504050205020304" pitchFamily="18" charset="0"/>
              </a:rPr>
              <a:t>, ed. and trans., with an Introduction, by Margaret L. King (Indianapolis, Ind.; Cambridge: Hackett, 2014), p. xi.</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575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8615" y="317284"/>
            <a:ext cx="5622878" cy="6863417"/>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JOHANN GUTENBERG</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reputed inventor of printing from movable type in Europe was born at Mainz in Southern Germany about 1399. In 1428 he moved to Strasbourg, remaining there until 1444. In 1438 he was working with Hans Riff, Andreas </a:t>
            </a:r>
            <a:r>
              <a:rPr lang="en-GB" sz="2000" dirty="0" err="1">
                <a:latin typeface="Centaur" panose="02030504050205020304" pitchFamily="18" charset="0"/>
                <a:cs typeface="Times New Roman" panose="02020603050405020304" pitchFamily="18" charset="0"/>
              </a:rPr>
              <a:t>Dritzehn</a:t>
            </a:r>
            <a:r>
              <a:rPr lang="en-GB" sz="2000" dirty="0">
                <a:latin typeface="Centaur" panose="02030504050205020304" pitchFamily="18" charset="0"/>
                <a:cs typeface="Times New Roman" panose="02020603050405020304" pitchFamily="18" charset="0"/>
              </a:rPr>
              <a:t> and Andreas </a:t>
            </a:r>
            <a:r>
              <a:rPr lang="en-GB" sz="2000" dirty="0" err="1">
                <a:latin typeface="Centaur" panose="02030504050205020304" pitchFamily="18" charset="0"/>
                <a:cs typeface="Times New Roman" panose="02020603050405020304" pitchFamily="18" charset="0"/>
              </a:rPr>
              <a:t>Heilmann</a:t>
            </a:r>
            <a:r>
              <a:rPr lang="en-GB" sz="2000" dirty="0">
                <a:latin typeface="Centaur" panose="02030504050205020304" pitchFamily="18" charset="0"/>
                <a:cs typeface="Times New Roman" panose="02020603050405020304" pitchFamily="18" charset="0"/>
              </a:rPr>
              <a:t> as partners on a secret project. Documents from a lawsuit involving </a:t>
            </a:r>
            <a:r>
              <a:rPr lang="en-GB" sz="2000" dirty="0" err="1">
                <a:latin typeface="Centaur" panose="02030504050205020304" pitchFamily="18" charset="0"/>
                <a:cs typeface="Times New Roman" panose="02020603050405020304" pitchFamily="18" charset="0"/>
              </a:rPr>
              <a:t>Dritzehn’s</a:t>
            </a:r>
            <a:r>
              <a:rPr lang="en-GB" sz="2000" dirty="0">
                <a:latin typeface="Centaur" panose="02030504050205020304" pitchFamily="18" charset="0"/>
                <a:cs typeface="Times New Roman" panose="02020603050405020304" pitchFamily="18" charset="0"/>
              </a:rPr>
              <a:t> brothers reveal that Gutenberg bought quantities of lead, and was in possession of a press built for him by Konrad </a:t>
            </a:r>
            <a:r>
              <a:rPr lang="en-GB" sz="2000" dirty="0" err="1">
                <a:latin typeface="Centaur" panose="02030504050205020304" pitchFamily="18" charset="0"/>
                <a:cs typeface="Times New Roman" panose="02020603050405020304" pitchFamily="18" charset="0"/>
              </a:rPr>
              <a:t>Saspach</a:t>
            </a:r>
            <a:r>
              <a:rPr lang="en-GB" sz="2000" dirty="0">
                <a:latin typeface="Centaur" panose="02030504050205020304" pitchFamily="18" charset="0"/>
                <a:cs typeface="Times New Roman" panose="02020603050405020304" pitchFamily="18" charset="0"/>
              </a:rPr>
              <a:t>. It is uncertain if his invention of separately cast letters had then been made.</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By 1448 Gutenberg was again in Mainz and went into business with a moneylender called Johann Fust. Gutenberg was a goldsmith and engraver and by this time he had developed a method of printing text using moveable type cast from lead. This ‘type’ would do away with the need to carve text onto a woodblock and would allow larger pieces of text to be printed with ink.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t>
            </a:r>
          </a:p>
        </p:txBody>
      </p:sp>
      <p:pic>
        <p:nvPicPr>
          <p:cNvPr id="2050" name="Picture 2" descr="https://upload.wikimedia.org/wikipedia/commons/d/d7/Johannes_Gutenber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0289" y="0"/>
            <a:ext cx="5481711" cy="6765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441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421" y="151179"/>
            <a:ext cx="6045958" cy="6555641"/>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THE GUTENBERG BIBLE</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first major book that Gutenberg printed in Mainz was the Bible and his Bible is known as the 42-line Bible. He didn’t print the book himself, but was assisted by a pressman called Pieter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In order to undertake this project, Gutenberg secured a loan from Fust, for which he pledged his tools and equipment. The project was begun in 1450 and the first finished copies were possibly completed by the end of 1454 but not later than 1456 – around 180 were produced in total. By comparison it took around four years to produce one hand-written Bible.</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In 1455 Fust sought the return of his loan which with interest at 6% was unaffordable for Gutenberg. Legal proceedings began. The verdict on the case is not on record, but it is probable that Fust, who may or may not have been a schemer, took over all of Gutenberg’s books and equipment and also invited Gutenberg’s foreman Pieter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to continue business with him.</a:t>
            </a:r>
            <a:endParaRPr lang="en-GB" sz="2000" dirty="0"/>
          </a:p>
        </p:txBody>
      </p:sp>
      <p:pic>
        <p:nvPicPr>
          <p:cNvPr id="4" name="Picture 2" descr="http://www.smu.edu/~/media/Site/Bridwell/Exhibitions/Schoeffer/images/06117%20GutenbergBible.ashx"/>
          <p:cNvPicPr>
            <a:picLocks noChangeAspect="1" noChangeArrowheads="1"/>
          </p:cNvPicPr>
          <p:nvPr/>
        </p:nvPicPr>
        <p:blipFill rotWithShape="1">
          <a:blip r:embed="rId2">
            <a:extLst>
              <a:ext uri="{28A0092B-C50C-407E-A947-70E740481C1C}">
                <a14:useLocalDpi xmlns:a14="http://schemas.microsoft.com/office/drawing/2010/main" val="0"/>
              </a:ext>
            </a:extLst>
          </a:blip>
          <a:srcRect l="46745"/>
          <a:stretch/>
        </p:blipFill>
        <p:spPr bwMode="auto">
          <a:xfrm>
            <a:off x="6616362" y="0"/>
            <a:ext cx="55756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322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36478"/>
            <a:ext cx="5527343" cy="6555641"/>
          </a:xfrm>
          <a:prstGeom prst="rect">
            <a:avLst/>
          </a:prstGeom>
          <a:noFill/>
        </p:spPr>
        <p:txBody>
          <a:bodyPr wrap="square" rtlCol="0">
            <a:spAutoFit/>
          </a:bodyPr>
          <a:lstStyle/>
          <a:p>
            <a:r>
              <a:rPr lang="en-GB" sz="2000" dirty="0">
                <a:latin typeface="Centaur" panose="02030504050205020304" pitchFamily="18" charset="0"/>
                <a:cs typeface="Times New Roman" panose="02020603050405020304" pitchFamily="18" charset="0"/>
              </a:rPr>
              <a:t>The </a:t>
            </a:r>
            <a:r>
              <a:rPr lang="en-GB" sz="2000" dirty="0" err="1">
                <a:latin typeface="Centaur" panose="02030504050205020304" pitchFamily="18" charset="0"/>
                <a:cs typeface="Times New Roman" panose="02020603050405020304" pitchFamily="18" charset="0"/>
              </a:rPr>
              <a:t>Roderic</a:t>
            </a:r>
            <a:r>
              <a:rPr lang="en-GB" sz="2000" dirty="0">
                <a:latin typeface="Centaur" panose="02030504050205020304" pitchFamily="18" charset="0"/>
                <a:cs typeface="Times New Roman" panose="02020603050405020304" pitchFamily="18" charset="0"/>
              </a:rPr>
              <a:t> Bowen Library does not have a work printed by Gutenberg. However, it does hold a book printed by Pieter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Gutenberg’s assistant, using some of the </a:t>
            </a:r>
            <a:r>
              <a:rPr lang="en-GB" sz="2000" dirty="0" err="1">
                <a:latin typeface="Centaur" panose="02030504050205020304" pitchFamily="18" charset="0"/>
                <a:cs typeface="Times New Roman" panose="02020603050405020304" pitchFamily="18" charset="0"/>
              </a:rPr>
              <a:t>Textura</a:t>
            </a:r>
            <a:r>
              <a:rPr lang="en-GB" sz="2000" dirty="0">
                <a:latin typeface="Centaur" panose="02030504050205020304" pitchFamily="18" charset="0"/>
                <a:cs typeface="Times New Roman" panose="02020603050405020304" pitchFamily="18" charset="0"/>
              </a:rPr>
              <a:t> type that Gutenberg had developed. This is a missal, an altar book used by a priest, and was printed in Mainz by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in 1499 (RBLA Call Number: INC 10). It gives us a sense of some of the size and visual characteristics of Gutenberg and </a:t>
            </a:r>
            <a:r>
              <a:rPr lang="en-GB" sz="2000" dirty="0" err="1">
                <a:latin typeface="Centaur" panose="02030504050205020304" pitchFamily="18" charset="0"/>
                <a:cs typeface="Times New Roman" panose="02020603050405020304" pitchFamily="18" charset="0"/>
              </a:rPr>
              <a:t>Schoeffer’s</a:t>
            </a:r>
            <a:r>
              <a:rPr lang="en-GB" sz="2000" dirty="0">
                <a:latin typeface="Centaur" panose="02030504050205020304" pitchFamily="18" charset="0"/>
                <a:cs typeface="Times New Roman" panose="02020603050405020304" pitchFamily="18" charset="0"/>
              </a:rPr>
              <a:t> work.</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Before removing to Mainz to work as a foreman for Gutenberg,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had been working in Paris as a calligrapher. In addition to proving an accomplished printer,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designed and cast type for Gutenberg. The first book the two issued was the </a:t>
            </a:r>
            <a:r>
              <a:rPr lang="en-GB" sz="2000" i="1" dirty="0">
                <a:latin typeface="Centaur" panose="02030504050205020304" pitchFamily="18" charset="0"/>
                <a:cs typeface="Times New Roman" panose="02020603050405020304" pitchFamily="18" charset="0"/>
              </a:rPr>
              <a:t>Mainz Psalter</a:t>
            </a:r>
            <a:r>
              <a:rPr lang="en-GB" sz="2000" dirty="0">
                <a:latin typeface="Centaur" panose="02030504050205020304" pitchFamily="18" charset="0"/>
                <a:cs typeface="Times New Roman" panose="02020603050405020304" pitchFamily="18" charset="0"/>
              </a:rPr>
              <a:t> of 1457.</a:t>
            </a:r>
          </a:p>
          <a:p>
            <a:endParaRPr lang="en-GB" sz="2000" dirty="0">
              <a:latin typeface="Centaur" panose="02030504050205020304" pitchFamily="18" charset="0"/>
              <a:cs typeface="Times New Roman" panose="02020603050405020304" pitchFamily="18" charset="0"/>
            </a:endParaRPr>
          </a:p>
          <a:p>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went on to print over 150 books and 75 broadsides (single sheets). The books included missals, psalters, canon law, and the famous illustrated </a:t>
            </a:r>
            <a:r>
              <a:rPr lang="en-GB" sz="2000" i="1" dirty="0" err="1">
                <a:latin typeface="Centaur" panose="02030504050205020304" pitchFamily="18" charset="0"/>
                <a:cs typeface="Times New Roman" panose="02020603050405020304" pitchFamily="18" charset="0"/>
              </a:rPr>
              <a:t>Hortus</a:t>
            </a:r>
            <a:r>
              <a:rPr lang="en-GB" sz="2000" i="1" dirty="0">
                <a:latin typeface="Centaur" panose="02030504050205020304" pitchFamily="18" charset="0"/>
                <a:cs typeface="Times New Roman" panose="02020603050405020304" pitchFamily="18" charset="0"/>
              </a:rPr>
              <a:t> </a:t>
            </a:r>
            <a:r>
              <a:rPr lang="en-GB" sz="2000" i="1" dirty="0" err="1">
                <a:latin typeface="Centaur" panose="02030504050205020304" pitchFamily="18" charset="0"/>
                <a:cs typeface="Times New Roman" panose="02020603050405020304" pitchFamily="18" charset="0"/>
              </a:rPr>
              <a:t>sanitatis</a:t>
            </a:r>
            <a:r>
              <a:rPr lang="en-GB" sz="2000" dirty="0">
                <a:latin typeface="Centaur" panose="02030504050205020304" pitchFamily="18" charset="0"/>
                <a:cs typeface="Times New Roman" panose="02020603050405020304" pitchFamily="18" charset="0"/>
              </a:rPr>
              <a:t>, in German, issued in 1485. </a:t>
            </a:r>
            <a:r>
              <a:rPr lang="en-GB" sz="2000" dirty="0" err="1">
                <a:latin typeface="Centaur" panose="02030504050205020304" pitchFamily="18" charset="0"/>
                <a:cs typeface="Times New Roman" panose="02020603050405020304" pitchFamily="18" charset="0"/>
              </a:rPr>
              <a:t>Schoeffer</a:t>
            </a:r>
            <a:r>
              <a:rPr lang="en-GB" sz="2000" dirty="0">
                <a:latin typeface="Centaur" panose="02030504050205020304" pitchFamily="18" charset="0"/>
                <a:cs typeface="Times New Roman" panose="02020603050405020304" pitchFamily="18" charset="0"/>
              </a:rPr>
              <a:t> was the first international book-seller-printer.</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07206" y="232012"/>
            <a:ext cx="6284794" cy="6284794"/>
          </a:xfrm>
          <a:prstGeom prst="rect">
            <a:avLst/>
          </a:prstGeom>
        </p:spPr>
      </p:pic>
    </p:spTree>
    <p:extLst>
      <p:ext uri="{BB962C8B-B14F-4D97-AF65-F5344CB8AC3E}">
        <p14:creationId xmlns:p14="http://schemas.microsoft.com/office/powerpoint/2010/main" val="260345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363" y="0"/>
            <a:ext cx="6176163" cy="6955750"/>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PAPER AND PRESS TECHNOLOGIES</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Gutenberg combined his type technology with two other developing technologies. </a:t>
            </a:r>
          </a:p>
          <a:p>
            <a:pPr marL="457200" indent="-457200">
              <a:buFont typeface="Arial" panose="020B0604020202020204" pitchFamily="34" charset="0"/>
              <a:buChar char="•"/>
            </a:pPr>
            <a:endParaRPr lang="en-GB" dirty="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r>
              <a:rPr lang="en-GB" dirty="0">
                <a:latin typeface="Centaur" panose="02030504050205020304" pitchFamily="18" charset="0"/>
                <a:cs typeface="Times New Roman" panose="02020603050405020304" pitchFamily="18" charset="0"/>
              </a:rPr>
              <a:t>The introduction of paper, another eastern import, which is a substance consisting essentially of cellulose fibres interwoven into a compact web, made by chemical and mechanical processes from rags, straw, wood, bark and other fibrous material, into thin sheets or strips. Previously, vellum or parchment had been used for manuscripts. Parchment is the flesh split skin of a sheep or a goat, and sometimes of other animals, dressed with lime and pumice, and prepared for writing upon. Vellum is the skin of the newly born calf, kid or lamb prepared for writing upon by stretching and polishing with alum.</a:t>
            </a:r>
          </a:p>
          <a:p>
            <a:pPr marL="457200" indent="-457200">
              <a:buFont typeface="Arial" panose="020B0604020202020204" pitchFamily="34" charset="0"/>
              <a:buChar char="•"/>
            </a:pPr>
            <a:endParaRPr lang="en-GB" dirty="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r>
              <a:rPr lang="en-GB" dirty="0">
                <a:latin typeface="Centaur" panose="02030504050205020304" pitchFamily="18" charset="0"/>
                <a:cs typeface="Times New Roman" panose="02020603050405020304" pitchFamily="18" charset="0"/>
              </a:rPr>
              <a:t>The use of a press, developed from the wine presses of the period. The printing press is a mechanical arrangement for taking impressions from an inked form(e) on paper or some other material.</a:t>
            </a:r>
          </a:p>
          <a:p>
            <a:endParaRPr lang="en-GB"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use of type, paper and press together, allowed Gutenberg and the printers that followed him, to produce books quickly and cheaply.</a:t>
            </a:r>
          </a:p>
        </p:txBody>
      </p:sp>
      <p:pic>
        <p:nvPicPr>
          <p:cNvPr id="3" name="Picture 2" descr="C:\Users\A.Barton\Pictures\teaching\Portraits provenance\Paper1\25065341004_0df3381d0a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0448" y="0"/>
            <a:ext cx="5591552" cy="6857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770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animEffect transition="in" filter="fade">
                                      <p:cBhvr>
                                        <p:cTn id="11" dur="500"/>
                                        <p:tgtEl>
                                          <p:spTgt spid="2">
                                            <p:txEl>
                                              <p:pRg st="6" end="6"/>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
                                            <p:txEl>
                                              <p:pRg st="8" end="8"/>
                                            </p:txEl>
                                          </p:spTgt>
                                        </p:tgtEl>
                                        <p:attrNameLst>
                                          <p:attrName>style.visibility</p:attrName>
                                        </p:attrNameLst>
                                      </p:cBhvr>
                                      <p:to>
                                        <p:strVal val="visible"/>
                                      </p:to>
                                    </p:set>
                                    <p:animEffect transition="in" filter="fade">
                                      <p:cBhvr>
                                        <p:cTn id="16"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5525" y="173084"/>
            <a:ext cx="5888736" cy="6494085"/>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PAPER</a:t>
            </a:r>
          </a:p>
          <a:p>
            <a:endParaRPr lang="en-GB" dirty="0">
              <a:latin typeface="Centaur" panose="02030504050205020304" pitchFamily="18" charset="0"/>
            </a:endParaRPr>
          </a:p>
          <a:p>
            <a:r>
              <a:rPr lang="en-GB" dirty="0">
                <a:latin typeface="Centaur" panose="02030504050205020304" pitchFamily="18" charset="0"/>
              </a:rPr>
              <a:t>Prior to the fourteenth century all written work in Europe was produced on vellum or parchment. Paper had been made from plant fibres in East Asia since about 104 CE. It was made from mulberry and bamboo bark, probably with other vegetable fibres.</a:t>
            </a:r>
          </a:p>
          <a:p>
            <a:endParaRPr lang="en-GB" dirty="0">
              <a:latin typeface="Centaur" panose="02030504050205020304" pitchFamily="18" charset="0"/>
            </a:endParaRPr>
          </a:p>
          <a:p>
            <a:r>
              <a:rPr lang="en-GB" dirty="0">
                <a:latin typeface="Centaur" panose="02030504050205020304" pitchFamily="18" charset="0"/>
              </a:rPr>
              <a:t>Papermaking was introduced into the medieval Islamic world by Chinese artisan prisoners in 751 CE. In the twelfth century papermaking began at Arabic Catalonia. European traders had brought the process back to the West. The first mill in Italy was at </a:t>
            </a:r>
            <a:r>
              <a:rPr lang="en-GB" dirty="0" err="1">
                <a:latin typeface="Centaur" panose="02030504050205020304" pitchFamily="18" charset="0"/>
              </a:rPr>
              <a:t>Fabriano</a:t>
            </a:r>
            <a:r>
              <a:rPr lang="en-GB" dirty="0">
                <a:latin typeface="Centaur" panose="02030504050205020304" pitchFamily="18" charset="0"/>
              </a:rPr>
              <a:t> prior to 1283, in France at Troyes in 1338, in Germany at Nuremberg in 1389, in Switzerland in 1411, in England </a:t>
            </a:r>
            <a:r>
              <a:rPr lang="en-GB" i="1" dirty="0">
                <a:latin typeface="Centaur" panose="02030504050205020304" pitchFamily="18" charset="0"/>
              </a:rPr>
              <a:t>c.</a:t>
            </a:r>
            <a:r>
              <a:rPr lang="en-GB" dirty="0">
                <a:latin typeface="Centaur" panose="02030504050205020304" pitchFamily="18" charset="0"/>
              </a:rPr>
              <a:t> 1490, and in Austria in 1498.</a:t>
            </a:r>
          </a:p>
          <a:p>
            <a:endParaRPr lang="en-GB" dirty="0">
              <a:latin typeface="Centaur" panose="02030504050205020304" pitchFamily="18" charset="0"/>
            </a:endParaRPr>
          </a:p>
          <a:p>
            <a:r>
              <a:rPr lang="en-GB" dirty="0">
                <a:latin typeface="Centaur" panose="02030504050205020304" pitchFamily="18" charset="0"/>
              </a:rPr>
              <a:t>Paper in the West before the eighteenth century is handmade from recycled linen rag.</a:t>
            </a:r>
          </a:p>
          <a:p>
            <a:endParaRPr lang="en-GB" dirty="0">
              <a:latin typeface="Centaur" panose="02030504050205020304" pitchFamily="18" charset="0"/>
            </a:endParaRPr>
          </a:p>
          <a:p>
            <a:r>
              <a:rPr lang="en-GB" dirty="0">
                <a:latin typeface="Centaur" panose="02030504050205020304" pitchFamily="18" charset="0"/>
                <a:hlinkClick r:id="rId2"/>
              </a:rPr>
              <a:t>https://www.youtube.com/watch?v=-XoTGFC-0NA</a:t>
            </a:r>
            <a:endParaRPr lang="en-GB" dirty="0">
              <a:latin typeface="Centaur" panose="02030504050205020304" pitchFamily="18" charset="0"/>
            </a:endParaRPr>
          </a:p>
          <a:p>
            <a:endParaRPr lang="en-GB" dirty="0">
              <a:latin typeface="Centaur" panose="02030504050205020304" pitchFamily="18" charset="0"/>
            </a:endParaRPr>
          </a:p>
          <a:p>
            <a:r>
              <a:rPr lang="en-GB" dirty="0">
                <a:latin typeface="Centaur" panose="02030504050205020304" pitchFamily="18" charset="0"/>
              </a:rPr>
              <a:t> When cotton starts to be grown, cotton rag waste is also used.  Using wood pulp is a twentieth-century development.</a:t>
            </a:r>
          </a:p>
          <a:p>
            <a:endParaRPr lang="en-GB" dirty="0"/>
          </a:p>
        </p:txBody>
      </p:sp>
      <p:pic>
        <p:nvPicPr>
          <p:cNvPr id="7170" name="Picture 2" descr="http://www.sciencephoto.com/image/362551/530wm/V2000008-16th_century_woodcut_showing_paper_making-SP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8856" y="-1"/>
            <a:ext cx="5343144" cy="6840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20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s-media-cache-ak0.pinimg.com/736x/49/c8/7a/49c87a3ceb5a99943a3e4aa6e5d12a7e.jpg"/>
          <p:cNvPicPr>
            <a:picLocks noChangeAspect="1" noChangeArrowheads="1"/>
          </p:cNvPicPr>
          <p:nvPr/>
        </p:nvPicPr>
        <p:blipFill rotWithShape="1">
          <a:blip r:embed="rId2">
            <a:extLst>
              <a:ext uri="{28A0092B-C50C-407E-A947-70E740481C1C}">
                <a14:useLocalDpi xmlns:a14="http://schemas.microsoft.com/office/drawing/2010/main" val="0"/>
              </a:ext>
            </a:extLst>
          </a:blip>
          <a:srcRect t="10746"/>
          <a:stretch/>
        </p:blipFill>
        <p:spPr bwMode="auto">
          <a:xfrm>
            <a:off x="6062472" y="649224"/>
            <a:ext cx="6129528" cy="54504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5176" y="219456"/>
            <a:ext cx="5586984" cy="6555641"/>
          </a:xfrm>
          <a:prstGeom prst="rect">
            <a:avLst/>
          </a:prstGeom>
          <a:noFill/>
        </p:spPr>
        <p:txBody>
          <a:bodyPr wrap="square" rtlCol="0">
            <a:spAutoFit/>
          </a:bodyPr>
          <a:lstStyle/>
          <a:p>
            <a:pPr algn="ctr"/>
            <a:r>
              <a:rPr lang="en-GB" sz="2000" dirty="0">
                <a:latin typeface="Centaur" panose="02030504050205020304" pitchFamily="18" charset="0"/>
              </a:rPr>
              <a:t>INK</a:t>
            </a:r>
          </a:p>
          <a:p>
            <a:endParaRPr lang="en-GB" sz="2000" dirty="0">
              <a:latin typeface="Centaur" panose="02030504050205020304" pitchFamily="18" charset="0"/>
            </a:endParaRPr>
          </a:p>
          <a:p>
            <a:r>
              <a:rPr lang="en-GB" sz="2000" dirty="0">
                <a:latin typeface="Centaur" panose="02030504050205020304" pitchFamily="18" charset="0"/>
              </a:rPr>
              <a:t>Ink consists basically of a finely ground pigment, which may be a plant dye, a mineral or an earth, contained in a medium (or vehicle) to make it fluid.</a:t>
            </a:r>
          </a:p>
          <a:p>
            <a:endParaRPr lang="en-GB" sz="2000" dirty="0">
              <a:latin typeface="Centaur" panose="02030504050205020304" pitchFamily="18" charset="0"/>
            </a:endParaRPr>
          </a:p>
          <a:p>
            <a:r>
              <a:rPr lang="en-GB" sz="2000" dirty="0">
                <a:latin typeface="Centaur" panose="02030504050205020304" pitchFamily="18" charset="0"/>
              </a:rPr>
              <a:t>What the printing press required was an ink that was quite sticky, so it would adhere without running on the type and to the paper.  The early printers developed this. The ink was produced from another domestic by-product – this was ‘lamp black’ (or ‘carbon black’), the soot from candle stubs. This was ground on a marble slab with linseed oil – to produce what was in effect an oil paint.</a:t>
            </a:r>
          </a:p>
          <a:p>
            <a:endParaRPr lang="en-GB" sz="2000" dirty="0">
              <a:latin typeface="Centaur" panose="02030504050205020304" pitchFamily="18" charset="0"/>
            </a:endParaRPr>
          </a:p>
          <a:p>
            <a:r>
              <a:rPr lang="en-GB" sz="2000" dirty="0">
                <a:latin typeface="Centaur" panose="02030504050205020304" pitchFamily="18" charset="0"/>
              </a:rPr>
              <a:t>As well as the pigment and vehicle printing ink contains other ingredients to give is special properties. Such ingredients include driers, resin, wax, oil, etc.</a:t>
            </a:r>
          </a:p>
          <a:p>
            <a:endParaRPr lang="en-GB" sz="2000" dirty="0">
              <a:latin typeface="Centaur" panose="02030504050205020304" pitchFamily="18" charset="0"/>
            </a:endParaRPr>
          </a:p>
          <a:p>
            <a:r>
              <a:rPr lang="en-GB" sz="2000" dirty="0">
                <a:latin typeface="Centaur" panose="02030504050205020304" pitchFamily="18" charset="0"/>
              </a:rPr>
              <a:t>Letterpress inks dry by oxidation and partly by penetration and evaporation.</a:t>
            </a:r>
            <a:endParaRPr lang="en-GB" sz="2000" dirty="0"/>
          </a:p>
          <a:p>
            <a:endParaRPr lang="en-GB" sz="2000" dirty="0"/>
          </a:p>
        </p:txBody>
      </p:sp>
    </p:spTree>
    <p:extLst>
      <p:ext uri="{BB962C8B-B14F-4D97-AF65-F5344CB8AC3E}">
        <p14:creationId xmlns:p14="http://schemas.microsoft.com/office/powerpoint/2010/main" val="111875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743" y="210312"/>
            <a:ext cx="6060025" cy="6494085"/>
          </a:xfrm>
          <a:prstGeom prst="rect">
            <a:avLst/>
          </a:prstGeom>
          <a:noFill/>
        </p:spPr>
        <p:txBody>
          <a:bodyPr wrap="square" rtlCol="0">
            <a:spAutoFit/>
          </a:bodyPr>
          <a:lstStyle/>
          <a:p>
            <a:pPr algn="ctr"/>
            <a:r>
              <a:rPr lang="en-GB" sz="2000" dirty="0">
                <a:latin typeface="Centaur" panose="02030504050205020304" pitchFamily="18" charset="0"/>
              </a:rPr>
              <a:t>THE TYPE</a:t>
            </a:r>
          </a:p>
          <a:p>
            <a:endParaRPr lang="en-GB" dirty="0">
              <a:latin typeface="Centaur" panose="02030504050205020304" pitchFamily="18" charset="0"/>
            </a:endParaRPr>
          </a:p>
          <a:p>
            <a:r>
              <a:rPr lang="en-GB" dirty="0">
                <a:latin typeface="Centaur" panose="02030504050205020304" pitchFamily="18" charset="0"/>
              </a:rPr>
              <a:t>Type is a rectangular metal casting, taken from a matrix, and having on one end of it the reversed image in relief of any one of the characters used in the letterpress printing. Compositors also refer to this as a ‘stamp’.</a:t>
            </a:r>
          </a:p>
          <a:p>
            <a:endParaRPr lang="en-GB" dirty="0">
              <a:latin typeface="Centaur" panose="02030504050205020304" pitchFamily="18" charset="0"/>
            </a:endParaRPr>
          </a:p>
          <a:p>
            <a:r>
              <a:rPr lang="en-GB" dirty="0">
                <a:latin typeface="Centaur" panose="02030504050205020304" pitchFamily="18" charset="0"/>
              </a:rPr>
              <a:t>The first part of the process of producing type is to engrave a series of punches with the desired letters on them. A ‘punch’ is a piece of copper, brass or steel on which is engraved a type character. It is then hardened and used as a die to strike the matrices from which the type is cast. In the fifteenth century, punches were made of copper (or possibly even wood).</a:t>
            </a:r>
          </a:p>
          <a:p>
            <a:endParaRPr lang="en-GB" dirty="0">
              <a:latin typeface="Centaur" panose="02030504050205020304" pitchFamily="18" charset="0"/>
            </a:endParaRPr>
          </a:p>
          <a:p>
            <a:r>
              <a:rPr lang="en-GB" dirty="0">
                <a:latin typeface="Centaur" panose="02030504050205020304" pitchFamily="18" charset="0"/>
              </a:rPr>
              <a:t>A matrix is a metal or wooden mould or die from which a single type is cast. This is prepared and filled with fine silver sand, that will take the impression or stamp of the punch. In the fifteenth century, matrices may have been made of lead. As the need for a more durable metal was perceived, copper was used. </a:t>
            </a:r>
          </a:p>
          <a:p>
            <a:endParaRPr lang="en-GB" dirty="0">
              <a:latin typeface="Centaur" panose="02030504050205020304" pitchFamily="18" charset="0"/>
            </a:endParaRPr>
          </a:p>
          <a:p>
            <a:r>
              <a:rPr lang="en-GB" dirty="0">
                <a:latin typeface="Centaur" panose="02030504050205020304" pitchFamily="18" charset="0"/>
              </a:rPr>
              <a:t>Each piece of type is individually cast in the mould from molten lead. </a:t>
            </a:r>
          </a:p>
          <a:p>
            <a:r>
              <a:rPr lang="en-GB" dirty="0">
                <a:latin typeface="Centaur" panose="02030504050205020304" pitchFamily="18" charset="0"/>
              </a:rPr>
              <a:t>The punches can be used indefinitely. The type eventually wears and is recycled back into new type.</a:t>
            </a:r>
            <a:endParaRPr lang="en-GB" dirty="0"/>
          </a:p>
        </p:txBody>
      </p:sp>
      <p:pic>
        <p:nvPicPr>
          <p:cNvPr id="9220" name="Picture 4" descr="https://wolfgangcapito.files.wordpress.com/2011/08/casting-typ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1279" y="-32595"/>
            <a:ext cx="4901057" cy="6890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86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http://www.socialstudiesforkids.com/graphics/gutenbergbiblepa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4825" y="0"/>
            <a:ext cx="4877175" cy="68829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3772" y="204716"/>
            <a:ext cx="6919416" cy="4093428"/>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THE TYPE OF THE GUTENBERG BIBLE</a:t>
            </a:r>
          </a:p>
          <a:p>
            <a:endParaRPr lang="en-GB" sz="2000" dirty="0">
              <a:latin typeface="Times New Roman" panose="020206030504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A ‘font’ (or ‘fount’) is a complete array of type characters designed and made up as a set. It normally includes upper and lower case, numerals, punctuation marks, accents, ligatures, etc. A type family includes fonts of roman, italic, bold, and so on.</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fonts we use today have been invented in the era of printing. Gutenberg had to create his own, which is based on the blackletter text that manuscripts were written in. This is called ‘</a:t>
            </a:r>
            <a:r>
              <a:rPr lang="en-GB" sz="2000" dirty="0" err="1">
                <a:latin typeface="Centaur" panose="02030504050205020304" pitchFamily="18" charset="0"/>
                <a:cs typeface="Times New Roman" panose="02020603050405020304" pitchFamily="18" charset="0"/>
              </a:rPr>
              <a:t>Textura</a:t>
            </a:r>
            <a:r>
              <a:rPr lang="en-GB" sz="2000" dirty="0">
                <a:latin typeface="Centaur" panose="02030504050205020304" pitchFamily="18" charset="0"/>
                <a:cs typeface="Times New Roman" panose="02020603050405020304" pitchFamily="18" charset="0"/>
              </a:rPr>
              <a:t>’ type.  </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He was trying to compete with the manuscript producers, so his books are often treated as manuscripts and illuminated by hand. </a:t>
            </a:r>
          </a:p>
        </p:txBody>
      </p:sp>
      <p:pic>
        <p:nvPicPr>
          <p:cNvPr id="3080" name="Picture 8" descr="http://www.schriftgrad.de/images/T-Gutenberg.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383" y="4299045"/>
            <a:ext cx="5126109" cy="239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4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480" y="117693"/>
            <a:ext cx="5715000" cy="6740307"/>
          </a:xfrm>
          <a:prstGeom prst="rect">
            <a:avLst/>
          </a:prstGeom>
          <a:noFill/>
        </p:spPr>
        <p:txBody>
          <a:bodyPr wrap="square" rtlCol="0">
            <a:spAutoFit/>
          </a:bodyPr>
          <a:lstStyle/>
          <a:p>
            <a:pPr algn="ctr"/>
            <a:r>
              <a:rPr lang="en-GB" sz="1600" dirty="0">
                <a:latin typeface="Centaur" panose="02030504050205020304" pitchFamily="18" charset="0"/>
              </a:rPr>
              <a:t>TYPESETTING AND COMPOSITING</a:t>
            </a:r>
          </a:p>
          <a:p>
            <a:endParaRPr lang="en-GB" sz="1600" dirty="0"/>
          </a:p>
          <a:p>
            <a:r>
              <a:rPr lang="en-GB" sz="1600" dirty="0">
                <a:latin typeface="Centaur" panose="02030504050205020304" pitchFamily="18" charset="0"/>
              </a:rPr>
              <a:t>The process of setting type by hand is a skilled one and is referred to as ‘hand composition’. The compositor’s tools are a composing stick, a composing or setting rule, a steel scale, a galley, a bodkin and tweezers. Their material consists of types, rules, ornaments, quads, leads, quoins, furniture and a chase.</a:t>
            </a:r>
          </a:p>
          <a:p>
            <a:endParaRPr lang="en-GB" sz="1600" dirty="0">
              <a:latin typeface="Centaur" panose="02030504050205020304" pitchFamily="18" charset="0"/>
            </a:endParaRPr>
          </a:p>
          <a:p>
            <a:r>
              <a:rPr lang="en-GB" sz="1600" dirty="0">
                <a:latin typeface="Centaur" panose="02030504050205020304" pitchFamily="18" charset="0"/>
              </a:rPr>
              <a:t>The compositor sets one line of type at a time, working from right to left, placing it on the compositor’s stick. Each word is put down backwards, so that when printed it appears the right way round. The type is placed in a ‘form’ with thick or thin spaces and then is locked into position. The compositor aims for apparent evenness of the setting, resulting from well-positioned spacing. When the composing stick is full, the matter is lifted out of it and placed in the galley where the number of lines required for a page is made up and checked by a page gauge. The completed page is tied up so it can be moved as a firm unit. Blocks are inserted during the making up of the page.</a:t>
            </a:r>
          </a:p>
          <a:p>
            <a:endParaRPr lang="en-GB" sz="1600" dirty="0">
              <a:latin typeface="Centaur" panose="02030504050205020304" pitchFamily="18" charset="0"/>
            </a:endParaRPr>
          </a:p>
          <a:p>
            <a:r>
              <a:rPr lang="en-GB" sz="1600" dirty="0">
                <a:latin typeface="Centaur" panose="02030504050205020304" pitchFamily="18" charset="0"/>
              </a:rPr>
              <a:t>On the imposing surface the pages are imposed in the order proper for their correct sequence on the printed and folded sheet. A metal chase is fitted round the pages, furniture and quoins are put between them and the chase, and the whole is tightened by locking the quoins: it is not known as a form(e). </a:t>
            </a:r>
          </a:p>
          <a:p>
            <a:endParaRPr lang="en-GB" sz="1600" dirty="0">
              <a:latin typeface="Centaur" panose="02030504050205020304" pitchFamily="18" charset="0"/>
            </a:endParaRPr>
          </a:p>
          <a:p>
            <a:r>
              <a:rPr lang="en-AU" sz="1600" dirty="0">
                <a:latin typeface="Centaur" panose="02030504050205020304" pitchFamily="18" charset="0"/>
              </a:rPr>
              <a:t>In summary, the ‘composition’ of the text is the arrangement or design of movable type to make up a form(e) in manual typesetting.</a:t>
            </a:r>
            <a:r>
              <a:rPr lang="en-GB" sz="1600" dirty="0">
                <a:latin typeface="Centaur" panose="02030504050205020304" pitchFamily="18" charset="0"/>
              </a:rPr>
              <a:t> </a:t>
            </a:r>
            <a:endParaRPr lang="en-GB" sz="1600" dirty="0"/>
          </a:p>
        </p:txBody>
      </p:sp>
      <p:pic>
        <p:nvPicPr>
          <p:cNvPr id="10242" name="Picture 2" descr="http://timbones.co.uk/wp-content/uploads/Line-1-in-com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09944" y="1043369"/>
            <a:ext cx="5717794" cy="4273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85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outline-prod.imgix.net/20170220-eJSspjGehEfXEcsTmWLy?auto=format&amp;q=60&amp;w=1000&amp;s=91b6bd6d06d6785349fd65cadd00b9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0440" y="0"/>
            <a:ext cx="5364988" cy="69225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41376" y="251335"/>
            <a:ext cx="2957068" cy="6370975"/>
          </a:xfrm>
          <a:prstGeom prst="rect">
            <a:avLst/>
          </a:prstGeom>
        </p:spPr>
        <p:txBody>
          <a:bodyPr wrap="square">
            <a:spAutoFit/>
          </a:bodyPr>
          <a:lstStyle/>
          <a:p>
            <a:r>
              <a:rPr lang="en-GB" sz="2400" dirty="0">
                <a:latin typeface="Centaur" panose="02030504050205020304" pitchFamily="18" charset="0"/>
              </a:rPr>
              <a:t>In this early illustration of a printing press you can see the structure of the press.  </a:t>
            </a:r>
          </a:p>
          <a:p>
            <a:endParaRPr lang="en-GB" sz="2400" dirty="0">
              <a:latin typeface="Centaur" panose="02030504050205020304" pitchFamily="18" charset="0"/>
            </a:endParaRPr>
          </a:p>
          <a:p>
            <a:r>
              <a:rPr lang="en-GB" sz="2400" dirty="0">
                <a:latin typeface="Centaur" panose="02030504050205020304" pitchFamily="18" charset="0"/>
              </a:rPr>
              <a:t>It consists of two upright wooden ‘cheeks’ with two horizontal timbers that support a screw with a handle, that creates a downward pressure onto a wooden ‘platen’ when the handle is operated.</a:t>
            </a:r>
          </a:p>
          <a:p>
            <a:endParaRPr lang="en-GB" dirty="0">
              <a:latin typeface="Centaur" panose="02030504050205020304" pitchFamily="18" charset="0"/>
            </a:endParaRPr>
          </a:p>
          <a:p>
            <a:r>
              <a:rPr lang="en-GB" dirty="0">
                <a:latin typeface="Centaur" panose="02030504050205020304" pitchFamily="18" charset="0"/>
              </a:rPr>
              <a:t>  </a:t>
            </a:r>
          </a:p>
          <a:p>
            <a:endParaRPr lang="en-GB" dirty="0">
              <a:latin typeface="Centaur" panose="02030504050205020304" pitchFamily="18" charset="0"/>
            </a:endParaRPr>
          </a:p>
          <a:p>
            <a:endParaRPr lang="en-GB" dirty="0">
              <a:latin typeface="Centaur" panose="02030504050205020304" pitchFamily="18" charset="0"/>
            </a:endParaRPr>
          </a:p>
        </p:txBody>
      </p:sp>
      <p:sp>
        <p:nvSpPr>
          <p:cNvPr id="3" name="TextBox 2"/>
          <p:cNvSpPr txBox="1"/>
          <p:nvPr/>
        </p:nvSpPr>
        <p:spPr>
          <a:xfrm>
            <a:off x="9107424" y="251335"/>
            <a:ext cx="2743200" cy="6247864"/>
          </a:xfrm>
          <a:prstGeom prst="rect">
            <a:avLst/>
          </a:prstGeom>
          <a:noFill/>
        </p:spPr>
        <p:txBody>
          <a:bodyPr wrap="square" rtlCol="0">
            <a:spAutoFit/>
          </a:bodyPr>
          <a:lstStyle/>
          <a:p>
            <a:r>
              <a:rPr lang="en-GB" sz="2000" dirty="0">
                <a:latin typeface="Centaur" panose="02030504050205020304" pitchFamily="18" charset="0"/>
              </a:rPr>
              <a:t>The ‘bed’ consists of a ‘carriage’, a sliding tray that held the form with the type and could be pushed under the ‘platen’.</a:t>
            </a:r>
          </a:p>
          <a:p>
            <a:endParaRPr lang="en-GB" sz="2000" dirty="0">
              <a:latin typeface="Centaur" panose="02030504050205020304" pitchFamily="18" charset="0"/>
            </a:endParaRPr>
          </a:p>
          <a:p>
            <a:r>
              <a:rPr lang="en-GB" sz="2000" dirty="0">
                <a:latin typeface="Centaur" panose="02030504050205020304" pitchFamily="18" charset="0"/>
              </a:rPr>
              <a:t>Here you can see the pressman’s assistant inking up the form with two ink balls.</a:t>
            </a:r>
          </a:p>
          <a:p>
            <a:endParaRPr lang="en-GB" sz="2000" dirty="0">
              <a:latin typeface="Centaur" panose="02030504050205020304" pitchFamily="18" charset="0"/>
            </a:endParaRPr>
          </a:p>
          <a:p>
            <a:r>
              <a:rPr lang="en-GB" sz="2000" dirty="0">
                <a:latin typeface="Centaur" panose="02030504050205020304" pitchFamily="18" charset="0"/>
              </a:rPr>
              <a:t>The pressman is just removing a piece of printed text from the ‘</a:t>
            </a:r>
            <a:r>
              <a:rPr lang="en-GB" sz="2000" dirty="0" err="1">
                <a:latin typeface="Centaur" panose="02030504050205020304" pitchFamily="18" charset="0"/>
              </a:rPr>
              <a:t>tympan</a:t>
            </a:r>
            <a:r>
              <a:rPr lang="en-GB" sz="2000" dirty="0">
                <a:latin typeface="Centaur" panose="02030504050205020304" pitchFamily="18" charset="0"/>
              </a:rPr>
              <a:t>’ a parchment frame that held the paper.  The ‘</a:t>
            </a:r>
            <a:r>
              <a:rPr lang="en-GB" sz="2000" dirty="0" err="1">
                <a:latin typeface="Centaur" panose="02030504050205020304" pitchFamily="18" charset="0"/>
              </a:rPr>
              <a:t>tympan</a:t>
            </a:r>
            <a:r>
              <a:rPr lang="en-GB" sz="2000" dirty="0">
                <a:latin typeface="Centaur" panose="02030504050205020304" pitchFamily="18" charset="0"/>
              </a:rPr>
              <a:t>’ and paper were lowered on to the ‘form’ before the carriage was slid under the ‘platen’ of the press.  </a:t>
            </a:r>
          </a:p>
        </p:txBody>
      </p:sp>
    </p:spTree>
    <p:extLst>
      <p:ext uri="{BB962C8B-B14F-4D97-AF65-F5344CB8AC3E}">
        <p14:creationId xmlns:p14="http://schemas.microsoft.com/office/powerpoint/2010/main" val="218298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A.Barton\Pictures\teaching\Portraits provenance\Paper1\25065341004_0df3381d0a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472" y="816"/>
            <a:ext cx="5591552" cy="68571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63656" y="182880"/>
            <a:ext cx="4242816" cy="6863417"/>
          </a:xfrm>
          <a:prstGeom prst="rect">
            <a:avLst/>
          </a:prstGeom>
          <a:noFill/>
        </p:spPr>
        <p:txBody>
          <a:bodyPr wrap="square" rtlCol="0">
            <a:spAutoFit/>
          </a:bodyPr>
          <a:lstStyle/>
          <a:p>
            <a:r>
              <a:rPr lang="en-GB" sz="2200" dirty="0">
                <a:latin typeface="Centaur" panose="02030504050205020304" pitchFamily="18" charset="0"/>
              </a:rPr>
              <a:t>This is one of the earliest images of a printing press, dating from 1516. You can see the press man and his assistant.  The pressman is pulling the press, which engages the screw, that presses the platen on to the paper, which engages with the type and creates an impression.  </a:t>
            </a:r>
          </a:p>
          <a:p>
            <a:endParaRPr lang="en-GB" sz="2200" dirty="0">
              <a:latin typeface="Centaur" panose="02030504050205020304" pitchFamily="18" charset="0"/>
            </a:endParaRPr>
          </a:p>
          <a:p>
            <a:r>
              <a:rPr lang="en-GB" sz="2200" dirty="0">
                <a:latin typeface="Centaur" panose="02030504050205020304" pitchFamily="18" charset="0"/>
              </a:rPr>
              <a:t>His assistant is ready with a pair of ink balls, and when the impression is made and the paper removed, he will ink the type again for the next impression.</a:t>
            </a:r>
          </a:p>
          <a:p>
            <a:endParaRPr lang="en-GB" sz="2200" dirty="0">
              <a:latin typeface="Centaur" panose="02030504050205020304" pitchFamily="18" charset="0"/>
            </a:endParaRPr>
          </a:p>
          <a:p>
            <a:pPr algn="ctr"/>
            <a:r>
              <a:rPr lang="en-GB" sz="2200" dirty="0">
                <a:latin typeface="Centaur" panose="02030504050205020304" pitchFamily="18" charset="0"/>
              </a:rPr>
              <a:t>*</a:t>
            </a:r>
          </a:p>
          <a:p>
            <a:r>
              <a:rPr lang="en-GB" sz="2200" dirty="0">
                <a:latin typeface="Centaur" panose="02030504050205020304" pitchFamily="18" charset="0"/>
              </a:rPr>
              <a:t>The Print Workshop in the Fifteenth Century :</a:t>
            </a:r>
          </a:p>
          <a:p>
            <a:r>
              <a:rPr lang="en-GB" sz="2200" dirty="0">
                <a:latin typeface="Centaur" panose="02030504050205020304" pitchFamily="18" charset="0"/>
                <a:hlinkClick r:id="rId3"/>
              </a:rPr>
              <a:t>https://www.youtube.com/watch?v=v4ARRcED3Ro</a:t>
            </a:r>
            <a:endParaRPr lang="en-GB" sz="2200" dirty="0">
              <a:latin typeface="Centaur" panose="02030504050205020304" pitchFamily="18" charset="0"/>
            </a:endParaRPr>
          </a:p>
          <a:p>
            <a:endParaRPr lang="en-GB" sz="2200" dirty="0">
              <a:latin typeface="Centaur" panose="02030504050205020304" pitchFamily="18" charset="0"/>
            </a:endParaRPr>
          </a:p>
        </p:txBody>
      </p:sp>
      <p:sp>
        <p:nvSpPr>
          <p:cNvPr id="4" name="TextBox 3"/>
          <p:cNvSpPr txBox="1"/>
          <p:nvPr/>
        </p:nvSpPr>
        <p:spPr>
          <a:xfrm>
            <a:off x="10287000" y="182880"/>
            <a:ext cx="1755648" cy="5170646"/>
          </a:xfrm>
          <a:prstGeom prst="rect">
            <a:avLst/>
          </a:prstGeom>
          <a:noFill/>
        </p:spPr>
        <p:txBody>
          <a:bodyPr wrap="square" rtlCol="0">
            <a:spAutoFit/>
          </a:bodyPr>
          <a:lstStyle/>
          <a:p>
            <a:r>
              <a:rPr lang="en-GB" sz="2200" dirty="0">
                <a:latin typeface="Centaur" panose="02030504050205020304" pitchFamily="18" charset="0"/>
              </a:rPr>
              <a:t>On this side, you can see the compositor at work.  He is picking up type with his lift from a type case.  He is copying a prepared text which you can see above and to his right, possibly in manuscript.  </a:t>
            </a:r>
          </a:p>
        </p:txBody>
      </p:sp>
    </p:spTree>
    <p:extLst>
      <p:ext uri="{BB962C8B-B14F-4D97-AF65-F5344CB8AC3E}">
        <p14:creationId xmlns:p14="http://schemas.microsoft.com/office/powerpoint/2010/main" val="159044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63773"/>
            <a:ext cx="6330239" cy="6740307"/>
          </a:xfrm>
          <a:prstGeom prst="rect">
            <a:avLst/>
          </a:prstGeom>
          <a:noFill/>
        </p:spPr>
        <p:txBody>
          <a:bodyPr wrap="square" rtlCol="0">
            <a:spAutoFit/>
          </a:bodyPr>
          <a:lstStyle/>
          <a:p>
            <a:pPr algn="ctr"/>
            <a:r>
              <a:rPr lang="en-GB" sz="1600" dirty="0">
                <a:latin typeface="Centaur" panose="02030504050205020304" pitchFamily="18" charset="0"/>
                <a:cs typeface="Times New Roman" panose="02020603050405020304" pitchFamily="18" charset="0"/>
              </a:rPr>
              <a:t>THE SPREAD OF THE CRAFT OF PRINTING</a:t>
            </a:r>
          </a:p>
          <a:p>
            <a:endParaRPr lang="en-GB" sz="1600" dirty="0">
              <a:latin typeface="Centaur" panose="02030504050205020304" pitchFamily="18" charset="0"/>
              <a:cs typeface="Times New Roman" panose="02020603050405020304" pitchFamily="18" charset="0"/>
            </a:endParaRPr>
          </a:p>
          <a:p>
            <a:r>
              <a:rPr lang="en-GB" sz="1600" dirty="0">
                <a:latin typeface="Centaur" panose="02030504050205020304" pitchFamily="18" charset="0"/>
                <a:cs typeface="Times New Roman" panose="02020603050405020304" pitchFamily="18" charset="0"/>
              </a:rPr>
              <a:t>Within ten to twenty years of Gutenberg completing the 42-line Bible, printing had spread to all parts of western Europe. During the 1460s presses begin to spring up in other towns in Germany. Conrad Winters began printing in Cologne (INC 23); M. </a:t>
            </a:r>
            <a:r>
              <a:rPr lang="en-GB" sz="1600" dirty="0" err="1">
                <a:latin typeface="Centaur" panose="02030504050205020304" pitchFamily="18" charset="0"/>
                <a:cs typeface="Times New Roman" panose="02020603050405020304" pitchFamily="18" charset="0"/>
              </a:rPr>
              <a:t>Flach</a:t>
            </a:r>
            <a:r>
              <a:rPr lang="en-GB" sz="1600" dirty="0">
                <a:latin typeface="Centaur" panose="02030504050205020304" pitchFamily="18" charset="0"/>
                <a:cs typeface="Times New Roman" panose="02020603050405020304" pitchFamily="18" charset="0"/>
              </a:rPr>
              <a:t> in </a:t>
            </a:r>
            <a:r>
              <a:rPr lang="en-GB" sz="1600" dirty="0" err="1">
                <a:latin typeface="Centaur" panose="02030504050205020304" pitchFamily="18" charset="0"/>
                <a:cs typeface="Times New Roman" panose="02020603050405020304" pitchFamily="18" charset="0"/>
              </a:rPr>
              <a:t>Strassburg</a:t>
            </a:r>
            <a:r>
              <a:rPr lang="en-GB" sz="1600" dirty="0">
                <a:latin typeface="Centaur" panose="02030504050205020304" pitchFamily="18" charset="0"/>
                <a:cs typeface="Times New Roman" panose="02020603050405020304" pitchFamily="18" charset="0"/>
              </a:rPr>
              <a:t> (then in Germany) (INC 28/29); Anthony </a:t>
            </a:r>
            <a:r>
              <a:rPr lang="en-GB" sz="1600" dirty="0" err="1">
                <a:latin typeface="Centaur" panose="02030504050205020304" pitchFamily="18" charset="0"/>
                <a:cs typeface="Times New Roman" panose="02020603050405020304" pitchFamily="18" charset="0"/>
              </a:rPr>
              <a:t>Koberger</a:t>
            </a:r>
            <a:r>
              <a:rPr lang="en-GB" sz="1600" dirty="0">
                <a:latin typeface="Centaur" panose="02030504050205020304" pitchFamily="18" charset="0"/>
                <a:cs typeface="Times New Roman" panose="02020603050405020304" pitchFamily="18" charset="0"/>
              </a:rPr>
              <a:t> in Nuremberg (INC 31).</a:t>
            </a:r>
          </a:p>
          <a:p>
            <a:endParaRPr lang="en-GB" sz="1600" dirty="0">
              <a:latin typeface="Centaur" panose="02030504050205020304" pitchFamily="18" charset="0"/>
              <a:cs typeface="Times New Roman" panose="02020603050405020304" pitchFamily="18" charset="0"/>
            </a:endParaRPr>
          </a:p>
          <a:p>
            <a:r>
              <a:rPr lang="en-GB" sz="1600" dirty="0">
                <a:latin typeface="Centaur" panose="02030504050205020304" pitchFamily="18" charset="0"/>
                <a:cs typeface="Times New Roman" panose="02020603050405020304" pitchFamily="18" charset="0"/>
              </a:rPr>
              <a:t>The first Italian press was established in Venice in 1469 and by 1500 there were 400 printers in Venice. In our collection here, we have 29 volumes printed in Venice before 1500.  These include works by Giovanni Boccaccio printed by </a:t>
            </a:r>
            <a:r>
              <a:rPr lang="en-GB" sz="1600" dirty="0" err="1">
                <a:latin typeface="Centaur" panose="02030504050205020304" pitchFamily="18" charset="0"/>
                <a:cs typeface="Times New Roman" panose="02020603050405020304" pitchFamily="18" charset="0"/>
              </a:rPr>
              <a:t>Vindelinus</a:t>
            </a:r>
            <a:r>
              <a:rPr lang="en-GB" sz="1600" dirty="0">
                <a:latin typeface="Centaur" panose="02030504050205020304" pitchFamily="18" charset="0"/>
                <a:cs typeface="Times New Roman" panose="02020603050405020304" pitchFamily="18" charset="0"/>
              </a:rPr>
              <a:t> de </a:t>
            </a:r>
            <a:r>
              <a:rPr lang="en-GB" sz="1600" dirty="0" err="1">
                <a:latin typeface="Centaur" panose="02030504050205020304" pitchFamily="18" charset="0"/>
                <a:cs typeface="Times New Roman" panose="02020603050405020304" pitchFamily="18" charset="0"/>
              </a:rPr>
              <a:t>Spira</a:t>
            </a:r>
            <a:r>
              <a:rPr lang="en-GB" sz="1600" dirty="0">
                <a:latin typeface="Centaur" panose="02030504050205020304" pitchFamily="18" charset="0"/>
                <a:cs typeface="Times New Roman" panose="02020603050405020304" pitchFamily="18" charset="0"/>
              </a:rPr>
              <a:t> in 1473 (INC 13/14);  works by Saint Bonaventure printed by </a:t>
            </a:r>
            <a:r>
              <a:rPr lang="en-GB" sz="1600" dirty="0" err="1">
                <a:latin typeface="Centaur" panose="02030504050205020304" pitchFamily="18" charset="0"/>
                <a:cs typeface="Times New Roman" panose="02020603050405020304" pitchFamily="18" charset="0"/>
              </a:rPr>
              <a:t>Theodoricus</a:t>
            </a:r>
            <a:r>
              <a:rPr lang="en-GB" sz="1600" dirty="0">
                <a:latin typeface="Centaur" panose="02030504050205020304" pitchFamily="18" charset="0"/>
                <a:cs typeface="Times New Roman" panose="02020603050405020304" pitchFamily="18" charset="0"/>
              </a:rPr>
              <a:t> de </a:t>
            </a:r>
            <a:r>
              <a:rPr lang="en-GB" sz="1600" dirty="0" err="1">
                <a:latin typeface="Centaur" panose="02030504050205020304" pitchFamily="18" charset="0"/>
                <a:cs typeface="Times New Roman" panose="02020603050405020304" pitchFamily="18" charset="0"/>
              </a:rPr>
              <a:t>Reynsburch</a:t>
            </a:r>
            <a:r>
              <a:rPr lang="en-GB" sz="1600" dirty="0">
                <a:latin typeface="Centaur" panose="02030504050205020304" pitchFamily="18" charset="0"/>
                <a:cs typeface="Times New Roman" panose="02020603050405020304" pitchFamily="18" charset="0"/>
              </a:rPr>
              <a:t> and </a:t>
            </a:r>
            <a:r>
              <a:rPr lang="en-GB" sz="1600" dirty="0" err="1">
                <a:latin typeface="Centaur" panose="02030504050205020304" pitchFamily="18" charset="0"/>
                <a:cs typeface="Times New Roman" panose="02020603050405020304" pitchFamily="18" charset="0"/>
              </a:rPr>
              <a:t>Reynaldus</a:t>
            </a:r>
            <a:r>
              <a:rPr lang="en-GB" sz="1600" dirty="0">
                <a:latin typeface="Centaur" panose="02030504050205020304" pitchFamily="18" charset="0"/>
                <a:cs typeface="Times New Roman" panose="02020603050405020304" pitchFamily="18" charset="0"/>
              </a:rPr>
              <a:t> de </a:t>
            </a:r>
            <a:r>
              <a:rPr lang="en-GB" sz="1600" dirty="0" err="1">
                <a:latin typeface="Centaur" panose="02030504050205020304" pitchFamily="18" charset="0"/>
                <a:cs typeface="Times New Roman" panose="02020603050405020304" pitchFamily="18" charset="0"/>
              </a:rPr>
              <a:t>Novimagio</a:t>
            </a:r>
            <a:r>
              <a:rPr lang="en-GB" sz="1600" dirty="0">
                <a:latin typeface="Centaur" panose="02030504050205020304" pitchFamily="18" charset="0"/>
                <a:cs typeface="Times New Roman" panose="02020603050405020304" pitchFamily="18" charset="0"/>
              </a:rPr>
              <a:t> in 1477 (INC 41); by John Duns Scotus printed by </a:t>
            </a:r>
            <a:r>
              <a:rPr lang="en-GB" sz="1600" dirty="0" err="1">
                <a:latin typeface="Centaur" panose="02030504050205020304" pitchFamily="18" charset="0"/>
                <a:cs typeface="Times New Roman" panose="02020603050405020304" pitchFamily="18" charset="0"/>
              </a:rPr>
              <a:t>Bonetus</a:t>
            </a:r>
            <a:r>
              <a:rPr lang="en-GB" sz="1600" dirty="0">
                <a:latin typeface="Centaur" panose="02030504050205020304" pitchFamily="18" charset="0"/>
                <a:cs typeface="Times New Roman" panose="02020603050405020304" pitchFamily="18" charset="0"/>
              </a:rPr>
              <a:t> </a:t>
            </a:r>
            <a:r>
              <a:rPr lang="en-GB" sz="1600" dirty="0" err="1">
                <a:latin typeface="Centaur" panose="02030504050205020304" pitchFamily="18" charset="0"/>
                <a:cs typeface="Times New Roman" panose="02020603050405020304" pitchFamily="18" charset="0"/>
              </a:rPr>
              <a:t>Locatellus</a:t>
            </a:r>
            <a:r>
              <a:rPr lang="en-GB" sz="1600" dirty="0">
                <a:latin typeface="Centaur" panose="02030504050205020304" pitchFamily="18" charset="0"/>
                <a:cs typeface="Times New Roman" panose="02020603050405020304" pitchFamily="18" charset="0"/>
              </a:rPr>
              <a:t> in 1497 (INC 20/21); and works printed by the famous Aldus Manutius (INC 30).</a:t>
            </a:r>
          </a:p>
          <a:p>
            <a:endParaRPr lang="en-GB" sz="1600" dirty="0">
              <a:latin typeface="Centaur" panose="02030504050205020304" pitchFamily="18" charset="0"/>
              <a:cs typeface="Times New Roman" panose="02020603050405020304" pitchFamily="18" charset="0"/>
            </a:endParaRPr>
          </a:p>
          <a:p>
            <a:r>
              <a:rPr lang="en-GB" sz="1600" dirty="0">
                <a:latin typeface="Centaur" panose="02030504050205020304" pitchFamily="18" charset="0"/>
                <a:cs typeface="Times New Roman" panose="02020603050405020304" pitchFamily="18" charset="0"/>
              </a:rPr>
              <a:t>Elsewhere in Italy, in 1471 Gerard de Lisa was printing in Treviso (INC 62); in 1473 Antonius </a:t>
            </a:r>
            <a:r>
              <a:rPr lang="en-GB" sz="1600" dirty="0" err="1">
                <a:latin typeface="Centaur" panose="02030504050205020304" pitchFamily="18" charset="0"/>
                <a:cs typeface="Times New Roman" panose="02020603050405020304" pitchFamily="18" charset="0"/>
              </a:rPr>
              <a:t>Zarotus</a:t>
            </a:r>
            <a:r>
              <a:rPr lang="en-GB" sz="1600" dirty="0">
                <a:latin typeface="Centaur" panose="02030504050205020304" pitchFamily="18" charset="0"/>
                <a:cs typeface="Times New Roman" panose="02020603050405020304" pitchFamily="18" charset="0"/>
              </a:rPr>
              <a:t> was printing in Milan (INC 52); in 1485 Nicolaus </a:t>
            </a:r>
            <a:r>
              <a:rPr lang="en-GB" sz="1600" dirty="0" err="1">
                <a:latin typeface="Centaur" panose="02030504050205020304" pitchFamily="18" charset="0"/>
                <a:cs typeface="Times New Roman" panose="02020603050405020304" pitchFamily="18" charset="0"/>
              </a:rPr>
              <a:t>Laurentius</a:t>
            </a:r>
            <a:r>
              <a:rPr lang="en-GB" sz="1600" dirty="0">
                <a:latin typeface="Centaur" panose="02030504050205020304" pitchFamily="18" charset="0"/>
                <a:cs typeface="Times New Roman" panose="02020603050405020304" pitchFamily="18" charset="0"/>
              </a:rPr>
              <a:t> was printing in Florence (INC 50); in 1493 </a:t>
            </a:r>
            <a:r>
              <a:rPr lang="en-GB" sz="1600" dirty="0" err="1">
                <a:latin typeface="Centaur" panose="02030504050205020304" pitchFamily="18" charset="0"/>
                <a:cs typeface="Times New Roman" panose="02020603050405020304" pitchFamily="18" charset="0"/>
              </a:rPr>
              <a:t>Franciscus</a:t>
            </a:r>
            <a:r>
              <a:rPr lang="en-GB" sz="1600" dirty="0">
                <a:latin typeface="Centaur" panose="02030504050205020304" pitchFamily="18" charset="0"/>
                <a:cs typeface="Times New Roman" panose="02020603050405020304" pitchFamily="18" charset="0"/>
              </a:rPr>
              <a:t> Plato de Benedictus was printing in Bologna (INC 38); in 1495, </a:t>
            </a:r>
            <a:r>
              <a:rPr lang="en-GB" sz="1600" dirty="0" err="1">
                <a:latin typeface="Centaur" panose="02030504050205020304" pitchFamily="18" charset="0"/>
                <a:cs typeface="Times New Roman" panose="02020603050405020304" pitchFamily="18" charset="0"/>
              </a:rPr>
              <a:t>Eucharius</a:t>
            </a:r>
            <a:r>
              <a:rPr lang="en-GB" sz="1600" dirty="0">
                <a:latin typeface="Centaur" panose="02030504050205020304" pitchFamily="18" charset="0"/>
                <a:cs typeface="Times New Roman" panose="02020603050405020304" pitchFamily="18" charset="0"/>
              </a:rPr>
              <a:t> Silber was printing in Rome (INC 17).</a:t>
            </a:r>
          </a:p>
          <a:p>
            <a:endParaRPr lang="en-GB" sz="1600" dirty="0">
              <a:latin typeface="Centaur" panose="02030504050205020304" pitchFamily="18" charset="0"/>
              <a:cs typeface="Times New Roman" panose="02020603050405020304" pitchFamily="18" charset="0"/>
            </a:endParaRPr>
          </a:p>
          <a:p>
            <a:r>
              <a:rPr lang="en-GB" sz="1600" dirty="0">
                <a:latin typeface="Centaur" panose="02030504050205020304" pitchFamily="18" charset="0"/>
                <a:cs typeface="Times New Roman" panose="02020603050405020304" pitchFamily="18" charset="0"/>
              </a:rPr>
              <a:t>In the 1480s Johannes de West was printing in Louvain (INC 43). 1470 saw the first press established in Paris, and in 1498 Andre </a:t>
            </a:r>
            <a:r>
              <a:rPr lang="en-GB" sz="1600" dirty="0" err="1">
                <a:latin typeface="Centaur" panose="02030504050205020304" pitchFamily="18" charset="0"/>
                <a:cs typeface="Times New Roman" panose="02020603050405020304" pitchFamily="18" charset="0"/>
              </a:rPr>
              <a:t>Bocard</a:t>
            </a:r>
            <a:r>
              <a:rPr lang="en-GB" sz="1600" dirty="0">
                <a:latin typeface="Centaur" panose="02030504050205020304" pitchFamily="18" charset="0"/>
                <a:cs typeface="Times New Roman" panose="02020603050405020304" pitchFamily="18" charset="0"/>
              </a:rPr>
              <a:t> printed Robert </a:t>
            </a:r>
            <a:r>
              <a:rPr lang="en-GB" sz="1600" dirty="0" err="1">
                <a:latin typeface="Centaur" panose="02030504050205020304" pitchFamily="18" charset="0"/>
                <a:cs typeface="Times New Roman" panose="02020603050405020304" pitchFamily="18" charset="0"/>
              </a:rPr>
              <a:t>Gaguin’s</a:t>
            </a:r>
            <a:r>
              <a:rPr lang="en-GB" sz="1600" dirty="0">
                <a:latin typeface="Centaur" panose="02030504050205020304" pitchFamily="18" charset="0"/>
                <a:cs typeface="Times New Roman" panose="02020603050405020304" pitchFamily="18" charset="0"/>
              </a:rPr>
              <a:t> </a:t>
            </a:r>
            <a:r>
              <a:rPr lang="en-GB" sz="1600" i="1" dirty="0" err="1">
                <a:latin typeface="Centaur" panose="02030504050205020304" pitchFamily="18" charset="0"/>
                <a:cs typeface="Times New Roman" panose="02020603050405020304" pitchFamily="18" charset="0"/>
              </a:rPr>
              <a:t>Epistole</a:t>
            </a:r>
            <a:r>
              <a:rPr lang="en-GB" sz="1600" dirty="0">
                <a:latin typeface="Centaur" panose="02030504050205020304" pitchFamily="18" charset="0"/>
                <a:cs typeface="Times New Roman" panose="02020603050405020304" pitchFamily="18" charset="0"/>
              </a:rPr>
              <a:t> on the immaculate conception (INC 64), and </a:t>
            </a:r>
            <a:r>
              <a:rPr lang="en-GB" sz="1600" dirty="0" err="1">
                <a:latin typeface="Centaur" panose="02030504050205020304" pitchFamily="18" charset="0"/>
                <a:cs typeface="Times New Roman" panose="02020603050405020304" pitchFamily="18" charset="0"/>
              </a:rPr>
              <a:t>Gui</a:t>
            </a:r>
            <a:r>
              <a:rPr lang="en-GB" sz="1600" dirty="0">
                <a:latin typeface="Centaur" panose="02030504050205020304" pitchFamily="18" charset="0"/>
                <a:cs typeface="Times New Roman" panose="02020603050405020304" pitchFamily="18" charset="0"/>
              </a:rPr>
              <a:t> </a:t>
            </a:r>
            <a:r>
              <a:rPr lang="en-GB" sz="1600" dirty="0" err="1">
                <a:latin typeface="Centaur" panose="02030504050205020304" pitchFamily="18" charset="0"/>
                <a:cs typeface="Times New Roman" panose="02020603050405020304" pitchFamily="18" charset="0"/>
              </a:rPr>
              <a:t>Marchand</a:t>
            </a:r>
            <a:r>
              <a:rPr lang="en-GB" sz="1600" dirty="0">
                <a:latin typeface="Centaur" panose="02030504050205020304" pitchFamily="18" charset="0"/>
                <a:cs typeface="Times New Roman" panose="02020603050405020304" pitchFamily="18" charset="0"/>
              </a:rPr>
              <a:t> printed </a:t>
            </a:r>
            <a:r>
              <a:rPr lang="en-GB" sz="1600" dirty="0" err="1">
                <a:latin typeface="Centaur" panose="02030504050205020304" pitchFamily="18" charset="0"/>
                <a:cs typeface="Times New Roman" panose="02020603050405020304" pitchFamily="18" charset="0"/>
              </a:rPr>
              <a:t>Athenagorus</a:t>
            </a:r>
            <a:r>
              <a:rPr lang="en-GB" sz="1600" dirty="0">
                <a:latin typeface="Centaur" panose="02030504050205020304" pitchFamily="18" charset="0"/>
                <a:cs typeface="Times New Roman" panose="02020603050405020304" pitchFamily="18" charset="0"/>
              </a:rPr>
              <a:t>’ treatise on the resurrection (INC 65).</a:t>
            </a:r>
            <a:endParaRPr lang="en-GB" sz="1600" dirty="0"/>
          </a:p>
        </p:txBody>
      </p:sp>
      <p:pic>
        <p:nvPicPr>
          <p:cNvPr id="18434" name="Picture 2" descr="http://www.amaranthpublishing.com/imprim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95" y="304721"/>
            <a:ext cx="5129657" cy="6276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7365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3857" y="245660"/>
            <a:ext cx="5745708" cy="6247864"/>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ITALIAN PRINTERS &amp; THE DEVELOPMENT OF TYPE DESIGN</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Venetian printers were at the forefront of the printing trade in the 1470s and they quickly moved away from the  blackletter </a:t>
            </a:r>
            <a:r>
              <a:rPr lang="en-GB" sz="2000" dirty="0" err="1">
                <a:latin typeface="Centaur" panose="02030504050205020304" pitchFamily="18" charset="0"/>
                <a:cs typeface="Times New Roman" panose="02020603050405020304" pitchFamily="18" charset="0"/>
              </a:rPr>
              <a:t>Textura</a:t>
            </a:r>
            <a:r>
              <a:rPr lang="en-GB" sz="2000" dirty="0">
                <a:latin typeface="Centaur" panose="02030504050205020304" pitchFamily="18" charset="0"/>
                <a:cs typeface="Times New Roman" panose="02020603050405020304" pitchFamily="18" charset="0"/>
              </a:rPr>
              <a:t> typefaces favoured by Gutenberg.  </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In 1470 Nicolas Jenson of Venice, who had learnt the craft of printing in Mainz, developed a typeface that is based on Roman lettering forms.</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a:t>
            </a:r>
            <a:r>
              <a:rPr lang="en-GB" sz="2000" dirty="0" err="1">
                <a:latin typeface="Centaur" panose="02030504050205020304" pitchFamily="18" charset="0"/>
                <a:cs typeface="Times New Roman" panose="02020603050405020304" pitchFamily="18" charset="0"/>
              </a:rPr>
              <a:t>Roderic</a:t>
            </a:r>
            <a:r>
              <a:rPr lang="en-GB" sz="2000" dirty="0">
                <a:latin typeface="Centaur" panose="02030504050205020304" pitchFamily="18" charset="0"/>
                <a:cs typeface="Times New Roman" panose="02020603050405020304" pitchFamily="18" charset="0"/>
              </a:rPr>
              <a:t> Bowen Library holds a 1476 printing of the Latin Bible by Jenson (INC 54), and a 1479 printing of a biblical commentary entitled </a:t>
            </a:r>
            <a:r>
              <a:rPr lang="en-GB" sz="2000" i="1" dirty="0" err="1">
                <a:latin typeface="Centaur" panose="02030504050205020304" pitchFamily="18" charset="0"/>
                <a:cs typeface="Times New Roman" panose="02020603050405020304" pitchFamily="18" charset="0"/>
              </a:rPr>
              <a:t>Mammogrectus</a:t>
            </a:r>
            <a:r>
              <a:rPr lang="en-GB" sz="2000" i="1" dirty="0">
                <a:latin typeface="Centaur" panose="02030504050205020304" pitchFamily="18" charset="0"/>
                <a:cs typeface="Times New Roman" panose="02020603050405020304" pitchFamily="18" charset="0"/>
              </a:rPr>
              <a:t> super </a:t>
            </a:r>
            <a:r>
              <a:rPr lang="en-GB" sz="2000" i="1" dirty="0" err="1">
                <a:latin typeface="Centaur" panose="02030504050205020304" pitchFamily="18" charset="0"/>
                <a:cs typeface="Times New Roman" panose="02020603050405020304" pitchFamily="18" charset="0"/>
              </a:rPr>
              <a:t>Bibliam</a:t>
            </a:r>
            <a:r>
              <a:rPr lang="en-GB" sz="2000" dirty="0">
                <a:latin typeface="Centaur" panose="02030504050205020304" pitchFamily="18" charset="0"/>
                <a:cs typeface="Times New Roman" panose="02020603050405020304" pitchFamily="18" charset="0"/>
              </a:rPr>
              <a:t> (INC 58).</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This Roman typeface is the basis of all modern fonts.   The font this slide is written in is called ‘Centaur’, which is based directly on Jenson’s 1470 font.   </a:t>
            </a:r>
          </a:p>
          <a:p>
            <a:endParaRPr lang="en-GB" sz="2000" dirty="0">
              <a:latin typeface="Garamond" panose="02020404030301010803" pitchFamily="18" charset="0"/>
              <a:cs typeface="Times New Roman" panose="02020603050405020304" pitchFamily="18" charset="0"/>
            </a:endParaRPr>
          </a:p>
        </p:txBody>
      </p:sp>
      <p:pic>
        <p:nvPicPr>
          <p:cNvPr id="6146" name="Picture 2" descr="https://upload.wikimedia.org/wikipedia/commons/8/89/Jenson_1475_venice_laertius.png"/>
          <p:cNvPicPr>
            <a:picLocks noChangeAspect="1" noChangeArrowheads="1"/>
          </p:cNvPicPr>
          <p:nvPr/>
        </p:nvPicPr>
        <p:blipFill rotWithShape="1">
          <a:blip r:embed="rId2">
            <a:extLst>
              <a:ext uri="{28A0092B-C50C-407E-A947-70E740481C1C}">
                <a14:useLocalDpi xmlns:a14="http://schemas.microsoft.com/office/drawing/2010/main" val="0"/>
              </a:ext>
            </a:extLst>
          </a:blip>
          <a:srcRect r="43813"/>
          <a:stretch/>
        </p:blipFill>
        <p:spPr bwMode="auto">
          <a:xfrm>
            <a:off x="6293721" y="641445"/>
            <a:ext cx="5898279" cy="5609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86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 y="0"/>
            <a:ext cx="11218460" cy="6678751"/>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HUMANISTS AND PRINTERS</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rPr>
              <a:t>Some humanists developed particularly close professional relationships with printers. One such relationship was that between the Dutch humanist Desiderius Erasmus and the Basel printer Johann </a:t>
            </a:r>
            <a:r>
              <a:rPr lang="en-GB" sz="2000" dirty="0" err="1">
                <a:latin typeface="Centaur" panose="02030504050205020304" pitchFamily="18" charset="0"/>
              </a:rPr>
              <a:t>Froben</a:t>
            </a:r>
            <a:r>
              <a:rPr lang="en-GB" sz="2000" dirty="0">
                <a:latin typeface="Centaur" panose="02030504050205020304" pitchFamily="18" charset="0"/>
              </a:rPr>
              <a:t>. ‘Erasmus found [his] association with [the printer] </a:t>
            </a:r>
            <a:r>
              <a:rPr lang="en-GB" sz="2000" dirty="0" err="1">
                <a:latin typeface="Centaur" panose="02030504050205020304" pitchFamily="18" charset="0"/>
              </a:rPr>
              <a:t>Froben</a:t>
            </a:r>
            <a:r>
              <a:rPr lang="en-GB" sz="2000" dirty="0">
                <a:latin typeface="Centaur" panose="02030504050205020304" pitchFamily="18" charset="0"/>
              </a:rPr>
              <a:t> and the Basle humanists intellectually rewarding’. (1)</a:t>
            </a:r>
          </a:p>
          <a:p>
            <a:endParaRPr lang="en-GB" sz="2000" dirty="0">
              <a:latin typeface="Centaur" panose="02030504050205020304" pitchFamily="18" charset="0"/>
            </a:endParaRPr>
          </a:p>
          <a:p>
            <a:r>
              <a:rPr lang="en-GB" dirty="0">
                <a:latin typeface="Centaur" panose="02030504050205020304" pitchFamily="18" charset="0"/>
              </a:rPr>
              <a:t>‘Most striking of the sixteenth-century manifestations of humanism is the version represented by the Dutch thinker Erasmus. The Christian humanism of which Erasmus is the primary exemplar is completely Christian – in all of his </a:t>
            </a:r>
            <a:r>
              <a:rPr lang="en-GB" dirty="0" err="1">
                <a:latin typeface="Centaur" panose="02030504050205020304" pitchFamily="18" charset="0"/>
              </a:rPr>
              <a:t>endeavors</a:t>
            </a:r>
            <a:r>
              <a:rPr lang="en-GB" dirty="0">
                <a:latin typeface="Centaur" panose="02030504050205020304" pitchFamily="18" charset="0"/>
              </a:rPr>
              <a:t>, Erasmus pleads for a non-dogmatic, practical, and heartfelt Christian commitment – and also completely humanist: he insists on an advanced and error-free study of original Greek and Latin texts, which he himself edits, translates, and explains to people who find their meanings alien. And even in his religious work, Erasmus is a classicist, notably in his translation and edition of the New Testament, where he employs rigorous editorial principles to prepare a text that could help Christians.’ (2)</a:t>
            </a:r>
          </a:p>
          <a:p>
            <a:endParaRPr lang="en-GB" sz="2000" dirty="0">
              <a:latin typeface="Centaur" panose="02030504050205020304" pitchFamily="18" charset="0"/>
            </a:endParaRPr>
          </a:p>
          <a:p>
            <a:r>
              <a:rPr lang="en-GB" sz="2000" dirty="0">
                <a:latin typeface="Centaur" panose="02030504050205020304" pitchFamily="18" charset="0"/>
              </a:rPr>
              <a:t>The RBLA holds two copies of the 1522 edition of Erasmus’s New Testament printed by </a:t>
            </a:r>
            <a:r>
              <a:rPr lang="en-GB" sz="2000" dirty="0" err="1">
                <a:latin typeface="Centaur" panose="02030504050205020304" pitchFamily="18" charset="0"/>
              </a:rPr>
              <a:t>Froben</a:t>
            </a:r>
            <a:r>
              <a:rPr lang="en-GB" sz="2000" dirty="0">
                <a:latin typeface="Centaur" panose="02030504050205020304" pitchFamily="18" charset="0"/>
              </a:rPr>
              <a:t> at Basel (BUR 00117 and APP ODS 010). This work became the foundation of all subsequent scholarship on the New Testament until the German founders of modern biblical scholarship in the early nineteenth century. </a:t>
            </a:r>
            <a:r>
              <a:rPr lang="en-GB" sz="2000" dirty="0">
                <a:latin typeface="Centaur" panose="02030504050205020304" pitchFamily="18" charset="0"/>
                <a:cs typeface="Times New Roman" panose="02020603050405020304" pitchFamily="18" charset="0"/>
              </a:rPr>
              <a:t>The association between humanism and printing brought about the Catholic Church’s loss of control of the publication of the Bible and its translation into the vernacular, leading ultimately to the Protestant Reformation.</a:t>
            </a:r>
            <a:endParaRPr lang="en-GB" sz="2000" dirty="0">
              <a:latin typeface="Centaur" panose="02030504050205020304" pitchFamily="18" charset="0"/>
            </a:endParaRPr>
          </a:p>
          <a:p>
            <a:endParaRPr lang="en-GB" sz="1600" i="1" dirty="0">
              <a:latin typeface="Centaur" panose="02030504050205020304" pitchFamily="18" charset="0"/>
            </a:endParaRPr>
          </a:p>
          <a:p>
            <a:r>
              <a:rPr lang="en-GB" sz="1600" dirty="0">
                <a:latin typeface="Centaur" panose="02030504050205020304" pitchFamily="18" charset="0"/>
              </a:rPr>
              <a:t>(1) </a:t>
            </a:r>
            <a:r>
              <a:rPr lang="en-US" sz="1600" dirty="0">
                <a:latin typeface="Centaur" panose="02030504050205020304" pitchFamily="18" charset="0"/>
              </a:rPr>
              <a:t>Charles G. </a:t>
            </a:r>
            <a:r>
              <a:rPr lang="en-US" sz="1600" dirty="0" err="1">
                <a:latin typeface="Centaur" panose="02030504050205020304" pitchFamily="18" charset="0"/>
              </a:rPr>
              <a:t>Nauert</a:t>
            </a:r>
            <a:r>
              <a:rPr lang="en-US" sz="1600" dirty="0">
                <a:latin typeface="Centaur" panose="02030504050205020304" pitchFamily="18" charset="0"/>
              </a:rPr>
              <a:t>, Jr, </a:t>
            </a:r>
            <a:r>
              <a:rPr lang="en-US" sz="1600" i="1" dirty="0">
                <a:latin typeface="Centaur" panose="02030504050205020304" pitchFamily="18" charset="0"/>
              </a:rPr>
              <a:t>Humanism and the Culture of Renaissance Europe</a:t>
            </a:r>
            <a:r>
              <a:rPr lang="en-US" sz="1600" dirty="0">
                <a:latin typeface="Centaur" panose="02030504050205020304" pitchFamily="18" charset="0"/>
              </a:rPr>
              <a:t>, New Approaches to European History series (Cambridge: Cambridge University Press, 1995; </a:t>
            </a:r>
            <a:r>
              <a:rPr lang="en-US" sz="1600" dirty="0" err="1">
                <a:latin typeface="Centaur" panose="02030504050205020304" pitchFamily="18" charset="0"/>
              </a:rPr>
              <a:t>repr</a:t>
            </a:r>
            <a:r>
              <a:rPr lang="en-US" sz="1600" dirty="0">
                <a:latin typeface="Centaur" panose="02030504050205020304" pitchFamily="18" charset="0"/>
              </a:rPr>
              <a:t>. 2000), p. 158.</a:t>
            </a:r>
            <a:endParaRPr lang="en-GB" sz="1600" dirty="0">
              <a:latin typeface="Centaur" panose="02030504050205020304" pitchFamily="18" charset="0"/>
            </a:endParaRPr>
          </a:p>
          <a:p>
            <a:r>
              <a:rPr lang="en-GB" sz="1600" dirty="0">
                <a:latin typeface="Centaur" panose="02030504050205020304" pitchFamily="18" charset="0"/>
              </a:rPr>
              <a:t>(2) </a:t>
            </a:r>
            <a:r>
              <a:rPr lang="en-GB" sz="1600" i="1" dirty="0">
                <a:latin typeface="Centaur" panose="02030504050205020304" pitchFamily="18" charset="0"/>
              </a:rPr>
              <a:t>Renaissance Humanism: An Anthology of Sources</a:t>
            </a:r>
            <a:r>
              <a:rPr lang="en-GB" sz="1600" dirty="0">
                <a:latin typeface="Centaur" panose="02030504050205020304" pitchFamily="18" charset="0"/>
              </a:rPr>
              <a:t>, ed. and trans., with an Introduction, by Margaret L. King (Indianapolis, Ind.; Cambridge: Hackett, 2014), pp. xi-xii.</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5040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363" y="0"/>
            <a:ext cx="6591869" cy="7478970"/>
          </a:xfrm>
          <a:prstGeom prst="rect">
            <a:avLst/>
          </a:prstGeom>
          <a:noFill/>
        </p:spPr>
        <p:txBody>
          <a:bodyPr wrap="square" rtlCol="0">
            <a:spAutoFit/>
          </a:bodyPr>
          <a:lstStyle/>
          <a:p>
            <a:pPr algn="ctr"/>
            <a:r>
              <a:rPr lang="en-GB" sz="2000" dirty="0">
                <a:latin typeface="Centaur" panose="02030504050205020304" pitchFamily="18" charset="0"/>
                <a:cs typeface="Times New Roman" panose="02020603050405020304" pitchFamily="18" charset="0"/>
              </a:rPr>
              <a:t>PRINTING IN ENGLAND</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Printing comes to England in the 1470s. It is brought here initially by William Caxton, a middle aged merchant, who had seen the technology on the continent. From about 1445 Caxton traded in cloth at Bruges and in 1462 was admitted to the livery of the Mercers’ Company. By 1462 he was head in Bruges of the Merchant Adventurers or ‘English Nation’, formed by the Mercers to protect the English settlement’s trading interests. Caxton’s governorship ceased in 1470/71, and he began the projects of translating, printing and selling books that would bring him lasting fame.</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He began learning the printing business in Cologne in 1471-72, probably with Johann </a:t>
            </a:r>
            <a:r>
              <a:rPr lang="en-GB" sz="2000" dirty="0" err="1">
                <a:latin typeface="Centaur" panose="02030504050205020304" pitchFamily="18" charset="0"/>
                <a:cs typeface="Times New Roman" panose="02020603050405020304" pitchFamily="18" charset="0"/>
              </a:rPr>
              <a:t>Veldener</a:t>
            </a:r>
            <a:r>
              <a:rPr lang="en-GB" sz="2000" dirty="0">
                <a:latin typeface="Centaur" panose="02030504050205020304" pitchFamily="18" charset="0"/>
                <a:cs typeface="Times New Roman" panose="02020603050405020304" pitchFamily="18" charset="0"/>
              </a:rPr>
              <a:t>, who would supply him with the types he subsequently used. In 1476, Caxton established a print shop in the precincts of Westminster Abbey at the ‘Sign of the Red Pale’.</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Caxton was a translator and businessman rather than a craftsman and like Gutenberg employs someone else to do the dirty work (composing, printing, and even proofing). In this case that person was </a:t>
            </a:r>
            <a:r>
              <a:rPr lang="en-GB" sz="2000" dirty="0" err="1">
                <a:latin typeface="Centaur" panose="02030504050205020304" pitchFamily="18" charset="0"/>
                <a:cs typeface="Times New Roman" panose="02020603050405020304" pitchFamily="18" charset="0"/>
              </a:rPr>
              <a:t>Wynkyn</a:t>
            </a:r>
            <a:r>
              <a:rPr lang="en-GB" sz="2000" dirty="0">
                <a:latin typeface="Centaur" panose="02030504050205020304" pitchFamily="18" charset="0"/>
                <a:cs typeface="Times New Roman" panose="02020603050405020304" pitchFamily="18" charset="0"/>
              </a:rPr>
              <a:t> de Worde. Caxton focused on the retail and advertising side of the business. </a:t>
            </a:r>
          </a:p>
          <a:p>
            <a:endParaRPr lang="en-GB" sz="2000" dirty="0"/>
          </a:p>
          <a:p>
            <a:endParaRPr lang="en-GB" sz="2000" dirty="0"/>
          </a:p>
        </p:txBody>
      </p:sp>
      <p:pic>
        <p:nvPicPr>
          <p:cNvPr id="5122" name="Picture 2" descr="https://pplspcoll.files.wordpress.com/2010/02/williamcaxt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4593" y="0"/>
            <a:ext cx="46974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822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36478"/>
            <a:ext cx="5527343" cy="6678751"/>
          </a:xfrm>
          <a:prstGeom prst="rect">
            <a:avLst/>
          </a:prstGeom>
          <a:noFill/>
        </p:spPr>
        <p:txBody>
          <a:bodyPr wrap="square" rtlCol="0">
            <a:spAutoFit/>
          </a:bodyPr>
          <a:lstStyle/>
          <a:p>
            <a:pPr algn="ctr"/>
            <a:r>
              <a:rPr lang="en-GB" sz="2400" dirty="0">
                <a:latin typeface="Centaur" panose="02030504050205020304" pitchFamily="18" charset="0"/>
                <a:cs typeface="Times New Roman" panose="02020603050405020304" pitchFamily="18" charset="0"/>
              </a:rPr>
              <a:t>CAXTON’S PRESS AND </a:t>
            </a:r>
          </a:p>
          <a:p>
            <a:pPr algn="ctr"/>
            <a:r>
              <a:rPr lang="en-GB" sz="2400" dirty="0">
                <a:latin typeface="Centaur" panose="02030504050205020304" pitchFamily="18" charset="0"/>
                <a:cs typeface="Times New Roman" panose="02020603050405020304" pitchFamily="18" charset="0"/>
              </a:rPr>
              <a:t>WYNKYN DE WORDE</a:t>
            </a:r>
          </a:p>
          <a:p>
            <a:endParaRPr lang="en-GB" sz="2000" dirty="0">
              <a:latin typeface="Centaur" panose="02030504050205020304" pitchFamily="18" charset="0"/>
              <a:cs typeface="Times New Roman" panose="02020603050405020304" pitchFamily="18" charset="0"/>
            </a:endParaRPr>
          </a:p>
          <a:p>
            <a:r>
              <a:rPr lang="en-GB" sz="2000" dirty="0" err="1">
                <a:latin typeface="Centaur" panose="02030504050205020304" pitchFamily="18" charset="0"/>
                <a:cs typeface="Times New Roman" panose="02020603050405020304" pitchFamily="18" charset="0"/>
              </a:rPr>
              <a:t>Wynkyn</a:t>
            </a:r>
            <a:r>
              <a:rPr lang="en-GB" sz="2000" dirty="0">
                <a:latin typeface="Centaur" panose="02030504050205020304" pitchFamily="18" charset="0"/>
                <a:cs typeface="Times New Roman" panose="02020603050405020304" pitchFamily="18" charset="0"/>
              </a:rPr>
              <a:t> de Worde was a printer of Worth in Alsace who may have accompanied Caxton when he came to London from Bruges in 1476. He became his chief assistant and when Caxton died, </a:t>
            </a:r>
            <a:r>
              <a:rPr lang="en-GB" sz="2000" dirty="0" err="1">
                <a:latin typeface="Centaur" panose="02030504050205020304" pitchFamily="18" charset="0"/>
                <a:cs typeface="Times New Roman" panose="02020603050405020304" pitchFamily="18" charset="0"/>
              </a:rPr>
              <a:t>Wynkyn</a:t>
            </a:r>
            <a:r>
              <a:rPr lang="en-GB" sz="2000" dirty="0">
                <a:latin typeface="Centaur" panose="02030504050205020304" pitchFamily="18" charset="0"/>
                <a:cs typeface="Times New Roman" panose="02020603050405020304" pitchFamily="18" charset="0"/>
              </a:rPr>
              <a:t> de Worde took over the press at the Red Pale, before eventually moving to Fleet Street near St. Pauls cathedral. In years to come the precincts of St. Pauls were to become a magnet for the workshops of printers and the shops of booksellers.</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The black letter type he used influenced other printers of the day. He was the first London printer to use borders of type ornaments and to use italic type. </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Although the RBLA does not have a work printed by Caxton himself, it does have a book printed by </a:t>
            </a:r>
            <a:r>
              <a:rPr lang="en-GB" sz="2000" dirty="0" err="1">
                <a:latin typeface="Centaur" panose="02030504050205020304" pitchFamily="18" charset="0"/>
                <a:cs typeface="Times New Roman" panose="02020603050405020304" pitchFamily="18" charset="0"/>
              </a:rPr>
              <a:t>Wynkyn</a:t>
            </a:r>
            <a:r>
              <a:rPr lang="en-GB" sz="2000" dirty="0">
                <a:latin typeface="Centaur" panose="02030504050205020304" pitchFamily="18" charset="0"/>
                <a:cs typeface="Times New Roman" panose="02020603050405020304" pitchFamily="18" charset="0"/>
              </a:rPr>
              <a:t> de Worde in 1498 on Caxton’s press in Westminster. This is a copy of </a:t>
            </a:r>
            <a:r>
              <a:rPr lang="en-GB" sz="2000" i="1" dirty="0">
                <a:latin typeface="Centaur" panose="02030504050205020304" pitchFamily="18" charset="0"/>
                <a:cs typeface="Times New Roman" panose="02020603050405020304" pitchFamily="18" charset="0"/>
              </a:rPr>
              <a:t>The Golden Legend</a:t>
            </a:r>
            <a:r>
              <a:rPr lang="en-GB" sz="2000" dirty="0">
                <a:latin typeface="Centaur" panose="02030504050205020304" pitchFamily="18" charset="0"/>
                <a:cs typeface="Times New Roman" panose="02020603050405020304" pitchFamily="18" charset="0"/>
              </a:rPr>
              <a:t>, the lives of the saints (INC 46).</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64155" y="382138"/>
            <a:ext cx="6127845" cy="6127845"/>
          </a:xfrm>
          <a:prstGeom prst="rect">
            <a:avLst/>
          </a:prstGeom>
        </p:spPr>
      </p:pic>
    </p:spTree>
    <p:extLst>
      <p:ext uri="{BB962C8B-B14F-4D97-AF65-F5344CB8AC3E}">
        <p14:creationId xmlns:p14="http://schemas.microsoft.com/office/powerpoint/2010/main" val="723640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365760"/>
            <a:ext cx="11228832" cy="5693866"/>
          </a:xfrm>
          <a:prstGeom prst="rect">
            <a:avLst/>
          </a:prstGeom>
          <a:noFill/>
        </p:spPr>
        <p:txBody>
          <a:bodyPr wrap="square" rtlCol="0">
            <a:spAutoFit/>
          </a:bodyPr>
          <a:lstStyle/>
          <a:p>
            <a:r>
              <a:rPr lang="en-GB" sz="2800" dirty="0">
                <a:latin typeface="Centaur" panose="02030504050205020304" pitchFamily="18" charset="0"/>
              </a:rPr>
              <a:t>The Founders’ Library collection here in the </a:t>
            </a:r>
            <a:r>
              <a:rPr lang="en-GB" sz="2800" dirty="0" err="1">
                <a:latin typeface="Centaur" panose="02030504050205020304" pitchFamily="18" charset="0"/>
              </a:rPr>
              <a:t>Roderic</a:t>
            </a:r>
            <a:r>
              <a:rPr lang="en-GB" sz="2800" dirty="0">
                <a:latin typeface="Centaur" panose="02030504050205020304" pitchFamily="18" charset="0"/>
              </a:rPr>
              <a:t> Bowen Library and Archives consists of 22,000 individual printed items.  The collection is made up of:</a:t>
            </a:r>
          </a:p>
          <a:p>
            <a:endParaRPr lang="en-GB" sz="2800" dirty="0">
              <a:latin typeface="Centaur" panose="02030504050205020304" pitchFamily="18" charset="0"/>
            </a:endParaRPr>
          </a:p>
          <a:p>
            <a:pPr marL="457200" indent="-457200">
              <a:buFont typeface="Arial" panose="020B0604020202020204" pitchFamily="34" charset="0"/>
              <a:buChar char="•"/>
            </a:pPr>
            <a:r>
              <a:rPr lang="en-GB" sz="2800" dirty="0">
                <a:latin typeface="Centaur" panose="02030504050205020304" pitchFamily="18" charset="0"/>
              </a:rPr>
              <a:t>66 incunabula.  The word incunabula is the Latin word for cradle and it refers to books printed in the ‘cradle of printing’ the period between 1450 and 1500.  </a:t>
            </a:r>
          </a:p>
          <a:p>
            <a:pPr marL="457200" indent="-457200">
              <a:buFont typeface="Arial" panose="020B0604020202020204" pitchFamily="34" charset="0"/>
              <a:buChar char="•"/>
            </a:pPr>
            <a:endParaRPr lang="en-GB" sz="2800" dirty="0">
              <a:latin typeface="Centaur" panose="02030504050205020304" pitchFamily="18" charset="0"/>
            </a:endParaRPr>
          </a:p>
          <a:p>
            <a:pPr marL="457200" indent="-457200">
              <a:buFont typeface="Arial" panose="020B0604020202020204" pitchFamily="34" charset="0"/>
              <a:buChar char="•"/>
            </a:pPr>
            <a:r>
              <a:rPr lang="en-GB" sz="2800" dirty="0">
                <a:latin typeface="Centaur" panose="02030504050205020304" pitchFamily="18" charset="0"/>
              </a:rPr>
              <a:t>Over four hundred books produced in the period between 1500 and 1550</a:t>
            </a:r>
          </a:p>
          <a:p>
            <a:pPr marL="457200" indent="-457200">
              <a:buFont typeface="Arial" panose="020B0604020202020204" pitchFamily="34" charset="0"/>
              <a:buChar char="•"/>
            </a:pPr>
            <a:endParaRPr lang="en-GB" sz="2800" dirty="0">
              <a:latin typeface="Centaur" panose="02030504050205020304" pitchFamily="18" charset="0"/>
            </a:endParaRPr>
          </a:p>
          <a:p>
            <a:pPr marL="457200" indent="-457200">
              <a:buFont typeface="Arial" panose="020B0604020202020204" pitchFamily="34" charset="0"/>
              <a:buChar char="•"/>
            </a:pPr>
            <a:r>
              <a:rPr lang="en-GB" sz="2800" dirty="0">
                <a:latin typeface="Centaur" panose="02030504050205020304" pitchFamily="18" charset="0"/>
              </a:rPr>
              <a:t>Around ten or eleven thousand books printed between 1550 and 1850.</a:t>
            </a:r>
          </a:p>
          <a:p>
            <a:pPr marL="457200" indent="-457200">
              <a:buFont typeface="Arial" panose="020B0604020202020204" pitchFamily="34" charset="0"/>
              <a:buChar char="•"/>
            </a:pPr>
            <a:endParaRPr lang="en-GB" sz="2800" dirty="0">
              <a:latin typeface="Centaur" panose="02030504050205020304" pitchFamily="18" charset="0"/>
            </a:endParaRPr>
          </a:p>
          <a:p>
            <a:pPr marL="457200" indent="-457200">
              <a:buFont typeface="Arial" panose="020B0604020202020204" pitchFamily="34" charset="0"/>
              <a:buChar char="•"/>
            </a:pPr>
            <a:r>
              <a:rPr lang="en-GB" sz="2800" dirty="0">
                <a:latin typeface="Centaur" panose="02030504050205020304" pitchFamily="18" charset="0"/>
              </a:rPr>
              <a:t>And ten thousand individual tracts and broadsides, from the seventeenth and eighteenth century, including some scarce broadsides from the English Civil War.  Broadsides are single sheet publications.    </a:t>
            </a:r>
          </a:p>
        </p:txBody>
      </p:sp>
    </p:spTree>
    <p:extLst>
      <p:ext uri="{BB962C8B-B14F-4D97-AF65-F5344CB8AC3E}">
        <p14:creationId xmlns:p14="http://schemas.microsoft.com/office/powerpoint/2010/main" val="82122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3185</TotalTime>
  <Words>3583</Words>
  <Application>Microsoft Office PowerPoint</Application>
  <PresentationFormat>Widescreen</PresentationFormat>
  <Paragraphs>161</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Centaur</vt:lpstr>
      <vt:lpstr>Garamond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Barton</dc:creator>
  <cp:lastModifiedBy>Peter Mitchell</cp:lastModifiedBy>
  <cp:revision>69</cp:revision>
  <dcterms:created xsi:type="dcterms:W3CDTF">2017-03-12T19:03:26Z</dcterms:created>
  <dcterms:modified xsi:type="dcterms:W3CDTF">2022-01-12T19:49:50Z</dcterms:modified>
</cp:coreProperties>
</file>