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982" r:id="rId2"/>
    <p:sldId id="983" r:id="rId3"/>
    <p:sldId id="324" r:id="rId4"/>
    <p:sldId id="265" r:id="rId5"/>
    <p:sldId id="1004" r:id="rId6"/>
    <p:sldId id="989" r:id="rId7"/>
    <p:sldId id="1085" r:id="rId8"/>
    <p:sldId id="1005" r:id="rId9"/>
    <p:sldId id="1009" r:id="rId10"/>
    <p:sldId id="1018" r:id="rId11"/>
    <p:sldId id="1089" r:id="rId12"/>
    <p:sldId id="1091" r:id="rId13"/>
    <p:sldId id="1024" r:id="rId14"/>
    <p:sldId id="1093" r:id="rId15"/>
    <p:sldId id="1092" r:id="rId16"/>
    <p:sldId id="1057" r:id="rId17"/>
    <p:sldId id="1094" r:id="rId18"/>
    <p:sldId id="1097" r:id="rId19"/>
    <p:sldId id="1030" r:id="rId20"/>
    <p:sldId id="1095" r:id="rId21"/>
    <p:sldId id="1099" r:id="rId22"/>
    <p:sldId id="1035" r:id="rId23"/>
    <p:sldId id="256" r:id="rId24"/>
    <p:sldId id="257" r:id="rId25"/>
    <p:sldId id="987" r:id="rId26"/>
    <p:sldId id="1100" r:id="rId2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94"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2A8A7E-4910-49EC-91E4-6E63E0F79093}" v="1" dt="2024-10-09T09:59:23.0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745" autoAdjust="0"/>
    <p:restoredTop sz="83079" autoAdjust="0"/>
  </p:normalViewPr>
  <p:slideViewPr>
    <p:cSldViewPr snapToGrid="0" showGuides="1">
      <p:cViewPr>
        <p:scale>
          <a:sx n="100" d="100"/>
          <a:sy n="100" d="100"/>
        </p:scale>
        <p:origin x="36" y="36"/>
      </p:cViewPr>
      <p:guideLst>
        <p:guide orient="horz" pos="1094"/>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2A2A8A7E-4910-49EC-91E4-6E63E0F79093}"/>
    <pc:docChg chg="delSld modSld modNotesMaster">
      <pc:chgData name="Ewa Kazimierska" userId="8edb7084-dccb-4d8f-9cfb-38098ea1d667" providerId="ADAL" clId="{2A2A8A7E-4910-49EC-91E4-6E63E0F79093}" dt="2024-10-09T10:14:16.539" v="17" actId="6549"/>
      <pc:docMkLst>
        <pc:docMk/>
      </pc:docMkLst>
      <pc:sldChg chg="del">
        <pc:chgData name="Ewa Kazimierska" userId="8edb7084-dccb-4d8f-9cfb-38098ea1d667" providerId="ADAL" clId="{2A2A8A7E-4910-49EC-91E4-6E63E0F79093}" dt="2024-10-09T09:58:35.951" v="1" actId="47"/>
        <pc:sldMkLst>
          <pc:docMk/>
          <pc:sldMk cId="408431956" sldId="262"/>
        </pc:sldMkLst>
      </pc:sldChg>
      <pc:sldChg chg="modNotesTx">
        <pc:chgData name="Ewa Kazimierska" userId="8edb7084-dccb-4d8f-9cfb-38098ea1d667" providerId="ADAL" clId="{2A2A8A7E-4910-49EC-91E4-6E63E0F79093}" dt="2024-10-09T10:12:43.421" v="6" actId="6549"/>
        <pc:sldMkLst>
          <pc:docMk/>
          <pc:sldMk cId="4086948720" sldId="265"/>
        </pc:sldMkLst>
      </pc:sldChg>
      <pc:sldChg chg="modNotesTx">
        <pc:chgData name="Ewa Kazimierska" userId="8edb7084-dccb-4d8f-9cfb-38098ea1d667" providerId="ADAL" clId="{2A2A8A7E-4910-49EC-91E4-6E63E0F79093}" dt="2024-10-09T10:12:37.172" v="5" actId="6549"/>
        <pc:sldMkLst>
          <pc:docMk/>
          <pc:sldMk cId="2474981663" sldId="324"/>
        </pc:sldMkLst>
      </pc:sldChg>
      <pc:sldChg chg="modNotesTx">
        <pc:chgData name="Ewa Kazimierska" userId="8edb7084-dccb-4d8f-9cfb-38098ea1d667" providerId="ADAL" clId="{2A2A8A7E-4910-49EC-91E4-6E63E0F79093}" dt="2024-10-09T10:12:30.191" v="4" actId="6549"/>
        <pc:sldMkLst>
          <pc:docMk/>
          <pc:sldMk cId="2218181142" sldId="983"/>
        </pc:sldMkLst>
      </pc:sldChg>
      <pc:sldChg chg="del">
        <pc:chgData name="Ewa Kazimierska" userId="8edb7084-dccb-4d8f-9cfb-38098ea1d667" providerId="ADAL" clId="{2A2A8A7E-4910-49EC-91E4-6E63E0F79093}" dt="2024-10-09T09:58:38.627" v="2" actId="47"/>
        <pc:sldMkLst>
          <pc:docMk/>
          <pc:sldMk cId="1564479231" sldId="993"/>
        </pc:sldMkLst>
      </pc:sldChg>
      <pc:sldChg chg="modNotesTx">
        <pc:chgData name="Ewa Kazimierska" userId="8edb7084-dccb-4d8f-9cfb-38098ea1d667" providerId="ADAL" clId="{2A2A8A7E-4910-49EC-91E4-6E63E0F79093}" dt="2024-10-09T10:13:11.286" v="7" actId="6549"/>
        <pc:sldMkLst>
          <pc:docMk/>
          <pc:sldMk cId="1759996370" sldId="1018"/>
        </pc:sldMkLst>
      </pc:sldChg>
      <pc:sldChg chg="modNotesTx">
        <pc:chgData name="Ewa Kazimierska" userId="8edb7084-dccb-4d8f-9cfb-38098ea1d667" providerId="ADAL" clId="{2A2A8A7E-4910-49EC-91E4-6E63E0F79093}" dt="2024-10-09T10:13:30.760" v="10" actId="6549"/>
        <pc:sldMkLst>
          <pc:docMk/>
          <pc:sldMk cId="3147491578" sldId="1024"/>
        </pc:sldMkLst>
      </pc:sldChg>
      <pc:sldChg chg="modNotesTx">
        <pc:chgData name="Ewa Kazimierska" userId="8edb7084-dccb-4d8f-9cfb-38098ea1d667" providerId="ADAL" clId="{2A2A8A7E-4910-49EC-91E4-6E63E0F79093}" dt="2024-10-09T10:14:04.639" v="15" actId="6549"/>
        <pc:sldMkLst>
          <pc:docMk/>
          <pc:sldMk cId="3016720352" sldId="1030"/>
        </pc:sldMkLst>
      </pc:sldChg>
      <pc:sldChg chg="modNotesTx">
        <pc:chgData name="Ewa Kazimierska" userId="8edb7084-dccb-4d8f-9cfb-38098ea1d667" providerId="ADAL" clId="{2A2A8A7E-4910-49EC-91E4-6E63E0F79093}" dt="2024-10-09T10:14:16.539" v="17" actId="6549"/>
        <pc:sldMkLst>
          <pc:docMk/>
          <pc:sldMk cId="2811815298" sldId="1035"/>
        </pc:sldMkLst>
      </pc:sldChg>
      <pc:sldChg chg="del">
        <pc:chgData name="Ewa Kazimierska" userId="8edb7084-dccb-4d8f-9cfb-38098ea1d667" providerId="ADAL" clId="{2A2A8A7E-4910-49EC-91E4-6E63E0F79093}" dt="2024-10-09T09:57:27.648" v="0" actId="47"/>
        <pc:sldMkLst>
          <pc:docMk/>
          <pc:sldMk cId="3990043419" sldId="1039"/>
        </pc:sldMkLst>
      </pc:sldChg>
      <pc:sldChg chg="del">
        <pc:chgData name="Ewa Kazimierska" userId="8edb7084-dccb-4d8f-9cfb-38098ea1d667" providerId="ADAL" clId="{2A2A8A7E-4910-49EC-91E4-6E63E0F79093}" dt="2024-10-09T09:57:27.648" v="0" actId="47"/>
        <pc:sldMkLst>
          <pc:docMk/>
          <pc:sldMk cId="4127455181" sldId="1040"/>
        </pc:sldMkLst>
      </pc:sldChg>
      <pc:sldChg chg="del">
        <pc:chgData name="Ewa Kazimierska" userId="8edb7084-dccb-4d8f-9cfb-38098ea1d667" providerId="ADAL" clId="{2A2A8A7E-4910-49EC-91E4-6E63E0F79093}" dt="2024-10-09T09:57:27.648" v="0" actId="47"/>
        <pc:sldMkLst>
          <pc:docMk/>
          <pc:sldMk cId="2980067464" sldId="1041"/>
        </pc:sldMkLst>
      </pc:sldChg>
      <pc:sldChg chg="del">
        <pc:chgData name="Ewa Kazimierska" userId="8edb7084-dccb-4d8f-9cfb-38098ea1d667" providerId="ADAL" clId="{2A2A8A7E-4910-49EC-91E4-6E63E0F79093}" dt="2024-10-09T09:57:27.648" v="0" actId="47"/>
        <pc:sldMkLst>
          <pc:docMk/>
          <pc:sldMk cId="2855315809" sldId="1042"/>
        </pc:sldMkLst>
      </pc:sldChg>
      <pc:sldChg chg="del">
        <pc:chgData name="Ewa Kazimierska" userId="8edb7084-dccb-4d8f-9cfb-38098ea1d667" providerId="ADAL" clId="{2A2A8A7E-4910-49EC-91E4-6E63E0F79093}" dt="2024-10-09T09:57:27.648" v="0" actId="47"/>
        <pc:sldMkLst>
          <pc:docMk/>
          <pc:sldMk cId="1692182446" sldId="1043"/>
        </pc:sldMkLst>
      </pc:sldChg>
      <pc:sldChg chg="del">
        <pc:chgData name="Ewa Kazimierska" userId="8edb7084-dccb-4d8f-9cfb-38098ea1d667" providerId="ADAL" clId="{2A2A8A7E-4910-49EC-91E4-6E63E0F79093}" dt="2024-10-09T09:57:27.648" v="0" actId="47"/>
        <pc:sldMkLst>
          <pc:docMk/>
          <pc:sldMk cId="3893547451" sldId="1044"/>
        </pc:sldMkLst>
      </pc:sldChg>
      <pc:sldChg chg="del">
        <pc:chgData name="Ewa Kazimierska" userId="8edb7084-dccb-4d8f-9cfb-38098ea1d667" providerId="ADAL" clId="{2A2A8A7E-4910-49EC-91E4-6E63E0F79093}" dt="2024-10-09T09:57:27.648" v="0" actId="47"/>
        <pc:sldMkLst>
          <pc:docMk/>
          <pc:sldMk cId="2128353675" sldId="1045"/>
        </pc:sldMkLst>
      </pc:sldChg>
      <pc:sldChg chg="del">
        <pc:chgData name="Ewa Kazimierska" userId="8edb7084-dccb-4d8f-9cfb-38098ea1d667" providerId="ADAL" clId="{2A2A8A7E-4910-49EC-91E4-6E63E0F79093}" dt="2024-10-09T09:57:27.648" v="0" actId="47"/>
        <pc:sldMkLst>
          <pc:docMk/>
          <pc:sldMk cId="1109526126" sldId="1046"/>
        </pc:sldMkLst>
      </pc:sldChg>
      <pc:sldChg chg="del">
        <pc:chgData name="Ewa Kazimierska" userId="8edb7084-dccb-4d8f-9cfb-38098ea1d667" providerId="ADAL" clId="{2A2A8A7E-4910-49EC-91E4-6E63E0F79093}" dt="2024-10-09T09:57:27.648" v="0" actId="47"/>
        <pc:sldMkLst>
          <pc:docMk/>
          <pc:sldMk cId="1884881052" sldId="1047"/>
        </pc:sldMkLst>
      </pc:sldChg>
      <pc:sldChg chg="del">
        <pc:chgData name="Ewa Kazimierska" userId="8edb7084-dccb-4d8f-9cfb-38098ea1d667" providerId="ADAL" clId="{2A2A8A7E-4910-49EC-91E4-6E63E0F79093}" dt="2024-10-09T09:57:27.648" v="0" actId="47"/>
        <pc:sldMkLst>
          <pc:docMk/>
          <pc:sldMk cId="3463689290" sldId="1048"/>
        </pc:sldMkLst>
      </pc:sldChg>
      <pc:sldChg chg="del">
        <pc:chgData name="Ewa Kazimierska" userId="8edb7084-dccb-4d8f-9cfb-38098ea1d667" providerId="ADAL" clId="{2A2A8A7E-4910-49EC-91E4-6E63E0F79093}" dt="2024-10-09T09:57:27.648" v="0" actId="47"/>
        <pc:sldMkLst>
          <pc:docMk/>
          <pc:sldMk cId="3687213997" sldId="1049"/>
        </pc:sldMkLst>
      </pc:sldChg>
      <pc:sldChg chg="del">
        <pc:chgData name="Ewa Kazimierska" userId="8edb7084-dccb-4d8f-9cfb-38098ea1d667" providerId="ADAL" clId="{2A2A8A7E-4910-49EC-91E4-6E63E0F79093}" dt="2024-10-09T09:57:27.648" v="0" actId="47"/>
        <pc:sldMkLst>
          <pc:docMk/>
          <pc:sldMk cId="3149343151" sldId="1050"/>
        </pc:sldMkLst>
      </pc:sldChg>
      <pc:sldChg chg="del">
        <pc:chgData name="Ewa Kazimierska" userId="8edb7084-dccb-4d8f-9cfb-38098ea1d667" providerId="ADAL" clId="{2A2A8A7E-4910-49EC-91E4-6E63E0F79093}" dt="2024-10-09T09:57:27.648" v="0" actId="47"/>
        <pc:sldMkLst>
          <pc:docMk/>
          <pc:sldMk cId="1781992023" sldId="1051"/>
        </pc:sldMkLst>
      </pc:sldChg>
      <pc:sldChg chg="del">
        <pc:chgData name="Ewa Kazimierska" userId="8edb7084-dccb-4d8f-9cfb-38098ea1d667" providerId="ADAL" clId="{2A2A8A7E-4910-49EC-91E4-6E63E0F79093}" dt="2024-10-09T09:57:27.648" v="0" actId="47"/>
        <pc:sldMkLst>
          <pc:docMk/>
          <pc:sldMk cId="566513475" sldId="1052"/>
        </pc:sldMkLst>
      </pc:sldChg>
      <pc:sldChg chg="del">
        <pc:chgData name="Ewa Kazimierska" userId="8edb7084-dccb-4d8f-9cfb-38098ea1d667" providerId="ADAL" clId="{2A2A8A7E-4910-49EC-91E4-6E63E0F79093}" dt="2024-10-09T09:57:27.648" v="0" actId="47"/>
        <pc:sldMkLst>
          <pc:docMk/>
          <pc:sldMk cId="775446136" sldId="1053"/>
        </pc:sldMkLst>
      </pc:sldChg>
      <pc:sldChg chg="del">
        <pc:chgData name="Ewa Kazimierska" userId="8edb7084-dccb-4d8f-9cfb-38098ea1d667" providerId="ADAL" clId="{2A2A8A7E-4910-49EC-91E4-6E63E0F79093}" dt="2024-10-09T09:57:27.648" v="0" actId="47"/>
        <pc:sldMkLst>
          <pc:docMk/>
          <pc:sldMk cId="2907810682" sldId="1054"/>
        </pc:sldMkLst>
      </pc:sldChg>
      <pc:sldChg chg="del">
        <pc:chgData name="Ewa Kazimierska" userId="8edb7084-dccb-4d8f-9cfb-38098ea1d667" providerId="ADAL" clId="{2A2A8A7E-4910-49EC-91E4-6E63E0F79093}" dt="2024-10-09T09:57:27.648" v="0" actId="47"/>
        <pc:sldMkLst>
          <pc:docMk/>
          <pc:sldMk cId="843549509" sldId="1055"/>
        </pc:sldMkLst>
      </pc:sldChg>
      <pc:sldChg chg="del">
        <pc:chgData name="Ewa Kazimierska" userId="8edb7084-dccb-4d8f-9cfb-38098ea1d667" providerId="ADAL" clId="{2A2A8A7E-4910-49EC-91E4-6E63E0F79093}" dt="2024-10-09T09:57:27.648" v="0" actId="47"/>
        <pc:sldMkLst>
          <pc:docMk/>
          <pc:sldMk cId="3489098922" sldId="1056"/>
        </pc:sldMkLst>
      </pc:sldChg>
      <pc:sldChg chg="modNotesTx">
        <pc:chgData name="Ewa Kazimierska" userId="8edb7084-dccb-4d8f-9cfb-38098ea1d667" providerId="ADAL" clId="{2A2A8A7E-4910-49EC-91E4-6E63E0F79093}" dt="2024-10-09T10:13:52.291" v="13" actId="6549"/>
        <pc:sldMkLst>
          <pc:docMk/>
          <pc:sldMk cId="1073770930" sldId="1057"/>
        </pc:sldMkLst>
      </pc:sldChg>
      <pc:sldChg chg="del">
        <pc:chgData name="Ewa Kazimierska" userId="8edb7084-dccb-4d8f-9cfb-38098ea1d667" providerId="ADAL" clId="{2A2A8A7E-4910-49EC-91E4-6E63E0F79093}" dt="2024-10-09T09:57:27.648" v="0" actId="47"/>
        <pc:sldMkLst>
          <pc:docMk/>
          <pc:sldMk cId="3415410504" sldId="1058"/>
        </pc:sldMkLst>
      </pc:sldChg>
      <pc:sldChg chg="del">
        <pc:chgData name="Ewa Kazimierska" userId="8edb7084-dccb-4d8f-9cfb-38098ea1d667" providerId="ADAL" clId="{2A2A8A7E-4910-49EC-91E4-6E63E0F79093}" dt="2024-10-09T09:57:27.648" v="0" actId="47"/>
        <pc:sldMkLst>
          <pc:docMk/>
          <pc:sldMk cId="3111620122" sldId="1059"/>
        </pc:sldMkLst>
      </pc:sldChg>
      <pc:sldChg chg="del">
        <pc:chgData name="Ewa Kazimierska" userId="8edb7084-dccb-4d8f-9cfb-38098ea1d667" providerId="ADAL" clId="{2A2A8A7E-4910-49EC-91E4-6E63E0F79093}" dt="2024-10-09T09:57:27.648" v="0" actId="47"/>
        <pc:sldMkLst>
          <pc:docMk/>
          <pc:sldMk cId="3895077891" sldId="1064"/>
        </pc:sldMkLst>
      </pc:sldChg>
      <pc:sldChg chg="del">
        <pc:chgData name="Ewa Kazimierska" userId="8edb7084-dccb-4d8f-9cfb-38098ea1d667" providerId="ADAL" clId="{2A2A8A7E-4910-49EC-91E4-6E63E0F79093}" dt="2024-10-09T09:57:27.648" v="0" actId="47"/>
        <pc:sldMkLst>
          <pc:docMk/>
          <pc:sldMk cId="1289219080" sldId="1065"/>
        </pc:sldMkLst>
      </pc:sldChg>
      <pc:sldChg chg="del">
        <pc:chgData name="Ewa Kazimierska" userId="8edb7084-dccb-4d8f-9cfb-38098ea1d667" providerId="ADAL" clId="{2A2A8A7E-4910-49EC-91E4-6E63E0F79093}" dt="2024-10-09T09:57:27.648" v="0" actId="47"/>
        <pc:sldMkLst>
          <pc:docMk/>
          <pc:sldMk cId="1368267141" sldId="1066"/>
        </pc:sldMkLst>
      </pc:sldChg>
      <pc:sldChg chg="del">
        <pc:chgData name="Ewa Kazimierska" userId="8edb7084-dccb-4d8f-9cfb-38098ea1d667" providerId="ADAL" clId="{2A2A8A7E-4910-49EC-91E4-6E63E0F79093}" dt="2024-10-09T09:57:27.648" v="0" actId="47"/>
        <pc:sldMkLst>
          <pc:docMk/>
          <pc:sldMk cId="95458966" sldId="1067"/>
        </pc:sldMkLst>
      </pc:sldChg>
      <pc:sldChg chg="del">
        <pc:chgData name="Ewa Kazimierska" userId="8edb7084-dccb-4d8f-9cfb-38098ea1d667" providerId="ADAL" clId="{2A2A8A7E-4910-49EC-91E4-6E63E0F79093}" dt="2024-10-09T09:57:27.648" v="0" actId="47"/>
        <pc:sldMkLst>
          <pc:docMk/>
          <pc:sldMk cId="2955542373" sldId="1068"/>
        </pc:sldMkLst>
      </pc:sldChg>
      <pc:sldChg chg="del">
        <pc:chgData name="Ewa Kazimierska" userId="8edb7084-dccb-4d8f-9cfb-38098ea1d667" providerId="ADAL" clId="{2A2A8A7E-4910-49EC-91E4-6E63E0F79093}" dt="2024-10-09T09:57:27.648" v="0" actId="47"/>
        <pc:sldMkLst>
          <pc:docMk/>
          <pc:sldMk cId="4261167091" sldId="1069"/>
        </pc:sldMkLst>
      </pc:sldChg>
      <pc:sldChg chg="del">
        <pc:chgData name="Ewa Kazimierska" userId="8edb7084-dccb-4d8f-9cfb-38098ea1d667" providerId="ADAL" clId="{2A2A8A7E-4910-49EC-91E4-6E63E0F79093}" dt="2024-10-09T09:57:27.648" v="0" actId="47"/>
        <pc:sldMkLst>
          <pc:docMk/>
          <pc:sldMk cId="4225555844" sldId="1070"/>
        </pc:sldMkLst>
      </pc:sldChg>
      <pc:sldChg chg="del">
        <pc:chgData name="Ewa Kazimierska" userId="8edb7084-dccb-4d8f-9cfb-38098ea1d667" providerId="ADAL" clId="{2A2A8A7E-4910-49EC-91E4-6E63E0F79093}" dt="2024-10-09T09:57:27.648" v="0" actId="47"/>
        <pc:sldMkLst>
          <pc:docMk/>
          <pc:sldMk cId="3561874180" sldId="1071"/>
        </pc:sldMkLst>
      </pc:sldChg>
      <pc:sldChg chg="del">
        <pc:chgData name="Ewa Kazimierska" userId="8edb7084-dccb-4d8f-9cfb-38098ea1d667" providerId="ADAL" clId="{2A2A8A7E-4910-49EC-91E4-6E63E0F79093}" dt="2024-10-09T09:57:27.648" v="0" actId="47"/>
        <pc:sldMkLst>
          <pc:docMk/>
          <pc:sldMk cId="639607498" sldId="1072"/>
        </pc:sldMkLst>
      </pc:sldChg>
      <pc:sldChg chg="del">
        <pc:chgData name="Ewa Kazimierska" userId="8edb7084-dccb-4d8f-9cfb-38098ea1d667" providerId="ADAL" clId="{2A2A8A7E-4910-49EC-91E4-6E63E0F79093}" dt="2024-10-09T09:57:27.648" v="0" actId="47"/>
        <pc:sldMkLst>
          <pc:docMk/>
          <pc:sldMk cId="1650962048" sldId="1073"/>
        </pc:sldMkLst>
      </pc:sldChg>
      <pc:sldChg chg="del">
        <pc:chgData name="Ewa Kazimierska" userId="8edb7084-dccb-4d8f-9cfb-38098ea1d667" providerId="ADAL" clId="{2A2A8A7E-4910-49EC-91E4-6E63E0F79093}" dt="2024-10-09T09:57:27.648" v="0" actId="47"/>
        <pc:sldMkLst>
          <pc:docMk/>
          <pc:sldMk cId="3899491177" sldId="1074"/>
        </pc:sldMkLst>
      </pc:sldChg>
      <pc:sldChg chg="del">
        <pc:chgData name="Ewa Kazimierska" userId="8edb7084-dccb-4d8f-9cfb-38098ea1d667" providerId="ADAL" clId="{2A2A8A7E-4910-49EC-91E4-6E63E0F79093}" dt="2024-10-09T09:57:27.648" v="0" actId="47"/>
        <pc:sldMkLst>
          <pc:docMk/>
          <pc:sldMk cId="1028549223" sldId="1075"/>
        </pc:sldMkLst>
      </pc:sldChg>
      <pc:sldChg chg="del">
        <pc:chgData name="Ewa Kazimierska" userId="8edb7084-dccb-4d8f-9cfb-38098ea1d667" providerId="ADAL" clId="{2A2A8A7E-4910-49EC-91E4-6E63E0F79093}" dt="2024-10-09T09:57:27.648" v="0" actId="47"/>
        <pc:sldMkLst>
          <pc:docMk/>
          <pc:sldMk cId="2094462053" sldId="1076"/>
        </pc:sldMkLst>
      </pc:sldChg>
      <pc:sldChg chg="del">
        <pc:chgData name="Ewa Kazimierska" userId="8edb7084-dccb-4d8f-9cfb-38098ea1d667" providerId="ADAL" clId="{2A2A8A7E-4910-49EC-91E4-6E63E0F79093}" dt="2024-10-09T09:57:27.648" v="0" actId="47"/>
        <pc:sldMkLst>
          <pc:docMk/>
          <pc:sldMk cId="3613688746" sldId="1077"/>
        </pc:sldMkLst>
      </pc:sldChg>
      <pc:sldChg chg="del">
        <pc:chgData name="Ewa Kazimierska" userId="8edb7084-dccb-4d8f-9cfb-38098ea1d667" providerId="ADAL" clId="{2A2A8A7E-4910-49EC-91E4-6E63E0F79093}" dt="2024-10-09T09:57:27.648" v="0" actId="47"/>
        <pc:sldMkLst>
          <pc:docMk/>
          <pc:sldMk cId="694178828" sldId="1078"/>
        </pc:sldMkLst>
      </pc:sldChg>
      <pc:sldChg chg="del">
        <pc:chgData name="Ewa Kazimierska" userId="8edb7084-dccb-4d8f-9cfb-38098ea1d667" providerId="ADAL" clId="{2A2A8A7E-4910-49EC-91E4-6E63E0F79093}" dt="2024-10-09T09:57:27.648" v="0" actId="47"/>
        <pc:sldMkLst>
          <pc:docMk/>
          <pc:sldMk cId="2264609065" sldId="1079"/>
        </pc:sldMkLst>
      </pc:sldChg>
      <pc:sldChg chg="del">
        <pc:chgData name="Ewa Kazimierska" userId="8edb7084-dccb-4d8f-9cfb-38098ea1d667" providerId="ADAL" clId="{2A2A8A7E-4910-49EC-91E4-6E63E0F79093}" dt="2024-10-09T09:57:27.648" v="0" actId="47"/>
        <pc:sldMkLst>
          <pc:docMk/>
          <pc:sldMk cId="1859494082" sldId="1080"/>
        </pc:sldMkLst>
      </pc:sldChg>
      <pc:sldChg chg="del">
        <pc:chgData name="Ewa Kazimierska" userId="8edb7084-dccb-4d8f-9cfb-38098ea1d667" providerId="ADAL" clId="{2A2A8A7E-4910-49EC-91E4-6E63E0F79093}" dt="2024-10-09T09:57:27.648" v="0" actId="47"/>
        <pc:sldMkLst>
          <pc:docMk/>
          <pc:sldMk cId="979413857" sldId="1081"/>
        </pc:sldMkLst>
      </pc:sldChg>
      <pc:sldChg chg="del">
        <pc:chgData name="Ewa Kazimierska" userId="8edb7084-dccb-4d8f-9cfb-38098ea1d667" providerId="ADAL" clId="{2A2A8A7E-4910-49EC-91E4-6E63E0F79093}" dt="2024-10-09T09:57:27.648" v="0" actId="47"/>
        <pc:sldMkLst>
          <pc:docMk/>
          <pc:sldMk cId="2237356360" sldId="1084"/>
        </pc:sldMkLst>
      </pc:sldChg>
      <pc:sldChg chg="modNotesTx">
        <pc:chgData name="Ewa Kazimierska" userId="8edb7084-dccb-4d8f-9cfb-38098ea1d667" providerId="ADAL" clId="{2A2A8A7E-4910-49EC-91E4-6E63E0F79093}" dt="2024-10-09T10:13:18.585" v="8" actId="6549"/>
        <pc:sldMkLst>
          <pc:docMk/>
          <pc:sldMk cId="2114807519" sldId="1089"/>
        </pc:sldMkLst>
      </pc:sldChg>
      <pc:sldChg chg="modNotesTx">
        <pc:chgData name="Ewa Kazimierska" userId="8edb7084-dccb-4d8f-9cfb-38098ea1d667" providerId="ADAL" clId="{2A2A8A7E-4910-49EC-91E4-6E63E0F79093}" dt="2024-10-09T10:13:25.295" v="9" actId="6549"/>
        <pc:sldMkLst>
          <pc:docMk/>
          <pc:sldMk cId="2852882612" sldId="1091"/>
        </pc:sldMkLst>
      </pc:sldChg>
      <pc:sldChg chg="modNotesTx">
        <pc:chgData name="Ewa Kazimierska" userId="8edb7084-dccb-4d8f-9cfb-38098ea1d667" providerId="ADAL" clId="{2A2A8A7E-4910-49EC-91E4-6E63E0F79093}" dt="2024-10-09T10:13:46.824" v="12" actId="6549"/>
        <pc:sldMkLst>
          <pc:docMk/>
          <pc:sldMk cId="4208999364" sldId="1092"/>
        </pc:sldMkLst>
      </pc:sldChg>
      <pc:sldChg chg="modNotesTx">
        <pc:chgData name="Ewa Kazimierska" userId="8edb7084-dccb-4d8f-9cfb-38098ea1d667" providerId="ADAL" clId="{2A2A8A7E-4910-49EC-91E4-6E63E0F79093}" dt="2024-10-09T10:13:56.292" v="14" actId="6549"/>
        <pc:sldMkLst>
          <pc:docMk/>
          <pc:sldMk cId="2809777844" sldId="1094"/>
        </pc:sldMkLst>
      </pc:sldChg>
      <pc:sldChg chg="modNotesTx">
        <pc:chgData name="Ewa Kazimierska" userId="8edb7084-dccb-4d8f-9cfb-38098ea1d667" providerId="ADAL" clId="{2A2A8A7E-4910-49EC-91E4-6E63E0F79093}" dt="2024-10-09T10:14:11.210" v="16" actId="6549"/>
        <pc:sldMkLst>
          <pc:docMk/>
          <pc:sldMk cId="1837413056" sldId="109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7DDD1BD-14C2-4378-A4D9-88618A12A573}" type="datetimeFigureOut">
              <a:rPr lang="en-GB" smtClean="0"/>
              <a:t>04/10/2024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0ACC3DB-303A-40F3-A218-C86FD4680690}" type="slidenum">
              <a:rPr lang="en-GB" smtClean="0"/>
              <a:t>‹#›</a:t>
            </a:fld>
            <a:endParaRPr lang="en-GB"/>
          </a:p>
        </p:txBody>
      </p:sp>
    </p:spTree>
    <p:extLst>
      <p:ext uri="{BB962C8B-B14F-4D97-AF65-F5344CB8AC3E}">
        <p14:creationId xmlns:p14="http://schemas.microsoft.com/office/powerpoint/2010/main" val="3300240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ACC3DB-303A-40F3-A218-C86FD4680690}" type="slidenum">
              <a:rPr lang="en-GB" smtClean="0"/>
              <a:t>1</a:t>
            </a:fld>
            <a:endParaRPr lang="en-GB"/>
          </a:p>
        </p:txBody>
      </p:sp>
    </p:spTree>
    <p:extLst>
      <p:ext uri="{BB962C8B-B14F-4D97-AF65-F5344CB8AC3E}">
        <p14:creationId xmlns:p14="http://schemas.microsoft.com/office/powerpoint/2010/main" val="3061148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2</a:t>
            </a:fld>
            <a:endParaRPr lang="en-GB"/>
          </a:p>
        </p:txBody>
      </p:sp>
    </p:spTree>
    <p:extLst>
      <p:ext uri="{BB962C8B-B14F-4D97-AF65-F5344CB8AC3E}">
        <p14:creationId xmlns:p14="http://schemas.microsoft.com/office/powerpoint/2010/main" val="26025098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3</a:t>
            </a:fld>
            <a:endParaRPr lang="en-GB"/>
          </a:p>
        </p:txBody>
      </p:sp>
    </p:spTree>
    <p:extLst>
      <p:ext uri="{BB962C8B-B14F-4D97-AF65-F5344CB8AC3E}">
        <p14:creationId xmlns:p14="http://schemas.microsoft.com/office/powerpoint/2010/main" val="851804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4</a:t>
            </a:fld>
            <a:endParaRPr lang="en-GB"/>
          </a:p>
        </p:txBody>
      </p:sp>
    </p:spTree>
    <p:extLst>
      <p:ext uri="{BB962C8B-B14F-4D97-AF65-F5344CB8AC3E}">
        <p14:creationId xmlns:p14="http://schemas.microsoft.com/office/powerpoint/2010/main" val="851110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ACC3DB-303A-40F3-A218-C86FD4680690}" type="slidenum">
              <a:rPr lang="en-GB" smtClean="0"/>
              <a:t>5</a:t>
            </a:fld>
            <a:endParaRPr lang="en-GB"/>
          </a:p>
        </p:txBody>
      </p:sp>
    </p:spTree>
    <p:extLst>
      <p:ext uri="{BB962C8B-B14F-4D97-AF65-F5344CB8AC3E}">
        <p14:creationId xmlns:p14="http://schemas.microsoft.com/office/powerpoint/2010/main" val="10048600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Font typeface="Arial" panose="020B0604020202020204" pitchFamily="34" charset="0"/>
              <a:buChar char="•"/>
              <a:tabLst>
                <a:tab pos="457200" algn="l"/>
              </a:tabLst>
            </a:pPr>
            <a:r>
              <a:rPr lang="en-GB" sz="1400" dirty="0">
                <a:effectLst/>
                <a:latin typeface="Calibri" panose="020F0502020204030204" pitchFamily="34" charset="0"/>
                <a:ea typeface="DengXian" panose="02010600030101010101" pitchFamily="2" charset="-122"/>
                <a:cs typeface="Times New Roman" panose="02020603050405020304" pitchFamily="18" charset="0"/>
              </a:rPr>
              <a:t>The specific interaction of EM radiation with explosive molecules allows for the identification of chemical bonds, functional groups, and molecular structures. For example:</a:t>
            </a:r>
          </a:p>
          <a:p>
            <a:pPr marL="742950" lvl="1" indent="-285750">
              <a:lnSpc>
                <a:spcPct val="107000"/>
              </a:lnSpc>
              <a:spcAft>
                <a:spcPts val="800"/>
              </a:spcAft>
              <a:buFont typeface="Arial" panose="020B0604020202020204" pitchFamily="34" charset="0"/>
              <a:buChar char="•"/>
              <a:tabLst>
                <a:tab pos="914400" algn="l"/>
              </a:tabLst>
            </a:pPr>
            <a:r>
              <a:rPr lang="en-GB" sz="1400" b="1" dirty="0">
                <a:effectLst/>
                <a:latin typeface="Calibri" panose="020F0502020204030204" pitchFamily="34" charset="0"/>
                <a:ea typeface="DengXian" panose="02010600030101010101" pitchFamily="2" charset="-122"/>
                <a:cs typeface="Times New Roman" panose="02020603050405020304" pitchFamily="18" charset="0"/>
              </a:rPr>
              <a:t>TNT (Trinitrotoluene):</a:t>
            </a:r>
            <a:r>
              <a:rPr lang="en-GB" sz="1400" dirty="0">
                <a:effectLst/>
                <a:latin typeface="Calibri" panose="020F0502020204030204" pitchFamily="34" charset="0"/>
                <a:ea typeface="DengXian" panose="02010600030101010101" pitchFamily="2" charset="-122"/>
                <a:cs typeface="Times New Roman" panose="02020603050405020304" pitchFamily="18" charset="0"/>
              </a:rPr>
              <a:t> The presence of aromatic rings and nitro groups in TNT creates unique peaks in both FT-IR and Raman spectra.</a:t>
            </a:r>
          </a:p>
          <a:p>
            <a:pPr marL="742950" lvl="1" indent="-285750">
              <a:lnSpc>
                <a:spcPct val="107000"/>
              </a:lnSpc>
              <a:spcAft>
                <a:spcPts val="800"/>
              </a:spcAft>
              <a:buFont typeface="Arial" panose="020B0604020202020204" pitchFamily="34" charset="0"/>
              <a:buChar char="•"/>
              <a:tabLst>
                <a:tab pos="914400" algn="l"/>
              </a:tabLst>
            </a:pPr>
            <a:r>
              <a:rPr lang="en-GB" sz="1400" b="1" dirty="0">
                <a:effectLst/>
                <a:latin typeface="Calibri" panose="020F0502020204030204" pitchFamily="34" charset="0"/>
                <a:ea typeface="DengXian" panose="02010600030101010101" pitchFamily="2" charset="-122"/>
                <a:cs typeface="Times New Roman" panose="02020603050405020304" pitchFamily="18" charset="0"/>
              </a:rPr>
              <a:t>RDX and PETN:</a:t>
            </a:r>
            <a:r>
              <a:rPr lang="en-GB" sz="1400" dirty="0">
                <a:effectLst/>
                <a:latin typeface="Calibri" panose="020F0502020204030204" pitchFamily="34" charset="0"/>
                <a:ea typeface="DengXian" panose="02010600030101010101" pitchFamily="2" charset="-122"/>
                <a:cs typeface="Times New Roman" panose="02020603050405020304" pitchFamily="18" charset="0"/>
              </a:rPr>
              <a:t> These explosives contain complex nitro-containing structures that are easily identifiable due to strong vibrational modes in the IR region and sharp peaks in Raman spectroscopy.</a:t>
            </a:r>
          </a:p>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6</a:t>
            </a:fld>
            <a:endParaRPr lang="en-GB"/>
          </a:p>
        </p:txBody>
      </p:sp>
    </p:spTree>
    <p:extLst>
      <p:ext uri="{BB962C8B-B14F-4D97-AF65-F5344CB8AC3E}">
        <p14:creationId xmlns:p14="http://schemas.microsoft.com/office/powerpoint/2010/main" val="19696110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ACC3DB-303A-40F3-A218-C86FD4680690}" type="slidenum">
              <a:rPr lang="en-GB" smtClean="0"/>
              <a:t>7</a:t>
            </a:fld>
            <a:endParaRPr lang="en-GB"/>
          </a:p>
        </p:txBody>
      </p:sp>
    </p:spTree>
    <p:extLst>
      <p:ext uri="{BB962C8B-B14F-4D97-AF65-F5344CB8AC3E}">
        <p14:creationId xmlns:p14="http://schemas.microsoft.com/office/powerpoint/2010/main" val="2898570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Wavenumbers are preferred in spectroscopy because they are directly proportional to energy, simplifying calculations. They provide better resolution in certain spectral ranges, especially in vibrational and rotational spectroscopy, where wavenumbers align naturally with molecular transitions. Additionally, wavenumbers make it easier to interpret spectra and are historically well-established in fields like infrared and Raman spectroscopy.</a:t>
            </a:r>
          </a:p>
        </p:txBody>
      </p:sp>
      <p:sp>
        <p:nvSpPr>
          <p:cNvPr id="4" name="Slide Number Placeholder 3"/>
          <p:cNvSpPr>
            <a:spLocks noGrp="1"/>
          </p:cNvSpPr>
          <p:nvPr>
            <p:ph type="sldNum" sz="quarter" idx="5"/>
          </p:nvPr>
        </p:nvSpPr>
        <p:spPr/>
        <p:txBody>
          <a:bodyPr/>
          <a:lstStyle/>
          <a:p>
            <a:fld id="{B0ACC3DB-303A-40F3-A218-C86FD4680690}" type="slidenum">
              <a:rPr lang="en-GB" smtClean="0"/>
              <a:t>8</a:t>
            </a:fld>
            <a:endParaRPr lang="en-GB"/>
          </a:p>
        </p:txBody>
      </p:sp>
    </p:spTree>
    <p:extLst>
      <p:ext uri="{BB962C8B-B14F-4D97-AF65-F5344CB8AC3E}">
        <p14:creationId xmlns:p14="http://schemas.microsoft.com/office/powerpoint/2010/main" val="2849546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ACC3DB-303A-40F3-A218-C86FD4680690}" type="slidenum">
              <a:rPr lang="en-GB" smtClean="0"/>
              <a:t>9</a:t>
            </a:fld>
            <a:endParaRPr lang="en-GB"/>
          </a:p>
        </p:txBody>
      </p:sp>
    </p:spTree>
    <p:extLst>
      <p:ext uri="{BB962C8B-B14F-4D97-AF65-F5344CB8AC3E}">
        <p14:creationId xmlns:p14="http://schemas.microsoft.com/office/powerpoint/2010/main" val="35038000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10</a:t>
            </a:fld>
            <a:endParaRPr lang="en-GB"/>
          </a:p>
        </p:txBody>
      </p:sp>
    </p:spTree>
    <p:extLst>
      <p:ext uri="{BB962C8B-B14F-4D97-AF65-F5344CB8AC3E}">
        <p14:creationId xmlns:p14="http://schemas.microsoft.com/office/powerpoint/2010/main" val="11991879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11</a:t>
            </a:fld>
            <a:endParaRPr lang="en-GB"/>
          </a:p>
        </p:txBody>
      </p:sp>
    </p:spTree>
    <p:extLst>
      <p:ext uri="{BB962C8B-B14F-4D97-AF65-F5344CB8AC3E}">
        <p14:creationId xmlns:p14="http://schemas.microsoft.com/office/powerpoint/2010/main" val="3080296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12</a:t>
            </a:fld>
            <a:endParaRPr lang="en-GB"/>
          </a:p>
        </p:txBody>
      </p:sp>
    </p:spTree>
    <p:extLst>
      <p:ext uri="{BB962C8B-B14F-4D97-AF65-F5344CB8AC3E}">
        <p14:creationId xmlns:p14="http://schemas.microsoft.com/office/powerpoint/2010/main" val="22766671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13</a:t>
            </a:fld>
            <a:endParaRPr lang="en-GB"/>
          </a:p>
        </p:txBody>
      </p:sp>
    </p:spTree>
    <p:extLst>
      <p:ext uri="{BB962C8B-B14F-4D97-AF65-F5344CB8AC3E}">
        <p14:creationId xmlns:p14="http://schemas.microsoft.com/office/powerpoint/2010/main" val="39399046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apple-system"/>
              </a:rPr>
              <a:t>The spectrum can be divided into four main sections, Figure 3. The high wavenumber end of the spectrum is where stretching vibrations of single bonds are present, for example the O-H in water will be strongly observed in this region as a broad peak. Between 2500 cm</a:t>
            </a:r>
            <a:r>
              <a:rPr lang="en-GB" b="0" i="0" baseline="30000" dirty="0">
                <a:solidFill>
                  <a:srgbClr val="333333"/>
                </a:solidFill>
                <a:effectLst/>
                <a:latin typeface="-apple-system"/>
              </a:rPr>
              <a:t>-1</a:t>
            </a:r>
            <a:r>
              <a:rPr lang="en-GB" b="0" i="0" dirty="0">
                <a:solidFill>
                  <a:srgbClr val="333333"/>
                </a:solidFill>
                <a:effectLst/>
                <a:latin typeface="-apple-system"/>
              </a:rPr>
              <a:t> and 2000 cm</a:t>
            </a:r>
            <a:r>
              <a:rPr lang="en-GB" b="0" i="0" baseline="30000" dirty="0">
                <a:solidFill>
                  <a:srgbClr val="333333"/>
                </a:solidFill>
                <a:effectLst/>
                <a:latin typeface="-apple-system"/>
              </a:rPr>
              <a:t>-1</a:t>
            </a:r>
            <a:r>
              <a:rPr lang="en-GB" b="0" i="0" dirty="0">
                <a:solidFill>
                  <a:srgbClr val="333333"/>
                </a:solidFill>
                <a:effectLst/>
                <a:latin typeface="-apple-system"/>
              </a:rPr>
              <a:t> stretching of triple bonds are observed, such as the C≡N in acetonitrile. The double bond stretching region is observed between 2000 cm</a:t>
            </a:r>
            <a:r>
              <a:rPr lang="en-GB" b="0" i="0" baseline="30000" dirty="0">
                <a:solidFill>
                  <a:srgbClr val="333333"/>
                </a:solidFill>
                <a:effectLst/>
                <a:latin typeface="-apple-system"/>
              </a:rPr>
              <a:t>-1</a:t>
            </a:r>
            <a:r>
              <a:rPr lang="en-GB" b="0" i="0" dirty="0">
                <a:solidFill>
                  <a:srgbClr val="333333"/>
                </a:solidFill>
                <a:effectLst/>
                <a:latin typeface="-apple-system"/>
              </a:rPr>
              <a:t> and 1500 cm</a:t>
            </a:r>
            <a:r>
              <a:rPr lang="en-GB" b="0" i="0" baseline="30000" dirty="0">
                <a:solidFill>
                  <a:srgbClr val="333333"/>
                </a:solidFill>
                <a:effectLst/>
                <a:latin typeface="-apple-system"/>
              </a:rPr>
              <a:t>-1</a:t>
            </a:r>
            <a:r>
              <a:rPr lang="en-GB" b="0" i="0" dirty="0">
                <a:solidFill>
                  <a:srgbClr val="333333"/>
                </a:solidFill>
                <a:effectLst/>
                <a:latin typeface="-apple-system"/>
              </a:rPr>
              <a:t>, for instance the C=O bond in carboxylic acid will present a band in this region. The final part to consider in a typical IR spectrum is termed the fingerprint region. The fingerprint region is a complex area of the spectrum, containing several stretching and bending bands. Whilst it is the most difficult area of the spectrum to interpret, it also provides the most characteristic information providing a ‘chemical fingerprint’ of the sample.</a:t>
            </a:r>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14</a:t>
            </a:fld>
            <a:endParaRPr lang="en-GB"/>
          </a:p>
        </p:txBody>
      </p:sp>
    </p:spTree>
    <p:extLst>
      <p:ext uri="{BB962C8B-B14F-4D97-AF65-F5344CB8AC3E}">
        <p14:creationId xmlns:p14="http://schemas.microsoft.com/office/powerpoint/2010/main" val="32286357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15</a:t>
            </a:fld>
            <a:endParaRPr lang="en-GB"/>
          </a:p>
        </p:txBody>
      </p:sp>
    </p:spTree>
    <p:extLst>
      <p:ext uri="{BB962C8B-B14F-4D97-AF65-F5344CB8AC3E}">
        <p14:creationId xmlns:p14="http://schemas.microsoft.com/office/powerpoint/2010/main" val="10608281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B0ACC3DB-303A-40F3-A218-C86FD4680690}" type="slidenum">
              <a:rPr lang="en-GB" smtClean="0"/>
              <a:t>16</a:t>
            </a:fld>
            <a:endParaRPr lang="en-GB"/>
          </a:p>
        </p:txBody>
      </p:sp>
    </p:spTree>
    <p:extLst>
      <p:ext uri="{BB962C8B-B14F-4D97-AF65-F5344CB8AC3E}">
        <p14:creationId xmlns:p14="http://schemas.microsoft.com/office/powerpoint/2010/main" val="30534468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a:t>
            </a:r>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17</a:t>
            </a:fld>
            <a:endParaRPr lang="en-GB"/>
          </a:p>
        </p:txBody>
      </p:sp>
    </p:spTree>
    <p:extLst>
      <p:ext uri="{BB962C8B-B14F-4D97-AF65-F5344CB8AC3E}">
        <p14:creationId xmlns:p14="http://schemas.microsoft.com/office/powerpoint/2010/main" val="8625215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18</a:t>
            </a:fld>
            <a:endParaRPr lang="en-GB"/>
          </a:p>
        </p:txBody>
      </p:sp>
    </p:spTree>
    <p:extLst>
      <p:ext uri="{BB962C8B-B14F-4D97-AF65-F5344CB8AC3E}">
        <p14:creationId xmlns:p14="http://schemas.microsoft.com/office/powerpoint/2010/main" val="38813225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19</a:t>
            </a:fld>
            <a:endParaRPr lang="en-GB"/>
          </a:p>
        </p:txBody>
      </p:sp>
    </p:spTree>
    <p:extLst>
      <p:ext uri="{BB962C8B-B14F-4D97-AF65-F5344CB8AC3E}">
        <p14:creationId xmlns:p14="http://schemas.microsoft.com/office/powerpoint/2010/main" val="10795227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Raman spectroscopy is widely used in the detection of explosive materials because it is non-destructive, rapid, and can be applied in field conditions. It works by identifying the specific vibrational modes of molecules, which serve as molecular fingerprints. Explosives like TNT, RDX, and PETN exhibit characteristic Raman shifts that allow for their identification:</a:t>
            </a:r>
          </a:p>
          <a:p>
            <a:r>
              <a:rPr lang="en-GB" dirty="0"/>
              <a:t>•	TNT (Trinitrotoluene): The Raman spectrum of TNT shows characteristic peaks related to both its aromatic ring structure and its nitro groups (–NO₂):</a:t>
            </a:r>
          </a:p>
          <a:p>
            <a:r>
              <a:rPr lang="en-GB" dirty="0"/>
              <a:t>•	1600 cm⁻¹ (C=C stretching of the aromatic ring): A key Raman shift that identifies the benzene ring in TNT.</a:t>
            </a:r>
          </a:p>
          <a:p>
            <a:r>
              <a:rPr lang="en-GB" dirty="0"/>
              <a:t>•	1300-1500 cm⁻¹ (NO₂ stretching): These peaks correspond to the symmetric and asymmetric stretching of the nitro groups, similar to FT-IR, but Raman can detect them more clearly due to its sensitivity to different molecular vibrations.</a:t>
            </a:r>
          </a:p>
          <a:p>
            <a:r>
              <a:rPr lang="en-GB" dirty="0"/>
              <a:t>•	RDX (Cyclotrimethylenetrinitramine): RDX exhibits strong Raman signals due to its symmetrical molecular structure and multiple nitro groups:</a:t>
            </a:r>
          </a:p>
          <a:p>
            <a:r>
              <a:rPr lang="en-GB" dirty="0"/>
              <a:t>•	880 cm⁻¹ (Symmetric stretching of NO₂ groups): This prominent Raman peak is crucial for detecting RDX. It corresponds to the symmetric vibration of the nitro groups, which is Raman-active and makes RDX easily identifiable.</a:t>
            </a:r>
          </a:p>
          <a:p>
            <a:r>
              <a:rPr lang="en-GB" dirty="0"/>
              <a:t>•	Additional Peaks: Other peaks in the 1300-1600 cm⁻¹ range are related to the ring structure of RDX and its nitrogen bonds.</a:t>
            </a:r>
          </a:p>
          <a:p>
            <a:r>
              <a:rPr lang="en-GB" dirty="0"/>
              <a:t>•	PETN (Pentaerythritol Tetranitrate): PETN’s nitrate ester groups give it a unique Raman spectrum with strong signals:</a:t>
            </a:r>
          </a:p>
          <a:p>
            <a:r>
              <a:rPr lang="en-GB" dirty="0"/>
              <a:t>•	1650 cm⁻¹ (NO₂ stretching): This is the primary Raman peak for PETN, similar to its FT-IR signature but enhanced in Raman due to the symmetry of its structure.</a:t>
            </a:r>
          </a:p>
          <a:p>
            <a:r>
              <a:rPr lang="en-GB" dirty="0"/>
              <a:t>•	Additional Vibrational Peaks: PETN also shows Raman shifts around 1300 cm⁻¹, related to the bending of its nitrate ester bonds, which is critical for identification.</a:t>
            </a:r>
          </a:p>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20</a:t>
            </a:fld>
            <a:endParaRPr lang="en-GB"/>
          </a:p>
        </p:txBody>
      </p:sp>
    </p:spTree>
    <p:extLst>
      <p:ext uri="{BB962C8B-B14F-4D97-AF65-F5344CB8AC3E}">
        <p14:creationId xmlns:p14="http://schemas.microsoft.com/office/powerpoint/2010/main" val="19759330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21</a:t>
            </a:fld>
            <a:endParaRPr lang="en-GB"/>
          </a:p>
        </p:txBody>
      </p:sp>
    </p:spTree>
    <p:extLst>
      <p:ext uri="{BB962C8B-B14F-4D97-AF65-F5344CB8AC3E}">
        <p14:creationId xmlns:p14="http://schemas.microsoft.com/office/powerpoint/2010/main" val="11165438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22</a:t>
            </a:fld>
            <a:endParaRPr lang="en-GB"/>
          </a:p>
        </p:txBody>
      </p:sp>
    </p:spTree>
    <p:extLst>
      <p:ext uri="{BB962C8B-B14F-4D97-AF65-F5344CB8AC3E}">
        <p14:creationId xmlns:p14="http://schemas.microsoft.com/office/powerpoint/2010/main" val="21095347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ACC3DB-303A-40F3-A218-C86FD4680690}" type="slidenum">
              <a:rPr lang="en-GB" smtClean="0"/>
              <a:t>23</a:t>
            </a:fld>
            <a:endParaRPr lang="en-GB"/>
          </a:p>
        </p:txBody>
      </p:sp>
    </p:spTree>
    <p:extLst>
      <p:ext uri="{BB962C8B-B14F-4D97-AF65-F5344CB8AC3E}">
        <p14:creationId xmlns:p14="http://schemas.microsoft.com/office/powerpoint/2010/main" val="42595667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ACC3DB-303A-40F3-A218-C86FD4680690}" type="slidenum">
              <a:rPr lang="en-GB" smtClean="0"/>
              <a:t>24</a:t>
            </a:fld>
            <a:endParaRPr lang="en-GB"/>
          </a:p>
        </p:txBody>
      </p:sp>
    </p:spTree>
    <p:extLst>
      <p:ext uri="{BB962C8B-B14F-4D97-AF65-F5344CB8AC3E}">
        <p14:creationId xmlns:p14="http://schemas.microsoft.com/office/powerpoint/2010/main" val="42411514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ACC3DB-303A-40F3-A218-C86FD4680690}" type="slidenum">
              <a:rPr lang="en-GB" smtClean="0"/>
              <a:t>25</a:t>
            </a:fld>
            <a:endParaRPr lang="en-GB"/>
          </a:p>
        </p:txBody>
      </p:sp>
    </p:spTree>
    <p:extLst>
      <p:ext uri="{BB962C8B-B14F-4D97-AF65-F5344CB8AC3E}">
        <p14:creationId xmlns:p14="http://schemas.microsoft.com/office/powerpoint/2010/main" val="259574559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0ACC3DB-303A-40F3-A218-C86FD4680690}" type="slidenum">
              <a:rPr lang="en-GB" smtClean="0"/>
              <a:t>26</a:t>
            </a:fld>
            <a:endParaRPr lang="en-GB"/>
          </a:p>
        </p:txBody>
      </p:sp>
    </p:spTree>
    <p:extLst>
      <p:ext uri="{BB962C8B-B14F-4D97-AF65-F5344CB8AC3E}">
        <p14:creationId xmlns:p14="http://schemas.microsoft.com/office/powerpoint/2010/main" val="17069653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6DA234-98D0-49CF-8252-ECEB64E5E942}" type="datetimeFigureOut">
              <a:rPr lang="en-GB" smtClean="0"/>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2440272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6DA234-98D0-49CF-8252-ECEB64E5E942}" type="datetimeFigureOut">
              <a:rPr lang="en-GB" smtClean="0"/>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728145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6DA234-98D0-49CF-8252-ECEB64E5E942}" type="datetimeFigureOut">
              <a:rPr lang="en-GB" smtClean="0"/>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177735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6DA234-98D0-49CF-8252-ECEB64E5E942}" type="datetimeFigureOut">
              <a:rPr lang="en-GB" smtClean="0"/>
              <a:t>04/10/2024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1016333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6DA234-98D0-49CF-8252-ECEB64E5E942}" type="datetimeFigureOut">
              <a:rPr lang="en-GB" smtClean="0"/>
              <a:t>04/10/2024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2325878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76DA234-98D0-49CF-8252-ECEB64E5E942}" type="datetimeFigureOut">
              <a:rPr lang="en-GB" smtClean="0"/>
              <a:t>04/10/2024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676608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F76DA234-98D0-49CF-8252-ECEB64E5E942}" type="datetimeFigureOut">
              <a:rPr lang="en-GB" smtClean="0"/>
              <a:t>04/10/2024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1960325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04/10/2024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822379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04/10/2024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646857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04/10/2024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4066979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04/10/2024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1098278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04/10/2024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0484015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6DA234-98D0-49CF-8252-ECEB64E5E942}" type="datetimeFigureOut">
              <a:rPr lang="en-GB" smtClean="0"/>
              <a:t>04/10/2024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0891197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76DA234-98D0-49CF-8252-ECEB64E5E942}" type="datetimeFigureOut">
              <a:rPr lang="en-GB" smtClean="0"/>
              <a:t>04/10/2024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28121209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76DA234-98D0-49CF-8252-ECEB64E5E942}" type="datetimeFigureOut">
              <a:rPr lang="en-GB" smtClean="0"/>
              <a:t>04/10/2024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042701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6DA234-98D0-49CF-8252-ECEB64E5E942}" type="datetimeFigureOut">
              <a:rPr lang="en-GB" smtClean="0"/>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11674747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6DA234-98D0-49CF-8252-ECEB64E5E942}" type="datetimeFigureOut">
              <a:rPr lang="en-GB" smtClean="0"/>
              <a:t>04/10/2024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DA9691-CC44-4D81-8965-2EB02C700D2F}" type="slidenum">
              <a:rPr lang="en-GB" smtClean="0"/>
              <a:t>‹#›</a:t>
            </a:fld>
            <a:endParaRPr lang="en-GB"/>
          </a:p>
        </p:txBody>
      </p:sp>
    </p:spTree>
    <p:extLst>
      <p:ext uri="{BB962C8B-B14F-4D97-AF65-F5344CB8AC3E}">
        <p14:creationId xmlns:p14="http://schemas.microsoft.com/office/powerpoint/2010/main" val="3974339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F76DA234-98D0-49CF-8252-ECEB64E5E942}" type="datetimeFigureOut">
              <a:rPr lang="en-GB" smtClean="0"/>
              <a:t>04/10/2024</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8BDA9691-CC44-4D81-8965-2EB02C700D2F}" type="slidenum">
              <a:rPr lang="en-GB" smtClean="0"/>
              <a:t>‹#›</a:t>
            </a:fld>
            <a:endParaRPr lang="en-GB"/>
          </a:p>
        </p:txBody>
      </p:sp>
    </p:spTree>
    <p:extLst>
      <p:ext uri="{BB962C8B-B14F-4D97-AF65-F5344CB8AC3E}">
        <p14:creationId xmlns:p14="http://schemas.microsoft.com/office/powerpoint/2010/main" val="31788951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6.xml"/><Relationship Id="rId1" Type="http://schemas.openxmlformats.org/officeDocument/2006/relationships/video" Target="https://www.youtube.com/embed/1PQqDfJKXvA?feature=oembed" TargetMode="Externa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image" Target="../media/image19.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6.xml"/><Relationship Id="rId4" Type="http://schemas.openxmlformats.org/officeDocument/2006/relationships/image" Target="../media/image25.png"/></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6.xml"/><Relationship Id="rId4" Type="http://schemas.openxmlformats.org/officeDocument/2006/relationships/image" Target="../media/image27.png"/></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5.xml"/><Relationship Id="rId1" Type="http://schemas.openxmlformats.org/officeDocument/2006/relationships/slideLayout" Target="../slideLayouts/slideLayout6.xml"/><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2E293-8BC6-4F0A-96E9-D03AF48E758C}"/>
              </a:ext>
            </a:extLst>
          </p:cNvPr>
          <p:cNvSpPr>
            <a:spLocks noGrp="1"/>
          </p:cNvSpPr>
          <p:nvPr>
            <p:ph type="ctrTitle"/>
          </p:nvPr>
        </p:nvSpPr>
        <p:spPr>
          <a:xfrm>
            <a:off x="1851911" y="0"/>
            <a:ext cx="8689976" cy="2509213"/>
          </a:xfrm>
        </p:spPr>
        <p:txBody>
          <a:bodyPr/>
          <a:lstStyle/>
          <a:p>
            <a:r>
              <a:rPr lang="en-GB" dirty="0"/>
              <a:t>Spectral analysis</a:t>
            </a:r>
          </a:p>
        </p:txBody>
      </p:sp>
      <p:sp>
        <p:nvSpPr>
          <p:cNvPr id="3" name="Subtitle 2">
            <a:extLst>
              <a:ext uri="{FF2B5EF4-FFF2-40B4-BE49-F238E27FC236}">
                <a16:creationId xmlns:a16="http://schemas.microsoft.com/office/drawing/2014/main" id="{A966AC00-7DEC-4546-8D2E-EC67F9AE112D}"/>
              </a:ext>
            </a:extLst>
          </p:cNvPr>
          <p:cNvSpPr>
            <a:spLocks noGrp="1"/>
          </p:cNvSpPr>
          <p:nvPr>
            <p:ph type="subTitle" idx="1"/>
          </p:nvPr>
        </p:nvSpPr>
        <p:spPr/>
        <p:txBody>
          <a:bodyPr>
            <a:noAutofit/>
          </a:bodyPr>
          <a:lstStyle/>
          <a:p>
            <a:r>
              <a:rPr lang="en-GB" sz="2400" dirty="0"/>
              <a:t>Acda6020</a:t>
            </a:r>
          </a:p>
          <a:p>
            <a:endParaRPr lang="en-GB" sz="2400" dirty="0"/>
          </a:p>
          <a:p>
            <a:endParaRPr lang="en-GB" sz="2400" dirty="0"/>
          </a:p>
          <a:p>
            <a:r>
              <a:rPr lang="en-GB" sz="2400" dirty="0"/>
              <a:t>e.kazimierska@uwtsd.ac.uk</a:t>
            </a:r>
          </a:p>
        </p:txBody>
      </p:sp>
    </p:spTree>
    <p:extLst>
      <p:ext uri="{BB962C8B-B14F-4D97-AF65-F5344CB8AC3E}">
        <p14:creationId xmlns:p14="http://schemas.microsoft.com/office/powerpoint/2010/main" val="313836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2ACD4-1F5A-4558-B941-7B6EC3F8D1A7}"/>
              </a:ext>
            </a:extLst>
          </p:cNvPr>
          <p:cNvSpPr>
            <a:spLocks noGrp="1"/>
          </p:cNvSpPr>
          <p:nvPr>
            <p:ph type="title"/>
          </p:nvPr>
        </p:nvSpPr>
        <p:spPr>
          <a:xfrm>
            <a:off x="913774" y="1"/>
            <a:ext cx="10364451" cy="800100"/>
          </a:xfrm>
        </p:spPr>
        <p:txBody>
          <a:bodyPr/>
          <a:lstStyle/>
          <a:p>
            <a:r>
              <a:rPr lang="en-GB" dirty="0"/>
              <a:t>Methods of analysing the explosives</a:t>
            </a:r>
          </a:p>
        </p:txBody>
      </p:sp>
      <p:sp>
        <p:nvSpPr>
          <p:cNvPr id="3" name="Content Placeholder 2">
            <a:extLst>
              <a:ext uri="{FF2B5EF4-FFF2-40B4-BE49-F238E27FC236}">
                <a16:creationId xmlns:a16="http://schemas.microsoft.com/office/drawing/2014/main" id="{CAC1FAF6-3D01-4967-86FA-E887DC0AA9B4}"/>
              </a:ext>
            </a:extLst>
          </p:cNvPr>
          <p:cNvSpPr>
            <a:spLocks noGrp="1"/>
          </p:cNvSpPr>
          <p:nvPr>
            <p:ph sz="quarter" idx="13"/>
          </p:nvPr>
        </p:nvSpPr>
        <p:spPr>
          <a:xfrm>
            <a:off x="123824" y="1005017"/>
            <a:ext cx="10363826" cy="3424107"/>
          </a:xfrm>
        </p:spPr>
        <p:txBody>
          <a:bodyPr>
            <a:normAutofit/>
          </a:bodyPr>
          <a:lstStyle/>
          <a:p>
            <a:r>
              <a:rPr lang="en-GB" sz="2800" dirty="0">
                <a:solidFill>
                  <a:srgbClr val="00B050"/>
                </a:solidFill>
              </a:rPr>
              <a:t>Spectroscopy</a:t>
            </a:r>
          </a:p>
          <a:p>
            <a:pPr lvl="1"/>
            <a:r>
              <a:rPr lang="en-GB" sz="2600" dirty="0">
                <a:solidFill>
                  <a:srgbClr val="00B050"/>
                </a:solidFill>
              </a:rPr>
              <a:t>FT-IR </a:t>
            </a:r>
          </a:p>
          <a:p>
            <a:pPr lvl="1"/>
            <a:r>
              <a:rPr lang="en-GB" sz="2600" dirty="0">
                <a:solidFill>
                  <a:srgbClr val="00B050"/>
                </a:solidFill>
              </a:rPr>
              <a:t>Raman</a:t>
            </a:r>
          </a:p>
          <a:p>
            <a:pPr lvl="1"/>
            <a:r>
              <a:rPr lang="en-GB" sz="2400" dirty="0" err="1">
                <a:solidFill>
                  <a:srgbClr val="00B050"/>
                </a:solidFill>
              </a:rPr>
              <a:t>NMr</a:t>
            </a:r>
            <a:endParaRPr lang="en-GB" sz="2400" dirty="0">
              <a:solidFill>
                <a:srgbClr val="00B050"/>
              </a:solidFill>
            </a:endParaRPr>
          </a:p>
          <a:p>
            <a:r>
              <a:rPr lang="en-GB" sz="2800" dirty="0">
                <a:solidFill>
                  <a:srgbClr val="0070C0"/>
                </a:solidFill>
              </a:rPr>
              <a:t>Spectrometry</a:t>
            </a:r>
          </a:p>
          <a:p>
            <a:pPr lvl="1"/>
            <a:r>
              <a:rPr lang="en-GB" sz="2600" dirty="0">
                <a:solidFill>
                  <a:srgbClr val="0070C0"/>
                </a:solidFill>
              </a:rPr>
              <a:t>Mass spectrometry</a:t>
            </a:r>
          </a:p>
          <a:p>
            <a:pPr lvl="1"/>
            <a:endParaRPr lang="en-GB" sz="2600" dirty="0">
              <a:solidFill>
                <a:srgbClr val="00B050"/>
              </a:solidFill>
            </a:endParaRPr>
          </a:p>
        </p:txBody>
      </p:sp>
      <p:sp>
        <p:nvSpPr>
          <p:cNvPr id="7" name="TextBox 6">
            <a:extLst>
              <a:ext uri="{FF2B5EF4-FFF2-40B4-BE49-F238E27FC236}">
                <a16:creationId xmlns:a16="http://schemas.microsoft.com/office/drawing/2014/main" id="{3A5652A6-BD0D-47BE-9500-9C811971FF14}"/>
              </a:ext>
            </a:extLst>
          </p:cNvPr>
          <p:cNvSpPr txBox="1"/>
          <p:nvPr/>
        </p:nvSpPr>
        <p:spPr>
          <a:xfrm>
            <a:off x="6067424" y="1005017"/>
            <a:ext cx="6096000" cy="5632311"/>
          </a:xfrm>
          <a:prstGeom prst="rect">
            <a:avLst/>
          </a:prstGeom>
          <a:noFill/>
        </p:spPr>
        <p:txBody>
          <a:bodyPr wrap="square">
            <a:spAutoFit/>
          </a:bodyPr>
          <a:lstStyle/>
          <a:p>
            <a:r>
              <a:rPr lang="en-GB" sz="2400" dirty="0">
                <a:solidFill>
                  <a:srgbClr val="00B050"/>
                </a:solidFill>
              </a:rPr>
              <a:t>Spectroscopy </a:t>
            </a:r>
            <a:r>
              <a:rPr lang="en-GB" sz="2400" dirty="0"/>
              <a:t>and </a:t>
            </a:r>
            <a:r>
              <a:rPr lang="en-GB" sz="2400" dirty="0">
                <a:solidFill>
                  <a:srgbClr val="0070C0"/>
                </a:solidFill>
              </a:rPr>
              <a:t>spectrometry </a:t>
            </a:r>
            <a:r>
              <a:rPr lang="en-GB" sz="2400" dirty="0"/>
              <a:t>are not interchangeable words !</a:t>
            </a:r>
          </a:p>
          <a:p>
            <a:endParaRPr lang="en-GB" sz="2400" dirty="0"/>
          </a:p>
          <a:p>
            <a:r>
              <a:rPr lang="en-GB" sz="2400" dirty="0">
                <a:solidFill>
                  <a:srgbClr val="00B050"/>
                </a:solidFill>
              </a:rPr>
              <a:t>Spectroscopy</a:t>
            </a:r>
            <a:r>
              <a:rPr lang="en-GB" sz="2400" dirty="0"/>
              <a:t> is the study of how matter interacts with </a:t>
            </a:r>
            <a:r>
              <a:rPr lang="en-GB" sz="2400" b="1" dirty="0"/>
              <a:t>electromagnetic radiation</a:t>
            </a:r>
            <a:r>
              <a:rPr lang="en-GB" sz="2400" dirty="0"/>
              <a:t>. These techniques are usually non destructive, so the sample of investigated compound is not changed after the analysis. </a:t>
            </a:r>
          </a:p>
          <a:p>
            <a:endParaRPr lang="en-GB" sz="2400" dirty="0"/>
          </a:p>
          <a:p>
            <a:r>
              <a:rPr lang="en-GB" sz="2400" dirty="0">
                <a:solidFill>
                  <a:srgbClr val="0070C0"/>
                </a:solidFill>
              </a:rPr>
              <a:t>Spectrometry</a:t>
            </a:r>
            <a:r>
              <a:rPr lang="en-GB" sz="2400" dirty="0"/>
              <a:t> is a method provides data (spectrum) that can be use to interpret the structure. Can be destructive. </a:t>
            </a:r>
          </a:p>
          <a:p>
            <a:r>
              <a:rPr lang="en-GB" sz="2400" dirty="0"/>
              <a:t>Identifies presence of various groups such as nitro groups common in explosives.</a:t>
            </a:r>
          </a:p>
          <a:p>
            <a:endParaRPr lang="en-GB" sz="2400" dirty="0"/>
          </a:p>
        </p:txBody>
      </p:sp>
      <p:sp>
        <p:nvSpPr>
          <p:cNvPr id="6" name="TextBox 5">
            <a:extLst>
              <a:ext uri="{FF2B5EF4-FFF2-40B4-BE49-F238E27FC236}">
                <a16:creationId xmlns:a16="http://schemas.microsoft.com/office/drawing/2014/main" id="{CA59B555-E9E4-40C1-901D-DBDD769072F9}"/>
              </a:ext>
            </a:extLst>
          </p:cNvPr>
          <p:cNvSpPr txBox="1"/>
          <p:nvPr/>
        </p:nvSpPr>
        <p:spPr>
          <a:xfrm>
            <a:off x="1" y="5026036"/>
            <a:ext cx="6096000" cy="1477328"/>
          </a:xfrm>
          <a:prstGeom prst="rect">
            <a:avLst/>
          </a:prstGeom>
          <a:noFill/>
        </p:spPr>
        <p:txBody>
          <a:bodyPr wrap="square">
            <a:spAutoFit/>
          </a:bodyPr>
          <a:lstStyle/>
          <a:p>
            <a:r>
              <a:rPr lang="en-GB" dirty="0">
                <a:solidFill>
                  <a:srgbClr val="FF0000"/>
                </a:solidFill>
              </a:rPr>
              <a:t>Explosive materials are used in various military, industrial, and terrorist activities. Detecting and analysing these materials is crucial for maintaining security and preventing threats.</a:t>
            </a:r>
          </a:p>
          <a:p>
            <a:br>
              <a:rPr lang="en-GB" dirty="0">
                <a:solidFill>
                  <a:srgbClr val="FF0000"/>
                </a:solidFill>
              </a:rPr>
            </a:br>
            <a:r>
              <a:rPr lang="en-GB" dirty="0">
                <a:solidFill>
                  <a:srgbClr val="FF0000"/>
                </a:solidFill>
              </a:rPr>
              <a:t>Analytical methods are vital to ensure safety.</a:t>
            </a:r>
          </a:p>
        </p:txBody>
      </p:sp>
      <p:sp>
        <p:nvSpPr>
          <p:cNvPr id="8" name="TextBox 7">
            <a:extLst>
              <a:ext uri="{FF2B5EF4-FFF2-40B4-BE49-F238E27FC236}">
                <a16:creationId xmlns:a16="http://schemas.microsoft.com/office/drawing/2014/main" id="{27903DA3-D187-4935-B345-66E7A806684A}"/>
              </a:ext>
            </a:extLst>
          </p:cNvPr>
          <p:cNvSpPr txBox="1"/>
          <p:nvPr/>
        </p:nvSpPr>
        <p:spPr>
          <a:xfrm>
            <a:off x="2464906" y="1616220"/>
            <a:ext cx="2840831" cy="461665"/>
          </a:xfrm>
          <a:prstGeom prst="rect">
            <a:avLst/>
          </a:prstGeom>
          <a:noFill/>
        </p:spPr>
        <p:txBody>
          <a:bodyPr wrap="square">
            <a:spAutoFit/>
          </a:bodyPr>
          <a:lstStyle/>
          <a:p>
            <a:r>
              <a:rPr lang="en-GB" sz="1200" dirty="0"/>
              <a:t>Identifies presence of various groups such as nitro groups common in explosives.</a:t>
            </a:r>
          </a:p>
        </p:txBody>
      </p:sp>
      <p:sp>
        <p:nvSpPr>
          <p:cNvPr id="10" name="TextBox 9">
            <a:extLst>
              <a:ext uri="{FF2B5EF4-FFF2-40B4-BE49-F238E27FC236}">
                <a16:creationId xmlns:a16="http://schemas.microsoft.com/office/drawing/2014/main" id="{1ECF9DF7-303B-45ED-9785-D60F831F99E7}"/>
              </a:ext>
            </a:extLst>
          </p:cNvPr>
          <p:cNvSpPr txBox="1"/>
          <p:nvPr/>
        </p:nvSpPr>
        <p:spPr>
          <a:xfrm>
            <a:off x="2464906" y="2276660"/>
            <a:ext cx="3012281" cy="276999"/>
          </a:xfrm>
          <a:prstGeom prst="rect">
            <a:avLst/>
          </a:prstGeom>
          <a:noFill/>
        </p:spPr>
        <p:txBody>
          <a:bodyPr wrap="square">
            <a:spAutoFit/>
          </a:bodyPr>
          <a:lstStyle/>
          <a:p>
            <a:r>
              <a:rPr lang="en-GB" sz="1200" dirty="0"/>
              <a:t>Non-invasive and effective for field analysis.</a:t>
            </a:r>
          </a:p>
        </p:txBody>
      </p:sp>
      <p:sp>
        <p:nvSpPr>
          <p:cNvPr id="12" name="TextBox 11">
            <a:extLst>
              <a:ext uri="{FF2B5EF4-FFF2-40B4-BE49-F238E27FC236}">
                <a16:creationId xmlns:a16="http://schemas.microsoft.com/office/drawing/2014/main" id="{B6B80171-AF2F-41EF-ABA8-107DBCE4C461}"/>
              </a:ext>
            </a:extLst>
          </p:cNvPr>
          <p:cNvSpPr txBox="1"/>
          <p:nvPr/>
        </p:nvSpPr>
        <p:spPr>
          <a:xfrm>
            <a:off x="798031" y="4297679"/>
            <a:ext cx="2912268" cy="461665"/>
          </a:xfrm>
          <a:prstGeom prst="rect">
            <a:avLst/>
          </a:prstGeom>
          <a:noFill/>
        </p:spPr>
        <p:txBody>
          <a:bodyPr wrap="square">
            <a:spAutoFit/>
          </a:bodyPr>
          <a:lstStyle/>
          <a:p>
            <a:r>
              <a:rPr lang="en-GB" sz="1200" dirty="0"/>
              <a:t>Extremely sensitive and can detect trace amounts of explosive residue.</a:t>
            </a:r>
          </a:p>
        </p:txBody>
      </p:sp>
      <p:sp>
        <p:nvSpPr>
          <p:cNvPr id="14" name="TextBox 13">
            <a:extLst>
              <a:ext uri="{FF2B5EF4-FFF2-40B4-BE49-F238E27FC236}">
                <a16:creationId xmlns:a16="http://schemas.microsoft.com/office/drawing/2014/main" id="{A49CDF05-C357-4D76-889C-2766B930B7B3}"/>
              </a:ext>
            </a:extLst>
          </p:cNvPr>
          <p:cNvSpPr txBox="1"/>
          <p:nvPr/>
        </p:nvSpPr>
        <p:spPr>
          <a:xfrm>
            <a:off x="2464906" y="2689088"/>
            <a:ext cx="3517106" cy="461665"/>
          </a:xfrm>
          <a:prstGeom prst="rect">
            <a:avLst/>
          </a:prstGeom>
          <a:noFill/>
        </p:spPr>
        <p:txBody>
          <a:bodyPr wrap="square">
            <a:spAutoFit/>
          </a:bodyPr>
          <a:lstStyle/>
          <a:p>
            <a:r>
              <a:rPr lang="en-GB" sz="1200" dirty="0"/>
              <a:t>Provides detailed molecular structure information, especially for complex explosives like RDX and HMX</a:t>
            </a:r>
          </a:p>
        </p:txBody>
      </p:sp>
    </p:spTree>
    <p:extLst>
      <p:ext uri="{BB962C8B-B14F-4D97-AF65-F5344CB8AC3E}">
        <p14:creationId xmlns:p14="http://schemas.microsoft.com/office/powerpoint/2010/main" val="2218181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2431C465-758B-40C5-9439-B2B5E78B9719}"/>
              </a:ext>
            </a:extLst>
          </p:cNvPr>
          <p:cNvSpPr/>
          <p:nvPr/>
        </p:nvSpPr>
        <p:spPr>
          <a:xfrm>
            <a:off x="572294" y="6491501"/>
            <a:ext cx="5246599" cy="3801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F053D67F-C826-4AC8-80A3-CEDB021165EE}"/>
              </a:ext>
            </a:extLst>
          </p:cNvPr>
          <p:cNvPicPr>
            <a:picLocks noChangeAspect="1"/>
          </p:cNvPicPr>
          <p:nvPr/>
        </p:nvPicPr>
        <p:blipFill rotWithShape="1">
          <a:blip r:embed="rId3"/>
          <a:srcRect l="2400" t="23280" r="4140" b="17753"/>
          <a:stretch/>
        </p:blipFill>
        <p:spPr>
          <a:xfrm>
            <a:off x="660916" y="1797915"/>
            <a:ext cx="4843771" cy="1946939"/>
          </a:xfrm>
          <a:prstGeom prst="rect">
            <a:avLst/>
          </a:prstGeom>
        </p:spPr>
      </p:pic>
      <p:sp>
        <p:nvSpPr>
          <p:cNvPr id="14" name="TextBox 13">
            <a:extLst>
              <a:ext uri="{FF2B5EF4-FFF2-40B4-BE49-F238E27FC236}">
                <a16:creationId xmlns:a16="http://schemas.microsoft.com/office/drawing/2014/main" id="{857E9D03-B2A5-472B-8FEF-03DA69DACC21}"/>
              </a:ext>
            </a:extLst>
          </p:cNvPr>
          <p:cNvSpPr txBox="1"/>
          <p:nvPr/>
        </p:nvSpPr>
        <p:spPr>
          <a:xfrm>
            <a:off x="180567" y="3732580"/>
            <a:ext cx="6155175" cy="954107"/>
          </a:xfrm>
          <a:prstGeom prst="rect">
            <a:avLst/>
          </a:prstGeom>
          <a:noFill/>
        </p:spPr>
        <p:txBody>
          <a:bodyPr wrap="square" rtlCol="0">
            <a:spAutoFit/>
          </a:bodyPr>
          <a:lstStyle/>
          <a:p>
            <a:r>
              <a:rPr lang="en-GB" sz="2800" b="1" dirty="0">
                <a:solidFill>
                  <a:srgbClr val="0000FF"/>
                </a:solidFill>
                <a:cs typeface="Calibri" panose="020F0502020204030204" pitchFamily="34" charset="0"/>
              </a:rPr>
              <a:t>Electromagnetic radiation travels in waves with the speed of light </a:t>
            </a:r>
          </a:p>
        </p:txBody>
      </p:sp>
      <p:sp>
        <p:nvSpPr>
          <p:cNvPr id="31" name="TextBox 30">
            <a:extLst>
              <a:ext uri="{FF2B5EF4-FFF2-40B4-BE49-F238E27FC236}">
                <a16:creationId xmlns:a16="http://schemas.microsoft.com/office/drawing/2014/main" id="{E0FE0520-1EE3-4F3E-984F-B3F93D91723D}"/>
              </a:ext>
            </a:extLst>
          </p:cNvPr>
          <p:cNvSpPr txBox="1"/>
          <p:nvPr/>
        </p:nvSpPr>
        <p:spPr>
          <a:xfrm>
            <a:off x="7045922" y="4911247"/>
            <a:ext cx="3872430" cy="738664"/>
          </a:xfrm>
          <a:prstGeom prst="rect">
            <a:avLst/>
          </a:prstGeom>
          <a:noFill/>
        </p:spPr>
        <p:txBody>
          <a:bodyPr wrap="square">
            <a:spAutoFit/>
          </a:bodyPr>
          <a:lstStyle/>
          <a:p>
            <a:r>
              <a:rPr lang="en-GB" dirty="0">
                <a:cs typeface="Calibri" panose="020F0502020204030204" pitchFamily="34" charset="0"/>
                <a:sym typeface="Symbol" panose="05050102010706020507" pitchFamily="18" charset="2"/>
              </a:rPr>
              <a:t>Speed of light = </a:t>
            </a:r>
            <a:r>
              <a:rPr lang="en-GB" sz="2400" b="1" dirty="0">
                <a:solidFill>
                  <a:srgbClr val="FFC000"/>
                </a:solidFill>
                <a:cs typeface="Calibri" panose="020F0502020204030204" pitchFamily="34" charset="0"/>
                <a:sym typeface="Symbol" panose="05050102010706020507" pitchFamily="18" charset="2"/>
              </a:rPr>
              <a:t>c</a:t>
            </a:r>
            <a:r>
              <a:rPr lang="en-GB" dirty="0">
                <a:cs typeface="Calibri" panose="020F0502020204030204" pitchFamily="34" charset="0"/>
                <a:sym typeface="Symbol" panose="05050102010706020507" pitchFamily="18" charset="2"/>
              </a:rPr>
              <a:t> = 3  10</a:t>
            </a:r>
            <a:r>
              <a:rPr lang="en-GB" baseline="30000" dirty="0">
                <a:cs typeface="Calibri" panose="020F0502020204030204" pitchFamily="34" charset="0"/>
                <a:sym typeface="Symbol" panose="05050102010706020507" pitchFamily="18" charset="2"/>
              </a:rPr>
              <a:t>8 </a:t>
            </a:r>
            <a:r>
              <a:rPr lang="en-GB" dirty="0">
                <a:cs typeface="Calibri" panose="020F0502020204030204" pitchFamily="34" charset="0"/>
                <a:sym typeface="Symbol" panose="05050102010706020507" pitchFamily="18" charset="2"/>
              </a:rPr>
              <a:t>m/s</a:t>
            </a:r>
          </a:p>
          <a:p>
            <a:endParaRPr lang="en-GB" dirty="0">
              <a:cs typeface="Calibri" panose="020F0502020204030204" pitchFamily="34" charset="0"/>
              <a:sym typeface="Symbol" panose="05050102010706020507" pitchFamily="18" charset="2"/>
            </a:endParaRPr>
          </a:p>
        </p:txBody>
      </p:sp>
      <p:sp>
        <p:nvSpPr>
          <p:cNvPr id="33" name="TextBox 32">
            <a:extLst>
              <a:ext uri="{FF2B5EF4-FFF2-40B4-BE49-F238E27FC236}">
                <a16:creationId xmlns:a16="http://schemas.microsoft.com/office/drawing/2014/main" id="{EF4D3F26-81E5-4DD0-8960-4F1B4C8E328A}"/>
              </a:ext>
            </a:extLst>
          </p:cNvPr>
          <p:cNvSpPr txBox="1"/>
          <p:nvPr/>
        </p:nvSpPr>
        <p:spPr>
          <a:xfrm>
            <a:off x="7530025" y="5556603"/>
            <a:ext cx="2904223" cy="707886"/>
          </a:xfrm>
          <a:prstGeom prst="rect">
            <a:avLst/>
          </a:prstGeom>
          <a:noFill/>
          <a:ln>
            <a:solidFill>
              <a:schemeClr val="tx1"/>
            </a:solidFill>
          </a:ln>
        </p:spPr>
        <p:txBody>
          <a:bodyPr wrap="square">
            <a:spAutoFit/>
          </a:bodyPr>
          <a:lstStyle/>
          <a:p>
            <a:pPr algn="ctr"/>
            <a:r>
              <a:rPr lang="en-GB" sz="4000" b="1">
                <a:solidFill>
                  <a:srgbClr val="FFC000"/>
                </a:solidFill>
                <a:cs typeface="Calibri" panose="020F0502020204030204" pitchFamily="34" charset="0"/>
                <a:sym typeface="Symbol" panose="05050102010706020507" pitchFamily="18" charset="2"/>
              </a:rPr>
              <a:t>c</a:t>
            </a:r>
            <a:r>
              <a:rPr lang="en-GB" sz="4000" b="1">
                <a:cs typeface="Calibri" panose="020F0502020204030204" pitchFamily="34" charset="0"/>
                <a:sym typeface="Symbol" panose="05050102010706020507" pitchFamily="18" charset="2"/>
              </a:rPr>
              <a:t> =   </a:t>
            </a:r>
            <a:r>
              <a:rPr lang="en-GB" sz="4000" b="1">
                <a:solidFill>
                  <a:srgbClr val="00B050"/>
                </a:solidFill>
                <a:cs typeface="Calibri" panose="020F0502020204030204" pitchFamily="34" charset="0"/>
                <a:sym typeface="Symbol" panose="05050102010706020507" pitchFamily="18" charset="2"/>
              </a:rPr>
              <a:t></a:t>
            </a:r>
          </a:p>
        </p:txBody>
      </p:sp>
      <p:sp>
        <p:nvSpPr>
          <p:cNvPr id="39" name="TextBox 38">
            <a:extLst>
              <a:ext uri="{FF2B5EF4-FFF2-40B4-BE49-F238E27FC236}">
                <a16:creationId xmlns:a16="http://schemas.microsoft.com/office/drawing/2014/main" id="{3576B9E9-8ABE-4967-BF45-03EA5A4874A5}"/>
              </a:ext>
            </a:extLst>
          </p:cNvPr>
          <p:cNvSpPr txBox="1"/>
          <p:nvPr/>
        </p:nvSpPr>
        <p:spPr>
          <a:xfrm>
            <a:off x="6530441" y="769790"/>
            <a:ext cx="2451696" cy="1446550"/>
          </a:xfrm>
          <a:prstGeom prst="rect">
            <a:avLst/>
          </a:prstGeom>
          <a:noFill/>
        </p:spPr>
        <p:txBody>
          <a:bodyPr wrap="square">
            <a:spAutoFit/>
          </a:bodyPr>
          <a:lstStyle/>
          <a:p>
            <a:r>
              <a:rPr lang="en-GB" sz="2800" b="1" dirty="0">
                <a:latin typeface="Calibri" panose="020F0502020204030204" pitchFamily="34" charset="0"/>
                <a:cs typeface="Calibri" panose="020F0502020204030204" pitchFamily="34" charset="0"/>
                <a:sym typeface="Symbol" panose="05050102010706020507" pitchFamily="18" charset="2"/>
              </a:rPr>
              <a:t></a:t>
            </a:r>
            <a:r>
              <a:rPr lang="en-GB" sz="2800" dirty="0">
                <a:latin typeface="Calibri" panose="020F0502020204030204" pitchFamily="34" charset="0"/>
                <a:cs typeface="Calibri" panose="020F0502020204030204" pitchFamily="34" charset="0"/>
                <a:sym typeface="Symbol" panose="05050102010706020507" pitchFamily="18" charset="2"/>
              </a:rPr>
              <a:t> - wavelength </a:t>
            </a:r>
          </a:p>
          <a:p>
            <a:r>
              <a:rPr lang="en-GB" sz="2000" i="1" dirty="0">
                <a:latin typeface="Calibri" panose="020F0502020204030204" pitchFamily="34" charset="0"/>
                <a:cs typeface="Calibri" panose="020F0502020204030204" pitchFamily="34" charset="0"/>
                <a:sym typeface="Symbol" panose="05050102010706020507" pitchFamily="18" charset="2"/>
              </a:rPr>
              <a:t>distance between equivalent points </a:t>
            </a:r>
          </a:p>
          <a:p>
            <a:r>
              <a:rPr lang="en-GB" sz="2000" i="1" dirty="0">
                <a:latin typeface="Calibri" panose="020F0502020204030204" pitchFamily="34" charset="0"/>
                <a:cs typeface="Calibri" panose="020F0502020204030204" pitchFamily="34" charset="0"/>
                <a:sym typeface="Symbol" panose="05050102010706020507" pitchFamily="18" charset="2"/>
              </a:rPr>
              <a:t>[m, nm]</a:t>
            </a:r>
            <a:endParaRPr lang="en-GB" sz="2000" i="1" dirty="0"/>
          </a:p>
        </p:txBody>
      </p:sp>
      <p:sp>
        <p:nvSpPr>
          <p:cNvPr id="40" name="TextBox 39">
            <a:extLst>
              <a:ext uri="{FF2B5EF4-FFF2-40B4-BE49-F238E27FC236}">
                <a16:creationId xmlns:a16="http://schemas.microsoft.com/office/drawing/2014/main" id="{CD014F71-595F-42D4-91DE-5A9AD7DA1A05}"/>
              </a:ext>
            </a:extLst>
          </p:cNvPr>
          <p:cNvSpPr txBox="1"/>
          <p:nvPr/>
        </p:nvSpPr>
        <p:spPr>
          <a:xfrm>
            <a:off x="9590504" y="754064"/>
            <a:ext cx="2368964" cy="1138773"/>
          </a:xfrm>
          <a:prstGeom prst="rect">
            <a:avLst/>
          </a:prstGeom>
          <a:noFill/>
        </p:spPr>
        <p:txBody>
          <a:bodyPr wrap="square">
            <a:spAutoFit/>
          </a:bodyPr>
          <a:lstStyle/>
          <a:p>
            <a:r>
              <a:rPr lang="en-GB" sz="2800" dirty="0">
                <a:solidFill>
                  <a:schemeClr val="bg1">
                    <a:lumMod val="50000"/>
                  </a:schemeClr>
                </a:solidFill>
                <a:cs typeface="Calibri" panose="020F0502020204030204" pitchFamily="34" charset="0"/>
                <a:sym typeface="Symbol" panose="05050102010706020507" pitchFamily="18" charset="2"/>
              </a:rPr>
              <a:t>A – amplitude  </a:t>
            </a:r>
          </a:p>
          <a:p>
            <a:r>
              <a:rPr lang="en-GB" sz="2000" i="1" dirty="0">
                <a:solidFill>
                  <a:schemeClr val="bg1">
                    <a:lumMod val="50000"/>
                  </a:schemeClr>
                </a:solidFill>
                <a:cs typeface="Calibri" panose="020F0502020204030204" pitchFamily="34" charset="0"/>
                <a:sym typeface="Symbol" panose="05050102010706020507" pitchFamily="18" charset="2"/>
              </a:rPr>
              <a:t>[for light related to intensity]</a:t>
            </a:r>
            <a:endParaRPr lang="en-GB" sz="2000" i="1" dirty="0">
              <a:solidFill>
                <a:schemeClr val="bg1">
                  <a:lumMod val="50000"/>
                </a:schemeClr>
              </a:solidFill>
            </a:endParaRPr>
          </a:p>
        </p:txBody>
      </p:sp>
      <p:pic>
        <p:nvPicPr>
          <p:cNvPr id="74756" name="Picture 4" descr="frequency and wavelength - Students | Britannica Kids | Homework Help">
            <a:extLst>
              <a:ext uri="{FF2B5EF4-FFF2-40B4-BE49-F238E27FC236}">
                <a16:creationId xmlns:a16="http://schemas.microsoft.com/office/drawing/2014/main" id="{5B25D181-3727-449B-BCAE-666D1E029B1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67" t="57446" b="8576"/>
          <a:stretch/>
        </p:blipFill>
        <p:spPr bwMode="auto">
          <a:xfrm>
            <a:off x="564158" y="4873815"/>
            <a:ext cx="5254736" cy="1719261"/>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69793309-BB1D-4675-B20D-9064223E9648}"/>
              </a:ext>
            </a:extLst>
          </p:cNvPr>
          <p:cNvSpPr/>
          <p:nvPr/>
        </p:nvSpPr>
        <p:spPr>
          <a:xfrm>
            <a:off x="2445104" y="4895730"/>
            <a:ext cx="1392076" cy="4079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One </a:t>
            </a:r>
          </a:p>
        </p:txBody>
      </p:sp>
      <p:sp>
        <p:nvSpPr>
          <p:cNvPr id="26" name="TextBox 25">
            <a:extLst>
              <a:ext uri="{FF2B5EF4-FFF2-40B4-BE49-F238E27FC236}">
                <a16:creationId xmlns:a16="http://schemas.microsoft.com/office/drawing/2014/main" id="{32A09C8D-E93B-4CFA-B790-87F16BB78B70}"/>
              </a:ext>
            </a:extLst>
          </p:cNvPr>
          <p:cNvSpPr txBox="1"/>
          <p:nvPr/>
        </p:nvSpPr>
        <p:spPr>
          <a:xfrm>
            <a:off x="1684838" y="4836160"/>
            <a:ext cx="301410" cy="461665"/>
          </a:xfrm>
          <a:prstGeom prst="rect">
            <a:avLst/>
          </a:prstGeom>
          <a:noFill/>
        </p:spPr>
        <p:txBody>
          <a:bodyPr wrap="square">
            <a:spAutoFit/>
          </a:bodyPr>
          <a:lstStyle/>
          <a:p>
            <a:r>
              <a:rPr lang="en-GB" sz="2400" b="1" dirty="0">
                <a:solidFill>
                  <a:srgbClr val="0070C0"/>
                </a:solidFill>
                <a:cs typeface="Calibri" panose="020F0502020204030204" pitchFamily="34" charset="0"/>
                <a:sym typeface="Symbol" panose="05050102010706020507" pitchFamily="18" charset="2"/>
              </a:rPr>
              <a:t></a:t>
            </a:r>
            <a:endParaRPr lang="en-GB" sz="2400" b="1" dirty="0">
              <a:solidFill>
                <a:srgbClr val="0070C0"/>
              </a:solidFill>
            </a:endParaRPr>
          </a:p>
        </p:txBody>
      </p:sp>
      <p:cxnSp>
        <p:nvCxnSpPr>
          <p:cNvPr id="30" name="Straight Connector 29">
            <a:extLst>
              <a:ext uri="{FF2B5EF4-FFF2-40B4-BE49-F238E27FC236}">
                <a16:creationId xmlns:a16="http://schemas.microsoft.com/office/drawing/2014/main" id="{13052CEB-7268-4143-B366-D61F33904D99}"/>
              </a:ext>
            </a:extLst>
          </p:cNvPr>
          <p:cNvCxnSpPr>
            <a:cxnSpLocks/>
          </p:cNvCxnSpPr>
          <p:nvPr/>
        </p:nvCxnSpPr>
        <p:spPr>
          <a:xfrm>
            <a:off x="4890970" y="5364442"/>
            <a:ext cx="0" cy="546104"/>
          </a:xfrm>
          <a:prstGeom prst="line">
            <a:avLst/>
          </a:prstGeom>
          <a:ln w="19050">
            <a:solidFill>
              <a:srgbClr val="0070C0"/>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E39FF28C-E73B-4BC3-8D0F-1460E282102E}"/>
              </a:ext>
            </a:extLst>
          </p:cNvPr>
          <p:cNvSpPr txBox="1"/>
          <p:nvPr/>
        </p:nvSpPr>
        <p:spPr>
          <a:xfrm>
            <a:off x="4696364" y="4932088"/>
            <a:ext cx="301410" cy="461665"/>
          </a:xfrm>
          <a:prstGeom prst="rect">
            <a:avLst/>
          </a:prstGeom>
          <a:noFill/>
        </p:spPr>
        <p:txBody>
          <a:bodyPr wrap="square">
            <a:spAutoFit/>
          </a:bodyPr>
          <a:lstStyle/>
          <a:p>
            <a:r>
              <a:rPr lang="en-GB" sz="2400" b="1" dirty="0">
                <a:solidFill>
                  <a:srgbClr val="0070C0"/>
                </a:solidFill>
                <a:cs typeface="Calibri" panose="020F0502020204030204" pitchFamily="34" charset="0"/>
                <a:sym typeface="Symbol" panose="05050102010706020507" pitchFamily="18" charset="2"/>
              </a:rPr>
              <a:t>A</a:t>
            </a:r>
            <a:endParaRPr lang="en-GB" sz="2400" b="1" dirty="0">
              <a:solidFill>
                <a:srgbClr val="0070C0"/>
              </a:solidFill>
            </a:endParaRPr>
          </a:p>
        </p:txBody>
      </p:sp>
      <p:grpSp>
        <p:nvGrpSpPr>
          <p:cNvPr id="3" name="Group 2">
            <a:extLst>
              <a:ext uri="{FF2B5EF4-FFF2-40B4-BE49-F238E27FC236}">
                <a16:creationId xmlns:a16="http://schemas.microsoft.com/office/drawing/2014/main" id="{B59783E3-1C4D-4C10-B58E-26097FED5F9E}"/>
              </a:ext>
            </a:extLst>
          </p:cNvPr>
          <p:cNvGrpSpPr/>
          <p:nvPr/>
        </p:nvGrpSpPr>
        <p:grpSpPr>
          <a:xfrm>
            <a:off x="6683169" y="4270813"/>
            <a:ext cx="5328264" cy="519746"/>
            <a:chOff x="6373730" y="4244411"/>
            <a:chExt cx="3120610" cy="830997"/>
          </a:xfrm>
        </p:grpSpPr>
        <p:sp>
          <p:nvSpPr>
            <p:cNvPr id="11" name="TextBox 10">
              <a:extLst>
                <a:ext uri="{FF2B5EF4-FFF2-40B4-BE49-F238E27FC236}">
                  <a16:creationId xmlns:a16="http://schemas.microsoft.com/office/drawing/2014/main" id="{5A298E4A-FA45-4D85-84FA-884A47730E56}"/>
                </a:ext>
              </a:extLst>
            </p:cNvPr>
            <p:cNvSpPr txBox="1"/>
            <p:nvPr/>
          </p:nvSpPr>
          <p:spPr>
            <a:xfrm>
              <a:off x="6373730" y="4244411"/>
              <a:ext cx="2770270" cy="830997"/>
            </a:xfrm>
            <a:prstGeom prst="rect">
              <a:avLst/>
            </a:prstGeom>
            <a:noFill/>
            <a:ln w="19050">
              <a:solidFill>
                <a:srgbClr val="00B050"/>
              </a:solidFill>
            </a:ln>
          </p:spPr>
          <p:txBody>
            <a:bodyPr wrap="square" rtlCol="0">
              <a:spAutoFit/>
            </a:bodyPr>
            <a:lstStyle/>
            <a:p>
              <a:r>
                <a:rPr lang="en-GB" sz="2400" b="1">
                  <a:cs typeface="Calibri" panose="020F0502020204030204" pitchFamily="34" charset="0"/>
                  <a:sym typeface="Symbol" panose="05050102010706020507" pitchFamily="18" charset="2"/>
                </a:rPr>
                <a:t>  </a:t>
              </a:r>
              <a:r>
                <a:rPr lang="en-GB" sz="2400">
                  <a:cs typeface="Calibri" panose="020F0502020204030204" pitchFamily="34" charset="0"/>
                  <a:sym typeface="Symbol" panose="05050102010706020507" pitchFamily="18" charset="2"/>
                </a:rPr>
                <a:t>is related to s</a:t>
              </a:r>
              <a:r>
                <a:rPr lang="en-GB" sz="2400">
                  <a:cs typeface="Calibri" panose="020F0502020204030204" pitchFamily="34" charset="0"/>
                </a:rPr>
                <a:t>peed of wave (m/s)             </a:t>
              </a:r>
            </a:p>
          </p:txBody>
        </p:sp>
        <p:sp>
          <p:nvSpPr>
            <p:cNvPr id="45" name="TextBox 44">
              <a:extLst>
                <a:ext uri="{FF2B5EF4-FFF2-40B4-BE49-F238E27FC236}">
                  <a16:creationId xmlns:a16="http://schemas.microsoft.com/office/drawing/2014/main" id="{A494985A-CE38-4381-80B8-C021A8534ED3}"/>
                </a:ext>
              </a:extLst>
            </p:cNvPr>
            <p:cNvSpPr txBox="1"/>
            <p:nvPr/>
          </p:nvSpPr>
          <p:spPr>
            <a:xfrm>
              <a:off x="8874052" y="4591993"/>
              <a:ext cx="620288" cy="369332"/>
            </a:xfrm>
            <a:prstGeom prst="rect">
              <a:avLst/>
            </a:prstGeom>
            <a:noFill/>
          </p:spPr>
          <p:txBody>
            <a:bodyPr wrap="square">
              <a:spAutoFit/>
            </a:bodyPr>
            <a:lstStyle/>
            <a:p>
              <a:r>
                <a:rPr lang="en-GB" b="1">
                  <a:solidFill>
                    <a:srgbClr val="00B050"/>
                  </a:solidFill>
                  <a:cs typeface="Calibri" panose="020F0502020204030204" pitchFamily="34" charset="0"/>
                  <a:sym typeface="Symbol" panose="05050102010706020507" pitchFamily="18" charset="2"/>
                </a:rPr>
                <a:t>x-y</a:t>
              </a:r>
              <a:endParaRPr lang="en-GB" b="1">
                <a:solidFill>
                  <a:srgbClr val="00B050"/>
                </a:solidFill>
              </a:endParaRPr>
            </a:p>
          </p:txBody>
        </p:sp>
      </p:grpSp>
      <p:sp>
        <p:nvSpPr>
          <p:cNvPr id="46" name="TextBox 45">
            <a:extLst>
              <a:ext uri="{FF2B5EF4-FFF2-40B4-BE49-F238E27FC236}">
                <a16:creationId xmlns:a16="http://schemas.microsoft.com/office/drawing/2014/main" id="{28CA892C-D852-469E-B8AA-F736AD5E5C0D}"/>
              </a:ext>
            </a:extLst>
          </p:cNvPr>
          <p:cNvSpPr txBox="1"/>
          <p:nvPr/>
        </p:nvSpPr>
        <p:spPr>
          <a:xfrm>
            <a:off x="9823035" y="2586929"/>
            <a:ext cx="2368965" cy="1200329"/>
          </a:xfrm>
          <a:prstGeom prst="rect">
            <a:avLst/>
          </a:prstGeom>
          <a:noFill/>
        </p:spPr>
        <p:txBody>
          <a:bodyPr wrap="square">
            <a:spAutoFit/>
          </a:bodyPr>
          <a:lstStyle/>
          <a:p>
            <a:r>
              <a:rPr lang="en-US" i="1" dirty="0">
                <a:solidFill>
                  <a:srgbClr val="00B0F0"/>
                </a:solidFill>
                <a:cs typeface="Calibri" panose="020F0502020204030204" pitchFamily="34" charset="0"/>
              </a:rPr>
              <a:t>the number of wavelengths passing through a fixed point per unit of time.</a:t>
            </a:r>
            <a:endParaRPr lang="en-GB" i="1" dirty="0">
              <a:solidFill>
                <a:srgbClr val="00B0F0"/>
              </a:solidFill>
              <a:cs typeface="Calibri" panose="020F0502020204030204" pitchFamily="34" charset="0"/>
            </a:endParaRPr>
          </a:p>
        </p:txBody>
      </p:sp>
      <p:sp>
        <p:nvSpPr>
          <p:cNvPr id="47" name="TextBox 46">
            <a:extLst>
              <a:ext uri="{FF2B5EF4-FFF2-40B4-BE49-F238E27FC236}">
                <a16:creationId xmlns:a16="http://schemas.microsoft.com/office/drawing/2014/main" id="{BE95DD14-1E3F-4B2A-B735-C777E5C18F20}"/>
              </a:ext>
            </a:extLst>
          </p:cNvPr>
          <p:cNvSpPr txBox="1"/>
          <p:nvPr/>
        </p:nvSpPr>
        <p:spPr>
          <a:xfrm>
            <a:off x="180567" y="777294"/>
            <a:ext cx="6265500" cy="1292662"/>
          </a:xfrm>
          <a:prstGeom prst="rect">
            <a:avLst/>
          </a:prstGeom>
          <a:noFill/>
        </p:spPr>
        <p:txBody>
          <a:bodyPr wrap="square" rtlCol="0">
            <a:spAutoFit/>
          </a:bodyPr>
          <a:lstStyle/>
          <a:p>
            <a:r>
              <a:rPr lang="en-GB" sz="2600" b="1" dirty="0">
                <a:solidFill>
                  <a:srgbClr val="0000FF"/>
                </a:solidFill>
                <a:cs typeface="Calibri" panose="020F0502020204030204" pitchFamily="34" charset="0"/>
              </a:rPr>
              <a:t>Electromagnetic radiation is a type of energy that has electric and magnetic component</a:t>
            </a:r>
          </a:p>
        </p:txBody>
      </p:sp>
      <p:sp>
        <p:nvSpPr>
          <p:cNvPr id="9" name="Title 8">
            <a:extLst>
              <a:ext uri="{FF2B5EF4-FFF2-40B4-BE49-F238E27FC236}">
                <a16:creationId xmlns:a16="http://schemas.microsoft.com/office/drawing/2014/main" id="{51DA5CA6-C312-4495-AD2C-514D08285EF0}"/>
              </a:ext>
            </a:extLst>
          </p:cNvPr>
          <p:cNvSpPr>
            <a:spLocks noGrp="1"/>
          </p:cNvSpPr>
          <p:nvPr>
            <p:ph type="title"/>
          </p:nvPr>
        </p:nvSpPr>
        <p:spPr>
          <a:xfrm>
            <a:off x="1685690" y="134841"/>
            <a:ext cx="8748557" cy="642453"/>
          </a:xfrm>
        </p:spPr>
        <p:txBody>
          <a:bodyPr>
            <a:normAutofit/>
          </a:bodyPr>
          <a:lstStyle/>
          <a:p>
            <a:r>
              <a:rPr lang="en-GB" dirty="0">
                <a:effectLst>
                  <a:outerShdw blurRad="38100" dist="38100" dir="2700000" algn="tl">
                    <a:srgbClr val="000000">
                      <a:alpha val="43137"/>
                    </a:srgbClr>
                  </a:outerShdw>
                </a:effectLst>
              </a:rPr>
              <a:t>electromagnetic radiation</a:t>
            </a:r>
          </a:p>
        </p:txBody>
      </p:sp>
      <p:sp>
        <p:nvSpPr>
          <p:cNvPr id="5" name="TextBox 4">
            <a:extLst>
              <a:ext uri="{FF2B5EF4-FFF2-40B4-BE49-F238E27FC236}">
                <a16:creationId xmlns:a16="http://schemas.microsoft.com/office/drawing/2014/main" id="{1E901243-CD6F-45AD-ABCA-4E2DA92488C0}"/>
              </a:ext>
            </a:extLst>
          </p:cNvPr>
          <p:cNvSpPr txBox="1"/>
          <p:nvPr/>
        </p:nvSpPr>
        <p:spPr>
          <a:xfrm>
            <a:off x="6335742" y="2548615"/>
            <a:ext cx="3154839" cy="1138773"/>
          </a:xfrm>
          <a:prstGeom prst="rect">
            <a:avLst/>
          </a:prstGeom>
          <a:noFill/>
          <a:ln w="19050">
            <a:solidFill>
              <a:srgbClr val="00B050"/>
            </a:solidFill>
          </a:ln>
        </p:spPr>
        <p:txBody>
          <a:bodyPr wrap="square" rtlCol="0">
            <a:spAutoFit/>
          </a:bodyPr>
          <a:lstStyle/>
          <a:p>
            <a:pPr algn="ctr"/>
            <a:r>
              <a:rPr lang="en-GB" sz="2800" b="1" dirty="0">
                <a:solidFill>
                  <a:srgbClr val="00B050"/>
                </a:solidFill>
                <a:cs typeface="Calibri" panose="020F0502020204030204" pitchFamily="34" charset="0"/>
                <a:sym typeface="Symbol" panose="05050102010706020507" pitchFamily="18" charset="2"/>
              </a:rPr>
              <a:t> </a:t>
            </a:r>
            <a:r>
              <a:rPr lang="en-GB" sz="2800" dirty="0">
                <a:solidFill>
                  <a:srgbClr val="00B050"/>
                </a:solidFill>
                <a:cs typeface="Calibri" panose="020F0502020204030204" pitchFamily="34" charset="0"/>
                <a:sym typeface="Symbol" panose="05050102010706020507" pitchFamily="18" charset="2"/>
              </a:rPr>
              <a:t>(or f)</a:t>
            </a:r>
            <a:r>
              <a:rPr lang="en-GB" sz="2800" dirty="0">
                <a:cs typeface="Calibri" panose="020F0502020204030204" pitchFamily="34" charset="0"/>
                <a:sym typeface="Symbol" panose="05050102010706020507" pitchFamily="18" charset="2"/>
              </a:rPr>
              <a:t> = frequency     </a:t>
            </a:r>
            <a:r>
              <a:rPr lang="en-GB" sz="2000" i="1" dirty="0">
                <a:cs typeface="Calibri" panose="020F0502020204030204" pitchFamily="34" charset="0"/>
                <a:sym typeface="Symbol" panose="05050102010706020507" pitchFamily="18" charset="2"/>
              </a:rPr>
              <a:t>[cycles/sec, 1/sec or sec</a:t>
            </a:r>
            <a:r>
              <a:rPr lang="en-GB" sz="2000" i="1" baseline="30000" dirty="0">
                <a:cs typeface="Calibri" panose="020F0502020204030204" pitchFamily="34" charset="0"/>
                <a:sym typeface="Symbol" panose="05050102010706020507" pitchFamily="18" charset="2"/>
              </a:rPr>
              <a:t>-1</a:t>
            </a:r>
            <a:r>
              <a:rPr lang="en-GB" sz="2000" i="1" dirty="0">
                <a:cs typeface="Calibri" panose="020F0502020204030204" pitchFamily="34" charset="0"/>
                <a:sym typeface="Symbol" panose="05050102010706020507" pitchFamily="18" charset="2"/>
              </a:rPr>
              <a:t>, Hertz (Hz)]</a:t>
            </a:r>
            <a:endParaRPr lang="en-GB" sz="2000" i="1" dirty="0">
              <a:cs typeface="Calibri" panose="020F0502020204030204" pitchFamily="34" charset="0"/>
            </a:endParaRPr>
          </a:p>
        </p:txBody>
      </p:sp>
      <p:cxnSp>
        <p:nvCxnSpPr>
          <p:cNvPr id="48" name="Straight Connector 47">
            <a:extLst>
              <a:ext uri="{FF2B5EF4-FFF2-40B4-BE49-F238E27FC236}">
                <a16:creationId xmlns:a16="http://schemas.microsoft.com/office/drawing/2014/main" id="{0EDBA849-8EE2-4007-9B1F-0329C5F0C5A6}"/>
              </a:ext>
            </a:extLst>
          </p:cNvPr>
          <p:cNvCxnSpPr>
            <a:cxnSpLocks/>
          </p:cNvCxnSpPr>
          <p:nvPr/>
        </p:nvCxnSpPr>
        <p:spPr>
          <a:xfrm>
            <a:off x="2745278" y="5014042"/>
            <a:ext cx="47994" cy="1871044"/>
          </a:xfrm>
          <a:prstGeom prst="line">
            <a:avLst/>
          </a:prstGeom>
          <a:ln w="28575" cap="flat" cmpd="sng" algn="ctr">
            <a:solidFill>
              <a:srgbClr val="00B05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49" name="Straight Connector 48">
            <a:extLst>
              <a:ext uri="{FF2B5EF4-FFF2-40B4-BE49-F238E27FC236}">
                <a16:creationId xmlns:a16="http://schemas.microsoft.com/office/drawing/2014/main" id="{495E48EA-8FC1-4D2D-ABE4-BAB8167357F8}"/>
              </a:ext>
            </a:extLst>
          </p:cNvPr>
          <p:cNvCxnSpPr>
            <a:cxnSpLocks/>
          </p:cNvCxnSpPr>
          <p:nvPr/>
        </p:nvCxnSpPr>
        <p:spPr>
          <a:xfrm>
            <a:off x="3979551" y="4997903"/>
            <a:ext cx="24110" cy="1873778"/>
          </a:xfrm>
          <a:prstGeom prst="line">
            <a:avLst/>
          </a:prstGeom>
          <a:ln w="28575" cap="flat" cmpd="sng" algn="ctr">
            <a:solidFill>
              <a:srgbClr val="00B05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50" name="TextBox 49">
            <a:extLst>
              <a:ext uri="{FF2B5EF4-FFF2-40B4-BE49-F238E27FC236}">
                <a16:creationId xmlns:a16="http://schemas.microsoft.com/office/drawing/2014/main" id="{F7C70610-32B0-4824-8672-253E5A57BBC6}"/>
              </a:ext>
            </a:extLst>
          </p:cNvPr>
          <p:cNvSpPr txBox="1"/>
          <p:nvPr/>
        </p:nvSpPr>
        <p:spPr>
          <a:xfrm>
            <a:off x="2517991" y="5877091"/>
            <a:ext cx="301410" cy="440696"/>
          </a:xfrm>
          <a:prstGeom prst="rect">
            <a:avLst/>
          </a:prstGeom>
          <a:noFill/>
        </p:spPr>
        <p:txBody>
          <a:bodyPr wrap="square">
            <a:spAutoFit/>
          </a:bodyPr>
          <a:lstStyle/>
          <a:p>
            <a:r>
              <a:rPr lang="en-GB" b="1" dirty="0">
                <a:solidFill>
                  <a:srgbClr val="00B050"/>
                </a:solidFill>
                <a:cs typeface="Calibri" panose="020F0502020204030204" pitchFamily="34" charset="0"/>
                <a:sym typeface="Symbol" panose="05050102010706020507" pitchFamily="18" charset="2"/>
              </a:rPr>
              <a:t>x</a:t>
            </a:r>
            <a:endParaRPr lang="en-GB" b="1" dirty="0">
              <a:solidFill>
                <a:srgbClr val="00B050"/>
              </a:solidFill>
            </a:endParaRPr>
          </a:p>
        </p:txBody>
      </p:sp>
      <p:sp>
        <p:nvSpPr>
          <p:cNvPr id="51" name="TextBox 50">
            <a:extLst>
              <a:ext uri="{FF2B5EF4-FFF2-40B4-BE49-F238E27FC236}">
                <a16:creationId xmlns:a16="http://schemas.microsoft.com/office/drawing/2014/main" id="{D50DE1FB-06DF-44DA-862B-352DD5E721C5}"/>
              </a:ext>
            </a:extLst>
          </p:cNvPr>
          <p:cNvSpPr txBox="1"/>
          <p:nvPr/>
        </p:nvSpPr>
        <p:spPr>
          <a:xfrm>
            <a:off x="3724109" y="5870724"/>
            <a:ext cx="301410" cy="440696"/>
          </a:xfrm>
          <a:prstGeom prst="rect">
            <a:avLst/>
          </a:prstGeom>
          <a:noFill/>
        </p:spPr>
        <p:txBody>
          <a:bodyPr wrap="square">
            <a:spAutoFit/>
          </a:bodyPr>
          <a:lstStyle/>
          <a:p>
            <a:r>
              <a:rPr lang="en-GB" b="1" dirty="0">
                <a:solidFill>
                  <a:srgbClr val="00B050"/>
                </a:solidFill>
                <a:cs typeface="Calibri" panose="020F0502020204030204" pitchFamily="34" charset="0"/>
                <a:sym typeface="Symbol" panose="05050102010706020507" pitchFamily="18" charset="2"/>
              </a:rPr>
              <a:t>y</a:t>
            </a:r>
            <a:endParaRPr lang="en-GB" b="1" dirty="0">
              <a:solidFill>
                <a:srgbClr val="00B050"/>
              </a:solidFill>
            </a:endParaRPr>
          </a:p>
        </p:txBody>
      </p:sp>
      <p:cxnSp>
        <p:nvCxnSpPr>
          <p:cNvPr id="16" name="Straight Connector 15">
            <a:extLst>
              <a:ext uri="{FF2B5EF4-FFF2-40B4-BE49-F238E27FC236}">
                <a16:creationId xmlns:a16="http://schemas.microsoft.com/office/drawing/2014/main" id="{0AD0ECEF-A7B6-4FB7-B4B7-7C952FD7561D}"/>
              </a:ext>
            </a:extLst>
          </p:cNvPr>
          <p:cNvCxnSpPr>
            <a:cxnSpLocks/>
          </p:cNvCxnSpPr>
          <p:nvPr/>
        </p:nvCxnSpPr>
        <p:spPr>
          <a:xfrm>
            <a:off x="1245655" y="4939240"/>
            <a:ext cx="0" cy="369332"/>
          </a:xfrm>
          <a:prstGeom prst="line">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A786739-35B0-4AD0-95DC-5F3B6BF32CA0}"/>
              </a:ext>
            </a:extLst>
          </p:cNvPr>
          <p:cNvCxnSpPr>
            <a:cxnSpLocks/>
          </p:cNvCxnSpPr>
          <p:nvPr/>
        </p:nvCxnSpPr>
        <p:spPr>
          <a:xfrm>
            <a:off x="2471371" y="4939768"/>
            <a:ext cx="0" cy="369332"/>
          </a:xfrm>
          <a:prstGeom prst="line">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A7468E7A-2B2D-481C-955D-5BD86E2BC1DA}"/>
              </a:ext>
            </a:extLst>
          </p:cNvPr>
          <p:cNvCxnSpPr>
            <a:cxnSpLocks/>
          </p:cNvCxnSpPr>
          <p:nvPr/>
        </p:nvCxnSpPr>
        <p:spPr>
          <a:xfrm>
            <a:off x="1245655" y="5218373"/>
            <a:ext cx="1244966" cy="0"/>
          </a:xfrm>
          <a:prstGeom prst="straightConnector1">
            <a:avLst/>
          </a:prstGeom>
          <a:ln w="28575">
            <a:headEnd type="arrow"/>
            <a:tailEnd type="arrow"/>
          </a:ln>
        </p:spPr>
        <p:style>
          <a:lnRef idx="1">
            <a:schemeClr val="accent1"/>
          </a:lnRef>
          <a:fillRef idx="0">
            <a:schemeClr val="accent1"/>
          </a:fillRef>
          <a:effectRef idx="0">
            <a:schemeClr val="accent1"/>
          </a:effectRef>
          <a:fontRef idx="minor">
            <a:schemeClr val="tx1"/>
          </a:fontRef>
        </p:style>
      </p:cxnSp>
      <p:grpSp>
        <p:nvGrpSpPr>
          <p:cNvPr id="1032" name="Group 1031">
            <a:extLst>
              <a:ext uri="{FF2B5EF4-FFF2-40B4-BE49-F238E27FC236}">
                <a16:creationId xmlns:a16="http://schemas.microsoft.com/office/drawing/2014/main" id="{2279DCC1-27C4-47A7-9A08-641875614BB3}"/>
              </a:ext>
            </a:extLst>
          </p:cNvPr>
          <p:cNvGrpSpPr/>
          <p:nvPr/>
        </p:nvGrpSpPr>
        <p:grpSpPr>
          <a:xfrm>
            <a:off x="952826" y="5333160"/>
            <a:ext cx="4443882" cy="1637454"/>
            <a:chOff x="952827" y="5333160"/>
            <a:chExt cx="4408442" cy="1637454"/>
          </a:xfrm>
        </p:grpSpPr>
        <p:pic>
          <p:nvPicPr>
            <p:cNvPr id="54" name="Picture 53">
              <a:extLst>
                <a:ext uri="{FF2B5EF4-FFF2-40B4-BE49-F238E27FC236}">
                  <a16:creationId xmlns:a16="http://schemas.microsoft.com/office/drawing/2014/main" id="{3DF954A1-7235-401C-860C-73358F2D6416}"/>
                </a:ext>
              </a:extLst>
            </p:cNvPr>
            <p:cNvPicPr>
              <a:picLocks noChangeAspect="1"/>
            </p:cNvPicPr>
            <p:nvPr/>
          </p:nvPicPr>
          <p:blipFill rotWithShape="1">
            <a:blip r:embed="rId5"/>
            <a:srcRect r="26601"/>
            <a:stretch/>
          </p:blipFill>
          <p:spPr>
            <a:xfrm>
              <a:off x="952827" y="5333160"/>
              <a:ext cx="4408442" cy="1158340"/>
            </a:xfrm>
            <a:prstGeom prst="rect">
              <a:avLst/>
            </a:prstGeom>
          </p:spPr>
        </p:pic>
        <p:sp>
          <p:nvSpPr>
            <p:cNvPr id="57" name="TextBox 56">
              <a:extLst>
                <a:ext uri="{FF2B5EF4-FFF2-40B4-BE49-F238E27FC236}">
                  <a16:creationId xmlns:a16="http://schemas.microsoft.com/office/drawing/2014/main" id="{DFDB0279-C272-4534-A59E-5FEB1A6010D0}"/>
                </a:ext>
              </a:extLst>
            </p:cNvPr>
            <p:cNvSpPr txBox="1"/>
            <p:nvPr/>
          </p:nvSpPr>
          <p:spPr>
            <a:xfrm>
              <a:off x="1031612" y="6508949"/>
              <a:ext cx="301410" cy="461665"/>
            </a:xfrm>
            <a:prstGeom prst="rect">
              <a:avLst/>
            </a:prstGeom>
            <a:noFill/>
          </p:spPr>
          <p:txBody>
            <a:bodyPr wrap="square">
              <a:spAutoFit/>
            </a:bodyPr>
            <a:lstStyle/>
            <a:p>
              <a:r>
                <a:rPr lang="en-GB" sz="2400" b="1" dirty="0">
                  <a:solidFill>
                    <a:schemeClr val="bg1">
                      <a:lumMod val="65000"/>
                    </a:schemeClr>
                  </a:solidFill>
                  <a:cs typeface="Calibri" panose="020F0502020204030204" pitchFamily="34" charset="0"/>
                  <a:sym typeface="Symbol" panose="05050102010706020507" pitchFamily="18" charset="2"/>
                </a:rPr>
                <a:t></a:t>
              </a:r>
              <a:endParaRPr lang="en-GB" sz="2400" b="1" dirty="0">
                <a:solidFill>
                  <a:schemeClr val="bg1">
                    <a:lumMod val="65000"/>
                  </a:schemeClr>
                </a:solidFill>
              </a:endParaRPr>
            </a:p>
          </p:txBody>
        </p:sp>
        <p:cxnSp>
          <p:nvCxnSpPr>
            <p:cNvPr id="58" name="Straight Connector 57">
              <a:extLst>
                <a:ext uri="{FF2B5EF4-FFF2-40B4-BE49-F238E27FC236}">
                  <a16:creationId xmlns:a16="http://schemas.microsoft.com/office/drawing/2014/main" id="{F0F653C9-CF19-4F86-ACD9-38D1F04B7E73}"/>
                </a:ext>
              </a:extLst>
            </p:cNvPr>
            <p:cNvCxnSpPr>
              <a:cxnSpLocks/>
            </p:cNvCxnSpPr>
            <p:nvPr/>
          </p:nvCxnSpPr>
          <p:spPr>
            <a:xfrm>
              <a:off x="1094098" y="6494177"/>
              <a:ext cx="0" cy="286028"/>
            </a:xfrm>
            <a:prstGeom prst="line">
              <a:avLst/>
            </a:prstGeom>
            <a:ln w="63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4720C3B-0075-40AF-B6D4-D297675C8C4A}"/>
                </a:ext>
              </a:extLst>
            </p:cNvPr>
            <p:cNvCxnSpPr>
              <a:cxnSpLocks/>
            </p:cNvCxnSpPr>
            <p:nvPr/>
          </p:nvCxnSpPr>
          <p:spPr>
            <a:xfrm>
              <a:off x="1309036" y="6512880"/>
              <a:ext cx="0" cy="285500"/>
            </a:xfrm>
            <a:prstGeom prst="line">
              <a:avLst/>
            </a:prstGeom>
            <a:ln w="63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B19B8DEE-8111-46A4-865A-34903E1E4B01}"/>
                </a:ext>
              </a:extLst>
            </p:cNvPr>
            <p:cNvCxnSpPr>
              <a:cxnSpLocks/>
            </p:cNvCxnSpPr>
            <p:nvPr/>
          </p:nvCxnSpPr>
          <p:spPr>
            <a:xfrm>
              <a:off x="1094098" y="6563356"/>
              <a:ext cx="214938" cy="0"/>
            </a:xfrm>
            <a:prstGeom prst="straightConnector1">
              <a:avLst/>
            </a:prstGeom>
            <a:ln w="6350">
              <a:solidFill>
                <a:schemeClr val="bg1">
                  <a:lumMod val="65000"/>
                </a:schemeClr>
              </a:solidFill>
              <a:headEnd type="arrow"/>
              <a:tailEnd type="arrow"/>
            </a:ln>
          </p:spPr>
          <p:style>
            <a:lnRef idx="1">
              <a:schemeClr val="accent1"/>
            </a:lnRef>
            <a:fillRef idx="0">
              <a:schemeClr val="accent1"/>
            </a:fillRef>
            <a:effectRef idx="0">
              <a:schemeClr val="accent1"/>
            </a:effectRef>
            <a:fontRef idx="minor">
              <a:schemeClr val="tx1"/>
            </a:fontRef>
          </p:style>
        </p:cxnSp>
      </p:grpSp>
      <p:cxnSp>
        <p:nvCxnSpPr>
          <p:cNvPr id="67" name="Straight Connector 66">
            <a:extLst>
              <a:ext uri="{FF2B5EF4-FFF2-40B4-BE49-F238E27FC236}">
                <a16:creationId xmlns:a16="http://schemas.microsoft.com/office/drawing/2014/main" id="{23C14035-C49C-4F2D-B94C-CADF6780510C}"/>
              </a:ext>
            </a:extLst>
          </p:cNvPr>
          <p:cNvCxnSpPr>
            <a:cxnSpLocks/>
          </p:cNvCxnSpPr>
          <p:nvPr/>
        </p:nvCxnSpPr>
        <p:spPr>
          <a:xfrm flipV="1">
            <a:off x="2769275" y="5209796"/>
            <a:ext cx="1210276" cy="8577"/>
          </a:xfrm>
          <a:prstGeom prst="line">
            <a:avLst/>
          </a:prstGeom>
          <a:ln w="9525" cap="flat" cmpd="sng" algn="ctr">
            <a:solidFill>
              <a:srgbClr val="00B05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028" name="TextBox 1027">
            <a:extLst>
              <a:ext uri="{FF2B5EF4-FFF2-40B4-BE49-F238E27FC236}">
                <a16:creationId xmlns:a16="http://schemas.microsoft.com/office/drawing/2014/main" id="{D90F2C13-E360-48E1-B948-E23E2D73BA4F}"/>
              </a:ext>
            </a:extLst>
          </p:cNvPr>
          <p:cNvSpPr txBox="1"/>
          <p:nvPr/>
        </p:nvSpPr>
        <p:spPr>
          <a:xfrm>
            <a:off x="2795851" y="4981725"/>
            <a:ext cx="1142044" cy="276999"/>
          </a:xfrm>
          <a:prstGeom prst="rect">
            <a:avLst/>
          </a:prstGeom>
          <a:noFill/>
        </p:spPr>
        <p:txBody>
          <a:bodyPr wrap="none" rtlCol="0">
            <a:spAutoFit/>
          </a:bodyPr>
          <a:lstStyle/>
          <a:p>
            <a:r>
              <a:rPr lang="en-GB" sz="1200" dirty="0">
                <a:solidFill>
                  <a:srgbClr val="0070C0"/>
                </a:solidFill>
              </a:rPr>
              <a:t>one wavelength</a:t>
            </a:r>
          </a:p>
        </p:txBody>
      </p:sp>
      <p:cxnSp>
        <p:nvCxnSpPr>
          <p:cNvPr id="74" name="Straight Connector 73">
            <a:extLst>
              <a:ext uri="{FF2B5EF4-FFF2-40B4-BE49-F238E27FC236}">
                <a16:creationId xmlns:a16="http://schemas.microsoft.com/office/drawing/2014/main" id="{BFE40B9D-88E1-4D14-8002-A5A8A61A224E}"/>
              </a:ext>
            </a:extLst>
          </p:cNvPr>
          <p:cNvCxnSpPr>
            <a:cxnSpLocks/>
          </p:cNvCxnSpPr>
          <p:nvPr/>
        </p:nvCxnSpPr>
        <p:spPr>
          <a:xfrm flipV="1">
            <a:off x="2801408" y="6622577"/>
            <a:ext cx="1190198" cy="6368"/>
          </a:xfrm>
          <a:prstGeom prst="line">
            <a:avLst/>
          </a:prstGeom>
          <a:ln w="9525" cap="flat" cmpd="sng" algn="ctr">
            <a:solidFill>
              <a:srgbClr val="00B05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75" name="TextBox 74">
            <a:extLst>
              <a:ext uri="{FF2B5EF4-FFF2-40B4-BE49-F238E27FC236}">
                <a16:creationId xmlns:a16="http://schemas.microsoft.com/office/drawing/2014/main" id="{2515451C-A7A2-4F86-824E-721DD2B00885}"/>
              </a:ext>
            </a:extLst>
          </p:cNvPr>
          <p:cNvSpPr txBox="1"/>
          <p:nvPr/>
        </p:nvSpPr>
        <p:spPr>
          <a:xfrm>
            <a:off x="2760920" y="6572597"/>
            <a:ext cx="1286314" cy="276999"/>
          </a:xfrm>
          <a:prstGeom prst="rect">
            <a:avLst/>
          </a:prstGeom>
          <a:noFill/>
        </p:spPr>
        <p:txBody>
          <a:bodyPr wrap="none" rtlCol="0">
            <a:spAutoFit/>
          </a:bodyPr>
          <a:lstStyle/>
          <a:p>
            <a:r>
              <a:rPr lang="en-GB" sz="1200" dirty="0">
                <a:solidFill>
                  <a:schemeClr val="bg1">
                    <a:lumMod val="65000"/>
                  </a:schemeClr>
                </a:solidFill>
              </a:rPr>
              <a:t>three wavelengths</a:t>
            </a:r>
          </a:p>
        </p:txBody>
      </p:sp>
    </p:spTree>
    <p:extLst>
      <p:ext uri="{BB962C8B-B14F-4D97-AF65-F5344CB8AC3E}">
        <p14:creationId xmlns:p14="http://schemas.microsoft.com/office/powerpoint/2010/main" val="2474981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3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8" grpId="0"/>
      <p:bldP spid="7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75C6FE1D-DF25-48A5-82D7-43E05CA8E1E9}"/>
              </a:ext>
            </a:extLst>
          </p:cNvPr>
          <p:cNvGrpSpPr/>
          <p:nvPr/>
        </p:nvGrpSpPr>
        <p:grpSpPr>
          <a:xfrm>
            <a:off x="1127448" y="729365"/>
            <a:ext cx="9793088" cy="6109932"/>
            <a:chOff x="539551" y="1595125"/>
            <a:chExt cx="8064896" cy="4814125"/>
          </a:xfrm>
        </p:grpSpPr>
        <p:grpSp>
          <p:nvGrpSpPr>
            <p:cNvPr id="2" name="Group 1">
              <a:extLst>
                <a:ext uri="{FF2B5EF4-FFF2-40B4-BE49-F238E27FC236}">
                  <a16:creationId xmlns:a16="http://schemas.microsoft.com/office/drawing/2014/main" id="{C37F78BB-38A5-4F19-B29B-8A3EB6AFD971}"/>
                </a:ext>
              </a:extLst>
            </p:cNvPr>
            <p:cNvGrpSpPr/>
            <p:nvPr/>
          </p:nvGrpSpPr>
          <p:grpSpPr>
            <a:xfrm>
              <a:off x="539551" y="1595125"/>
              <a:ext cx="8064896" cy="4814125"/>
              <a:chOff x="387228" y="394357"/>
              <a:chExt cx="8064896" cy="4814125"/>
            </a:xfrm>
          </p:grpSpPr>
          <p:pic>
            <p:nvPicPr>
              <p:cNvPr id="5" name="Picture 4">
                <a:extLst>
                  <a:ext uri="{FF2B5EF4-FFF2-40B4-BE49-F238E27FC236}">
                    <a16:creationId xmlns:a16="http://schemas.microsoft.com/office/drawing/2014/main" id="{E317E230-3917-4112-9054-CF2BB67C44A2}"/>
                  </a:ext>
                </a:extLst>
              </p:cNvPr>
              <p:cNvPicPr>
                <a:picLocks noChangeAspect="1"/>
              </p:cNvPicPr>
              <p:nvPr/>
            </p:nvPicPr>
            <p:blipFill rotWithShape="1">
              <a:blip r:embed="rId3"/>
              <a:srcRect b="5532"/>
              <a:stretch/>
            </p:blipFill>
            <p:spPr>
              <a:xfrm>
                <a:off x="387228" y="1556792"/>
                <a:ext cx="8064896" cy="3651690"/>
              </a:xfrm>
              <a:prstGeom prst="rect">
                <a:avLst/>
              </a:prstGeom>
            </p:spPr>
          </p:pic>
          <p:pic>
            <p:nvPicPr>
              <p:cNvPr id="3" name="Picture 2">
                <a:extLst>
                  <a:ext uri="{FF2B5EF4-FFF2-40B4-BE49-F238E27FC236}">
                    <a16:creationId xmlns:a16="http://schemas.microsoft.com/office/drawing/2014/main" id="{685987F2-E442-44CA-82C3-8734D4B1F8AD}"/>
                  </a:ext>
                </a:extLst>
              </p:cNvPr>
              <p:cNvPicPr>
                <a:picLocks noChangeAspect="1"/>
              </p:cNvPicPr>
              <p:nvPr/>
            </p:nvPicPr>
            <p:blipFill rotWithShape="1">
              <a:blip r:embed="rId4"/>
              <a:srcRect b="60334"/>
              <a:stretch/>
            </p:blipFill>
            <p:spPr>
              <a:xfrm>
                <a:off x="387228" y="394357"/>
                <a:ext cx="8064896" cy="1201953"/>
              </a:xfrm>
              <a:prstGeom prst="rect">
                <a:avLst/>
              </a:prstGeom>
            </p:spPr>
          </p:pic>
        </p:grpSp>
        <p:sp>
          <p:nvSpPr>
            <p:cNvPr id="4" name="Rectangle 3">
              <a:extLst>
                <a:ext uri="{FF2B5EF4-FFF2-40B4-BE49-F238E27FC236}">
                  <a16:creationId xmlns:a16="http://schemas.microsoft.com/office/drawing/2014/main" id="{5035E323-7B47-481E-BEDF-8489658B14EA}"/>
                </a:ext>
              </a:extLst>
            </p:cNvPr>
            <p:cNvSpPr/>
            <p:nvPr/>
          </p:nvSpPr>
          <p:spPr>
            <a:xfrm>
              <a:off x="4098117" y="1619140"/>
              <a:ext cx="1008112" cy="177691"/>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46A10844-96E5-4AD3-8E38-10ACE0213EE9}"/>
                </a:ext>
              </a:extLst>
            </p:cNvPr>
            <p:cNvPicPr>
              <a:picLocks noChangeAspect="1"/>
            </p:cNvPicPr>
            <p:nvPr/>
          </p:nvPicPr>
          <p:blipFill rotWithShape="1">
            <a:blip r:embed="rId3"/>
            <a:srcRect t="65587" b="28825"/>
            <a:stretch/>
          </p:blipFill>
          <p:spPr>
            <a:xfrm flipV="1">
              <a:off x="539551" y="5844332"/>
              <a:ext cx="8064896" cy="216024"/>
            </a:xfrm>
            <a:prstGeom prst="rect">
              <a:avLst/>
            </a:prstGeom>
          </p:spPr>
        </p:pic>
      </p:grpSp>
      <p:sp>
        <p:nvSpPr>
          <p:cNvPr id="15" name="Title 14">
            <a:extLst>
              <a:ext uri="{FF2B5EF4-FFF2-40B4-BE49-F238E27FC236}">
                <a16:creationId xmlns:a16="http://schemas.microsoft.com/office/drawing/2014/main" id="{A2C46677-1F5F-4992-9A57-A67799CF11B1}"/>
              </a:ext>
            </a:extLst>
          </p:cNvPr>
          <p:cNvSpPr>
            <a:spLocks noGrp="1"/>
          </p:cNvSpPr>
          <p:nvPr>
            <p:ph type="title"/>
          </p:nvPr>
        </p:nvSpPr>
        <p:spPr>
          <a:xfrm>
            <a:off x="913773" y="143471"/>
            <a:ext cx="10364451" cy="585894"/>
          </a:xfrm>
        </p:spPr>
        <p:txBody>
          <a:bodyPr/>
          <a:lstStyle/>
          <a:p>
            <a:r>
              <a:rPr lang="en-GB" dirty="0">
                <a:effectLst>
                  <a:outerShdw blurRad="38100" dist="38100" dir="2700000" algn="tl">
                    <a:srgbClr val="000000">
                      <a:alpha val="43137"/>
                    </a:srgbClr>
                  </a:outerShdw>
                </a:effectLst>
              </a:rPr>
              <a:t>Electromagnetic spectrum</a:t>
            </a:r>
          </a:p>
        </p:txBody>
      </p:sp>
      <p:sp>
        <p:nvSpPr>
          <p:cNvPr id="11" name="TextBox 10">
            <a:extLst>
              <a:ext uri="{FF2B5EF4-FFF2-40B4-BE49-F238E27FC236}">
                <a16:creationId xmlns:a16="http://schemas.microsoft.com/office/drawing/2014/main" id="{FAA85043-A614-4CA9-AF2C-4E3B67A41506}"/>
              </a:ext>
            </a:extLst>
          </p:cNvPr>
          <p:cNvSpPr txBox="1"/>
          <p:nvPr/>
        </p:nvSpPr>
        <p:spPr>
          <a:xfrm>
            <a:off x="8328248" y="3150707"/>
            <a:ext cx="2400167" cy="707886"/>
          </a:xfrm>
          <a:prstGeom prst="rect">
            <a:avLst/>
          </a:prstGeom>
          <a:noFill/>
          <a:ln>
            <a:solidFill>
              <a:schemeClr val="tx1"/>
            </a:solidFill>
          </a:ln>
        </p:spPr>
        <p:txBody>
          <a:bodyPr wrap="square">
            <a:spAutoFit/>
          </a:bodyPr>
          <a:lstStyle/>
          <a:p>
            <a:pPr algn="ctr"/>
            <a:r>
              <a:rPr lang="en-GB" sz="4000" b="1" dirty="0">
                <a:solidFill>
                  <a:srgbClr val="FFC000"/>
                </a:solidFill>
                <a:latin typeface="Calibri" panose="020F0502020204030204" pitchFamily="34" charset="0"/>
                <a:cs typeface="Calibri" panose="020F0502020204030204" pitchFamily="34" charset="0"/>
                <a:sym typeface="Symbol" panose="05050102010706020507" pitchFamily="18" charset="2"/>
              </a:rPr>
              <a:t>E </a:t>
            </a:r>
            <a:r>
              <a:rPr lang="en-GB" sz="4000" b="1" dirty="0">
                <a:latin typeface="Calibri" panose="020F0502020204030204" pitchFamily="34" charset="0"/>
                <a:cs typeface="Calibri" panose="020F0502020204030204" pitchFamily="34" charset="0"/>
                <a:sym typeface="Symbol" panose="05050102010706020507" pitchFamily="18" charset="2"/>
              </a:rPr>
              <a:t>= h  </a:t>
            </a:r>
            <a:r>
              <a:rPr lang="en-GB" sz="4000" b="1" dirty="0">
                <a:solidFill>
                  <a:srgbClr val="00B050"/>
                </a:solidFill>
                <a:latin typeface="Calibri" panose="020F0502020204030204" pitchFamily="34" charset="0"/>
                <a:cs typeface="Calibri" panose="020F0502020204030204" pitchFamily="34" charset="0"/>
                <a:sym typeface="Symbol" panose="05050102010706020507" pitchFamily="18" charset="2"/>
              </a:rPr>
              <a:t></a:t>
            </a:r>
          </a:p>
        </p:txBody>
      </p:sp>
      <p:sp>
        <p:nvSpPr>
          <p:cNvPr id="10" name="TextBox 9">
            <a:extLst>
              <a:ext uri="{FF2B5EF4-FFF2-40B4-BE49-F238E27FC236}">
                <a16:creationId xmlns:a16="http://schemas.microsoft.com/office/drawing/2014/main" id="{702BD2A5-6DC7-4BFE-94E0-FD1FCB3524A7}"/>
              </a:ext>
            </a:extLst>
          </p:cNvPr>
          <p:cNvSpPr txBox="1"/>
          <p:nvPr/>
        </p:nvSpPr>
        <p:spPr>
          <a:xfrm>
            <a:off x="7998768" y="5679516"/>
            <a:ext cx="2236077" cy="400110"/>
          </a:xfrm>
          <a:prstGeom prst="rect">
            <a:avLst/>
          </a:prstGeom>
          <a:noFill/>
        </p:spPr>
        <p:txBody>
          <a:bodyPr wrap="square">
            <a:spAutoFit/>
          </a:bodyPr>
          <a:lstStyle/>
          <a:p>
            <a:r>
              <a:rPr lang="en-GB" sz="2000" i="1">
                <a:cs typeface="Calibri" panose="020F0502020204030204" pitchFamily="34" charset="0"/>
                <a:sym typeface="Symbol" panose="05050102010706020507" pitchFamily="18" charset="2"/>
              </a:rPr>
              <a:t>h = 6.63  10</a:t>
            </a:r>
            <a:r>
              <a:rPr lang="en-GB" sz="2000" i="1" baseline="30000">
                <a:cs typeface="Calibri" panose="020F0502020204030204" pitchFamily="34" charset="0"/>
                <a:sym typeface="Symbol" panose="05050102010706020507" pitchFamily="18" charset="2"/>
              </a:rPr>
              <a:t>-34</a:t>
            </a:r>
            <a:r>
              <a:rPr lang="en-GB" sz="2000" i="1">
                <a:cs typeface="Calibri" panose="020F0502020204030204" pitchFamily="34" charset="0"/>
                <a:sym typeface="Symbol" panose="05050102010706020507" pitchFamily="18" charset="2"/>
              </a:rPr>
              <a:t> </a:t>
            </a:r>
            <a:r>
              <a:rPr lang="en-GB" sz="2000" i="1" err="1">
                <a:cs typeface="Calibri" panose="020F0502020204030204" pitchFamily="34" charset="0"/>
                <a:sym typeface="Symbol" panose="05050102010706020507" pitchFamily="18" charset="2"/>
              </a:rPr>
              <a:t>Js</a:t>
            </a:r>
            <a:endParaRPr lang="en-GB" sz="2000">
              <a:cs typeface="Calibri" panose="020F0502020204030204" pitchFamily="34" charset="0"/>
              <a:sym typeface="Symbol" panose="05050102010706020507" pitchFamily="18" charset="2"/>
            </a:endParaRPr>
          </a:p>
        </p:txBody>
      </p:sp>
      <p:sp>
        <p:nvSpPr>
          <p:cNvPr id="13" name="TextBox 12">
            <a:extLst>
              <a:ext uri="{FF2B5EF4-FFF2-40B4-BE49-F238E27FC236}">
                <a16:creationId xmlns:a16="http://schemas.microsoft.com/office/drawing/2014/main" id="{6ABE071A-D4DD-49C4-A896-8E02F0B9D29A}"/>
              </a:ext>
            </a:extLst>
          </p:cNvPr>
          <p:cNvSpPr txBox="1"/>
          <p:nvPr/>
        </p:nvSpPr>
        <p:spPr>
          <a:xfrm>
            <a:off x="7998768" y="5936511"/>
            <a:ext cx="1725472" cy="400110"/>
          </a:xfrm>
          <a:prstGeom prst="rect">
            <a:avLst/>
          </a:prstGeom>
          <a:noFill/>
        </p:spPr>
        <p:txBody>
          <a:bodyPr wrap="none" rtlCol="0">
            <a:spAutoFit/>
          </a:bodyPr>
          <a:lstStyle/>
          <a:p>
            <a:r>
              <a:rPr lang="en-GB" sz="2000" dirty="0"/>
              <a:t>Planck constant</a:t>
            </a:r>
          </a:p>
        </p:txBody>
      </p:sp>
      <p:sp>
        <p:nvSpPr>
          <p:cNvPr id="6" name="Rectangle 5">
            <a:extLst>
              <a:ext uri="{FF2B5EF4-FFF2-40B4-BE49-F238E27FC236}">
                <a16:creationId xmlns:a16="http://schemas.microsoft.com/office/drawing/2014/main" id="{6D39A2FE-9E5A-467C-A70E-E0504B13075B}"/>
              </a:ext>
            </a:extLst>
          </p:cNvPr>
          <p:cNvSpPr/>
          <p:nvPr/>
        </p:nvSpPr>
        <p:spPr>
          <a:xfrm>
            <a:off x="4991100" y="2981326"/>
            <a:ext cx="1147763" cy="1119188"/>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C930D0D2-48BF-4A71-8A46-4C788D35637C}"/>
              </a:ext>
            </a:extLst>
          </p:cNvPr>
          <p:cNvSpPr/>
          <p:nvPr/>
        </p:nvSpPr>
        <p:spPr>
          <a:xfrm>
            <a:off x="4852988" y="2976490"/>
            <a:ext cx="138112" cy="1119188"/>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1EBD68BD-639C-440A-B263-49D6948D81A1}"/>
              </a:ext>
            </a:extLst>
          </p:cNvPr>
          <p:cNvSpPr/>
          <p:nvPr/>
        </p:nvSpPr>
        <p:spPr>
          <a:xfrm>
            <a:off x="6119813" y="2976490"/>
            <a:ext cx="4800723" cy="1119188"/>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0D1E3DAF-1F31-4BCB-B5C7-5CC338D4E117}"/>
              </a:ext>
            </a:extLst>
          </p:cNvPr>
          <p:cNvSpPr txBox="1"/>
          <p:nvPr/>
        </p:nvSpPr>
        <p:spPr>
          <a:xfrm>
            <a:off x="5257877" y="2348363"/>
            <a:ext cx="614207" cy="369332"/>
          </a:xfrm>
          <a:prstGeom prst="rect">
            <a:avLst/>
          </a:prstGeom>
          <a:noFill/>
        </p:spPr>
        <p:txBody>
          <a:bodyPr wrap="none" rtlCol="0">
            <a:spAutoFit/>
          </a:bodyPr>
          <a:lstStyle/>
          <a:p>
            <a:r>
              <a:rPr lang="en-GB" dirty="0">
                <a:solidFill>
                  <a:srgbClr val="00B050"/>
                </a:solidFill>
              </a:rPr>
              <a:t>FT-IR</a:t>
            </a:r>
          </a:p>
        </p:txBody>
      </p:sp>
      <p:sp>
        <p:nvSpPr>
          <p:cNvPr id="30" name="TextBox 29">
            <a:extLst>
              <a:ext uri="{FF2B5EF4-FFF2-40B4-BE49-F238E27FC236}">
                <a16:creationId xmlns:a16="http://schemas.microsoft.com/office/drawing/2014/main" id="{0E15F19C-8889-4498-BF20-08851DDC1232}"/>
              </a:ext>
            </a:extLst>
          </p:cNvPr>
          <p:cNvSpPr txBox="1"/>
          <p:nvPr/>
        </p:nvSpPr>
        <p:spPr>
          <a:xfrm>
            <a:off x="4519063" y="2343527"/>
            <a:ext cx="799001" cy="369332"/>
          </a:xfrm>
          <a:prstGeom prst="rect">
            <a:avLst/>
          </a:prstGeom>
          <a:noFill/>
        </p:spPr>
        <p:txBody>
          <a:bodyPr wrap="none" rtlCol="0">
            <a:spAutoFit/>
          </a:bodyPr>
          <a:lstStyle/>
          <a:p>
            <a:r>
              <a:rPr lang="en-GB" dirty="0">
                <a:solidFill>
                  <a:srgbClr val="00B050"/>
                </a:solidFill>
              </a:rPr>
              <a:t>Raman</a:t>
            </a:r>
          </a:p>
        </p:txBody>
      </p:sp>
      <p:sp>
        <p:nvSpPr>
          <p:cNvPr id="31" name="TextBox 30">
            <a:extLst>
              <a:ext uri="{FF2B5EF4-FFF2-40B4-BE49-F238E27FC236}">
                <a16:creationId xmlns:a16="http://schemas.microsoft.com/office/drawing/2014/main" id="{9D7BEF27-456F-4583-8A01-7CE904BC129C}"/>
              </a:ext>
            </a:extLst>
          </p:cNvPr>
          <p:cNvSpPr txBox="1"/>
          <p:nvPr/>
        </p:nvSpPr>
        <p:spPr>
          <a:xfrm>
            <a:off x="6971694" y="2353052"/>
            <a:ext cx="631904" cy="369332"/>
          </a:xfrm>
          <a:prstGeom prst="rect">
            <a:avLst/>
          </a:prstGeom>
          <a:noFill/>
        </p:spPr>
        <p:txBody>
          <a:bodyPr wrap="none" rtlCol="0">
            <a:spAutoFit/>
          </a:bodyPr>
          <a:lstStyle/>
          <a:p>
            <a:r>
              <a:rPr lang="en-GB" dirty="0">
                <a:solidFill>
                  <a:srgbClr val="00B050"/>
                </a:solidFill>
              </a:rPr>
              <a:t>NMR</a:t>
            </a:r>
          </a:p>
        </p:txBody>
      </p:sp>
      <p:cxnSp>
        <p:nvCxnSpPr>
          <p:cNvPr id="9" name="Straight Arrow Connector 8">
            <a:extLst>
              <a:ext uri="{FF2B5EF4-FFF2-40B4-BE49-F238E27FC236}">
                <a16:creationId xmlns:a16="http://schemas.microsoft.com/office/drawing/2014/main" id="{EB4F22BA-130C-4A63-847C-1AFB3F5F0C56}"/>
              </a:ext>
            </a:extLst>
          </p:cNvPr>
          <p:cNvCxnSpPr/>
          <p:nvPr/>
        </p:nvCxnSpPr>
        <p:spPr>
          <a:xfrm>
            <a:off x="4918564" y="2662238"/>
            <a:ext cx="0" cy="3094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B417C802-0AF3-4BB8-8CC7-F6D1DFDDCD8E}"/>
              </a:ext>
            </a:extLst>
          </p:cNvPr>
          <p:cNvCxnSpPr/>
          <p:nvPr/>
        </p:nvCxnSpPr>
        <p:spPr>
          <a:xfrm>
            <a:off x="5485565" y="2662238"/>
            <a:ext cx="0" cy="3094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F9A48AA7-D05D-40C1-A09D-417DB2E75932}"/>
              </a:ext>
            </a:extLst>
          </p:cNvPr>
          <p:cNvCxnSpPr/>
          <p:nvPr/>
        </p:nvCxnSpPr>
        <p:spPr>
          <a:xfrm>
            <a:off x="7281785" y="2662238"/>
            <a:ext cx="0" cy="3094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6948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45483-C070-4BD8-8CB6-D6EDEFF79AC1}"/>
              </a:ext>
            </a:extLst>
          </p:cNvPr>
          <p:cNvSpPr>
            <a:spLocks noGrp="1"/>
          </p:cNvSpPr>
          <p:nvPr>
            <p:ph type="title"/>
          </p:nvPr>
        </p:nvSpPr>
        <p:spPr>
          <a:xfrm>
            <a:off x="913774" y="1"/>
            <a:ext cx="10364451" cy="800100"/>
          </a:xfrm>
        </p:spPr>
        <p:txBody>
          <a:bodyPr/>
          <a:lstStyle/>
          <a:p>
            <a:r>
              <a:rPr lang="en-GB"/>
              <a:t>Photon interaction with explosive materials</a:t>
            </a:r>
            <a:endParaRPr lang="en-GB" dirty="0"/>
          </a:p>
        </p:txBody>
      </p:sp>
      <p:sp>
        <p:nvSpPr>
          <p:cNvPr id="4" name="TextBox 3">
            <a:extLst>
              <a:ext uri="{FF2B5EF4-FFF2-40B4-BE49-F238E27FC236}">
                <a16:creationId xmlns:a16="http://schemas.microsoft.com/office/drawing/2014/main" id="{1958136A-2B11-42BA-B59B-AC2DADCAE928}"/>
              </a:ext>
            </a:extLst>
          </p:cNvPr>
          <p:cNvSpPr txBox="1"/>
          <p:nvPr/>
        </p:nvSpPr>
        <p:spPr>
          <a:xfrm>
            <a:off x="0" y="641002"/>
            <a:ext cx="12192000" cy="2646943"/>
          </a:xfrm>
          <a:prstGeom prst="rect">
            <a:avLst/>
          </a:prstGeom>
          <a:noFill/>
        </p:spPr>
        <p:txBody>
          <a:bodyPr wrap="square">
            <a:spAutoFit/>
          </a:bodyPr>
          <a:lstStyle/>
          <a:p>
            <a:pPr lvl="0" rtl="0">
              <a:lnSpc>
                <a:spcPct val="107000"/>
              </a:lnSpc>
              <a:spcAft>
                <a:spcPts val="800"/>
              </a:spcAft>
              <a:tabLst>
                <a:tab pos="457200" algn="l"/>
              </a:tabLst>
            </a:pPr>
            <a:r>
              <a:rPr lang="en-GB" sz="2400" dirty="0">
                <a:effectLst/>
                <a:ea typeface="DengXian" panose="02010600030101010101" pitchFamily="2" charset="-122"/>
                <a:cs typeface="Times New Roman" panose="02020603050405020304" pitchFamily="18" charset="0"/>
              </a:rPr>
              <a:t>Photons interact with explosive materials by transferring their energy to the molecules. Depending on the photon’s energy, different types of interactions can occur:</a:t>
            </a:r>
          </a:p>
          <a:p>
            <a:pPr marL="742950" lvl="1" indent="-285750">
              <a:lnSpc>
                <a:spcPct val="107000"/>
              </a:lnSpc>
              <a:spcAft>
                <a:spcPts val="800"/>
              </a:spcAft>
              <a:buFont typeface="Arial" panose="020B0604020202020204" pitchFamily="34" charset="0"/>
              <a:buChar char="•"/>
              <a:tabLst>
                <a:tab pos="914400" algn="l"/>
              </a:tabLst>
            </a:pPr>
            <a:r>
              <a:rPr lang="en-GB" sz="2400" b="1" dirty="0">
                <a:solidFill>
                  <a:schemeClr val="accent6">
                    <a:lumMod val="75000"/>
                  </a:schemeClr>
                </a:solidFill>
                <a:effectLst/>
                <a:ea typeface="DengXian" panose="02010600030101010101" pitchFamily="2" charset="-122"/>
                <a:cs typeface="Times New Roman" panose="02020603050405020304" pitchFamily="18" charset="0"/>
              </a:rPr>
              <a:t>Absorption</a:t>
            </a:r>
            <a:r>
              <a:rPr lang="en-GB" sz="2400" b="1" dirty="0">
                <a:effectLst/>
                <a:ea typeface="DengXian" panose="02010600030101010101" pitchFamily="2" charset="-122"/>
                <a:cs typeface="Times New Roman" panose="02020603050405020304" pitchFamily="18" charset="0"/>
              </a:rPr>
              <a:t> of IR Photons i</a:t>
            </a:r>
            <a:r>
              <a:rPr lang="en-GB" sz="2400" dirty="0">
                <a:effectLst/>
                <a:ea typeface="DengXian" panose="02010600030101010101" pitchFamily="2" charset="-122"/>
                <a:cs typeface="Times New Roman" panose="02020603050405020304" pitchFamily="18" charset="0"/>
              </a:rPr>
              <a:t>n </a:t>
            </a:r>
            <a:r>
              <a:rPr lang="en-GB" sz="2400" b="1" dirty="0">
                <a:effectLst/>
                <a:ea typeface="DengXian" panose="02010600030101010101" pitchFamily="2" charset="-122"/>
                <a:cs typeface="Times New Roman" panose="02020603050405020304" pitchFamily="18" charset="0"/>
              </a:rPr>
              <a:t>FT-IR spectroscopy</a:t>
            </a:r>
            <a:r>
              <a:rPr lang="en-GB" sz="2400" dirty="0">
                <a:effectLst/>
                <a:ea typeface="DengXian" panose="02010600030101010101" pitchFamily="2" charset="-122"/>
                <a:cs typeface="Times New Roman" panose="02020603050405020304" pitchFamily="18" charset="0"/>
              </a:rPr>
              <a:t>, causes </a:t>
            </a:r>
            <a:r>
              <a:rPr lang="en-GB" sz="2400" b="1" dirty="0">
                <a:effectLst/>
                <a:ea typeface="DengXian" panose="02010600030101010101" pitchFamily="2" charset="-122"/>
                <a:cs typeface="Times New Roman" panose="02020603050405020304" pitchFamily="18" charset="0"/>
              </a:rPr>
              <a:t>molecular vibrations</a:t>
            </a:r>
            <a:r>
              <a:rPr lang="en-GB" sz="2400" dirty="0">
                <a:effectLst/>
                <a:ea typeface="DengXian" panose="02010600030101010101" pitchFamily="2" charset="-122"/>
                <a:cs typeface="Times New Roman" panose="02020603050405020304" pitchFamily="18" charset="0"/>
              </a:rPr>
              <a:t>. </a:t>
            </a:r>
          </a:p>
          <a:p>
            <a:pPr marL="742950" lvl="1" indent="-285750">
              <a:lnSpc>
                <a:spcPct val="107000"/>
              </a:lnSpc>
              <a:spcAft>
                <a:spcPts val="800"/>
              </a:spcAft>
              <a:buFont typeface="Arial" panose="020B0604020202020204" pitchFamily="34" charset="0"/>
              <a:buChar char="•"/>
              <a:tabLst>
                <a:tab pos="914400" algn="l"/>
              </a:tabLst>
            </a:pPr>
            <a:r>
              <a:rPr lang="en-GB" sz="2400" b="1" dirty="0">
                <a:solidFill>
                  <a:schemeClr val="accent3">
                    <a:lumMod val="75000"/>
                  </a:schemeClr>
                </a:solidFill>
                <a:effectLst/>
                <a:ea typeface="DengXian" panose="02010600030101010101" pitchFamily="2" charset="-122"/>
                <a:cs typeface="Times New Roman" panose="02020603050405020304" pitchFamily="18" charset="0"/>
              </a:rPr>
              <a:t>Scattering</a:t>
            </a:r>
            <a:r>
              <a:rPr lang="en-GB" sz="2400" b="1" dirty="0">
                <a:effectLst/>
                <a:ea typeface="DengXian" panose="02010600030101010101" pitchFamily="2" charset="-122"/>
                <a:cs typeface="Times New Roman" panose="02020603050405020304" pitchFamily="18" charset="0"/>
              </a:rPr>
              <a:t> of Visible Photons (Raman Effect) i</a:t>
            </a:r>
            <a:r>
              <a:rPr lang="en-GB" sz="2400" dirty="0">
                <a:effectLst/>
                <a:ea typeface="DengXian" panose="02010600030101010101" pitchFamily="2" charset="-122"/>
                <a:cs typeface="Times New Roman" panose="02020603050405020304" pitchFamily="18" charset="0"/>
              </a:rPr>
              <a:t>n </a:t>
            </a:r>
            <a:r>
              <a:rPr lang="en-GB" sz="2400" b="1" dirty="0">
                <a:effectLst/>
                <a:ea typeface="DengXian" panose="02010600030101010101" pitchFamily="2" charset="-122"/>
                <a:cs typeface="Times New Roman" panose="02020603050405020304" pitchFamily="18" charset="0"/>
              </a:rPr>
              <a:t>Raman spectroscopy </a:t>
            </a:r>
            <a:r>
              <a:rPr lang="en-GB" sz="2400" dirty="0">
                <a:effectLst/>
                <a:ea typeface="DengXian" panose="02010600030101010101" pitchFamily="2" charset="-122"/>
                <a:cs typeface="Times New Roman" panose="02020603050405020304" pitchFamily="18" charset="0"/>
              </a:rPr>
              <a:t>results in a shift in the photon's energy, known as the Raman shift. The </a:t>
            </a:r>
            <a:r>
              <a:rPr lang="en-GB" sz="2400" b="1" dirty="0">
                <a:effectLst/>
                <a:ea typeface="DengXian" panose="02010600030101010101" pitchFamily="2" charset="-122"/>
                <a:cs typeface="Times New Roman" panose="02020603050405020304" pitchFamily="18" charset="0"/>
              </a:rPr>
              <a:t>Raman spectrum</a:t>
            </a:r>
            <a:r>
              <a:rPr lang="en-GB" sz="2400" dirty="0">
                <a:effectLst/>
                <a:ea typeface="DengXian" panose="02010600030101010101" pitchFamily="2" charset="-122"/>
                <a:cs typeface="Times New Roman" panose="02020603050405020304" pitchFamily="18" charset="0"/>
              </a:rPr>
              <a:t> of </a:t>
            </a:r>
            <a:r>
              <a:rPr lang="en-GB" sz="2400" b="1" dirty="0">
                <a:effectLst/>
                <a:ea typeface="DengXian" panose="02010600030101010101" pitchFamily="2" charset="-122"/>
                <a:cs typeface="Times New Roman" panose="02020603050405020304" pitchFamily="18" charset="0"/>
              </a:rPr>
              <a:t>RDX</a:t>
            </a:r>
            <a:r>
              <a:rPr lang="en-GB" sz="2400" dirty="0">
                <a:effectLst/>
                <a:ea typeface="DengXian" panose="02010600030101010101" pitchFamily="2" charset="-122"/>
                <a:cs typeface="Times New Roman" panose="02020603050405020304" pitchFamily="18" charset="0"/>
              </a:rPr>
              <a:t> reveals specific vibrational modes around 880 cm⁻¹, corresponding to its molecular structure.</a:t>
            </a:r>
          </a:p>
        </p:txBody>
      </p:sp>
      <p:pic>
        <p:nvPicPr>
          <p:cNvPr id="5" name="Picture 4">
            <a:extLst>
              <a:ext uri="{FF2B5EF4-FFF2-40B4-BE49-F238E27FC236}">
                <a16:creationId xmlns:a16="http://schemas.microsoft.com/office/drawing/2014/main" id="{6EC91551-439A-4DCB-8D66-A53D8EADBEAF}"/>
              </a:ext>
            </a:extLst>
          </p:cNvPr>
          <p:cNvPicPr>
            <a:picLocks noChangeAspect="1"/>
          </p:cNvPicPr>
          <p:nvPr/>
        </p:nvPicPr>
        <p:blipFill>
          <a:blip r:embed="rId3"/>
          <a:stretch>
            <a:fillRect/>
          </a:stretch>
        </p:blipFill>
        <p:spPr>
          <a:xfrm>
            <a:off x="1587832" y="3429000"/>
            <a:ext cx="9016335" cy="3287943"/>
          </a:xfrm>
          <a:prstGeom prst="rect">
            <a:avLst/>
          </a:prstGeom>
        </p:spPr>
      </p:pic>
    </p:spTree>
    <p:extLst>
      <p:ext uri="{BB962C8B-B14F-4D97-AF65-F5344CB8AC3E}">
        <p14:creationId xmlns:p14="http://schemas.microsoft.com/office/powerpoint/2010/main" val="2892693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CFDD0-45A5-4AEE-9E4A-FAA1F7B78821}"/>
              </a:ext>
            </a:extLst>
          </p:cNvPr>
          <p:cNvSpPr>
            <a:spLocks noGrp="1"/>
          </p:cNvSpPr>
          <p:nvPr>
            <p:ph type="title"/>
          </p:nvPr>
        </p:nvSpPr>
        <p:spPr>
          <a:xfrm>
            <a:off x="913774" y="0"/>
            <a:ext cx="10364451" cy="867905"/>
          </a:xfrm>
        </p:spPr>
        <p:txBody>
          <a:bodyPr/>
          <a:lstStyle/>
          <a:p>
            <a:r>
              <a:rPr lang="en-GB" dirty="0">
                <a:effectLst>
                  <a:outerShdw blurRad="38100" dist="38100" dir="2700000" algn="tl">
                    <a:srgbClr val="000000">
                      <a:alpha val="43137"/>
                    </a:srgbClr>
                  </a:outerShdw>
                </a:effectLst>
              </a:rPr>
              <a:t>Sample explosives</a:t>
            </a:r>
          </a:p>
        </p:txBody>
      </p:sp>
      <p:pic>
        <p:nvPicPr>
          <p:cNvPr id="4" name="Picture 3">
            <a:extLst>
              <a:ext uri="{FF2B5EF4-FFF2-40B4-BE49-F238E27FC236}">
                <a16:creationId xmlns:a16="http://schemas.microsoft.com/office/drawing/2014/main" id="{929C1BE3-0997-427E-9871-166245A9C884}"/>
              </a:ext>
            </a:extLst>
          </p:cNvPr>
          <p:cNvPicPr>
            <a:picLocks noChangeAspect="1"/>
          </p:cNvPicPr>
          <p:nvPr/>
        </p:nvPicPr>
        <p:blipFill>
          <a:blip r:embed="rId3"/>
          <a:stretch>
            <a:fillRect/>
          </a:stretch>
        </p:blipFill>
        <p:spPr>
          <a:xfrm>
            <a:off x="373720" y="1365531"/>
            <a:ext cx="3081220" cy="3326824"/>
          </a:xfrm>
          <a:prstGeom prst="rect">
            <a:avLst/>
          </a:prstGeom>
        </p:spPr>
      </p:pic>
      <p:pic>
        <p:nvPicPr>
          <p:cNvPr id="6" name="Picture 5">
            <a:extLst>
              <a:ext uri="{FF2B5EF4-FFF2-40B4-BE49-F238E27FC236}">
                <a16:creationId xmlns:a16="http://schemas.microsoft.com/office/drawing/2014/main" id="{BEA26B24-7B04-4EEF-A9E2-D514859AB95C}"/>
              </a:ext>
            </a:extLst>
          </p:cNvPr>
          <p:cNvPicPr>
            <a:picLocks noChangeAspect="1"/>
          </p:cNvPicPr>
          <p:nvPr/>
        </p:nvPicPr>
        <p:blipFill rotWithShape="1">
          <a:blip r:embed="rId4"/>
          <a:srcRect r="54153"/>
          <a:stretch/>
        </p:blipFill>
        <p:spPr>
          <a:xfrm>
            <a:off x="4313147" y="1432514"/>
            <a:ext cx="3565706" cy="3259841"/>
          </a:xfrm>
          <a:prstGeom prst="rect">
            <a:avLst/>
          </a:prstGeom>
        </p:spPr>
      </p:pic>
      <p:pic>
        <p:nvPicPr>
          <p:cNvPr id="8" name="Picture 7">
            <a:extLst>
              <a:ext uri="{FF2B5EF4-FFF2-40B4-BE49-F238E27FC236}">
                <a16:creationId xmlns:a16="http://schemas.microsoft.com/office/drawing/2014/main" id="{94FC8E61-21BE-43D8-B0F9-BF86E22C56E6}"/>
              </a:ext>
            </a:extLst>
          </p:cNvPr>
          <p:cNvPicPr>
            <a:picLocks noChangeAspect="1"/>
          </p:cNvPicPr>
          <p:nvPr/>
        </p:nvPicPr>
        <p:blipFill rotWithShape="1">
          <a:blip r:embed="rId4"/>
          <a:srcRect l="59135"/>
          <a:stretch/>
        </p:blipFill>
        <p:spPr>
          <a:xfrm>
            <a:off x="8737060" y="1432514"/>
            <a:ext cx="3178293" cy="3259841"/>
          </a:xfrm>
          <a:prstGeom prst="rect">
            <a:avLst/>
          </a:prstGeom>
        </p:spPr>
      </p:pic>
      <p:sp>
        <p:nvSpPr>
          <p:cNvPr id="10" name="TextBox 9">
            <a:extLst>
              <a:ext uri="{FF2B5EF4-FFF2-40B4-BE49-F238E27FC236}">
                <a16:creationId xmlns:a16="http://schemas.microsoft.com/office/drawing/2014/main" id="{8817A337-71E6-4FCC-80CD-D695BAC381C8}"/>
              </a:ext>
            </a:extLst>
          </p:cNvPr>
          <p:cNvSpPr txBox="1"/>
          <p:nvPr/>
        </p:nvSpPr>
        <p:spPr>
          <a:xfrm>
            <a:off x="373720" y="5102319"/>
            <a:ext cx="3429000" cy="1200329"/>
          </a:xfrm>
          <a:prstGeom prst="rect">
            <a:avLst/>
          </a:prstGeom>
          <a:noFill/>
        </p:spPr>
        <p:txBody>
          <a:bodyPr wrap="square">
            <a:spAutoFit/>
          </a:bodyPr>
          <a:lstStyle/>
          <a:p>
            <a:r>
              <a:rPr lang="en-GB" dirty="0"/>
              <a:t>nitroaromatic compound; contains nitro- and methyl- groups attached to a benzene ring (aromatic structure)</a:t>
            </a:r>
          </a:p>
        </p:txBody>
      </p:sp>
      <p:sp>
        <p:nvSpPr>
          <p:cNvPr id="12" name="TextBox 11">
            <a:extLst>
              <a:ext uri="{FF2B5EF4-FFF2-40B4-BE49-F238E27FC236}">
                <a16:creationId xmlns:a16="http://schemas.microsoft.com/office/drawing/2014/main" id="{D420D642-9134-4D50-A8A9-F08B14153569}"/>
              </a:ext>
            </a:extLst>
          </p:cNvPr>
          <p:cNvSpPr txBox="1"/>
          <p:nvPr/>
        </p:nvSpPr>
        <p:spPr>
          <a:xfrm>
            <a:off x="4313147" y="5102319"/>
            <a:ext cx="3209925" cy="923330"/>
          </a:xfrm>
          <a:prstGeom prst="rect">
            <a:avLst/>
          </a:prstGeom>
          <a:noFill/>
        </p:spPr>
        <p:txBody>
          <a:bodyPr wrap="square">
            <a:spAutoFit/>
          </a:bodyPr>
          <a:lstStyle/>
          <a:p>
            <a:r>
              <a:rPr lang="en-GB" dirty="0"/>
              <a:t>nitrate ester, where nitrate groups (-O-NO</a:t>
            </a:r>
            <a:r>
              <a:rPr lang="en-GB" baseline="-25000" dirty="0"/>
              <a:t>2</a:t>
            </a:r>
            <a:r>
              <a:rPr lang="en-GB" dirty="0"/>
              <a:t>) are attached to a polyol backbone</a:t>
            </a:r>
          </a:p>
        </p:txBody>
      </p:sp>
      <p:sp>
        <p:nvSpPr>
          <p:cNvPr id="14" name="TextBox 13">
            <a:extLst>
              <a:ext uri="{FF2B5EF4-FFF2-40B4-BE49-F238E27FC236}">
                <a16:creationId xmlns:a16="http://schemas.microsoft.com/office/drawing/2014/main" id="{0BFF7F5A-31B0-460B-9D4D-D39B9D67F5FC}"/>
              </a:ext>
            </a:extLst>
          </p:cNvPr>
          <p:cNvSpPr txBox="1"/>
          <p:nvPr/>
        </p:nvSpPr>
        <p:spPr>
          <a:xfrm>
            <a:off x="8737061" y="4963821"/>
            <a:ext cx="3283490" cy="1200329"/>
          </a:xfrm>
          <a:prstGeom prst="rect">
            <a:avLst/>
          </a:prstGeom>
          <a:noFill/>
        </p:spPr>
        <p:txBody>
          <a:bodyPr wrap="square">
            <a:spAutoFit/>
          </a:bodyPr>
          <a:lstStyle/>
          <a:p>
            <a:r>
              <a:rPr lang="en-GB" dirty="0"/>
              <a:t>nitramine compound (-N-NO</a:t>
            </a:r>
            <a:r>
              <a:rPr lang="en-GB" baseline="-25000" dirty="0"/>
              <a:t>2</a:t>
            </a:r>
            <a:r>
              <a:rPr lang="en-GB" dirty="0"/>
              <a:t>) , containing nitro groups attached to an amine structure (a cyclic nitramine)</a:t>
            </a:r>
          </a:p>
        </p:txBody>
      </p:sp>
    </p:spTree>
    <p:extLst>
      <p:ext uri="{BB962C8B-B14F-4D97-AF65-F5344CB8AC3E}">
        <p14:creationId xmlns:p14="http://schemas.microsoft.com/office/powerpoint/2010/main" val="3870729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7BBB5-728E-4D13-A06F-6A938C9AB57F}"/>
              </a:ext>
            </a:extLst>
          </p:cNvPr>
          <p:cNvSpPr>
            <a:spLocks noGrp="1"/>
          </p:cNvSpPr>
          <p:nvPr>
            <p:ph type="title"/>
          </p:nvPr>
        </p:nvSpPr>
        <p:spPr>
          <a:xfrm>
            <a:off x="0" y="-123825"/>
            <a:ext cx="3590925" cy="1596177"/>
          </a:xfrm>
        </p:spPr>
        <p:txBody>
          <a:bodyPr/>
          <a:lstStyle/>
          <a:p>
            <a:r>
              <a:rPr lang="en-GB" dirty="0"/>
              <a:t>A spectrum:</a:t>
            </a:r>
          </a:p>
        </p:txBody>
      </p:sp>
      <p:pic>
        <p:nvPicPr>
          <p:cNvPr id="3" name="Picture 2">
            <a:extLst>
              <a:ext uri="{FF2B5EF4-FFF2-40B4-BE49-F238E27FC236}">
                <a16:creationId xmlns:a16="http://schemas.microsoft.com/office/drawing/2014/main" id="{9BB47D44-A9DE-4379-871E-872DF7E6F97C}"/>
              </a:ext>
            </a:extLst>
          </p:cNvPr>
          <p:cNvPicPr>
            <a:picLocks noChangeAspect="1"/>
          </p:cNvPicPr>
          <p:nvPr/>
        </p:nvPicPr>
        <p:blipFill>
          <a:blip r:embed="rId3"/>
          <a:stretch>
            <a:fillRect/>
          </a:stretch>
        </p:blipFill>
        <p:spPr>
          <a:xfrm>
            <a:off x="3207719" y="112928"/>
            <a:ext cx="8708055" cy="6644208"/>
          </a:xfrm>
          <a:prstGeom prst="rect">
            <a:avLst/>
          </a:prstGeom>
        </p:spPr>
      </p:pic>
      <p:sp>
        <p:nvSpPr>
          <p:cNvPr id="4" name="Rectangle 3">
            <a:extLst>
              <a:ext uri="{FF2B5EF4-FFF2-40B4-BE49-F238E27FC236}">
                <a16:creationId xmlns:a16="http://schemas.microsoft.com/office/drawing/2014/main" id="{119F5770-1F45-4E9D-B5F9-F90598B9CD6D}"/>
              </a:ext>
            </a:extLst>
          </p:cNvPr>
          <p:cNvSpPr/>
          <p:nvPr/>
        </p:nvSpPr>
        <p:spPr>
          <a:xfrm>
            <a:off x="3207719" y="1876425"/>
            <a:ext cx="573706" cy="2628900"/>
          </a:xfrm>
          <a:prstGeom prst="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5D67897D-51DB-48A0-A495-44EE7112F79A}"/>
              </a:ext>
            </a:extLst>
          </p:cNvPr>
          <p:cNvSpPr/>
          <p:nvPr/>
        </p:nvSpPr>
        <p:spPr>
          <a:xfrm rot="5400000">
            <a:off x="7679957" y="5007343"/>
            <a:ext cx="565886" cy="2895600"/>
          </a:xfrm>
          <a:prstGeom prst="rect">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52451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6C5E5-AC62-412F-BEC9-7D4248F812C4}"/>
              </a:ext>
            </a:extLst>
          </p:cNvPr>
          <p:cNvSpPr>
            <a:spLocks noGrp="1"/>
          </p:cNvSpPr>
          <p:nvPr>
            <p:ph type="title"/>
          </p:nvPr>
        </p:nvSpPr>
        <p:spPr>
          <a:xfrm>
            <a:off x="913774" y="0"/>
            <a:ext cx="10364451" cy="847725"/>
          </a:xfrm>
        </p:spPr>
        <p:txBody>
          <a:bodyPr/>
          <a:lstStyle/>
          <a:p>
            <a:r>
              <a:rPr lang="en-GB" dirty="0"/>
              <a:t>What is the wavenumber?</a:t>
            </a:r>
          </a:p>
        </p:txBody>
      </p:sp>
      <p:sp>
        <p:nvSpPr>
          <p:cNvPr id="4" name="TextBox 3">
            <a:extLst>
              <a:ext uri="{FF2B5EF4-FFF2-40B4-BE49-F238E27FC236}">
                <a16:creationId xmlns:a16="http://schemas.microsoft.com/office/drawing/2014/main" id="{D5E8F56A-FCF7-4054-8B9B-6BD7FB446126}"/>
              </a:ext>
            </a:extLst>
          </p:cNvPr>
          <p:cNvSpPr txBox="1"/>
          <p:nvPr/>
        </p:nvSpPr>
        <p:spPr>
          <a:xfrm>
            <a:off x="1" y="1047150"/>
            <a:ext cx="6096000" cy="3785652"/>
          </a:xfrm>
          <a:prstGeom prst="rect">
            <a:avLst/>
          </a:prstGeom>
          <a:noFill/>
        </p:spPr>
        <p:txBody>
          <a:bodyPr wrap="square">
            <a:spAutoFit/>
          </a:bodyPr>
          <a:lstStyle/>
          <a:p>
            <a:r>
              <a:rPr lang="en-GB" sz="2400" b="1" dirty="0">
                <a:solidFill>
                  <a:srgbClr val="FF0000"/>
                </a:solidFill>
              </a:rPr>
              <a:t>Wavenumber</a:t>
            </a:r>
            <a:r>
              <a:rPr lang="en-GB" sz="2400" dirty="0"/>
              <a:t> represents the number of wavelengths of light per unit distance. </a:t>
            </a:r>
          </a:p>
          <a:p>
            <a:r>
              <a:rPr lang="en-GB" sz="2400" dirty="0"/>
              <a:t>It is used to represent the frequency of light absorbed or scattered by a sample. </a:t>
            </a:r>
          </a:p>
          <a:p>
            <a:r>
              <a:rPr lang="en-GB" sz="2400" dirty="0"/>
              <a:t>It is the reciprocal of wavelength (cm⁻¹). </a:t>
            </a:r>
          </a:p>
          <a:p>
            <a:endParaRPr lang="en-GB" sz="2400" dirty="0">
              <a:solidFill>
                <a:srgbClr val="FF0000"/>
              </a:solidFill>
            </a:endParaRPr>
          </a:p>
          <a:p>
            <a:r>
              <a:rPr lang="en-GB" sz="2400" dirty="0">
                <a:solidFill>
                  <a:srgbClr val="FF0000"/>
                </a:solidFill>
              </a:rPr>
              <a:t>Wavenumber is directly proportional to the energy of the radiation </a:t>
            </a:r>
            <a:r>
              <a:rPr lang="en-GB" sz="2400" dirty="0"/>
              <a:t>and is used in FT-IR and Raman spectroscopy to identify molecular vibrations.</a:t>
            </a:r>
          </a:p>
        </p:txBody>
      </p:sp>
      <p:sp>
        <p:nvSpPr>
          <p:cNvPr id="5" name="TextBox 4">
            <a:extLst>
              <a:ext uri="{FF2B5EF4-FFF2-40B4-BE49-F238E27FC236}">
                <a16:creationId xmlns:a16="http://schemas.microsoft.com/office/drawing/2014/main" id="{FAF8B5E6-7692-4906-B384-6AD3F9B38FBE}"/>
              </a:ext>
            </a:extLst>
          </p:cNvPr>
          <p:cNvSpPr txBox="1"/>
          <p:nvPr/>
        </p:nvSpPr>
        <p:spPr>
          <a:xfrm>
            <a:off x="6555689" y="3170808"/>
            <a:ext cx="4262847" cy="2339102"/>
          </a:xfrm>
          <a:prstGeom prst="rect">
            <a:avLst/>
          </a:prstGeom>
          <a:noFill/>
        </p:spPr>
        <p:txBody>
          <a:bodyPr wrap="square">
            <a:spAutoFit/>
          </a:bodyPr>
          <a:lstStyle/>
          <a:p>
            <a:r>
              <a:rPr lang="en-GB" sz="2800" dirty="0"/>
              <a:t>E = </a:t>
            </a:r>
            <a:r>
              <a:rPr lang="en-GB" sz="2800" dirty="0" err="1"/>
              <a:t>hν</a:t>
            </a:r>
            <a:r>
              <a:rPr lang="en-GB" sz="2800" dirty="0"/>
              <a:t> = </a:t>
            </a:r>
            <a:r>
              <a:rPr lang="en-GB" sz="2800" dirty="0" err="1"/>
              <a:t>hc</a:t>
            </a:r>
            <a:r>
              <a:rPr lang="en-GB" sz="2800" dirty="0"/>
              <a:t> ṽ</a:t>
            </a:r>
            <a:r>
              <a:rPr lang="en-GB" dirty="0"/>
              <a:t> </a:t>
            </a:r>
            <a:r>
              <a:rPr lang="en-GB" sz="2800" dirty="0"/>
              <a:t>where</a:t>
            </a:r>
            <a:r>
              <a:rPr lang="en-GB" dirty="0"/>
              <a:t>:</a:t>
            </a:r>
          </a:p>
          <a:p>
            <a:r>
              <a:rPr lang="en-GB" dirty="0"/>
              <a:t>		</a:t>
            </a:r>
            <a:r>
              <a:rPr lang="en-GB" sz="2000" dirty="0"/>
              <a:t>E is the energy,</a:t>
            </a:r>
          </a:p>
          <a:p>
            <a:r>
              <a:rPr lang="en-GB" sz="2000" dirty="0"/>
              <a:t>		h is Planck’s constant,</a:t>
            </a:r>
          </a:p>
          <a:p>
            <a:r>
              <a:rPr lang="en-GB" sz="2000" dirty="0"/>
              <a:t>		ν is the frequency (Hz),</a:t>
            </a:r>
          </a:p>
          <a:p>
            <a:r>
              <a:rPr lang="en-GB" sz="2000" dirty="0"/>
              <a:t>		c is the speed of light,</a:t>
            </a:r>
          </a:p>
          <a:p>
            <a:r>
              <a:rPr lang="en-GB" sz="2000" dirty="0"/>
              <a:t>		ṽ is the wavenumber (cm⁻¹)</a:t>
            </a:r>
            <a:r>
              <a:rPr lang="en-GB" dirty="0"/>
              <a:t>.</a:t>
            </a:r>
          </a:p>
          <a:p>
            <a:endParaRPr lang="en-GB" dirty="0"/>
          </a:p>
        </p:txBody>
      </p:sp>
      <p:sp>
        <p:nvSpPr>
          <p:cNvPr id="6" name="TextBox 5">
            <a:extLst>
              <a:ext uri="{FF2B5EF4-FFF2-40B4-BE49-F238E27FC236}">
                <a16:creationId xmlns:a16="http://schemas.microsoft.com/office/drawing/2014/main" id="{E1967A8A-0D9C-40D6-ADAC-B551EEB5FBD0}"/>
              </a:ext>
            </a:extLst>
          </p:cNvPr>
          <p:cNvSpPr txBox="1"/>
          <p:nvPr/>
        </p:nvSpPr>
        <p:spPr>
          <a:xfrm>
            <a:off x="6096000" y="1047150"/>
            <a:ext cx="5691052" cy="2123658"/>
          </a:xfrm>
          <a:prstGeom prst="rect">
            <a:avLst/>
          </a:prstGeom>
          <a:noFill/>
        </p:spPr>
        <p:txBody>
          <a:bodyPr wrap="square">
            <a:spAutoFit/>
          </a:bodyPr>
          <a:lstStyle/>
          <a:p>
            <a:r>
              <a:rPr lang="en-GB" sz="2800" b="1" dirty="0"/>
              <a:t>Formula for Wavenumber (ṽ):</a:t>
            </a:r>
          </a:p>
          <a:p>
            <a:r>
              <a:rPr lang="en-GB" sz="2800" dirty="0"/>
              <a:t>	</a:t>
            </a:r>
          </a:p>
          <a:p>
            <a:r>
              <a:rPr lang="en-GB" sz="2800" dirty="0"/>
              <a:t> 	ṽ =1\λ where:</a:t>
            </a:r>
          </a:p>
          <a:p>
            <a:r>
              <a:rPr lang="en-GB" sz="2800" dirty="0"/>
              <a:t>		 	</a:t>
            </a:r>
            <a:r>
              <a:rPr lang="en-GB" sz="2000" dirty="0"/>
              <a:t>ṽ is the wavenumber (cm⁻¹),</a:t>
            </a:r>
          </a:p>
          <a:p>
            <a:r>
              <a:rPr lang="en-GB" sz="2000" dirty="0"/>
              <a:t>			λ is the wavelength in cm</a:t>
            </a:r>
          </a:p>
        </p:txBody>
      </p:sp>
      <p:sp>
        <p:nvSpPr>
          <p:cNvPr id="7" name="TextBox 6">
            <a:extLst>
              <a:ext uri="{FF2B5EF4-FFF2-40B4-BE49-F238E27FC236}">
                <a16:creationId xmlns:a16="http://schemas.microsoft.com/office/drawing/2014/main" id="{CE7BB2F1-1932-4C43-BD16-0C75109B732D}"/>
              </a:ext>
            </a:extLst>
          </p:cNvPr>
          <p:cNvSpPr txBox="1"/>
          <p:nvPr/>
        </p:nvSpPr>
        <p:spPr>
          <a:xfrm>
            <a:off x="749562" y="5709335"/>
            <a:ext cx="10528663" cy="830997"/>
          </a:xfrm>
          <a:prstGeom prst="rect">
            <a:avLst/>
          </a:prstGeom>
          <a:noFill/>
        </p:spPr>
        <p:txBody>
          <a:bodyPr wrap="square">
            <a:spAutoFit/>
          </a:bodyPr>
          <a:lstStyle/>
          <a:p>
            <a:r>
              <a:rPr lang="en-GB" sz="2400" dirty="0">
                <a:solidFill>
                  <a:srgbClr val="0000FF"/>
                </a:solidFill>
              </a:rPr>
              <a:t>As wavenumber increases, the energy of the absorbed or scattered radiation increases, which corresponds to higher-energy molecular vibrations.</a:t>
            </a:r>
          </a:p>
        </p:txBody>
      </p:sp>
    </p:spTree>
    <p:extLst>
      <p:ext uri="{BB962C8B-B14F-4D97-AF65-F5344CB8AC3E}">
        <p14:creationId xmlns:p14="http://schemas.microsoft.com/office/powerpoint/2010/main" val="527634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ACE67-B0E9-48A0-B530-DCB391C4E3A8}"/>
              </a:ext>
            </a:extLst>
          </p:cNvPr>
          <p:cNvSpPr>
            <a:spLocks noGrp="1"/>
          </p:cNvSpPr>
          <p:nvPr>
            <p:ph type="title"/>
          </p:nvPr>
        </p:nvSpPr>
        <p:spPr>
          <a:xfrm>
            <a:off x="913774" y="0"/>
            <a:ext cx="10364451" cy="828675"/>
          </a:xfrm>
        </p:spPr>
        <p:txBody>
          <a:bodyPr/>
          <a:lstStyle/>
          <a:p>
            <a:r>
              <a:rPr lang="en-GB" dirty="0"/>
              <a:t>Absorbance vs transmittance</a:t>
            </a:r>
          </a:p>
        </p:txBody>
      </p:sp>
      <p:sp>
        <p:nvSpPr>
          <p:cNvPr id="4" name="TextBox 3">
            <a:extLst>
              <a:ext uri="{FF2B5EF4-FFF2-40B4-BE49-F238E27FC236}">
                <a16:creationId xmlns:a16="http://schemas.microsoft.com/office/drawing/2014/main" id="{D1C91442-FF05-4C82-85BC-5F36CC911AE9}"/>
              </a:ext>
            </a:extLst>
          </p:cNvPr>
          <p:cNvSpPr txBox="1"/>
          <p:nvPr/>
        </p:nvSpPr>
        <p:spPr>
          <a:xfrm>
            <a:off x="692331" y="924848"/>
            <a:ext cx="11338560" cy="6131807"/>
          </a:xfrm>
          <a:prstGeom prst="rect">
            <a:avLst/>
          </a:prstGeom>
          <a:noFill/>
        </p:spPr>
        <p:txBody>
          <a:bodyPr wrap="square">
            <a:spAutoFit/>
          </a:bodyPr>
          <a:lstStyle/>
          <a:p>
            <a:pPr>
              <a:lnSpc>
                <a:spcPct val="150000"/>
              </a:lnSpc>
            </a:pPr>
            <a:r>
              <a:rPr lang="en-GB" sz="2200" dirty="0"/>
              <a:t>Absorbance and transmittance are key concepts in spectroscopy, particularly in FT-IR and UV-Vis, where they describe how light interacts with a sample.</a:t>
            </a:r>
          </a:p>
          <a:p>
            <a:pPr>
              <a:lnSpc>
                <a:spcPct val="150000"/>
              </a:lnSpc>
            </a:pPr>
            <a:r>
              <a:rPr lang="en-GB" sz="2200" dirty="0"/>
              <a:t>•	</a:t>
            </a:r>
            <a:r>
              <a:rPr lang="en-GB" sz="2200" b="1" dirty="0">
                <a:solidFill>
                  <a:schemeClr val="accent6">
                    <a:lumMod val="75000"/>
                  </a:schemeClr>
                </a:solidFill>
              </a:rPr>
              <a:t>Absorbance (A)</a:t>
            </a:r>
            <a:r>
              <a:rPr lang="en-GB" sz="2200" dirty="0"/>
              <a:t> measures how much light a sample absorbs at a specific wavenumber. It is calculated from the intensity of light before and after passing through the sample. The higher the absorbance, the more light is absorbed. </a:t>
            </a:r>
          </a:p>
          <a:p>
            <a:pPr>
              <a:lnSpc>
                <a:spcPct val="150000"/>
              </a:lnSpc>
            </a:pPr>
            <a:r>
              <a:rPr lang="en-GB" sz="2200" dirty="0"/>
              <a:t>•	</a:t>
            </a:r>
            <a:r>
              <a:rPr lang="en-GB" sz="2200" b="1" dirty="0">
                <a:solidFill>
                  <a:schemeClr val="accent1">
                    <a:lumMod val="75000"/>
                  </a:schemeClr>
                </a:solidFill>
              </a:rPr>
              <a:t>Transmittance (T) </a:t>
            </a:r>
            <a:r>
              <a:rPr lang="en-GB" sz="2200" dirty="0"/>
              <a:t>measures how much light passes through the sample without being absorbed. It is the ratio of the intensity of transmitted light (I) to the intensity of incident light (I₀). Transmittance is typically expressed as a percentage. If a material absorbs strongly, its transmittance will be low.</a:t>
            </a:r>
          </a:p>
          <a:p>
            <a:pPr>
              <a:lnSpc>
                <a:spcPct val="150000"/>
              </a:lnSpc>
            </a:pPr>
            <a:r>
              <a:rPr lang="en-GB" sz="2200" dirty="0"/>
              <a:t>		</a:t>
            </a:r>
            <a:r>
              <a:rPr lang="en-GB" sz="2200" b="1" dirty="0">
                <a:solidFill>
                  <a:srgbClr val="0070C0"/>
                </a:solidFill>
              </a:rPr>
              <a:t>%</a:t>
            </a:r>
            <a:r>
              <a:rPr lang="en-GB" sz="2200" b="1" dirty="0">
                <a:solidFill>
                  <a:schemeClr val="accent1">
                    <a:lumMod val="75000"/>
                  </a:schemeClr>
                </a:solidFill>
              </a:rPr>
              <a:t>T = I/I</a:t>
            </a:r>
            <a:r>
              <a:rPr lang="en-GB" sz="2200" b="1" baseline="-25000" dirty="0">
                <a:solidFill>
                  <a:schemeClr val="accent1">
                    <a:lumMod val="75000"/>
                  </a:schemeClr>
                </a:solidFill>
              </a:rPr>
              <a:t>0</a:t>
            </a:r>
            <a:endParaRPr lang="en-GB" sz="2200" b="1" dirty="0">
              <a:solidFill>
                <a:schemeClr val="accent1">
                  <a:lumMod val="75000"/>
                </a:schemeClr>
              </a:solidFill>
            </a:endParaRPr>
          </a:p>
          <a:p>
            <a:pPr>
              <a:lnSpc>
                <a:spcPct val="150000"/>
              </a:lnSpc>
            </a:pPr>
            <a:r>
              <a:rPr lang="en-GB" sz="2200" dirty="0"/>
              <a:t>•  Absorbance and transmittance are related by the following formula:</a:t>
            </a:r>
          </a:p>
          <a:p>
            <a:pPr>
              <a:lnSpc>
                <a:spcPct val="150000"/>
              </a:lnSpc>
            </a:pPr>
            <a:r>
              <a:rPr lang="en-GB" sz="2200" b="1" dirty="0">
                <a:solidFill>
                  <a:schemeClr val="accent6">
                    <a:lumMod val="75000"/>
                  </a:schemeClr>
                </a:solidFill>
              </a:rPr>
              <a:t>		A = −</a:t>
            </a:r>
            <a:r>
              <a:rPr lang="en-GB" sz="2200" b="1" dirty="0" err="1">
                <a:solidFill>
                  <a:schemeClr val="accent6">
                    <a:lumMod val="75000"/>
                  </a:schemeClr>
                </a:solidFill>
              </a:rPr>
              <a:t>log⁡T</a:t>
            </a:r>
            <a:endParaRPr lang="en-GB" sz="2200" dirty="0"/>
          </a:p>
          <a:p>
            <a:pPr>
              <a:lnSpc>
                <a:spcPct val="150000"/>
              </a:lnSpc>
            </a:pPr>
            <a:endParaRPr lang="en-GB" sz="2200" dirty="0"/>
          </a:p>
        </p:txBody>
      </p:sp>
    </p:spTree>
    <p:extLst>
      <p:ext uri="{BB962C8B-B14F-4D97-AF65-F5344CB8AC3E}">
        <p14:creationId xmlns:p14="http://schemas.microsoft.com/office/powerpoint/2010/main" val="28619588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0F071-D704-4246-BEA3-59A11BB427F3}"/>
              </a:ext>
            </a:extLst>
          </p:cNvPr>
          <p:cNvSpPr>
            <a:spLocks noGrp="1"/>
          </p:cNvSpPr>
          <p:nvPr>
            <p:ph type="title"/>
          </p:nvPr>
        </p:nvSpPr>
        <p:spPr>
          <a:xfrm>
            <a:off x="913774" y="0"/>
            <a:ext cx="10364451" cy="828675"/>
          </a:xfrm>
        </p:spPr>
        <p:txBody>
          <a:bodyPr/>
          <a:lstStyle/>
          <a:p>
            <a:r>
              <a:rPr lang="en-GB" dirty="0"/>
              <a:t>Principles of FT-IR Spectroscopy</a:t>
            </a:r>
          </a:p>
        </p:txBody>
      </p:sp>
      <p:sp>
        <p:nvSpPr>
          <p:cNvPr id="4" name="TextBox 3">
            <a:extLst>
              <a:ext uri="{FF2B5EF4-FFF2-40B4-BE49-F238E27FC236}">
                <a16:creationId xmlns:a16="http://schemas.microsoft.com/office/drawing/2014/main" id="{4F757499-CED6-43FA-8269-0FE7EF3590E5}"/>
              </a:ext>
            </a:extLst>
          </p:cNvPr>
          <p:cNvSpPr txBox="1"/>
          <p:nvPr/>
        </p:nvSpPr>
        <p:spPr>
          <a:xfrm>
            <a:off x="247650" y="745421"/>
            <a:ext cx="11296650" cy="5632311"/>
          </a:xfrm>
          <a:prstGeom prst="rect">
            <a:avLst/>
          </a:prstGeom>
          <a:noFill/>
        </p:spPr>
        <p:txBody>
          <a:bodyPr wrap="square">
            <a:spAutoFit/>
          </a:bodyPr>
          <a:lstStyle/>
          <a:p>
            <a:pPr marL="342900" indent="-342900">
              <a:buFont typeface="Arial" panose="020B0604020202020204" pitchFamily="34" charset="0"/>
              <a:buChar char="•"/>
            </a:pPr>
            <a:r>
              <a:rPr lang="en-GB" sz="2400" dirty="0"/>
              <a:t>FT-IR means </a:t>
            </a:r>
            <a:r>
              <a:rPr lang="en-GB" sz="2400" b="1" dirty="0">
                <a:solidFill>
                  <a:srgbClr val="0070C0"/>
                </a:solidFill>
              </a:rPr>
              <a:t>Fourier Transform Infrared</a:t>
            </a:r>
            <a:r>
              <a:rPr lang="en-GB" sz="2400" dirty="0"/>
              <a:t> spectroscopy</a:t>
            </a:r>
          </a:p>
          <a:p>
            <a:pPr marL="342900" indent="-342900">
              <a:buFont typeface="Arial" panose="020B0604020202020204" pitchFamily="34" charset="0"/>
              <a:buChar char="•"/>
            </a:pPr>
            <a:r>
              <a:rPr lang="en-GB" sz="2400" dirty="0"/>
              <a:t>FT-IR passes light through a sample, measuring IR absorption by molecules based on wavenumber (cm⁻¹).</a:t>
            </a:r>
          </a:p>
          <a:p>
            <a:pPr marL="342900" indent="-342900">
              <a:buFont typeface="Arial" panose="020B0604020202020204" pitchFamily="34" charset="0"/>
              <a:buChar char="•"/>
            </a:pPr>
            <a:r>
              <a:rPr lang="en-GB" sz="2400" dirty="0"/>
              <a:t>IR light is divided into near infrared (NIR), mid infrared (MIR), and far infrared (FIR).</a:t>
            </a:r>
          </a:p>
          <a:p>
            <a:pPr marL="342900" indent="-342900">
              <a:buFont typeface="Arial" panose="020B0604020202020204" pitchFamily="34" charset="0"/>
              <a:buChar char="•"/>
            </a:pPr>
            <a:r>
              <a:rPr lang="en-GB" sz="2400" dirty="0">
                <a:solidFill>
                  <a:srgbClr val="00B050"/>
                </a:solidFill>
              </a:rPr>
              <a:t>MIR is commonly used in typical IR spectroscopy as it aligns with the vibrational properties of chemical compounds.</a:t>
            </a:r>
          </a:p>
          <a:p>
            <a:pPr marL="342900" indent="-342900">
              <a:buFont typeface="Arial" panose="020B0604020202020204" pitchFamily="34" charset="0"/>
              <a:buChar char="•"/>
            </a:pPr>
            <a:r>
              <a:rPr lang="en-GB" sz="2400" dirty="0"/>
              <a:t>Absorption relates to molecular vibrational transitions, specific to chemical bonds and functional groups.</a:t>
            </a:r>
          </a:p>
          <a:p>
            <a:pPr marL="342900" indent="-342900">
              <a:buFont typeface="Arial" panose="020B0604020202020204" pitchFamily="34" charset="0"/>
              <a:buChar char="•"/>
            </a:pPr>
            <a:r>
              <a:rPr lang="en-GB" sz="2400" dirty="0"/>
              <a:t>Absorption is also directly proportional to the concentration.</a:t>
            </a:r>
          </a:p>
          <a:p>
            <a:pPr marL="342900" indent="-342900">
              <a:buFont typeface="Arial" panose="020B0604020202020204" pitchFamily="34" charset="0"/>
              <a:buChar char="•"/>
            </a:pPr>
            <a:r>
              <a:rPr lang="en-GB" sz="2400" dirty="0"/>
              <a:t>Nitro groups (–NO₂) produce strong absorption bands in the IR spectrum.</a:t>
            </a:r>
          </a:p>
          <a:p>
            <a:pPr marL="342900" indent="-342900">
              <a:buFont typeface="Arial" panose="020B0604020202020204" pitchFamily="34" charset="0"/>
              <a:buChar char="•"/>
            </a:pPr>
            <a:r>
              <a:rPr lang="en-GB" sz="2400" dirty="0"/>
              <a:t>Data is collected as an interferogram and converted into a readable spectrum using Fourier Transform.</a:t>
            </a:r>
          </a:p>
          <a:p>
            <a:pPr marL="342900" indent="-342900">
              <a:buFont typeface="Arial" panose="020B0604020202020204" pitchFamily="34" charset="0"/>
              <a:buChar char="•"/>
            </a:pPr>
            <a:r>
              <a:rPr lang="en-GB" sz="2400" dirty="0"/>
              <a:t>The resulting spectrum is compared to known standards to identify explosive compounds.</a:t>
            </a:r>
          </a:p>
          <a:p>
            <a:pPr marL="342900" indent="-342900">
              <a:buFont typeface="Arial" panose="020B0604020202020204" pitchFamily="34" charset="0"/>
              <a:buChar char="•"/>
            </a:pPr>
            <a:r>
              <a:rPr lang="en-GB" sz="2400" dirty="0"/>
              <a:t>This method is effective for detecting functional groups in explosives.</a:t>
            </a:r>
          </a:p>
          <a:p>
            <a:endParaRPr lang="en-GB" sz="2400" dirty="0"/>
          </a:p>
        </p:txBody>
      </p:sp>
    </p:spTree>
    <p:extLst>
      <p:ext uri="{BB962C8B-B14F-4D97-AF65-F5344CB8AC3E}">
        <p14:creationId xmlns:p14="http://schemas.microsoft.com/office/powerpoint/2010/main" val="1759996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64E8C-BBD3-44DB-9B7D-5CAA93DD5C21}"/>
              </a:ext>
            </a:extLst>
          </p:cNvPr>
          <p:cNvSpPr>
            <a:spLocks noGrp="1"/>
          </p:cNvSpPr>
          <p:nvPr>
            <p:ph type="title"/>
          </p:nvPr>
        </p:nvSpPr>
        <p:spPr>
          <a:xfrm>
            <a:off x="913774" y="0"/>
            <a:ext cx="10364451" cy="871369"/>
          </a:xfrm>
        </p:spPr>
        <p:txBody>
          <a:bodyPr/>
          <a:lstStyle/>
          <a:p>
            <a:r>
              <a:rPr lang="en-GB" dirty="0"/>
              <a:t>Vibrations of bonds</a:t>
            </a:r>
          </a:p>
        </p:txBody>
      </p:sp>
      <p:pic>
        <p:nvPicPr>
          <p:cNvPr id="3" name="Online Media 2" title="3D Animation of Vibrations in Infrared Spectroscopy for Download | Royalty Free Content">
            <a:hlinkClick r:id="" action="ppaction://media"/>
            <a:extLst>
              <a:ext uri="{FF2B5EF4-FFF2-40B4-BE49-F238E27FC236}">
                <a16:creationId xmlns:a16="http://schemas.microsoft.com/office/drawing/2014/main" id="{6BB10E4E-42C7-4C05-9DE0-B442F4D97601}"/>
              </a:ext>
            </a:extLst>
          </p:cNvPr>
          <p:cNvPicPr>
            <a:picLocks noRot="1" noChangeAspect="1"/>
          </p:cNvPicPr>
          <p:nvPr>
            <a:videoFile r:link="rId1"/>
          </p:nvPr>
        </p:nvPicPr>
        <p:blipFill>
          <a:blip r:embed="rId4"/>
          <a:stretch>
            <a:fillRect/>
          </a:stretch>
        </p:blipFill>
        <p:spPr>
          <a:xfrm>
            <a:off x="-192842" y="957630"/>
            <a:ext cx="6907967" cy="3903001"/>
          </a:xfrm>
          <a:prstGeom prst="rect">
            <a:avLst/>
          </a:prstGeom>
        </p:spPr>
      </p:pic>
      <p:sp>
        <p:nvSpPr>
          <p:cNvPr id="5" name="TextBox 4">
            <a:extLst>
              <a:ext uri="{FF2B5EF4-FFF2-40B4-BE49-F238E27FC236}">
                <a16:creationId xmlns:a16="http://schemas.microsoft.com/office/drawing/2014/main" id="{D4215EAD-915B-40F8-8ECC-27D85936AB26}"/>
              </a:ext>
            </a:extLst>
          </p:cNvPr>
          <p:cNvSpPr txBox="1"/>
          <p:nvPr/>
        </p:nvSpPr>
        <p:spPr>
          <a:xfrm>
            <a:off x="6481482" y="5679695"/>
            <a:ext cx="6096000" cy="1015663"/>
          </a:xfrm>
          <a:prstGeom prst="rect">
            <a:avLst/>
          </a:prstGeom>
          <a:noFill/>
        </p:spPr>
        <p:txBody>
          <a:bodyPr wrap="square">
            <a:spAutoFit/>
          </a:bodyPr>
          <a:lstStyle/>
          <a:p>
            <a:endParaRPr lang="en-GB" sz="2000" b="1" dirty="0">
              <a:solidFill>
                <a:srgbClr val="00B050"/>
              </a:solidFill>
            </a:endParaRPr>
          </a:p>
          <a:p>
            <a:r>
              <a:rPr lang="en-GB" sz="2000" b="1" dirty="0">
                <a:solidFill>
                  <a:srgbClr val="00B050"/>
                </a:solidFill>
              </a:rPr>
              <a:t>IR bands arise from a change in dipole moment</a:t>
            </a:r>
          </a:p>
          <a:p>
            <a:endParaRPr lang="en-GB" sz="2000" b="1" dirty="0">
              <a:solidFill>
                <a:srgbClr val="00B050"/>
              </a:solidFill>
            </a:endParaRPr>
          </a:p>
        </p:txBody>
      </p:sp>
      <p:sp>
        <p:nvSpPr>
          <p:cNvPr id="7" name="TextBox 6">
            <a:extLst>
              <a:ext uri="{FF2B5EF4-FFF2-40B4-BE49-F238E27FC236}">
                <a16:creationId xmlns:a16="http://schemas.microsoft.com/office/drawing/2014/main" id="{CCC915A0-18D3-4D97-84C8-EF591B07DB33}"/>
              </a:ext>
            </a:extLst>
          </p:cNvPr>
          <p:cNvSpPr txBox="1"/>
          <p:nvPr/>
        </p:nvSpPr>
        <p:spPr>
          <a:xfrm>
            <a:off x="6481482" y="957630"/>
            <a:ext cx="5520018" cy="1631216"/>
          </a:xfrm>
          <a:prstGeom prst="rect">
            <a:avLst/>
          </a:prstGeom>
          <a:noFill/>
        </p:spPr>
        <p:txBody>
          <a:bodyPr wrap="square">
            <a:spAutoFit/>
          </a:bodyPr>
          <a:lstStyle/>
          <a:p>
            <a:r>
              <a:rPr lang="en-GB" sz="2000" dirty="0"/>
              <a:t>molecular bonds as springs with atoms attached: stronger springs take more energy to move around, so molecules with stronger bonds need to absorb light with more energy to keep those vibrations going</a:t>
            </a:r>
          </a:p>
        </p:txBody>
      </p:sp>
      <p:sp>
        <p:nvSpPr>
          <p:cNvPr id="11" name="TextBox 10">
            <a:extLst>
              <a:ext uri="{FF2B5EF4-FFF2-40B4-BE49-F238E27FC236}">
                <a16:creationId xmlns:a16="http://schemas.microsoft.com/office/drawing/2014/main" id="{0491B62C-15AA-4633-809A-D6A0B00A0593}"/>
              </a:ext>
            </a:extLst>
          </p:cNvPr>
          <p:cNvSpPr txBox="1"/>
          <p:nvPr/>
        </p:nvSpPr>
        <p:spPr>
          <a:xfrm>
            <a:off x="6593541" y="2817373"/>
            <a:ext cx="5586693" cy="2862322"/>
          </a:xfrm>
          <a:prstGeom prst="rect">
            <a:avLst/>
          </a:prstGeom>
          <a:noFill/>
        </p:spPr>
        <p:txBody>
          <a:bodyPr wrap="square">
            <a:spAutoFit/>
          </a:bodyPr>
          <a:lstStyle/>
          <a:p>
            <a:r>
              <a:rPr lang="en-GB" sz="2000" dirty="0"/>
              <a:t>IR spectroscopy works by exposing a molecule to infrared (IR) radiation and measuring which wavelengths are absorbed as the bonds within the molecule vibrate. These vibrations, which are characteristic of specific chemical bonds and functional groups, produce an infrared spectrum. The spectrum shows the absorbed wavelengths, allowing for the identification and analysis of molecular structure based on their absorption patterns.</a:t>
            </a:r>
          </a:p>
        </p:txBody>
      </p:sp>
    </p:spTree>
    <p:extLst>
      <p:ext uri="{BB962C8B-B14F-4D97-AF65-F5344CB8AC3E}">
        <p14:creationId xmlns:p14="http://schemas.microsoft.com/office/powerpoint/2010/main" val="2114807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D9D30-FB54-4593-980E-7BC448E9D394}"/>
              </a:ext>
            </a:extLst>
          </p:cNvPr>
          <p:cNvSpPr>
            <a:spLocks noGrp="1"/>
          </p:cNvSpPr>
          <p:nvPr>
            <p:ph type="title"/>
          </p:nvPr>
        </p:nvSpPr>
        <p:spPr>
          <a:xfrm>
            <a:off x="913774" y="-14156"/>
            <a:ext cx="10364451" cy="861881"/>
          </a:xfrm>
        </p:spPr>
        <p:txBody>
          <a:bodyPr/>
          <a:lstStyle/>
          <a:p>
            <a:r>
              <a:rPr lang="en-GB" dirty="0"/>
              <a:t>Overview of an FT-IR Spectrometer</a:t>
            </a:r>
          </a:p>
        </p:txBody>
      </p:sp>
      <p:pic>
        <p:nvPicPr>
          <p:cNvPr id="3" name="Picture 2">
            <a:extLst>
              <a:ext uri="{FF2B5EF4-FFF2-40B4-BE49-F238E27FC236}">
                <a16:creationId xmlns:a16="http://schemas.microsoft.com/office/drawing/2014/main" id="{3B0B352D-F31E-4EA3-BE6A-0EE994B7C233}"/>
              </a:ext>
            </a:extLst>
          </p:cNvPr>
          <p:cNvPicPr>
            <a:picLocks noChangeAspect="1"/>
          </p:cNvPicPr>
          <p:nvPr/>
        </p:nvPicPr>
        <p:blipFill>
          <a:blip r:embed="rId3"/>
          <a:stretch>
            <a:fillRect/>
          </a:stretch>
        </p:blipFill>
        <p:spPr>
          <a:xfrm>
            <a:off x="464200" y="1773238"/>
            <a:ext cx="11263597" cy="5008562"/>
          </a:xfrm>
          <a:prstGeom prst="rect">
            <a:avLst/>
          </a:prstGeom>
        </p:spPr>
      </p:pic>
      <p:sp>
        <p:nvSpPr>
          <p:cNvPr id="5" name="TextBox 4">
            <a:extLst>
              <a:ext uri="{FF2B5EF4-FFF2-40B4-BE49-F238E27FC236}">
                <a16:creationId xmlns:a16="http://schemas.microsoft.com/office/drawing/2014/main" id="{D68C3FE9-F286-4207-BC0D-737D59C57948}"/>
              </a:ext>
            </a:extLst>
          </p:cNvPr>
          <p:cNvSpPr txBox="1"/>
          <p:nvPr/>
        </p:nvSpPr>
        <p:spPr>
          <a:xfrm>
            <a:off x="7686675" y="6581609"/>
            <a:ext cx="4600575" cy="276999"/>
          </a:xfrm>
          <a:prstGeom prst="rect">
            <a:avLst/>
          </a:prstGeom>
          <a:noFill/>
        </p:spPr>
        <p:txBody>
          <a:bodyPr wrap="square">
            <a:spAutoFit/>
          </a:bodyPr>
          <a:lstStyle/>
          <a:p>
            <a:r>
              <a:rPr lang="en-GB" sz="1200" dirty="0"/>
              <a:t>https://www.tribonet.org/wiki/fourier-transform-infrared-spectroscopy/</a:t>
            </a:r>
          </a:p>
        </p:txBody>
      </p:sp>
      <p:sp>
        <p:nvSpPr>
          <p:cNvPr id="7" name="TextBox 6">
            <a:extLst>
              <a:ext uri="{FF2B5EF4-FFF2-40B4-BE49-F238E27FC236}">
                <a16:creationId xmlns:a16="http://schemas.microsoft.com/office/drawing/2014/main" id="{B227AC73-C32D-4DC2-8F45-B7540F9E3F97}"/>
              </a:ext>
            </a:extLst>
          </p:cNvPr>
          <p:cNvSpPr txBox="1"/>
          <p:nvPr/>
        </p:nvSpPr>
        <p:spPr>
          <a:xfrm>
            <a:off x="8729663" y="1867197"/>
            <a:ext cx="3662362" cy="923330"/>
          </a:xfrm>
          <a:prstGeom prst="rect">
            <a:avLst/>
          </a:prstGeom>
          <a:noFill/>
        </p:spPr>
        <p:txBody>
          <a:bodyPr wrap="square">
            <a:spAutoFit/>
          </a:bodyPr>
          <a:lstStyle/>
          <a:p>
            <a:r>
              <a:rPr lang="en-GB" sz="1800" dirty="0">
                <a:solidFill>
                  <a:srgbClr val="0070C0"/>
                </a:solidFill>
              </a:rPr>
              <a:t>Silicon Carbide, emits continuous infrared radiation across a broad range of wavelengths</a:t>
            </a:r>
            <a:endParaRPr lang="en-GB" dirty="0">
              <a:solidFill>
                <a:srgbClr val="0070C0"/>
              </a:solidFill>
            </a:endParaRPr>
          </a:p>
        </p:txBody>
      </p:sp>
      <p:sp>
        <p:nvSpPr>
          <p:cNvPr id="9" name="TextBox 8">
            <a:extLst>
              <a:ext uri="{FF2B5EF4-FFF2-40B4-BE49-F238E27FC236}">
                <a16:creationId xmlns:a16="http://schemas.microsoft.com/office/drawing/2014/main" id="{E3E29AD6-D32A-4BDD-BE53-52E8344E84E8}"/>
              </a:ext>
            </a:extLst>
          </p:cNvPr>
          <p:cNvSpPr txBox="1"/>
          <p:nvPr/>
        </p:nvSpPr>
        <p:spPr>
          <a:xfrm>
            <a:off x="202406" y="968199"/>
            <a:ext cx="7093744" cy="1938992"/>
          </a:xfrm>
          <a:prstGeom prst="rect">
            <a:avLst/>
          </a:prstGeom>
          <a:noFill/>
        </p:spPr>
        <p:txBody>
          <a:bodyPr wrap="square">
            <a:spAutoFit/>
          </a:bodyPr>
          <a:lstStyle/>
          <a:p>
            <a:r>
              <a:rPr lang="en-GB" sz="2400" dirty="0"/>
              <a:t>The key components of an FT-IR spectrometer include:</a:t>
            </a:r>
          </a:p>
          <a:p>
            <a:r>
              <a:rPr lang="en-GB" sz="2400" dirty="0"/>
              <a:t>•	Infrared Source</a:t>
            </a:r>
          </a:p>
          <a:p>
            <a:r>
              <a:rPr lang="en-GB" sz="2400" dirty="0"/>
              <a:t>•	Beam Splitter</a:t>
            </a:r>
          </a:p>
          <a:p>
            <a:r>
              <a:rPr lang="en-GB" sz="2400" dirty="0"/>
              <a:t>•	Interferometer (mirrors)</a:t>
            </a:r>
          </a:p>
          <a:p>
            <a:r>
              <a:rPr lang="en-GB" sz="2400" dirty="0"/>
              <a:t>•	Detector</a:t>
            </a:r>
          </a:p>
        </p:txBody>
      </p:sp>
      <p:sp>
        <p:nvSpPr>
          <p:cNvPr id="11" name="TextBox 10">
            <a:extLst>
              <a:ext uri="{FF2B5EF4-FFF2-40B4-BE49-F238E27FC236}">
                <a16:creationId xmlns:a16="http://schemas.microsoft.com/office/drawing/2014/main" id="{5AC3B861-6F15-4608-86C5-8EFCB052FD29}"/>
              </a:ext>
            </a:extLst>
          </p:cNvPr>
          <p:cNvSpPr txBox="1"/>
          <p:nvPr/>
        </p:nvSpPr>
        <p:spPr>
          <a:xfrm>
            <a:off x="6438691" y="5283014"/>
            <a:ext cx="2827972" cy="1200329"/>
          </a:xfrm>
          <a:prstGeom prst="rect">
            <a:avLst/>
          </a:prstGeom>
          <a:noFill/>
        </p:spPr>
        <p:txBody>
          <a:bodyPr wrap="square">
            <a:spAutoFit/>
          </a:bodyPr>
          <a:lstStyle/>
          <a:p>
            <a:r>
              <a:rPr lang="en-GB" sz="1800" dirty="0">
                <a:solidFill>
                  <a:srgbClr val="0070C0"/>
                </a:solidFill>
              </a:rPr>
              <a:t>splits the IR beam into two parts: one moves toward a stationary mirror, the other toward a moving mirror. </a:t>
            </a:r>
          </a:p>
        </p:txBody>
      </p:sp>
      <p:sp>
        <p:nvSpPr>
          <p:cNvPr id="13" name="TextBox 12">
            <a:extLst>
              <a:ext uri="{FF2B5EF4-FFF2-40B4-BE49-F238E27FC236}">
                <a16:creationId xmlns:a16="http://schemas.microsoft.com/office/drawing/2014/main" id="{9276868B-B5EE-46E9-BDC9-068F6F0181CD}"/>
              </a:ext>
            </a:extLst>
          </p:cNvPr>
          <p:cNvSpPr txBox="1"/>
          <p:nvPr/>
        </p:nvSpPr>
        <p:spPr>
          <a:xfrm>
            <a:off x="913774" y="5289636"/>
            <a:ext cx="3881250" cy="1477328"/>
          </a:xfrm>
          <a:prstGeom prst="rect">
            <a:avLst/>
          </a:prstGeom>
          <a:noFill/>
        </p:spPr>
        <p:txBody>
          <a:bodyPr wrap="square">
            <a:spAutoFit/>
          </a:bodyPr>
          <a:lstStyle/>
          <a:p>
            <a:r>
              <a:rPr lang="en-GB" sz="1800" dirty="0">
                <a:solidFill>
                  <a:srgbClr val="0070C0"/>
                </a:solidFill>
              </a:rPr>
              <a:t>This creates an interference pattern (interferogram) that contains information about the sample’s absorption characteristics which is later transformed into a readable spectrum.</a:t>
            </a:r>
            <a:endParaRPr lang="en-GB" dirty="0"/>
          </a:p>
        </p:txBody>
      </p:sp>
      <p:sp>
        <p:nvSpPr>
          <p:cNvPr id="15" name="TextBox 14">
            <a:extLst>
              <a:ext uri="{FF2B5EF4-FFF2-40B4-BE49-F238E27FC236}">
                <a16:creationId xmlns:a16="http://schemas.microsoft.com/office/drawing/2014/main" id="{3BFCEA39-457B-41C4-9EB5-F3B5D4BEE8C3}"/>
              </a:ext>
            </a:extLst>
          </p:cNvPr>
          <p:cNvSpPr txBox="1"/>
          <p:nvPr/>
        </p:nvSpPr>
        <p:spPr>
          <a:xfrm>
            <a:off x="9817597" y="4067474"/>
            <a:ext cx="2374403" cy="923330"/>
          </a:xfrm>
          <a:prstGeom prst="rect">
            <a:avLst/>
          </a:prstGeom>
          <a:noFill/>
        </p:spPr>
        <p:txBody>
          <a:bodyPr wrap="square">
            <a:spAutoFit/>
          </a:bodyPr>
          <a:lstStyle/>
          <a:p>
            <a:r>
              <a:rPr lang="en-GB" dirty="0">
                <a:solidFill>
                  <a:srgbClr val="0070C0"/>
                </a:solidFill>
              </a:rPr>
              <a:t>measures the intensity of the transmitted or reflected light</a:t>
            </a:r>
          </a:p>
        </p:txBody>
      </p:sp>
      <p:sp>
        <p:nvSpPr>
          <p:cNvPr id="19" name="TextBox 18">
            <a:extLst>
              <a:ext uri="{FF2B5EF4-FFF2-40B4-BE49-F238E27FC236}">
                <a16:creationId xmlns:a16="http://schemas.microsoft.com/office/drawing/2014/main" id="{DFD31C1F-3F01-4C7C-A793-CE15D5EE2274}"/>
              </a:ext>
            </a:extLst>
          </p:cNvPr>
          <p:cNvSpPr txBox="1"/>
          <p:nvPr/>
        </p:nvSpPr>
        <p:spPr>
          <a:xfrm>
            <a:off x="2026734" y="2655788"/>
            <a:ext cx="4198899" cy="1200329"/>
          </a:xfrm>
          <a:prstGeom prst="rect">
            <a:avLst/>
          </a:prstGeom>
          <a:noFill/>
        </p:spPr>
        <p:txBody>
          <a:bodyPr wrap="square">
            <a:spAutoFit/>
          </a:bodyPr>
          <a:lstStyle/>
          <a:p>
            <a:r>
              <a:rPr lang="en-GB" b="0" i="0" dirty="0">
                <a:solidFill>
                  <a:srgbClr val="0070C0"/>
                </a:solidFill>
                <a:effectLst/>
              </a:rPr>
              <a:t>Due to the changing travel distance of the second beam, caused by the moving mirror, the resulting IR light has a varying frequency distribution.</a:t>
            </a:r>
            <a:endParaRPr lang="en-GB" dirty="0">
              <a:solidFill>
                <a:srgbClr val="0070C0"/>
              </a:solidFill>
            </a:endParaRPr>
          </a:p>
        </p:txBody>
      </p:sp>
      <p:pic>
        <p:nvPicPr>
          <p:cNvPr id="21" name="Picture 20">
            <a:extLst>
              <a:ext uri="{FF2B5EF4-FFF2-40B4-BE49-F238E27FC236}">
                <a16:creationId xmlns:a16="http://schemas.microsoft.com/office/drawing/2014/main" id="{7927CB93-8222-4B29-A7AF-92D534D1F9DA}"/>
              </a:ext>
            </a:extLst>
          </p:cNvPr>
          <p:cNvPicPr>
            <a:picLocks noChangeAspect="1"/>
          </p:cNvPicPr>
          <p:nvPr/>
        </p:nvPicPr>
        <p:blipFill>
          <a:blip r:embed="rId4"/>
          <a:stretch>
            <a:fillRect/>
          </a:stretch>
        </p:blipFill>
        <p:spPr>
          <a:xfrm>
            <a:off x="8991576" y="5438601"/>
            <a:ext cx="3295674" cy="1143008"/>
          </a:xfrm>
          <a:prstGeom prst="rect">
            <a:avLst/>
          </a:prstGeom>
        </p:spPr>
      </p:pic>
    </p:spTree>
    <p:extLst>
      <p:ext uri="{BB962C8B-B14F-4D97-AF65-F5344CB8AC3E}">
        <p14:creationId xmlns:p14="http://schemas.microsoft.com/office/powerpoint/2010/main" val="2852882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subTnLst>
                                    <p:set>
                                      <p:cBhvr override="childStyle">
                                        <p:cTn dur="1" fill="hold" display="0" masterRel="nextClick" afterEffect="1"/>
                                        <p:tgtEl>
                                          <p:spTgt spid="7"/>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subTnLst>
                                    <p:set>
                                      <p:cBhvr override="childStyle">
                                        <p:cTn dur="1" fill="hold" display="0" masterRel="nextClick" afterEffect="1"/>
                                        <p:tgtEl>
                                          <p:spTgt spid="11"/>
                                        </p:tgtEl>
                                        <p:attrNameLst>
                                          <p:attrName>style.visibility</p:attrName>
                                        </p:attrNameLst>
                                      </p:cBhvr>
                                      <p:to>
                                        <p:strVal val="hidden"/>
                                      </p:to>
                                    </p:set>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1" grpId="0"/>
      <p:bldP spid="13" grpId="0"/>
      <p:bldP spid="15" grpId="0"/>
      <p:bldP spid="1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0F071-D704-4246-BEA3-59A11BB427F3}"/>
              </a:ext>
            </a:extLst>
          </p:cNvPr>
          <p:cNvSpPr>
            <a:spLocks noGrp="1"/>
          </p:cNvSpPr>
          <p:nvPr>
            <p:ph type="title"/>
          </p:nvPr>
        </p:nvSpPr>
        <p:spPr>
          <a:xfrm>
            <a:off x="913774" y="1"/>
            <a:ext cx="10364451" cy="1104900"/>
          </a:xfrm>
        </p:spPr>
        <p:txBody>
          <a:bodyPr/>
          <a:lstStyle/>
          <a:p>
            <a:r>
              <a:rPr lang="en-GB" dirty="0"/>
              <a:t>Key FT-IR Spectral Features</a:t>
            </a:r>
          </a:p>
        </p:txBody>
      </p:sp>
      <p:sp>
        <p:nvSpPr>
          <p:cNvPr id="4" name="TextBox 3">
            <a:extLst>
              <a:ext uri="{FF2B5EF4-FFF2-40B4-BE49-F238E27FC236}">
                <a16:creationId xmlns:a16="http://schemas.microsoft.com/office/drawing/2014/main" id="{A9E53F21-9080-4A33-A9B9-1739391CFEA9}"/>
              </a:ext>
            </a:extLst>
          </p:cNvPr>
          <p:cNvSpPr txBox="1"/>
          <p:nvPr/>
        </p:nvSpPr>
        <p:spPr>
          <a:xfrm>
            <a:off x="324952" y="1104901"/>
            <a:ext cx="11383829" cy="5582747"/>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000" dirty="0"/>
              <a:t>FT-IR spectrum provides a detailed view of how the molecules absorb infrared light at various wavenumbers. </a:t>
            </a:r>
          </a:p>
          <a:p>
            <a:pPr marL="285750" indent="-285750">
              <a:lnSpc>
                <a:spcPct val="150000"/>
              </a:lnSpc>
              <a:buFont typeface="Arial" panose="020B0604020202020204" pitchFamily="34" charset="0"/>
              <a:buChar char="•"/>
            </a:pPr>
            <a:r>
              <a:rPr lang="en-GB" sz="2000" dirty="0">
                <a:solidFill>
                  <a:srgbClr val="0070C0"/>
                </a:solidFill>
              </a:rPr>
              <a:t>This absorption corresponds to specific molecular vibrations,</a:t>
            </a:r>
            <a:r>
              <a:rPr lang="en-GB" sz="2000" dirty="0"/>
              <a:t> which are represented as peaks in the spectrum. </a:t>
            </a:r>
          </a:p>
          <a:p>
            <a:pPr marL="285750" indent="-285750">
              <a:lnSpc>
                <a:spcPct val="150000"/>
              </a:lnSpc>
              <a:buFont typeface="Arial" panose="020B0604020202020204" pitchFamily="34" charset="0"/>
              <a:buChar char="•"/>
            </a:pPr>
            <a:r>
              <a:rPr lang="en-GB" sz="2000" dirty="0"/>
              <a:t>Wavenumber (cm⁻¹) is the inverse of wavelength and is used to represent the position of peaks in an FT-IR spectrum. Wavenumbers correspond to different vibrational frequencies in the molecule. </a:t>
            </a:r>
          </a:p>
          <a:p>
            <a:pPr marL="285750" indent="-285750">
              <a:lnSpc>
                <a:spcPct val="150000"/>
              </a:lnSpc>
              <a:buFont typeface="Arial" panose="020B0604020202020204" pitchFamily="34" charset="0"/>
              <a:buChar char="•"/>
            </a:pPr>
            <a:r>
              <a:rPr lang="en-GB" sz="2000" dirty="0"/>
              <a:t>Absorbance measures how much infrared light is absorbed by the sample at each wavenumber. </a:t>
            </a:r>
          </a:p>
          <a:p>
            <a:pPr marL="285750" indent="-285750">
              <a:lnSpc>
                <a:spcPct val="150000"/>
              </a:lnSpc>
              <a:buFont typeface="Arial" panose="020B0604020202020204" pitchFamily="34" charset="0"/>
              <a:buChar char="•"/>
            </a:pPr>
            <a:r>
              <a:rPr lang="en-GB" sz="2000" dirty="0"/>
              <a:t>The height of the peak corresponds to how much light is absorbed, which can provide information about the concentration of specific functional groups in the sample.</a:t>
            </a:r>
          </a:p>
          <a:p>
            <a:pPr marL="285750" indent="-285750">
              <a:lnSpc>
                <a:spcPct val="150000"/>
              </a:lnSpc>
              <a:buFont typeface="Arial" panose="020B0604020202020204" pitchFamily="34" charset="0"/>
              <a:buChar char="•"/>
            </a:pPr>
            <a:r>
              <a:rPr lang="en-GB" sz="2000" dirty="0"/>
              <a:t>Transmittance refers to the amount of light that passes through the sample without being absorbed. </a:t>
            </a:r>
          </a:p>
          <a:p>
            <a:pPr marL="285750" indent="-285750">
              <a:lnSpc>
                <a:spcPct val="150000"/>
              </a:lnSpc>
              <a:buFont typeface="Arial" panose="020B0604020202020204" pitchFamily="34" charset="0"/>
              <a:buChar char="•"/>
            </a:pPr>
            <a:r>
              <a:rPr lang="en-GB" sz="2000" dirty="0"/>
              <a:t>FT-IR spectra are often displayed in terms of transmittance (%) or absorbance. </a:t>
            </a:r>
          </a:p>
          <a:p>
            <a:pPr marL="285750" indent="-285750">
              <a:lnSpc>
                <a:spcPct val="150000"/>
              </a:lnSpc>
              <a:buFont typeface="Arial" panose="020B0604020202020204" pitchFamily="34" charset="0"/>
              <a:buChar char="•"/>
            </a:pPr>
            <a:r>
              <a:rPr lang="en-GB" sz="2000" dirty="0"/>
              <a:t>A low transmittance value at certain wavenumbers indicates strong absorption, as seen in explosive materials. </a:t>
            </a:r>
          </a:p>
        </p:txBody>
      </p:sp>
    </p:spTree>
    <p:extLst>
      <p:ext uri="{BB962C8B-B14F-4D97-AF65-F5344CB8AC3E}">
        <p14:creationId xmlns:p14="http://schemas.microsoft.com/office/powerpoint/2010/main" val="31474915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136BC-33A1-4460-B842-F6E4CDD6280A}"/>
              </a:ext>
            </a:extLst>
          </p:cNvPr>
          <p:cNvSpPr>
            <a:spLocks noGrp="1"/>
          </p:cNvSpPr>
          <p:nvPr>
            <p:ph type="title"/>
          </p:nvPr>
        </p:nvSpPr>
        <p:spPr>
          <a:xfrm>
            <a:off x="913774" y="1"/>
            <a:ext cx="10364451" cy="849086"/>
          </a:xfrm>
        </p:spPr>
        <p:txBody>
          <a:bodyPr/>
          <a:lstStyle/>
          <a:p>
            <a:r>
              <a:rPr lang="en-GB" dirty="0"/>
              <a:t>IR Spectral regions</a:t>
            </a:r>
          </a:p>
        </p:txBody>
      </p:sp>
      <p:pic>
        <p:nvPicPr>
          <p:cNvPr id="3" name="Picture 2">
            <a:extLst>
              <a:ext uri="{FF2B5EF4-FFF2-40B4-BE49-F238E27FC236}">
                <a16:creationId xmlns:a16="http://schemas.microsoft.com/office/drawing/2014/main" id="{42EE1467-0BAC-405F-AC23-5DBF1639C35E}"/>
              </a:ext>
            </a:extLst>
          </p:cNvPr>
          <p:cNvPicPr>
            <a:picLocks noChangeAspect="1"/>
          </p:cNvPicPr>
          <p:nvPr/>
        </p:nvPicPr>
        <p:blipFill>
          <a:blip r:embed="rId3"/>
          <a:stretch>
            <a:fillRect/>
          </a:stretch>
        </p:blipFill>
        <p:spPr>
          <a:xfrm>
            <a:off x="148044" y="1431882"/>
            <a:ext cx="10916195" cy="5426117"/>
          </a:xfrm>
          <a:prstGeom prst="rect">
            <a:avLst/>
          </a:prstGeom>
        </p:spPr>
      </p:pic>
      <p:sp>
        <p:nvSpPr>
          <p:cNvPr id="4" name="TextBox 3">
            <a:extLst>
              <a:ext uri="{FF2B5EF4-FFF2-40B4-BE49-F238E27FC236}">
                <a16:creationId xmlns:a16="http://schemas.microsoft.com/office/drawing/2014/main" id="{1BB234CA-FC9D-4BEA-8D95-1C13444B6246}"/>
              </a:ext>
            </a:extLst>
          </p:cNvPr>
          <p:cNvSpPr txBox="1"/>
          <p:nvPr/>
        </p:nvSpPr>
        <p:spPr>
          <a:xfrm>
            <a:off x="548640" y="970217"/>
            <a:ext cx="6892464" cy="461665"/>
          </a:xfrm>
          <a:prstGeom prst="rect">
            <a:avLst/>
          </a:prstGeom>
          <a:noFill/>
        </p:spPr>
        <p:txBody>
          <a:bodyPr wrap="none" rtlCol="0">
            <a:spAutoFit/>
          </a:bodyPr>
          <a:lstStyle/>
          <a:p>
            <a:r>
              <a:rPr lang="en-GB" sz="2400" dirty="0"/>
              <a:t>Typical IR absorption values for various types of bonds</a:t>
            </a:r>
          </a:p>
        </p:txBody>
      </p:sp>
    </p:spTree>
    <p:extLst>
      <p:ext uri="{BB962C8B-B14F-4D97-AF65-F5344CB8AC3E}">
        <p14:creationId xmlns:p14="http://schemas.microsoft.com/office/powerpoint/2010/main" val="1491075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39E2C-21C8-4F28-967B-549031371856}"/>
              </a:ext>
            </a:extLst>
          </p:cNvPr>
          <p:cNvSpPr>
            <a:spLocks noGrp="1"/>
          </p:cNvSpPr>
          <p:nvPr>
            <p:ph type="title"/>
          </p:nvPr>
        </p:nvSpPr>
        <p:spPr>
          <a:xfrm>
            <a:off x="865790" y="8718"/>
            <a:ext cx="10364451" cy="861077"/>
          </a:xfrm>
        </p:spPr>
        <p:txBody>
          <a:bodyPr/>
          <a:lstStyle/>
          <a:p>
            <a:r>
              <a:rPr lang="en-GB" dirty="0"/>
              <a:t>FT-IR Spectra for Common Explosives</a:t>
            </a:r>
          </a:p>
        </p:txBody>
      </p:sp>
      <p:pic>
        <p:nvPicPr>
          <p:cNvPr id="6" name="Picture 5">
            <a:extLst>
              <a:ext uri="{FF2B5EF4-FFF2-40B4-BE49-F238E27FC236}">
                <a16:creationId xmlns:a16="http://schemas.microsoft.com/office/drawing/2014/main" id="{8EE88F87-CD4F-431B-B85A-D7413C7DA14F}"/>
              </a:ext>
            </a:extLst>
          </p:cNvPr>
          <p:cNvPicPr>
            <a:picLocks noChangeAspect="1"/>
          </p:cNvPicPr>
          <p:nvPr/>
        </p:nvPicPr>
        <p:blipFill>
          <a:blip r:embed="rId3"/>
          <a:stretch>
            <a:fillRect/>
          </a:stretch>
        </p:blipFill>
        <p:spPr>
          <a:xfrm>
            <a:off x="6521890" y="799433"/>
            <a:ext cx="4876608" cy="3720080"/>
          </a:xfrm>
          <a:prstGeom prst="rect">
            <a:avLst/>
          </a:prstGeom>
        </p:spPr>
      </p:pic>
      <p:pic>
        <p:nvPicPr>
          <p:cNvPr id="4" name="Picture 3">
            <a:extLst>
              <a:ext uri="{FF2B5EF4-FFF2-40B4-BE49-F238E27FC236}">
                <a16:creationId xmlns:a16="http://schemas.microsoft.com/office/drawing/2014/main" id="{29F3E961-B1E1-4053-9DBB-F9B295AA8641}"/>
              </a:ext>
            </a:extLst>
          </p:cNvPr>
          <p:cNvPicPr>
            <a:picLocks noChangeAspect="1"/>
          </p:cNvPicPr>
          <p:nvPr/>
        </p:nvPicPr>
        <p:blipFill rotWithShape="1">
          <a:blip r:embed="rId4"/>
          <a:srcRect l="6194" t="23847" r="3632" b="20336"/>
          <a:stretch/>
        </p:blipFill>
        <p:spPr>
          <a:xfrm>
            <a:off x="37558" y="699406"/>
            <a:ext cx="6058442" cy="3396211"/>
          </a:xfrm>
          <a:prstGeom prst="rect">
            <a:avLst/>
          </a:prstGeom>
        </p:spPr>
      </p:pic>
      <p:pic>
        <p:nvPicPr>
          <p:cNvPr id="5" name="Picture 4">
            <a:extLst>
              <a:ext uri="{FF2B5EF4-FFF2-40B4-BE49-F238E27FC236}">
                <a16:creationId xmlns:a16="http://schemas.microsoft.com/office/drawing/2014/main" id="{7A1DD144-60DD-474E-AC32-E2DC2CF2BA2E}"/>
              </a:ext>
            </a:extLst>
          </p:cNvPr>
          <p:cNvPicPr>
            <a:picLocks noChangeAspect="1"/>
          </p:cNvPicPr>
          <p:nvPr/>
        </p:nvPicPr>
        <p:blipFill rotWithShape="1">
          <a:blip r:embed="rId5"/>
          <a:srcRect t="20192"/>
          <a:stretch/>
        </p:blipFill>
        <p:spPr>
          <a:xfrm>
            <a:off x="793502" y="4231266"/>
            <a:ext cx="7381858" cy="2618016"/>
          </a:xfrm>
          <a:prstGeom prst="rect">
            <a:avLst/>
          </a:prstGeom>
        </p:spPr>
      </p:pic>
      <p:pic>
        <p:nvPicPr>
          <p:cNvPr id="9" name="Picture 8">
            <a:extLst>
              <a:ext uri="{FF2B5EF4-FFF2-40B4-BE49-F238E27FC236}">
                <a16:creationId xmlns:a16="http://schemas.microsoft.com/office/drawing/2014/main" id="{C7E7E637-2C66-4CB2-8303-975A2B93C655}"/>
              </a:ext>
            </a:extLst>
          </p:cNvPr>
          <p:cNvPicPr>
            <a:picLocks noChangeAspect="1"/>
          </p:cNvPicPr>
          <p:nvPr/>
        </p:nvPicPr>
        <p:blipFill>
          <a:blip r:embed="rId6"/>
          <a:stretch>
            <a:fillRect/>
          </a:stretch>
        </p:blipFill>
        <p:spPr>
          <a:xfrm>
            <a:off x="429927" y="2397511"/>
            <a:ext cx="1170087" cy="1263355"/>
          </a:xfrm>
          <a:prstGeom prst="rect">
            <a:avLst/>
          </a:prstGeom>
        </p:spPr>
      </p:pic>
      <p:pic>
        <p:nvPicPr>
          <p:cNvPr id="10" name="Picture 9">
            <a:extLst>
              <a:ext uri="{FF2B5EF4-FFF2-40B4-BE49-F238E27FC236}">
                <a16:creationId xmlns:a16="http://schemas.microsoft.com/office/drawing/2014/main" id="{AD16AE82-42C2-451B-AA0B-1C4CD632C39F}"/>
              </a:ext>
            </a:extLst>
          </p:cNvPr>
          <p:cNvPicPr>
            <a:picLocks noChangeAspect="1"/>
          </p:cNvPicPr>
          <p:nvPr/>
        </p:nvPicPr>
        <p:blipFill rotWithShape="1">
          <a:blip r:embed="rId7"/>
          <a:srcRect r="54153"/>
          <a:stretch/>
        </p:blipFill>
        <p:spPr>
          <a:xfrm>
            <a:off x="1364954" y="5213608"/>
            <a:ext cx="1354070" cy="1237918"/>
          </a:xfrm>
          <a:prstGeom prst="rect">
            <a:avLst/>
          </a:prstGeom>
        </p:spPr>
      </p:pic>
      <p:pic>
        <p:nvPicPr>
          <p:cNvPr id="11" name="Picture 10">
            <a:extLst>
              <a:ext uri="{FF2B5EF4-FFF2-40B4-BE49-F238E27FC236}">
                <a16:creationId xmlns:a16="http://schemas.microsoft.com/office/drawing/2014/main" id="{B324EF3F-B618-430A-95FF-E71C485EFFFF}"/>
              </a:ext>
            </a:extLst>
          </p:cNvPr>
          <p:cNvPicPr>
            <a:picLocks noChangeAspect="1"/>
          </p:cNvPicPr>
          <p:nvPr/>
        </p:nvPicPr>
        <p:blipFill rotWithShape="1">
          <a:blip r:embed="rId7"/>
          <a:srcRect l="59135"/>
          <a:stretch/>
        </p:blipFill>
        <p:spPr>
          <a:xfrm>
            <a:off x="7328402" y="2504812"/>
            <a:ext cx="1206950" cy="1237918"/>
          </a:xfrm>
          <a:prstGeom prst="rect">
            <a:avLst/>
          </a:prstGeom>
        </p:spPr>
      </p:pic>
      <p:sp>
        <p:nvSpPr>
          <p:cNvPr id="12" name="Rectangle 11">
            <a:extLst>
              <a:ext uri="{FF2B5EF4-FFF2-40B4-BE49-F238E27FC236}">
                <a16:creationId xmlns:a16="http://schemas.microsoft.com/office/drawing/2014/main" id="{984CE5D7-6788-45CC-8758-045D907B41DE}"/>
              </a:ext>
            </a:extLst>
          </p:cNvPr>
          <p:cNvSpPr/>
          <p:nvPr/>
        </p:nvSpPr>
        <p:spPr>
          <a:xfrm>
            <a:off x="9940833" y="856732"/>
            <a:ext cx="1237155" cy="292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089993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664EF-7187-4B81-9393-FF1C2A1E18F1}"/>
              </a:ext>
            </a:extLst>
          </p:cNvPr>
          <p:cNvSpPr>
            <a:spLocks noGrp="1"/>
          </p:cNvSpPr>
          <p:nvPr>
            <p:ph type="title"/>
          </p:nvPr>
        </p:nvSpPr>
        <p:spPr>
          <a:xfrm>
            <a:off x="913774" y="0"/>
            <a:ext cx="10364451" cy="904875"/>
          </a:xfrm>
        </p:spPr>
        <p:txBody>
          <a:bodyPr/>
          <a:lstStyle/>
          <a:p>
            <a:r>
              <a:rPr lang="en-GB" dirty="0"/>
              <a:t>Principles of Raman Spectroscopy</a:t>
            </a:r>
          </a:p>
        </p:txBody>
      </p:sp>
      <p:sp>
        <p:nvSpPr>
          <p:cNvPr id="9" name="TextBox 8">
            <a:extLst>
              <a:ext uri="{FF2B5EF4-FFF2-40B4-BE49-F238E27FC236}">
                <a16:creationId xmlns:a16="http://schemas.microsoft.com/office/drawing/2014/main" id="{446F35B9-4642-47FB-8B2B-0860E6F54F1F}"/>
              </a:ext>
            </a:extLst>
          </p:cNvPr>
          <p:cNvSpPr txBox="1"/>
          <p:nvPr/>
        </p:nvSpPr>
        <p:spPr>
          <a:xfrm>
            <a:off x="913773" y="919595"/>
            <a:ext cx="10725777" cy="501881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400" dirty="0"/>
              <a:t>Raman spectroscopy uses inelastic scattering of light (Raman effect) to identify substances.</a:t>
            </a:r>
          </a:p>
          <a:p>
            <a:pPr marL="285750" indent="-285750">
              <a:lnSpc>
                <a:spcPct val="150000"/>
              </a:lnSpc>
              <a:buFont typeface="Arial" panose="020B0604020202020204" pitchFamily="34" charset="0"/>
              <a:buChar char="•"/>
            </a:pPr>
            <a:r>
              <a:rPr lang="en-GB" sz="2400" dirty="0"/>
              <a:t>A monochromatic light source (usually a laser) interacts with a molecule:</a:t>
            </a:r>
          </a:p>
          <a:p>
            <a:pPr marL="742950" lvl="1" indent="-285750">
              <a:lnSpc>
                <a:spcPct val="150000"/>
              </a:lnSpc>
              <a:buFont typeface="Arial" panose="020B0604020202020204" pitchFamily="34" charset="0"/>
              <a:buChar char="•"/>
            </a:pPr>
            <a:r>
              <a:rPr lang="en-GB" sz="2400" dirty="0"/>
              <a:t>most light scatters elastically (Rayleigh scattering).</a:t>
            </a:r>
          </a:p>
          <a:p>
            <a:pPr marL="742950" lvl="1" indent="-285750">
              <a:lnSpc>
                <a:spcPct val="150000"/>
              </a:lnSpc>
              <a:buFont typeface="Arial" panose="020B0604020202020204" pitchFamily="34" charset="0"/>
              <a:buChar char="•"/>
            </a:pPr>
            <a:r>
              <a:rPr lang="en-GB" sz="2400" dirty="0"/>
              <a:t>a small portion scatters inelastically, changing the energy of the scattered light.</a:t>
            </a:r>
          </a:p>
          <a:p>
            <a:pPr marL="285750" indent="-285750">
              <a:lnSpc>
                <a:spcPct val="150000"/>
              </a:lnSpc>
              <a:buFont typeface="Arial" panose="020B0604020202020204" pitchFamily="34" charset="0"/>
              <a:buChar char="•"/>
            </a:pPr>
            <a:r>
              <a:rPr lang="en-GB" sz="2400" dirty="0"/>
              <a:t>This inelastic scattering corresponds to the vibrational modes of the molecule.</a:t>
            </a:r>
          </a:p>
          <a:p>
            <a:pPr marL="285750" indent="-285750">
              <a:lnSpc>
                <a:spcPct val="150000"/>
              </a:lnSpc>
              <a:buFont typeface="Arial" panose="020B0604020202020204" pitchFamily="34" charset="0"/>
              <a:buChar char="•"/>
            </a:pPr>
            <a:r>
              <a:rPr lang="en-GB" sz="2400" dirty="0"/>
              <a:t>The shift in wavelength (Raman shift) is measured in wavenumbers (cm⁻¹).</a:t>
            </a:r>
          </a:p>
          <a:p>
            <a:pPr marL="285750" indent="-285750">
              <a:lnSpc>
                <a:spcPct val="150000"/>
              </a:lnSpc>
              <a:buFont typeface="Arial" panose="020B0604020202020204" pitchFamily="34" charset="0"/>
              <a:buChar char="•"/>
            </a:pPr>
            <a:r>
              <a:rPr lang="en-GB" sz="2400" dirty="0"/>
              <a:t>These shifts provide a molecular "fingerprint" for identifying substances.</a:t>
            </a:r>
          </a:p>
          <a:p>
            <a:pPr marL="285750" indent="-285750">
              <a:lnSpc>
                <a:spcPct val="150000"/>
              </a:lnSpc>
              <a:buFont typeface="Arial" panose="020B0604020202020204" pitchFamily="34" charset="0"/>
              <a:buChar char="•"/>
            </a:pPr>
            <a:r>
              <a:rPr lang="en-GB" sz="2400" dirty="0">
                <a:solidFill>
                  <a:srgbClr val="00B050"/>
                </a:solidFill>
              </a:rPr>
              <a:t>Raman bands arise from changes in polarizability of the molecule.</a:t>
            </a:r>
          </a:p>
        </p:txBody>
      </p:sp>
    </p:spTree>
    <p:extLst>
      <p:ext uri="{BB962C8B-B14F-4D97-AF65-F5344CB8AC3E}">
        <p14:creationId xmlns:p14="http://schemas.microsoft.com/office/powerpoint/2010/main" val="10737709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664EF-7187-4B81-9393-FF1C2A1E18F1}"/>
              </a:ext>
            </a:extLst>
          </p:cNvPr>
          <p:cNvSpPr>
            <a:spLocks noGrp="1"/>
          </p:cNvSpPr>
          <p:nvPr>
            <p:ph type="title"/>
          </p:nvPr>
        </p:nvSpPr>
        <p:spPr>
          <a:xfrm>
            <a:off x="913774" y="0"/>
            <a:ext cx="10364451" cy="904875"/>
          </a:xfrm>
        </p:spPr>
        <p:txBody>
          <a:bodyPr/>
          <a:lstStyle/>
          <a:p>
            <a:r>
              <a:rPr lang="en-GB" dirty="0"/>
              <a:t>Energy scheme for Raman scattering</a:t>
            </a:r>
          </a:p>
        </p:txBody>
      </p:sp>
      <p:pic>
        <p:nvPicPr>
          <p:cNvPr id="5" name="Picture 4">
            <a:extLst>
              <a:ext uri="{FF2B5EF4-FFF2-40B4-BE49-F238E27FC236}">
                <a16:creationId xmlns:a16="http://schemas.microsoft.com/office/drawing/2014/main" id="{111DD1DE-0E69-485D-845F-FCB1C2DE3F3E}"/>
              </a:ext>
            </a:extLst>
          </p:cNvPr>
          <p:cNvPicPr>
            <a:picLocks noChangeAspect="1"/>
          </p:cNvPicPr>
          <p:nvPr/>
        </p:nvPicPr>
        <p:blipFill rotWithShape="1">
          <a:blip r:embed="rId3"/>
          <a:srcRect l="3407" t="18476"/>
          <a:stretch/>
        </p:blipFill>
        <p:spPr>
          <a:xfrm>
            <a:off x="2524124" y="857710"/>
            <a:ext cx="9667875" cy="5796829"/>
          </a:xfrm>
          <a:prstGeom prst="rect">
            <a:avLst/>
          </a:prstGeom>
        </p:spPr>
      </p:pic>
      <p:sp>
        <p:nvSpPr>
          <p:cNvPr id="7" name="TextBox 6">
            <a:extLst>
              <a:ext uri="{FF2B5EF4-FFF2-40B4-BE49-F238E27FC236}">
                <a16:creationId xmlns:a16="http://schemas.microsoft.com/office/drawing/2014/main" id="{060F87E1-A792-43B1-A59F-71583732795B}"/>
              </a:ext>
            </a:extLst>
          </p:cNvPr>
          <p:cNvSpPr txBox="1"/>
          <p:nvPr/>
        </p:nvSpPr>
        <p:spPr>
          <a:xfrm>
            <a:off x="7467599" y="6607373"/>
            <a:ext cx="4943476" cy="307777"/>
          </a:xfrm>
          <a:prstGeom prst="rect">
            <a:avLst/>
          </a:prstGeom>
          <a:noFill/>
        </p:spPr>
        <p:txBody>
          <a:bodyPr wrap="square">
            <a:spAutoFit/>
          </a:bodyPr>
          <a:lstStyle/>
          <a:p>
            <a:r>
              <a:rPr lang="en-GB" sz="1400" dirty="0"/>
              <a:t>https://www.youtube.com/watch?app=desktop&amp;v=SsIYDEma_cU</a:t>
            </a:r>
          </a:p>
        </p:txBody>
      </p:sp>
      <p:sp>
        <p:nvSpPr>
          <p:cNvPr id="9" name="TextBox 8">
            <a:extLst>
              <a:ext uri="{FF2B5EF4-FFF2-40B4-BE49-F238E27FC236}">
                <a16:creationId xmlns:a16="http://schemas.microsoft.com/office/drawing/2014/main" id="{923E7976-DE24-4AFC-B8CC-CA34DE120D0F}"/>
              </a:ext>
            </a:extLst>
          </p:cNvPr>
          <p:cNvSpPr txBox="1"/>
          <p:nvPr/>
        </p:nvSpPr>
        <p:spPr>
          <a:xfrm>
            <a:off x="0" y="574952"/>
            <a:ext cx="2307431" cy="6186309"/>
          </a:xfrm>
          <a:prstGeom prst="rect">
            <a:avLst/>
          </a:prstGeom>
          <a:noFill/>
        </p:spPr>
        <p:txBody>
          <a:bodyPr wrap="square">
            <a:spAutoFit/>
          </a:bodyPr>
          <a:lstStyle/>
          <a:p>
            <a:r>
              <a:rPr lang="en-GB" dirty="0"/>
              <a:t> In 1928, Sir C.V Raman discovered that when a beam of monochromatic light irradiated on a substance, the scattered light contains some additional frequencies over and above that of incident frequency. • The scattered lines by Raman effect are known as Raman lines. • The lines having wavelengths greater than that of the incident wavelength are called </a:t>
            </a:r>
            <a:r>
              <a:rPr lang="en-GB" dirty="0" err="1"/>
              <a:t>Stoke’s</a:t>
            </a:r>
            <a:r>
              <a:rPr lang="en-GB" dirty="0"/>
              <a:t> lines. • lines with shorter wavelength are known as Anti- </a:t>
            </a:r>
            <a:r>
              <a:rPr lang="en-GB" dirty="0" err="1"/>
              <a:t>Stoke’s</a:t>
            </a:r>
            <a:r>
              <a:rPr lang="en-GB" dirty="0"/>
              <a:t> lines.</a:t>
            </a:r>
          </a:p>
        </p:txBody>
      </p:sp>
    </p:spTree>
    <p:extLst>
      <p:ext uri="{BB962C8B-B14F-4D97-AF65-F5344CB8AC3E}">
        <p14:creationId xmlns:p14="http://schemas.microsoft.com/office/powerpoint/2010/main" val="2809777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FA2AA-69E7-4F9B-8442-D662601765F2}"/>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AF83987E-C667-4367-AC83-3A814B0BB629}"/>
              </a:ext>
            </a:extLst>
          </p:cNvPr>
          <p:cNvPicPr>
            <a:picLocks noChangeAspect="1"/>
          </p:cNvPicPr>
          <p:nvPr/>
        </p:nvPicPr>
        <p:blipFill>
          <a:blip r:embed="rId3"/>
          <a:stretch>
            <a:fillRect/>
          </a:stretch>
        </p:blipFill>
        <p:spPr>
          <a:xfrm>
            <a:off x="0" y="71035"/>
            <a:ext cx="12192000" cy="6582579"/>
          </a:xfrm>
          <a:prstGeom prst="rect">
            <a:avLst/>
          </a:prstGeom>
        </p:spPr>
      </p:pic>
      <p:pic>
        <p:nvPicPr>
          <p:cNvPr id="6" name="Picture 5">
            <a:extLst>
              <a:ext uri="{FF2B5EF4-FFF2-40B4-BE49-F238E27FC236}">
                <a16:creationId xmlns:a16="http://schemas.microsoft.com/office/drawing/2014/main" id="{2A471EF9-4B90-4E41-8DB4-04A43E5EEC52}"/>
              </a:ext>
            </a:extLst>
          </p:cNvPr>
          <p:cNvPicPr>
            <a:picLocks noChangeAspect="1"/>
          </p:cNvPicPr>
          <p:nvPr/>
        </p:nvPicPr>
        <p:blipFill rotWithShape="1">
          <a:blip r:embed="rId3"/>
          <a:srcRect l="702" t="-5354" r="95782" b="5354"/>
          <a:stretch/>
        </p:blipFill>
        <p:spPr>
          <a:xfrm>
            <a:off x="11354426" y="-281391"/>
            <a:ext cx="761374" cy="6582579"/>
          </a:xfrm>
          <a:prstGeom prst="rect">
            <a:avLst/>
          </a:prstGeom>
        </p:spPr>
      </p:pic>
    </p:spTree>
    <p:extLst>
      <p:ext uri="{BB962C8B-B14F-4D97-AF65-F5344CB8AC3E}">
        <p14:creationId xmlns:p14="http://schemas.microsoft.com/office/powerpoint/2010/main" val="15512841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664EF-7187-4B81-9393-FF1C2A1E18F1}"/>
              </a:ext>
            </a:extLst>
          </p:cNvPr>
          <p:cNvSpPr>
            <a:spLocks noGrp="1"/>
          </p:cNvSpPr>
          <p:nvPr>
            <p:ph type="title"/>
          </p:nvPr>
        </p:nvSpPr>
        <p:spPr>
          <a:xfrm>
            <a:off x="913774" y="1"/>
            <a:ext cx="10364451" cy="914399"/>
          </a:xfrm>
        </p:spPr>
        <p:txBody>
          <a:bodyPr/>
          <a:lstStyle/>
          <a:p>
            <a:r>
              <a:rPr lang="en-GB" dirty="0"/>
              <a:t>Raman Spectroscopy Complementary to FT-IR</a:t>
            </a:r>
          </a:p>
        </p:txBody>
      </p:sp>
      <p:sp>
        <p:nvSpPr>
          <p:cNvPr id="7" name="TextBox 6">
            <a:extLst>
              <a:ext uri="{FF2B5EF4-FFF2-40B4-BE49-F238E27FC236}">
                <a16:creationId xmlns:a16="http://schemas.microsoft.com/office/drawing/2014/main" id="{B061B47A-815C-4CD2-9F7E-99859ED6AB6D}"/>
              </a:ext>
            </a:extLst>
          </p:cNvPr>
          <p:cNvSpPr txBox="1"/>
          <p:nvPr/>
        </p:nvSpPr>
        <p:spPr>
          <a:xfrm>
            <a:off x="0" y="553576"/>
            <a:ext cx="12083143" cy="6126805"/>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b="1" dirty="0">
                <a:solidFill>
                  <a:schemeClr val="accent1">
                    <a:lumMod val="75000"/>
                  </a:schemeClr>
                </a:solidFill>
              </a:rPr>
              <a:t>FT-IR vs. Raman Spectroscopy:</a:t>
            </a:r>
          </a:p>
          <a:p>
            <a:pPr marL="800100" lvl="1" indent="-342900">
              <a:lnSpc>
                <a:spcPct val="150000"/>
              </a:lnSpc>
              <a:buFont typeface="Arial" panose="020B0604020202020204" pitchFamily="34" charset="0"/>
              <a:buChar char="•"/>
            </a:pPr>
            <a:r>
              <a:rPr lang="en-GB" sz="2400" dirty="0"/>
              <a:t>FT-IR measures infrared light absorption.</a:t>
            </a:r>
          </a:p>
          <a:p>
            <a:pPr marL="800100" lvl="1" indent="-342900">
              <a:lnSpc>
                <a:spcPct val="150000"/>
              </a:lnSpc>
              <a:buFont typeface="Arial" panose="020B0604020202020204" pitchFamily="34" charset="0"/>
              <a:buChar char="•"/>
            </a:pPr>
            <a:r>
              <a:rPr lang="en-GB" sz="2400" dirty="0"/>
              <a:t>Raman measures light scattering after interacting with a substance.</a:t>
            </a:r>
          </a:p>
          <a:p>
            <a:pPr marL="800100" lvl="1" indent="-342900">
              <a:lnSpc>
                <a:spcPct val="150000"/>
              </a:lnSpc>
              <a:buFont typeface="Arial" panose="020B0604020202020204" pitchFamily="34" charset="0"/>
              <a:buChar char="•"/>
            </a:pPr>
            <a:r>
              <a:rPr lang="en-GB" sz="2400" dirty="0"/>
              <a:t>Both techniques are complementary for analysing vibrational modes.</a:t>
            </a:r>
          </a:p>
          <a:p>
            <a:pPr marL="342900" indent="-342900">
              <a:lnSpc>
                <a:spcPct val="150000"/>
              </a:lnSpc>
              <a:buFont typeface="Arial" panose="020B0604020202020204" pitchFamily="34" charset="0"/>
              <a:buChar char="•"/>
            </a:pPr>
            <a:r>
              <a:rPr lang="en-GB" sz="2400" b="1" dirty="0">
                <a:solidFill>
                  <a:schemeClr val="accent1">
                    <a:lumMod val="75000"/>
                  </a:schemeClr>
                </a:solidFill>
              </a:rPr>
              <a:t>Sensitivity:</a:t>
            </a:r>
          </a:p>
          <a:p>
            <a:pPr marL="800100" lvl="1" indent="-342900">
              <a:lnSpc>
                <a:spcPct val="150000"/>
              </a:lnSpc>
              <a:buFont typeface="Arial" panose="020B0604020202020204" pitchFamily="34" charset="0"/>
              <a:buChar char="•"/>
            </a:pPr>
            <a:r>
              <a:rPr lang="en-GB" sz="2400" dirty="0"/>
              <a:t>FT-IR: Sensitive to polar bonds (e.g., nitro groups in TNT).</a:t>
            </a:r>
          </a:p>
          <a:p>
            <a:pPr marL="800100" lvl="1" indent="-342900">
              <a:lnSpc>
                <a:spcPct val="150000"/>
              </a:lnSpc>
              <a:buFont typeface="Arial" panose="020B0604020202020204" pitchFamily="34" charset="0"/>
              <a:buChar char="•"/>
            </a:pPr>
            <a:r>
              <a:rPr lang="en-GB" sz="2400" dirty="0"/>
              <a:t>Raman: Sensitive to non-polar bonds and symmetrical structures (e.g., PETN, RDX).</a:t>
            </a:r>
          </a:p>
          <a:p>
            <a:pPr marL="342900" indent="-342900">
              <a:lnSpc>
                <a:spcPct val="150000"/>
              </a:lnSpc>
              <a:buFont typeface="Arial" panose="020B0604020202020204" pitchFamily="34" charset="0"/>
              <a:buChar char="•"/>
            </a:pPr>
            <a:r>
              <a:rPr lang="en-GB" sz="2400" b="1" dirty="0">
                <a:solidFill>
                  <a:schemeClr val="accent1">
                    <a:lumMod val="75000"/>
                  </a:schemeClr>
                </a:solidFill>
              </a:rPr>
              <a:t>Complementarity for Explosives Detection:</a:t>
            </a:r>
          </a:p>
          <a:p>
            <a:pPr marL="800100" lvl="1" indent="-342900">
              <a:lnSpc>
                <a:spcPct val="150000"/>
              </a:lnSpc>
              <a:buFont typeface="Arial" panose="020B0604020202020204" pitchFamily="34" charset="0"/>
              <a:buChar char="•"/>
            </a:pPr>
            <a:r>
              <a:rPr lang="en-GB" sz="2400" dirty="0"/>
              <a:t>TNT: FT-IR detects nitro groups, while Raman detects aromatic ring vibrations (~1600 cm⁻¹).</a:t>
            </a:r>
          </a:p>
          <a:p>
            <a:pPr marL="800100" lvl="1" indent="-342900">
              <a:lnSpc>
                <a:spcPct val="150000"/>
              </a:lnSpc>
              <a:buFont typeface="Arial" panose="020B0604020202020204" pitchFamily="34" charset="0"/>
              <a:buChar char="•"/>
            </a:pPr>
            <a:r>
              <a:rPr lang="en-GB" sz="2400" dirty="0"/>
              <a:t>RDX and PETN: Strong Raman signals from symmetric nitro groups (e.g., RDX shows ~880 cm⁻¹ in Raman spectrum).</a:t>
            </a:r>
          </a:p>
        </p:txBody>
      </p:sp>
    </p:spTree>
    <p:extLst>
      <p:ext uri="{BB962C8B-B14F-4D97-AF65-F5344CB8AC3E}">
        <p14:creationId xmlns:p14="http://schemas.microsoft.com/office/powerpoint/2010/main" val="30167203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B4DAC4FD-F1C3-4941-9A7C-F685ADD06A71}"/>
              </a:ext>
            </a:extLst>
          </p:cNvPr>
          <p:cNvPicPr>
            <a:picLocks noChangeAspect="1"/>
          </p:cNvPicPr>
          <p:nvPr/>
        </p:nvPicPr>
        <p:blipFill rotWithShape="1">
          <a:blip r:embed="rId3"/>
          <a:srcRect l="5856" r="4010"/>
          <a:stretch/>
        </p:blipFill>
        <p:spPr>
          <a:xfrm>
            <a:off x="0" y="0"/>
            <a:ext cx="6261652" cy="6858000"/>
          </a:xfrm>
          <a:prstGeom prst="rect">
            <a:avLst/>
          </a:prstGeom>
        </p:spPr>
      </p:pic>
      <p:sp>
        <p:nvSpPr>
          <p:cNvPr id="26" name="TextBox 25">
            <a:extLst>
              <a:ext uri="{FF2B5EF4-FFF2-40B4-BE49-F238E27FC236}">
                <a16:creationId xmlns:a16="http://schemas.microsoft.com/office/drawing/2014/main" id="{C1EC39C9-4D35-464F-B1A1-DE9239DFEBB8}"/>
              </a:ext>
            </a:extLst>
          </p:cNvPr>
          <p:cNvSpPr txBox="1"/>
          <p:nvPr/>
        </p:nvSpPr>
        <p:spPr>
          <a:xfrm>
            <a:off x="6261652" y="0"/>
            <a:ext cx="6096000" cy="5068247"/>
          </a:xfrm>
          <a:prstGeom prst="rect">
            <a:avLst/>
          </a:prstGeom>
          <a:noFill/>
        </p:spPr>
        <p:txBody>
          <a:bodyPr wrap="square">
            <a:spAutoFit/>
          </a:bodyPr>
          <a:lstStyle/>
          <a:p>
            <a:pPr marL="342900" indent="-342900">
              <a:lnSpc>
                <a:spcPts val="3000"/>
              </a:lnSpc>
              <a:buFont typeface="Arial" panose="020B0604020202020204" pitchFamily="34" charset="0"/>
              <a:buChar char="•"/>
            </a:pPr>
            <a:r>
              <a:rPr lang="en-GB" sz="2200" dirty="0"/>
              <a:t>Raman Spectroscopy for Explosives Detection:</a:t>
            </a:r>
          </a:p>
          <a:p>
            <a:pPr marL="742950" lvl="1" indent="-285750">
              <a:lnSpc>
                <a:spcPts val="3000"/>
              </a:lnSpc>
              <a:buFont typeface="Arial" panose="020B0604020202020204" pitchFamily="34" charset="0"/>
              <a:buChar char="•"/>
            </a:pPr>
            <a:r>
              <a:rPr lang="en-GB" sz="2200" dirty="0"/>
              <a:t>Non-destructive, rapid, and suitable for field use</a:t>
            </a:r>
          </a:p>
          <a:p>
            <a:pPr marL="742950" lvl="1" indent="-285750">
              <a:lnSpc>
                <a:spcPts val="3000"/>
              </a:lnSpc>
              <a:buFont typeface="Arial" panose="020B0604020202020204" pitchFamily="34" charset="0"/>
              <a:buChar char="•"/>
            </a:pPr>
            <a:r>
              <a:rPr lang="en-GB" sz="2200" dirty="0"/>
              <a:t>Identifies molecular vibrational modes (molecular fingerprints).</a:t>
            </a:r>
          </a:p>
          <a:p>
            <a:pPr marL="285750" indent="-285750">
              <a:lnSpc>
                <a:spcPts val="3000"/>
              </a:lnSpc>
              <a:buFont typeface="Arial" panose="020B0604020202020204" pitchFamily="34" charset="0"/>
              <a:buChar char="•"/>
            </a:pPr>
            <a:r>
              <a:rPr lang="en-GB" sz="2200" dirty="0"/>
              <a:t>Characteristic Raman Shifts:</a:t>
            </a:r>
          </a:p>
          <a:p>
            <a:pPr marL="742950" lvl="1" indent="-285750">
              <a:lnSpc>
                <a:spcPts val="3000"/>
              </a:lnSpc>
              <a:buFont typeface="Arial" panose="020B0604020202020204" pitchFamily="34" charset="0"/>
              <a:buChar char="•"/>
            </a:pPr>
            <a:r>
              <a:rPr lang="en-GB" sz="2200" dirty="0"/>
              <a:t>TNT: 1600 cm⁻¹ (C=C aromatic ring stretching), 1300-1500 cm⁻¹ (NO₂ stretching).</a:t>
            </a:r>
          </a:p>
          <a:p>
            <a:pPr marL="742950" lvl="1" indent="-285750">
              <a:lnSpc>
                <a:spcPts val="3000"/>
              </a:lnSpc>
              <a:buFont typeface="Arial" panose="020B0604020202020204" pitchFamily="34" charset="0"/>
              <a:buChar char="•"/>
            </a:pPr>
            <a:r>
              <a:rPr lang="en-GB" sz="2200" dirty="0"/>
              <a:t>RDX: 880 cm⁻¹ (symmetric NO₂ stretching), 1300-1600 cm⁻¹ (ring structure and nitrogen bonds).</a:t>
            </a:r>
          </a:p>
          <a:p>
            <a:pPr marL="742950" lvl="1" indent="-285750">
              <a:lnSpc>
                <a:spcPts val="3000"/>
              </a:lnSpc>
              <a:buFont typeface="Arial" panose="020B0604020202020204" pitchFamily="34" charset="0"/>
              <a:buChar char="•"/>
            </a:pPr>
            <a:r>
              <a:rPr lang="en-GB" sz="2200" dirty="0"/>
              <a:t>PETN: 1650 cm⁻¹ (NO₂ stretching), ~1300 cm⁻¹ (nitrate ester bond bending).</a:t>
            </a:r>
          </a:p>
        </p:txBody>
      </p:sp>
    </p:spTree>
    <p:extLst>
      <p:ext uri="{BB962C8B-B14F-4D97-AF65-F5344CB8AC3E}">
        <p14:creationId xmlns:p14="http://schemas.microsoft.com/office/powerpoint/2010/main" val="19480755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6FCE494-2BB2-44FC-8435-D3EEC73D68E8}"/>
              </a:ext>
            </a:extLst>
          </p:cNvPr>
          <p:cNvPicPr>
            <a:picLocks noChangeAspect="1"/>
          </p:cNvPicPr>
          <p:nvPr/>
        </p:nvPicPr>
        <p:blipFill>
          <a:blip r:embed="rId3"/>
          <a:stretch>
            <a:fillRect/>
          </a:stretch>
        </p:blipFill>
        <p:spPr>
          <a:xfrm>
            <a:off x="1073910" y="1438276"/>
            <a:ext cx="10204315" cy="4801207"/>
          </a:xfrm>
          <a:prstGeom prst="rect">
            <a:avLst/>
          </a:prstGeom>
        </p:spPr>
      </p:pic>
      <p:sp>
        <p:nvSpPr>
          <p:cNvPr id="5" name="Title 1">
            <a:extLst>
              <a:ext uri="{FF2B5EF4-FFF2-40B4-BE49-F238E27FC236}">
                <a16:creationId xmlns:a16="http://schemas.microsoft.com/office/drawing/2014/main" id="{FE126EEC-38AD-437F-9CC8-CF5970ADE4D7}"/>
              </a:ext>
            </a:extLst>
          </p:cNvPr>
          <p:cNvSpPr>
            <a:spLocks noGrp="1"/>
          </p:cNvSpPr>
          <p:nvPr>
            <p:ph type="title"/>
          </p:nvPr>
        </p:nvSpPr>
        <p:spPr>
          <a:xfrm>
            <a:off x="914400" y="0"/>
            <a:ext cx="10363200" cy="819150"/>
          </a:xfrm>
        </p:spPr>
        <p:txBody>
          <a:bodyPr/>
          <a:lstStyle/>
          <a:p>
            <a:r>
              <a:rPr lang="en-GB" dirty="0"/>
              <a:t>Overview of a Raman Spectrometer</a:t>
            </a:r>
          </a:p>
        </p:txBody>
      </p:sp>
      <p:sp>
        <p:nvSpPr>
          <p:cNvPr id="7" name="TextBox 6">
            <a:extLst>
              <a:ext uri="{FF2B5EF4-FFF2-40B4-BE49-F238E27FC236}">
                <a16:creationId xmlns:a16="http://schemas.microsoft.com/office/drawing/2014/main" id="{A008918A-2CBF-4C7A-88C3-0FB0C7DE4D39}"/>
              </a:ext>
            </a:extLst>
          </p:cNvPr>
          <p:cNvSpPr txBox="1"/>
          <p:nvPr/>
        </p:nvSpPr>
        <p:spPr>
          <a:xfrm>
            <a:off x="123825" y="597725"/>
            <a:ext cx="8839200" cy="2031325"/>
          </a:xfrm>
          <a:prstGeom prst="rect">
            <a:avLst/>
          </a:prstGeom>
          <a:noFill/>
        </p:spPr>
        <p:txBody>
          <a:bodyPr wrap="square">
            <a:spAutoFit/>
          </a:bodyPr>
          <a:lstStyle/>
          <a:p>
            <a:r>
              <a:rPr lang="en-GB" sz="1800" dirty="0"/>
              <a:t>A Raman spectrometer is designed to measure the inelastic scattering of light (Raman scattering) after it interacts with a sample. The key components of the spectrometer include:</a:t>
            </a:r>
          </a:p>
          <a:p>
            <a:r>
              <a:rPr lang="en-GB" sz="1800" dirty="0"/>
              <a:t>•	Laser Source</a:t>
            </a:r>
          </a:p>
          <a:p>
            <a:r>
              <a:rPr lang="en-GB" sz="1800" dirty="0"/>
              <a:t>•	Sample Interaction</a:t>
            </a:r>
          </a:p>
          <a:p>
            <a:r>
              <a:rPr lang="en-GB" sz="1800" dirty="0"/>
              <a:t>•	Scattered Light Detection</a:t>
            </a:r>
          </a:p>
          <a:p>
            <a:r>
              <a:rPr lang="en-GB" sz="1800" dirty="0"/>
              <a:t>•	Monochromator</a:t>
            </a:r>
          </a:p>
          <a:p>
            <a:r>
              <a:rPr lang="en-GB" sz="1800" dirty="0"/>
              <a:t>•	Detector</a:t>
            </a:r>
          </a:p>
        </p:txBody>
      </p:sp>
      <p:sp>
        <p:nvSpPr>
          <p:cNvPr id="12" name="TextBox 11">
            <a:extLst>
              <a:ext uri="{FF2B5EF4-FFF2-40B4-BE49-F238E27FC236}">
                <a16:creationId xmlns:a16="http://schemas.microsoft.com/office/drawing/2014/main" id="{7C09E2E0-14FD-468D-A681-6FD7B3AE19D5}"/>
              </a:ext>
            </a:extLst>
          </p:cNvPr>
          <p:cNvSpPr txBox="1"/>
          <p:nvPr/>
        </p:nvSpPr>
        <p:spPr>
          <a:xfrm>
            <a:off x="367189" y="2748746"/>
            <a:ext cx="2581275" cy="2800767"/>
          </a:xfrm>
          <a:prstGeom prst="rect">
            <a:avLst/>
          </a:prstGeom>
          <a:noFill/>
        </p:spPr>
        <p:txBody>
          <a:bodyPr wrap="square">
            <a:spAutoFit/>
          </a:bodyPr>
          <a:lstStyle/>
          <a:p>
            <a:r>
              <a:rPr lang="en-GB" sz="1600" dirty="0">
                <a:solidFill>
                  <a:srgbClr val="0000FF"/>
                </a:solidFill>
              </a:rPr>
              <a:t>Provides monochromatic light to excite molecules. Inelastic scattering produces a Raman shift corresponding to molecular vibrations. 532 nm (Green Laser): Strong Raman signal, but may cause fluorescence interference. 785 nm (NIR Laser) Reduces fluorescence, commonly used for detecting TNT and RDX. </a:t>
            </a:r>
          </a:p>
        </p:txBody>
      </p:sp>
      <p:sp>
        <p:nvSpPr>
          <p:cNvPr id="14" name="TextBox 13">
            <a:extLst>
              <a:ext uri="{FF2B5EF4-FFF2-40B4-BE49-F238E27FC236}">
                <a16:creationId xmlns:a16="http://schemas.microsoft.com/office/drawing/2014/main" id="{3D131851-1102-47E1-B2FF-5A73879DC131}"/>
              </a:ext>
            </a:extLst>
          </p:cNvPr>
          <p:cNvSpPr txBox="1"/>
          <p:nvPr/>
        </p:nvSpPr>
        <p:spPr>
          <a:xfrm>
            <a:off x="5863936" y="5202107"/>
            <a:ext cx="5413664" cy="1077218"/>
          </a:xfrm>
          <a:prstGeom prst="rect">
            <a:avLst/>
          </a:prstGeom>
          <a:noFill/>
        </p:spPr>
        <p:txBody>
          <a:bodyPr wrap="square">
            <a:spAutoFit/>
          </a:bodyPr>
          <a:lstStyle/>
          <a:p>
            <a:r>
              <a:rPr lang="en-GB" sz="1600" dirty="0">
                <a:solidFill>
                  <a:srgbClr val="0000FF"/>
                </a:solidFill>
              </a:rPr>
              <a:t>When the laser hits the sample, most light scatters with the same wavelength (Rayleigh scattering), but a small portion shifts in energy due to molecular vibrations, producing the </a:t>
            </a:r>
            <a:r>
              <a:rPr lang="en-GB" sz="1600" b="1" dirty="0">
                <a:solidFill>
                  <a:srgbClr val="0000FF"/>
                </a:solidFill>
              </a:rPr>
              <a:t>Raman signal</a:t>
            </a:r>
            <a:r>
              <a:rPr lang="en-GB" sz="1600" dirty="0"/>
              <a:t>.</a:t>
            </a:r>
          </a:p>
        </p:txBody>
      </p:sp>
      <p:sp>
        <p:nvSpPr>
          <p:cNvPr id="16" name="TextBox 15">
            <a:extLst>
              <a:ext uri="{FF2B5EF4-FFF2-40B4-BE49-F238E27FC236}">
                <a16:creationId xmlns:a16="http://schemas.microsoft.com/office/drawing/2014/main" id="{644C3A27-1673-41F7-838C-9610CE7E7C09}"/>
              </a:ext>
            </a:extLst>
          </p:cNvPr>
          <p:cNvSpPr txBox="1"/>
          <p:nvPr/>
        </p:nvSpPr>
        <p:spPr>
          <a:xfrm>
            <a:off x="2974496" y="1721109"/>
            <a:ext cx="2986398" cy="1815882"/>
          </a:xfrm>
          <a:prstGeom prst="rect">
            <a:avLst/>
          </a:prstGeom>
          <a:noFill/>
        </p:spPr>
        <p:txBody>
          <a:bodyPr wrap="square">
            <a:spAutoFit/>
          </a:bodyPr>
          <a:lstStyle/>
          <a:p>
            <a:r>
              <a:rPr lang="en-GB" sz="1600" dirty="0">
                <a:solidFill>
                  <a:srgbClr val="0000FF"/>
                </a:solidFill>
              </a:rPr>
              <a:t>The </a:t>
            </a:r>
            <a:r>
              <a:rPr lang="en-GB" sz="1600" b="1" dirty="0">
                <a:solidFill>
                  <a:srgbClr val="0000FF"/>
                </a:solidFill>
              </a:rPr>
              <a:t>monochromator</a:t>
            </a:r>
            <a:r>
              <a:rPr lang="en-GB" sz="1600" dirty="0">
                <a:solidFill>
                  <a:srgbClr val="0000FF"/>
                </a:solidFill>
              </a:rPr>
              <a:t> blocks Rayleigh scattering, letting only Raman-shifted light reach the detector. It uses </a:t>
            </a:r>
            <a:r>
              <a:rPr lang="en-GB" sz="1600" b="1" dirty="0">
                <a:solidFill>
                  <a:srgbClr val="0000FF"/>
                </a:solidFill>
              </a:rPr>
              <a:t>optical elements</a:t>
            </a:r>
            <a:r>
              <a:rPr lang="en-GB" sz="1600" dirty="0">
                <a:solidFill>
                  <a:srgbClr val="0000FF"/>
                </a:solidFill>
              </a:rPr>
              <a:t> to filter and disperse the light into different wavelengths for detection of molecular vibrations.</a:t>
            </a:r>
          </a:p>
        </p:txBody>
      </p:sp>
      <p:sp>
        <p:nvSpPr>
          <p:cNvPr id="18" name="TextBox 17">
            <a:extLst>
              <a:ext uri="{FF2B5EF4-FFF2-40B4-BE49-F238E27FC236}">
                <a16:creationId xmlns:a16="http://schemas.microsoft.com/office/drawing/2014/main" id="{1971F12C-23F6-4461-80CE-EF1688637DB8}"/>
              </a:ext>
            </a:extLst>
          </p:cNvPr>
          <p:cNvSpPr txBox="1"/>
          <p:nvPr/>
        </p:nvSpPr>
        <p:spPr>
          <a:xfrm>
            <a:off x="9457292" y="3046110"/>
            <a:ext cx="2986399" cy="1323439"/>
          </a:xfrm>
          <a:prstGeom prst="rect">
            <a:avLst/>
          </a:prstGeom>
          <a:noFill/>
        </p:spPr>
        <p:txBody>
          <a:bodyPr wrap="square">
            <a:spAutoFit/>
          </a:bodyPr>
          <a:lstStyle/>
          <a:p>
            <a:r>
              <a:rPr lang="en-GB" sz="1600" b="1" dirty="0">
                <a:solidFill>
                  <a:srgbClr val="0000FF"/>
                </a:solidFill>
              </a:rPr>
              <a:t>Collecting lenses</a:t>
            </a:r>
            <a:r>
              <a:rPr lang="en-GB" sz="1600" dirty="0">
                <a:solidFill>
                  <a:srgbClr val="0000FF"/>
                </a:solidFill>
              </a:rPr>
              <a:t> are optical components used to focus and direct the scattered light from the sample into the spectrometer's detection system. </a:t>
            </a:r>
          </a:p>
        </p:txBody>
      </p:sp>
    </p:spTree>
    <p:extLst>
      <p:ext uri="{BB962C8B-B14F-4D97-AF65-F5344CB8AC3E}">
        <p14:creationId xmlns:p14="http://schemas.microsoft.com/office/powerpoint/2010/main" val="1837413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subTnLst>
                                    <p:set>
                                      <p:cBhvr override="childStyle">
                                        <p:cTn dur="1" fill="hold" display="0" masterRel="nextClick" afterEffect="1"/>
                                        <p:tgtEl>
                                          <p:spTgt spid="12"/>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subTnLst>
                                    <p:set>
                                      <p:cBhvr override="childStyle">
                                        <p:cTn dur="1" fill="hold" display="0" masterRel="nextClick" afterEffect="1"/>
                                        <p:tgtEl>
                                          <p:spTgt spid="14"/>
                                        </p:tgtEl>
                                        <p:attrNameLst>
                                          <p:attrName>style.visibility</p:attrName>
                                        </p:attrNameLst>
                                      </p:cBhvr>
                                      <p:to>
                                        <p:strVal val="hidden"/>
                                      </p:to>
                                    </p:set>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subTnLst>
                                    <p:set>
                                      <p:cBhvr override="childStyle">
                                        <p:cTn dur="1" fill="hold" display="0" masterRel="nextClick" afterEffect="1"/>
                                        <p:tgtEl>
                                          <p:spTgt spid="16"/>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subTnLst>
                                    <p:set>
                                      <p:cBhvr override="childStyle">
                                        <p:cTn dur="1" fill="hold" display="0" masterRel="nextClick" afterEffect="1"/>
                                        <p:tgtEl>
                                          <p:spTgt spid="18"/>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6" grpId="0"/>
      <p:bldP spid="1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A6D23-7D81-4007-8537-F0EE752AA582}"/>
              </a:ext>
            </a:extLst>
          </p:cNvPr>
          <p:cNvSpPr>
            <a:spLocks noGrp="1"/>
          </p:cNvSpPr>
          <p:nvPr>
            <p:ph type="title"/>
          </p:nvPr>
        </p:nvSpPr>
        <p:spPr>
          <a:xfrm>
            <a:off x="913774" y="1"/>
            <a:ext cx="10364451" cy="933450"/>
          </a:xfrm>
        </p:spPr>
        <p:txBody>
          <a:bodyPr/>
          <a:lstStyle/>
          <a:p>
            <a:r>
              <a:rPr lang="en-GB" dirty="0"/>
              <a:t>Understanding Raman Spectra</a:t>
            </a:r>
          </a:p>
        </p:txBody>
      </p:sp>
      <p:sp>
        <p:nvSpPr>
          <p:cNvPr id="4" name="TextBox 3">
            <a:extLst>
              <a:ext uri="{FF2B5EF4-FFF2-40B4-BE49-F238E27FC236}">
                <a16:creationId xmlns:a16="http://schemas.microsoft.com/office/drawing/2014/main" id="{9EA53E5C-020B-4C3C-A76F-51D7435BFF8A}"/>
              </a:ext>
            </a:extLst>
          </p:cNvPr>
          <p:cNvSpPr txBox="1"/>
          <p:nvPr/>
        </p:nvSpPr>
        <p:spPr>
          <a:xfrm>
            <a:off x="290512" y="1218069"/>
            <a:ext cx="11768138" cy="4464812"/>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b="1" dirty="0"/>
              <a:t>Raman Spectrum</a:t>
            </a:r>
            <a:r>
              <a:rPr lang="en-GB" sz="2400" dirty="0"/>
              <a:t> shows peaks that correspond to the vibrational modes of molecules, measured in wavenumbers (cm⁻¹)</a:t>
            </a:r>
          </a:p>
          <a:p>
            <a:pPr marL="342900" indent="-342900">
              <a:lnSpc>
                <a:spcPct val="150000"/>
              </a:lnSpc>
              <a:buFont typeface="Arial" panose="020B0604020202020204" pitchFamily="34" charset="0"/>
              <a:buChar char="•"/>
            </a:pPr>
            <a:r>
              <a:rPr lang="en-GB" sz="2400" b="1" dirty="0"/>
              <a:t>Raman Shifts</a:t>
            </a:r>
            <a:r>
              <a:rPr lang="en-GB" sz="2400" dirty="0"/>
              <a:t> represent the energy difference between incident laser light and scattered light, indicating molecular vibrations (e.g., stretching, bending of bonds like C–C, C–N, N–O).</a:t>
            </a:r>
          </a:p>
          <a:p>
            <a:pPr marL="342900" indent="-342900">
              <a:lnSpc>
                <a:spcPct val="150000"/>
              </a:lnSpc>
              <a:buFont typeface="Arial" panose="020B0604020202020204" pitchFamily="34" charset="0"/>
              <a:buChar char="•"/>
            </a:pPr>
            <a:r>
              <a:rPr lang="en-GB" sz="2400" b="1" dirty="0"/>
              <a:t>Explosive Identification</a:t>
            </a:r>
            <a:r>
              <a:rPr lang="en-GB" sz="2400" dirty="0"/>
              <a:t>: Each explosive, like TNT, RDX, or PETN, has unique Raman shifts, acting as a molecular fingerprint for identification</a:t>
            </a:r>
          </a:p>
          <a:p>
            <a:pPr marL="342900" indent="-342900">
              <a:lnSpc>
                <a:spcPct val="150000"/>
              </a:lnSpc>
              <a:buFont typeface="Arial" panose="020B0604020202020204" pitchFamily="34" charset="0"/>
              <a:buChar char="•"/>
            </a:pPr>
            <a:r>
              <a:rPr lang="en-GB" sz="2400" b="1" dirty="0"/>
              <a:t>Peak Intensity </a:t>
            </a:r>
            <a:r>
              <a:rPr lang="en-GB" sz="2400" dirty="0"/>
              <a:t>(the height of Raman peaks) reflects the level of inelastic scattering; symmetric bonds (e.g., nitro groups in RDX/PETN) produce strong signals</a:t>
            </a:r>
          </a:p>
        </p:txBody>
      </p:sp>
    </p:spTree>
    <p:extLst>
      <p:ext uri="{BB962C8B-B14F-4D97-AF65-F5344CB8AC3E}">
        <p14:creationId xmlns:p14="http://schemas.microsoft.com/office/powerpoint/2010/main" val="28118152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1CC76E9-E771-4957-B96D-878FC794A354}"/>
              </a:ext>
            </a:extLst>
          </p:cNvPr>
          <p:cNvPicPr>
            <a:picLocks noChangeAspect="1"/>
          </p:cNvPicPr>
          <p:nvPr/>
        </p:nvPicPr>
        <p:blipFill rotWithShape="1">
          <a:blip r:embed="rId3"/>
          <a:srcRect t="13986"/>
          <a:stretch/>
        </p:blipFill>
        <p:spPr>
          <a:xfrm>
            <a:off x="2722216" y="2656114"/>
            <a:ext cx="9064972" cy="4092348"/>
          </a:xfrm>
          <a:prstGeom prst="rect">
            <a:avLst/>
          </a:prstGeom>
        </p:spPr>
      </p:pic>
      <p:pic>
        <p:nvPicPr>
          <p:cNvPr id="5" name="Picture 4">
            <a:extLst>
              <a:ext uri="{FF2B5EF4-FFF2-40B4-BE49-F238E27FC236}">
                <a16:creationId xmlns:a16="http://schemas.microsoft.com/office/drawing/2014/main" id="{BD07162D-320C-41AD-85D8-FAD7A32355FD}"/>
              </a:ext>
            </a:extLst>
          </p:cNvPr>
          <p:cNvPicPr>
            <a:picLocks noChangeAspect="1"/>
          </p:cNvPicPr>
          <p:nvPr/>
        </p:nvPicPr>
        <p:blipFill rotWithShape="1">
          <a:blip r:embed="rId4"/>
          <a:srcRect t="6996" r="950" b="5444"/>
          <a:stretch/>
        </p:blipFill>
        <p:spPr>
          <a:xfrm>
            <a:off x="0" y="583457"/>
            <a:ext cx="4229100" cy="2592032"/>
          </a:xfrm>
          <a:prstGeom prst="rect">
            <a:avLst/>
          </a:prstGeom>
        </p:spPr>
      </p:pic>
      <p:sp>
        <p:nvSpPr>
          <p:cNvPr id="7" name="TextBox 6">
            <a:extLst>
              <a:ext uri="{FF2B5EF4-FFF2-40B4-BE49-F238E27FC236}">
                <a16:creationId xmlns:a16="http://schemas.microsoft.com/office/drawing/2014/main" id="{AED6352C-ECA4-4043-9C5F-9331E7024B9D}"/>
              </a:ext>
            </a:extLst>
          </p:cNvPr>
          <p:cNvSpPr txBox="1"/>
          <p:nvPr/>
        </p:nvSpPr>
        <p:spPr>
          <a:xfrm>
            <a:off x="4435686" y="918392"/>
            <a:ext cx="7534548" cy="1323439"/>
          </a:xfrm>
          <a:prstGeom prst="rect">
            <a:avLst/>
          </a:prstGeom>
          <a:noFill/>
        </p:spPr>
        <p:txBody>
          <a:bodyPr wrap="square">
            <a:spAutoFit/>
          </a:bodyPr>
          <a:lstStyle/>
          <a:p>
            <a:r>
              <a:rPr lang="en-GB" sz="2000" dirty="0"/>
              <a:t>Mass </a:t>
            </a:r>
            <a:r>
              <a:rPr lang="en-GB" sz="2000" dirty="0">
                <a:solidFill>
                  <a:srgbClr val="0070C0"/>
                </a:solidFill>
              </a:rPr>
              <a:t>spectrometry</a:t>
            </a:r>
            <a:r>
              <a:rPr lang="en-GB" sz="2000" dirty="0"/>
              <a:t> (MS) is an analytical technique that separates ionized particles such as atoms, molecules, and clusters by using differences in the ratios of their charges to their respective masses (mass/charge; m/z), and can be used to determine the molecular weight of the particles.</a:t>
            </a:r>
          </a:p>
        </p:txBody>
      </p:sp>
      <p:sp>
        <p:nvSpPr>
          <p:cNvPr id="8" name="Title 7">
            <a:extLst>
              <a:ext uri="{FF2B5EF4-FFF2-40B4-BE49-F238E27FC236}">
                <a16:creationId xmlns:a16="http://schemas.microsoft.com/office/drawing/2014/main" id="{9EE9774C-7D4D-48BD-B995-6085CDB1389D}"/>
              </a:ext>
            </a:extLst>
          </p:cNvPr>
          <p:cNvSpPr>
            <a:spLocks noGrp="1"/>
          </p:cNvSpPr>
          <p:nvPr>
            <p:ph type="title"/>
          </p:nvPr>
        </p:nvSpPr>
        <p:spPr>
          <a:xfrm>
            <a:off x="913774" y="9525"/>
            <a:ext cx="10364451" cy="714375"/>
          </a:xfrm>
        </p:spPr>
        <p:txBody>
          <a:bodyPr/>
          <a:lstStyle/>
          <a:p>
            <a:r>
              <a:rPr lang="en-GB" dirty="0"/>
              <a:t>Mass spectrometry</a:t>
            </a:r>
          </a:p>
        </p:txBody>
      </p:sp>
    </p:spTree>
    <p:extLst>
      <p:ext uri="{BB962C8B-B14F-4D97-AF65-F5344CB8AC3E}">
        <p14:creationId xmlns:p14="http://schemas.microsoft.com/office/powerpoint/2010/main" val="42054026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B1B124D-59BD-4079-AD46-A788A2D6F8ED}"/>
              </a:ext>
            </a:extLst>
          </p:cNvPr>
          <p:cNvPicPr>
            <a:picLocks noChangeAspect="1"/>
          </p:cNvPicPr>
          <p:nvPr/>
        </p:nvPicPr>
        <p:blipFill rotWithShape="1">
          <a:blip r:embed="rId3"/>
          <a:srcRect l="762" t="1786" r="656" b="1346"/>
          <a:stretch/>
        </p:blipFill>
        <p:spPr>
          <a:xfrm>
            <a:off x="0" y="1412343"/>
            <a:ext cx="6096000" cy="3541314"/>
          </a:xfrm>
          <a:prstGeom prst="rect">
            <a:avLst/>
          </a:prstGeom>
        </p:spPr>
      </p:pic>
      <p:sp>
        <p:nvSpPr>
          <p:cNvPr id="5" name="TextBox 4">
            <a:extLst>
              <a:ext uri="{FF2B5EF4-FFF2-40B4-BE49-F238E27FC236}">
                <a16:creationId xmlns:a16="http://schemas.microsoft.com/office/drawing/2014/main" id="{B9C50C7E-8ED7-48CD-BED2-CDAED14F262D}"/>
              </a:ext>
            </a:extLst>
          </p:cNvPr>
          <p:cNvSpPr txBox="1"/>
          <p:nvPr/>
        </p:nvSpPr>
        <p:spPr>
          <a:xfrm>
            <a:off x="8659906" y="6629969"/>
            <a:ext cx="3915084" cy="276999"/>
          </a:xfrm>
          <a:prstGeom prst="rect">
            <a:avLst/>
          </a:prstGeom>
          <a:noFill/>
        </p:spPr>
        <p:txBody>
          <a:bodyPr wrap="square">
            <a:spAutoFit/>
          </a:bodyPr>
          <a:lstStyle/>
          <a:p>
            <a:r>
              <a:rPr lang="en-GB" sz="1200" dirty="0"/>
              <a:t>https://docbrown.info/page06/spectra/ethanol-ms.htm</a:t>
            </a:r>
          </a:p>
        </p:txBody>
      </p:sp>
      <p:sp>
        <p:nvSpPr>
          <p:cNvPr id="7" name="TextBox 6">
            <a:extLst>
              <a:ext uri="{FF2B5EF4-FFF2-40B4-BE49-F238E27FC236}">
                <a16:creationId xmlns:a16="http://schemas.microsoft.com/office/drawing/2014/main" id="{8CAF949A-8C65-4EEE-8684-9CDE0A44E141}"/>
              </a:ext>
            </a:extLst>
          </p:cNvPr>
          <p:cNvSpPr txBox="1"/>
          <p:nvPr/>
        </p:nvSpPr>
        <p:spPr>
          <a:xfrm>
            <a:off x="6096000" y="737304"/>
            <a:ext cx="6096000" cy="4708981"/>
          </a:xfrm>
          <a:prstGeom prst="rect">
            <a:avLst/>
          </a:prstGeom>
          <a:noFill/>
        </p:spPr>
        <p:txBody>
          <a:bodyPr wrap="square">
            <a:spAutoFit/>
          </a:bodyPr>
          <a:lstStyle/>
          <a:p>
            <a:r>
              <a:rPr lang="en-GB" sz="2000" b="1" dirty="0">
                <a:solidFill>
                  <a:srgbClr val="0070C0"/>
                </a:solidFill>
              </a:rPr>
              <a:t>[M]+ is the molecular ion peak </a:t>
            </a:r>
            <a:r>
              <a:rPr lang="en-GB" sz="2000" dirty="0"/>
              <a:t>(M) with an m/z of 46 corresponding to [C</a:t>
            </a:r>
            <a:r>
              <a:rPr lang="en-GB" sz="2000" baseline="-25000" dirty="0"/>
              <a:t>2</a:t>
            </a:r>
            <a:r>
              <a:rPr lang="en-GB" sz="2000" dirty="0"/>
              <a:t>H</a:t>
            </a:r>
            <a:r>
              <a:rPr lang="en-GB" sz="2000" baseline="-25000" dirty="0"/>
              <a:t>6</a:t>
            </a:r>
            <a:r>
              <a:rPr lang="en-GB" sz="2000" dirty="0"/>
              <a:t>O]+, the original ethanol molecule minus an electron, [CH</a:t>
            </a:r>
            <a:r>
              <a:rPr lang="en-GB" sz="2000" baseline="-25000" dirty="0"/>
              <a:t>3</a:t>
            </a:r>
            <a:r>
              <a:rPr lang="en-GB" sz="2000" dirty="0"/>
              <a:t>CH</a:t>
            </a:r>
            <a:r>
              <a:rPr lang="en-GB" sz="2000" baseline="-25000" dirty="0"/>
              <a:t>2</a:t>
            </a:r>
            <a:r>
              <a:rPr lang="en-GB" sz="2000" dirty="0"/>
              <a:t>OH]+.</a:t>
            </a:r>
          </a:p>
          <a:p>
            <a:endParaRPr lang="en-GB" sz="2000" dirty="0"/>
          </a:p>
          <a:p>
            <a:r>
              <a:rPr lang="en-GB" sz="2000" dirty="0"/>
              <a:t>The tiny M</a:t>
            </a:r>
            <a:r>
              <a:rPr lang="en-GB" sz="2000" baseline="30000" dirty="0"/>
              <a:t>+1 </a:t>
            </a:r>
            <a:r>
              <a:rPr lang="en-GB" sz="2000" dirty="0"/>
              <a:t>peak at m/z 47, corresponds to an ionised ethanol molecule with one </a:t>
            </a:r>
            <a:r>
              <a:rPr lang="en-GB" sz="2000" baseline="30000" dirty="0"/>
              <a:t>13</a:t>
            </a:r>
            <a:r>
              <a:rPr lang="en-GB" sz="2000" dirty="0"/>
              <a:t>C atom in it i.e. an ionised ethanol molecule of formula [</a:t>
            </a:r>
            <a:r>
              <a:rPr lang="en-GB" sz="2000" baseline="30000" dirty="0"/>
              <a:t>13</a:t>
            </a:r>
            <a:r>
              <a:rPr lang="en-GB" sz="2000" dirty="0"/>
              <a:t>C</a:t>
            </a:r>
            <a:r>
              <a:rPr lang="en-GB" sz="2000" baseline="30000" dirty="0"/>
              <a:t>12</a:t>
            </a:r>
            <a:r>
              <a:rPr lang="en-GB" sz="2000" dirty="0"/>
              <a:t>CH</a:t>
            </a:r>
            <a:r>
              <a:rPr lang="en-GB" sz="2000" baseline="-25000" dirty="0"/>
              <a:t>6</a:t>
            </a:r>
            <a:r>
              <a:rPr lang="en-GB" sz="2000" dirty="0"/>
              <a:t>O]+.</a:t>
            </a:r>
          </a:p>
          <a:p>
            <a:endParaRPr lang="en-GB" sz="2000" dirty="0"/>
          </a:p>
          <a:p>
            <a:r>
              <a:rPr lang="en-GB" sz="2000" dirty="0"/>
              <a:t>The most abundant ion of the molecule under mass spectrometry investigation (methoxymethane) is usually given an arbitrary abundance value of 100, called the </a:t>
            </a:r>
            <a:r>
              <a:rPr lang="en-GB" sz="2000" b="1" dirty="0">
                <a:solidFill>
                  <a:srgbClr val="0070C0"/>
                </a:solidFill>
              </a:rPr>
              <a:t>base ion peak</a:t>
            </a:r>
            <a:r>
              <a:rPr lang="en-GB" sz="2000" dirty="0"/>
              <a:t>, and all other abundances ('intensities') are measured against it.</a:t>
            </a:r>
          </a:p>
          <a:p>
            <a:endParaRPr lang="en-GB" sz="2000" dirty="0"/>
          </a:p>
          <a:p>
            <a:endParaRPr lang="en-GB" sz="2000" dirty="0"/>
          </a:p>
        </p:txBody>
      </p:sp>
      <p:pic>
        <p:nvPicPr>
          <p:cNvPr id="9" name="Picture 8">
            <a:extLst>
              <a:ext uri="{FF2B5EF4-FFF2-40B4-BE49-F238E27FC236}">
                <a16:creationId xmlns:a16="http://schemas.microsoft.com/office/drawing/2014/main" id="{F45C0F52-CD49-4413-9D4D-7F2F0F063F6E}"/>
              </a:ext>
            </a:extLst>
          </p:cNvPr>
          <p:cNvPicPr>
            <a:picLocks noChangeAspect="1"/>
          </p:cNvPicPr>
          <p:nvPr/>
        </p:nvPicPr>
        <p:blipFill rotWithShape="1">
          <a:blip r:embed="rId4"/>
          <a:srcRect t="2908" b="2474"/>
          <a:stretch/>
        </p:blipFill>
        <p:spPr>
          <a:xfrm>
            <a:off x="913774" y="5580846"/>
            <a:ext cx="9403218" cy="1079700"/>
          </a:xfrm>
          <a:prstGeom prst="rect">
            <a:avLst/>
          </a:prstGeom>
        </p:spPr>
      </p:pic>
      <p:sp>
        <p:nvSpPr>
          <p:cNvPr id="10" name="Title 9">
            <a:extLst>
              <a:ext uri="{FF2B5EF4-FFF2-40B4-BE49-F238E27FC236}">
                <a16:creationId xmlns:a16="http://schemas.microsoft.com/office/drawing/2014/main" id="{DDA709DF-9B56-43B4-BCDB-AB1D09E923A7}"/>
              </a:ext>
            </a:extLst>
          </p:cNvPr>
          <p:cNvSpPr>
            <a:spLocks noGrp="1"/>
          </p:cNvSpPr>
          <p:nvPr>
            <p:ph type="title"/>
          </p:nvPr>
        </p:nvSpPr>
        <p:spPr>
          <a:xfrm>
            <a:off x="913774" y="0"/>
            <a:ext cx="10364451" cy="817581"/>
          </a:xfrm>
        </p:spPr>
        <p:txBody>
          <a:bodyPr/>
          <a:lstStyle/>
          <a:p>
            <a:r>
              <a:rPr lang="en-GB" dirty="0"/>
              <a:t>Mass spectrum of ethanol, C</a:t>
            </a:r>
            <a:r>
              <a:rPr lang="en-GB" baseline="-25000" dirty="0"/>
              <a:t>2</a:t>
            </a:r>
            <a:r>
              <a:rPr lang="en-GB" dirty="0"/>
              <a:t>h</a:t>
            </a:r>
            <a:r>
              <a:rPr lang="en-GB" baseline="-25000" dirty="0"/>
              <a:t>5</a:t>
            </a:r>
            <a:r>
              <a:rPr lang="en-GB" dirty="0"/>
              <a:t>-oh</a:t>
            </a:r>
          </a:p>
        </p:txBody>
      </p:sp>
      <p:sp>
        <p:nvSpPr>
          <p:cNvPr id="12" name="TextBox 11">
            <a:extLst>
              <a:ext uri="{FF2B5EF4-FFF2-40B4-BE49-F238E27FC236}">
                <a16:creationId xmlns:a16="http://schemas.microsoft.com/office/drawing/2014/main" id="{00C3772B-EB29-4A26-8787-E96CDE1D8582}"/>
              </a:ext>
            </a:extLst>
          </p:cNvPr>
          <p:cNvSpPr txBox="1"/>
          <p:nvPr/>
        </p:nvSpPr>
        <p:spPr>
          <a:xfrm>
            <a:off x="2072876" y="5230942"/>
            <a:ext cx="8544572" cy="338554"/>
          </a:xfrm>
          <a:prstGeom prst="rect">
            <a:avLst/>
          </a:prstGeom>
          <a:noFill/>
        </p:spPr>
        <p:txBody>
          <a:bodyPr wrap="square">
            <a:spAutoFit/>
          </a:bodyPr>
          <a:lstStyle/>
          <a:p>
            <a:r>
              <a:rPr lang="en-GB" sz="1600" b="1" dirty="0">
                <a:solidFill>
                  <a:srgbClr val="00B050"/>
                </a:solidFill>
              </a:rPr>
              <a:t>Some of the possible positive ions, [molecular fragment]</a:t>
            </a:r>
            <a:r>
              <a:rPr lang="en-GB" sz="1600" b="1" baseline="30000" dirty="0">
                <a:solidFill>
                  <a:srgbClr val="00B050"/>
                </a:solidFill>
              </a:rPr>
              <a:t>+</a:t>
            </a:r>
            <a:r>
              <a:rPr lang="en-GB" sz="1600" b="1" dirty="0">
                <a:solidFill>
                  <a:srgbClr val="00B050"/>
                </a:solidFill>
              </a:rPr>
              <a:t>, formed in the mass spectrometry</a:t>
            </a:r>
          </a:p>
        </p:txBody>
      </p:sp>
    </p:spTree>
    <p:extLst>
      <p:ext uri="{BB962C8B-B14F-4D97-AF65-F5344CB8AC3E}">
        <p14:creationId xmlns:p14="http://schemas.microsoft.com/office/powerpoint/2010/main" val="1441140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4E4525-6B7E-4E11-909C-AA61530784C8}"/>
              </a:ext>
            </a:extLst>
          </p:cNvPr>
          <p:cNvSpPr>
            <a:spLocks noGrp="1"/>
          </p:cNvSpPr>
          <p:nvPr>
            <p:ph type="title"/>
          </p:nvPr>
        </p:nvSpPr>
        <p:spPr>
          <a:xfrm>
            <a:off x="913774" y="1"/>
            <a:ext cx="10364451" cy="839096"/>
          </a:xfrm>
        </p:spPr>
        <p:txBody>
          <a:bodyPr/>
          <a:lstStyle/>
          <a:p>
            <a:r>
              <a:rPr lang="en-GB" dirty="0"/>
              <a:t>Mass spectra of selected explosives</a:t>
            </a:r>
          </a:p>
        </p:txBody>
      </p:sp>
      <p:pic>
        <p:nvPicPr>
          <p:cNvPr id="1026" name="Picture 2" descr="Fig. 2">
            <a:extLst>
              <a:ext uri="{FF2B5EF4-FFF2-40B4-BE49-F238E27FC236}">
                <a16:creationId xmlns:a16="http://schemas.microsoft.com/office/drawing/2014/main" id="{7B4ED6A8-C198-41AF-A42D-9298EDF476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35" y="988982"/>
            <a:ext cx="6222926" cy="309993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C4FB4764-B172-4ECA-8EFC-9F175FA6C4AF}"/>
              </a:ext>
            </a:extLst>
          </p:cNvPr>
          <p:cNvPicPr>
            <a:picLocks noChangeAspect="1"/>
          </p:cNvPicPr>
          <p:nvPr/>
        </p:nvPicPr>
        <p:blipFill>
          <a:blip r:embed="rId4"/>
          <a:stretch>
            <a:fillRect/>
          </a:stretch>
        </p:blipFill>
        <p:spPr>
          <a:xfrm>
            <a:off x="6854406" y="736628"/>
            <a:ext cx="4089819" cy="3538383"/>
          </a:xfrm>
          <a:prstGeom prst="rect">
            <a:avLst/>
          </a:prstGeom>
        </p:spPr>
      </p:pic>
    </p:spTree>
    <p:extLst>
      <p:ext uri="{BB962C8B-B14F-4D97-AF65-F5344CB8AC3E}">
        <p14:creationId xmlns:p14="http://schemas.microsoft.com/office/powerpoint/2010/main" val="14512098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319F6E0-D351-4D11-B1DC-2CEFD42940D3}"/>
              </a:ext>
            </a:extLst>
          </p:cNvPr>
          <p:cNvSpPr txBox="1"/>
          <p:nvPr/>
        </p:nvSpPr>
        <p:spPr>
          <a:xfrm>
            <a:off x="238125" y="496223"/>
            <a:ext cx="11639550" cy="4524315"/>
          </a:xfrm>
          <a:prstGeom prst="rect">
            <a:avLst/>
          </a:prstGeom>
          <a:noFill/>
        </p:spPr>
        <p:txBody>
          <a:bodyPr wrap="square">
            <a:spAutoFit/>
          </a:bodyPr>
          <a:lstStyle/>
          <a:p>
            <a:r>
              <a:rPr lang="en-GB" dirty="0"/>
              <a:t>In airports, </a:t>
            </a:r>
            <a:r>
              <a:rPr lang="en-GB" b="1" dirty="0"/>
              <a:t>Ion Mobility Spectrometry (IMS)</a:t>
            </a:r>
            <a:r>
              <a:rPr lang="en-GB" dirty="0"/>
              <a:t> is commonly used for detecting explosives. This technique is highly effective for identifying trace amounts of explosives and other hazardous materials in a rapid and non-invasive manner. Here's how it works:</a:t>
            </a:r>
          </a:p>
          <a:p>
            <a:pPr>
              <a:buFont typeface="+mj-lt"/>
              <a:buAutoNum type="arabicPeriod"/>
            </a:pPr>
            <a:r>
              <a:rPr lang="en-GB" b="1" dirty="0"/>
              <a:t>Sample Collection:</a:t>
            </a:r>
            <a:r>
              <a:rPr lang="en-GB" dirty="0"/>
              <a:t> A swab is taken from surfaces like luggage, clothing, or hands. These swabs are placed into the IMS device.</a:t>
            </a:r>
          </a:p>
          <a:p>
            <a:pPr>
              <a:buFont typeface="+mj-lt"/>
              <a:buAutoNum type="arabicPeriod"/>
            </a:pPr>
            <a:r>
              <a:rPr lang="en-GB" b="1" dirty="0"/>
              <a:t>Ionisation:</a:t>
            </a:r>
            <a:r>
              <a:rPr lang="en-GB" dirty="0"/>
              <a:t> The sample is ionised, turning the molecules of the potential explosives into ions.</a:t>
            </a:r>
          </a:p>
          <a:p>
            <a:pPr>
              <a:buFont typeface="+mj-lt"/>
              <a:buAutoNum type="arabicPeriod"/>
            </a:pPr>
            <a:r>
              <a:rPr lang="en-GB" b="1" dirty="0"/>
              <a:t>Ion Drift:</a:t>
            </a:r>
            <a:r>
              <a:rPr lang="en-GB" dirty="0"/>
              <a:t> These ions are passed through a drift tube where they are separated based on their mobility in a gas under an electric field.</a:t>
            </a:r>
          </a:p>
          <a:p>
            <a:pPr>
              <a:buFont typeface="+mj-lt"/>
              <a:buAutoNum type="arabicPeriod"/>
            </a:pPr>
            <a:r>
              <a:rPr lang="en-GB" b="1" dirty="0"/>
              <a:t>Detection:</a:t>
            </a:r>
            <a:r>
              <a:rPr lang="en-GB" dirty="0"/>
              <a:t> The time it takes for ions to reach a detector helps to identify the substance, as different chemicals have distinct mobility profiles.</a:t>
            </a:r>
          </a:p>
          <a:p>
            <a:r>
              <a:rPr lang="en-GB" dirty="0"/>
              <a:t>IMS is effective because it can detect very small quantities of explosives (even in the nanogram range) and gives results in seconds, making it ideal for high-traffic areas like airports. It is used in many explosive trace detection (ETD) devices for screening both passengers and their luggage.</a:t>
            </a:r>
          </a:p>
          <a:p>
            <a:r>
              <a:rPr lang="en-GB" dirty="0"/>
              <a:t>In addition to IMS, </a:t>
            </a:r>
            <a:r>
              <a:rPr lang="en-GB" b="1" dirty="0"/>
              <a:t>mass spectrometry (MS)</a:t>
            </a:r>
            <a:r>
              <a:rPr lang="en-GB" dirty="0"/>
              <a:t> and </a:t>
            </a:r>
            <a:r>
              <a:rPr lang="en-GB" b="1" dirty="0"/>
              <a:t>Fourier-transform infrared (FTIR) spectroscopy</a:t>
            </a:r>
            <a:r>
              <a:rPr lang="en-GB" dirty="0"/>
              <a:t> are sometimes used for more detailed analysis in laboratory settings or for verification. However, IMS remains the primary technology due to its speed and portability.</a:t>
            </a:r>
          </a:p>
        </p:txBody>
      </p:sp>
    </p:spTree>
    <p:extLst>
      <p:ext uri="{BB962C8B-B14F-4D97-AF65-F5344CB8AC3E}">
        <p14:creationId xmlns:p14="http://schemas.microsoft.com/office/powerpoint/2010/main" val="325571566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3265</Words>
  <Application>Microsoft Office PowerPoint</Application>
  <PresentationFormat>Widescreen</PresentationFormat>
  <Paragraphs>233</Paragraphs>
  <Slides>26</Slides>
  <Notes>26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-apple-system</vt:lpstr>
      <vt:lpstr>Arial</vt:lpstr>
      <vt:lpstr>Calibri</vt:lpstr>
      <vt:lpstr>Tw Cen MT</vt:lpstr>
      <vt:lpstr>Droplet</vt:lpstr>
      <vt:lpstr>Spectral analysis</vt:lpstr>
      <vt:lpstr>Methods of analysing the explosives</vt:lpstr>
      <vt:lpstr>electromagnetic radiation</vt:lpstr>
      <vt:lpstr>Electromagnetic spectrum</vt:lpstr>
      <vt:lpstr>Photon interaction with explosive materials</vt:lpstr>
      <vt:lpstr>Sample explosives</vt:lpstr>
      <vt:lpstr>A spectrum:</vt:lpstr>
      <vt:lpstr>What is the wavenumber?</vt:lpstr>
      <vt:lpstr>Absorbance vs transmittance</vt:lpstr>
      <vt:lpstr>Principles of FT-IR Spectroscopy</vt:lpstr>
      <vt:lpstr>Vibrations of bonds</vt:lpstr>
      <vt:lpstr>Overview of an FT-IR Spectrometer</vt:lpstr>
      <vt:lpstr>Key FT-IR Spectral Features</vt:lpstr>
      <vt:lpstr>IR Spectral regions</vt:lpstr>
      <vt:lpstr>FT-IR Spectra for Common Explosives</vt:lpstr>
      <vt:lpstr>Principles of Raman Spectroscopy</vt:lpstr>
      <vt:lpstr>Energy scheme for Raman scattering</vt:lpstr>
      <vt:lpstr>PowerPoint Presentation</vt:lpstr>
      <vt:lpstr>Raman Spectroscopy Complementary to FT-IR</vt:lpstr>
      <vt:lpstr>PowerPoint Presentation</vt:lpstr>
      <vt:lpstr>Overview of a Raman Spectrometer</vt:lpstr>
      <vt:lpstr>Understanding Raman Spectra</vt:lpstr>
      <vt:lpstr>Mass spectrometry</vt:lpstr>
      <vt:lpstr>Mass spectrum of ethanol, C2h5-oh</vt:lpstr>
      <vt:lpstr>Mass spectra of selected explosives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Ewa Kazimierska</dc:creator>
  <cp:lastModifiedBy>Ewa Kazimierska</cp:lastModifiedBy>
  <cp:revision>4</cp:revision>
  <cp:lastPrinted>2024-10-09T09:59:42Z</cp:lastPrinted>
  <dcterms:created xsi:type="dcterms:W3CDTF">2023-10-16T10:47:14Z</dcterms:created>
  <dcterms:modified xsi:type="dcterms:W3CDTF">2024-10-09T10:14:25Z</dcterms:modified>
</cp:coreProperties>
</file>