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6"/>
  </p:notesMasterIdLst>
  <p:sldIdLst>
    <p:sldId id="297" r:id="rId2"/>
    <p:sldId id="355" r:id="rId3"/>
    <p:sldId id="354" r:id="rId4"/>
    <p:sldId id="356" r:id="rId5"/>
    <p:sldId id="357" r:id="rId6"/>
    <p:sldId id="358" r:id="rId7"/>
    <p:sldId id="359" r:id="rId8"/>
    <p:sldId id="360" r:id="rId9"/>
    <p:sldId id="361" r:id="rId10"/>
    <p:sldId id="362" r:id="rId11"/>
    <p:sldId id="363" r:id="rId12"/>
    <p:sldId id="364" r:id="rId13"/>
    <p:sldId id="365" r:id="rId14"/>
    <p:sldId id="366" r:id="rId15"/>
    <p:sldId id="367" r:id="rId16"/>
    <p:sldId id="368" r:id="rId17"/>
    <p:sldId id="353" r:id="rId18"/>
    <p:sldId id="369" r:id="rId19"/>
    <p:sldId id="370" r:id="rId20"/>
    <p:sldId id="371" r:id="rId21"/>
    <p:sldId id="372" r:id="rId22"/>
    <p:sldId id="373" r:id="rId23"/>
    <p:sldId id="374" r:id="rId24"/>
    <p:sldId id="335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5" autoAdjust="0"/>
    <p:restoredTop sz="94660"/>
  </p:normalViewPr>
  <p:slideViewPr>
    <p:cSldViewPr snapToGrid="0">
      <p:cViewPr varScale="1">
        <p:scale>
          <a:sx n="65" d="100"/>
          <a:sy n="65" d="100"/>
        </p:scale>
        <p:origin x="52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55339B-769F-4B08-AD39-3BCF6418835D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9315714-9B2E-4062-A995-E4677BA06256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ptos" panose="020B0004020202020204" pitchFamily="34" charset="0"/>
            </a:rPr>
            <a:t>Input</a:t>
          </a:r>
        </a:p>
      </dgm:t>
    </dgm:pt>
    <dgm:pt modelId="{E56A8002-373B-4CE2-B3F4-78AC234DE672}" type="parTrans" cxnId="{6F93F651-003E-484C-BADD-A4A8613BD57C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7F47A1F-12C2-471C-BD5A-325AE3CB810C}" type="sibTrans" cxnId="{6F93F651-003E-484C-BADD-A4A8613BD57C}">
      <dgm:prSet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9BE817D-F2F9-4AF2-9594-3F355F22D8AE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ptos" panose="020B0004020202020204" pitchFamily="34" charset="0"/>
            </a:rPr>
            <a:t>Processing</a:t>
          </a:r>
        </a:p>
      </dgm:t>
    </dgm:pt>
    <dgm:pt modelId="{B58109AA-F242-4CB3-B43A-E41DA1A30E77}" type="parTrans" cxnId="{249FE889-806F-4B86-B847-6928B6D470B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7A45C8B-B325-404D-93AC-81F1B8C446F7}" type="sibTrans" cxnId="{249FE889-806F-4B86-B847-6928B6D470B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E2AAD8B-090B-478A-AB37-2DB6C6DEA4DB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ptos" panose="020B0004020202020204" pitchFamily="34" charset="0"/>
            </a:rPr>
            <a:t>Output</a:t>
          </a:r>
        </a:p>
      </dgm:t>
    </dgm:pt>
    <dgm:pt modelId="{C9E247A5-193A-4C3C-93F6-02183A2DB8E4}" type="parTrans" cxnId="{9708D372-A290-4361-85B5-E0249036512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C11CFE7-EDFE-47EC-9AE5-CFFDA07E91EF}" type="sibTrans" cxnId="{9708D372-A290-4361-85B5-E0249036512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5E6B9B3-4D0B-442F-95D4-3CDD26A07F09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Feedback</a:t>
          </a:r>
        </a:p>
      </dgm:t>
    </dgm:pt>
    <dgm:pt modelId="{D3D74345-F58F-4E88-91E0-70C383FE4D2C}" type="parTrans" cxnId="{E31DCADE-B2BD-4B64-B858-681DE8202A5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7457EBCE-D697-4C8A-815D-233E7B49DA54}" type="sibTrans" cxnId="{E31DCADE-B2BD-4B64-B858-681DE8202A5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9F4EE7B-E00C-4219-922D-F8FFD95924CC}" type="pres">
      <dgm:prSet presAssocID="{7455339B-769F-4B08-AD39-3BCF6418835D}" presName="Name0" presStyleCnt="0">
        <dgm:presLayoutVars>
          <dgm:dir/>
          <dgm:resizeHandles val="exact"/>
        </dgm:presLayoutVars>
      </dgm:prSet>
      <dgm:spPr/>
    </dgm:pt>
    <dgm:pt modelId="{87B843C1-A425-4D6A-9DDE-FA18543A54CC}" type="pres">
      <dgm:prSet presAssocID="{7455339B-769F-4B08-AD39-3BCF6418835D}" presName="cycle" presStyleCnt="0"/>
      <dgm:spPr/>
    </dgm:pt>
    <dgm:pt modelId="{85ADD174-F454-49CC-95CA-BA381366AEE3}" type="pres">
      <dgm:prSet presAssocID="{39315714-9B2E-4062-A995-E4677BA06256}" presName="nodeFirstNode" presStyleLbl="node1" presStyleIdx="0" presStyleCnt="4">
        <dgm:presLayoutVars>
          <dgm:bulletEnabled val="1"/>
        </dgm:presLayoutVars>
      </dgm:prSet>
      <dgm:spPr/>
    </dgm:pt>
    <dgm:pt modelId="{F115C8C3-D8FB-4781-AFB7-120CF24E1438}" type="pres">
      <dgm:prSet presAssocID="{67F47A1F-12C2-471C-BD5A-325AE3CB810C}" presName="sibTransFirstNode" presStyleLbl="bgShp" presStyleIdx="0" presStyleCnt="1"/>
      <dgm:spPr/>
    </dgm:pt>
    <dgm:pt modelId="{66B6C559-59CC-4242-AD65-58F7F0D82876}" type="pres">
      <dgm:prSet presAssocID="{F9BE817D-F2F9-4AF2-9594-3F355F22D8AE}" presName="nodeFollowingNodes" presStyleLbl="node1" presStyleIdx="1" presStyleCnt="4">
        <dgm:presLayoutVars>
          <dgm:bulletEnabled val="1"/>
        </dgm:presLayoutVars>
      </dgm:prSet>
      <dgm:spPr/>
    </dgm:pt>
    <dgm:pt modelId="{203F17EE-C4BF-4B31-AE6D-93E325785569}" type="pres">
      <dgm:prSet presAssocID="{8E2AAD8B-090B-478A-AB37-2DB6C6DEA4DB}" presName="nodeFollowingNodes" presStyleLbl="node1" presStyleIdx="2" presStyleCnt="4">
        <dgm:presLayoutVars>
          <dgm:bulletEnabled val="1"/>
        </dgm:presLayoutVars>
      </dgm:prSet>
      <dgm:spPr/>
    </dgm:pt>
    <dgm:pt modelId="{57F829D8-82F6-4804-BE33-846444307DF5}" type="pres">
      <dgm:prSet presAssocID="{05E6B9B3-4D0B-442F-95D4-3CDD26A07F09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E1D7DB0D-A14B-4AF7-B2DA-C5D9A523DEE9}" type="presOf" srcId="{67F47A1F-12C2-471C-BD5A-325AE3CB810C}" destId="{F115C8C3-D8FB-4781-AFB7-120CF24E1438}" srcOrd="0" destOrd="0" presId="urn:microsoft.com/office/officeart/2005/8/layout/cycle3"/>
    <dgm:cxn modelId="{A3E5771B-982D-4840-BA42-94F5233B80B8}" type="presOf" srcId="{F9BE817D-F2F9-4AF2-9594-3F355F22D8AE}" destId="{66B6C559-59CC-4242-AD65-58F7F0D82876}" srcOrd="0" destOrd="0" presId="urn:microsoft.com/office/officeart/2005/8/layout/cycle3"/>
    <dgm:cxn modelId="{7C78AD29-86D4-4F90-8540-879CDDD92231}" type="presOf" srcId="{05E6B9B3-4D0B-442F-95D4-3CDD26A07F09}" destId="{57F829D8-82F6-4804-BE33-846444307DF5}" srcOrd="0" destOrd="0" presId="urn:microsoft.com/office/officeart/2005/8/layout/cycle3"/>
    <dgm:cxn modelId="{6F93F651-003E-484C-BADD-A4A8613BD57C}" srcId="{7455339B-769F-4B08-AD39-3BCF6418835D}" destId="{39315714-9B2E-4062-A995-E4677BA06256}" srcOrd="0" destOrd="0" parTransId="{E56A8002-373B-4CE2-B3F4-78AC234DE672}" sibTransId="{67F47A1F-12C2-471C-BD5A-325AE3CB810C}"/>
    <dgm:cxn modelId="{9708D372-A290-4361-85B5-E0249036512A}" srcId="{7455339B-769F-4B08-AD39-3BCF6418835D}" destId="{8E2AAD8B-090B-478A-AB37-2DB6C6DEA4DB}" srcOrd="2" destOrd="0" parTransId="{C9E247A5-193A-4C3C-93F6-02183A2DB8E4}" sibTransId="{BC11CFE7-EDFE-47EC-9AE5-CFFDA07E91EF}"/>
    <dgm:cxn modelId="{249FE889-806F-4B86-B847-6928B6D470BE}" srcId="{7455339B-769F-4B08-AD39-3BCF6418835D}" destId="{F9BE817D-F2F9-4AF2-9594-3F355F22D8AE}" srcOrd="1" destOrd="0" parTransId="{B58109AA-F242-4CB3-B43A-E41DA1A30E77}" sibTransId="{B7A45C8B-B325-404D-93AC-81F1B8C446F7}"/>
    <dgm:cxn modelId="{3502B0A4-36E1-4966-A280-194B4AD42C58}" type="presOf" srcId="{8E2AAD8B-090B-478A-AB37-2DB6C6DEA4DB}" destId="{203F17EE-C4BF-4B31-AE6D-93E325785569}" srcOrd="0" destOrd="0" presId="urn:microsoft.com/office/officeart/2005/8/layout/cycle3"/>
    <dgm:cxn modelId="{821B61BB-337C-456F-8ED1-B0066D313341}" type="presOf" srcId="{39315714-9B2E-4062-A995-E4677BA06256}" destId="{85ADD174-F454-49CC-95CA-BA381366AEE3}" srcOrd="0" destOrd="0" presId="urn:microsoft.com/office/officeart/2005/8/layout/cycle3"/>
    <dgm:cxn modelId="{E31DCADE-B2BD-4B64-B858-681DE8202A5E}" srcId="{7455339B-769F-4B08-AD39-3BCF6418835D}" destId="{05E6B9B3-4D0B-442F-95D4-3CDD26A07F09}" srcOrd="3" destOrd="0" parTransId="{D3D74345-F58F-4E88-91E0-70C383FE4D2C}" sibTransId="{7457EBCE-D697-4C8A-815D-233E7B49DA54}"/>
    <dgm:cxn modelId="{5C8B6CE4-1EE5-49F7-937A-20B4101F3DC8}" type="presOf" srcId="{7455339B-769F-4B08-AD39-3BCF6418835D}" destId="{89F4EE7B-E00C-4219-922D-F8FFD95924CC}" srcOrd="0" destOrd="0" presId="urn:microsoft.com/office/officeart/2005/8/layout/cycle3"/>
    <dgm:cxn modelId="{97835B43-2009-407B-8C9C-3ECF525CCFCB}" type="presParOf" srcId="{89F4EE7B-E00C-4219-922D-F8FFD95924CC}" destId="{87B843C1-A425-4D6A-9DDE-FA18543A54CC}" srcOrd="0" destOrd="0" presId="urn:microsoft.com/office/officeart/2005/8/layout/cycle3"/>
    <dgm:cxn modelId="{5B644ACB-2669-4150-A51A-28D23BD00EEA}" type="presParOf" srcId="{87B843C1-A425-4D6A-9DDE-FA18543A54CC}" destId="{85ADD174-F454-49CC-95CA-BA381366AEE3}" srcOrd="0" destOrd="0" presId="urn:microsoft.com/office/officeart/2005/8/layout/cycle3"/>
    <dgm:cxn modelId="{327588D6-C52E-4152-885E-C8411942286A}" type="presParOf" srcId="{87B843C1-A425-4D6A-9DDE-FA18543A54CC}" destId="{F115C8C3-D8FB-4781-AFB7-120CF24E1438}" srcOrd="1" destOrd="0" presId="urn:microsoft.com/office/officeart/2005/8/layout/cycle3"/>
    <dgm:cxn modelId="{04282740-9743-401E-96C2-A41BEF05BCFC}" type="presParOf" srcId="{87B843C1-A425-4D6A-9DDE-FA18543A54CC}" destId="{66B6C559-59CC-4242-AD65-58F7F0D82876}" srcOrd="2" destOrd="0" presId="urn:microsoft.com/office/officeart/2005/8/layout/cycle3"/>
    <dgm:cxn modelId="{C61B358A-A261-41C0-AB03-A9E92CC6DEC2}" type="presParOf" srcId="{87B843C1-A425-4D6A-9DDE-FA18543A54CC}" destId="{203F17EE-C4BF-4B31-AE6D-93E325785569}" srcOrd="3" destOrd="0" presId="urn:microsoft.com/office/officeart/2005/8/layout/cycle3"/>
    <dgm:cxn modelId="{16AB7F48-D832-487B-A684-F313139F6C09}" type="presParOf" srcId="{87B843C1-A425-4D6A-9DDE-FA18543A54CC}" destId="{57F829D8-82F6-4804-BE33-846444307DF5}" srcOrd="4" destOrd="0" presId="urn:microsoft.com/office/officeart/2005/8/layout/cycle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55339B-769F-4B08-AD39-3BCF6418835D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9315714-9B2E-4062-A995-E4677BA06256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Aptos" panose="020B0004020202020204" pitchFamily="34" charset="0"/>
            </a:rPr>
            <a:t>Intention</a:t>
          </a:r>
          <a:endParaRPr lang="en-GB" dirty="0">
            <a:solidFill>
              <a:schemeClr val="tx1"/>
            </a:solidFill>
            <a:latin typeface="Aptos" panose="020B0004020202020204" pitchFamily="34" charset="0"/>
          </a:endParaRPr>
        </a:p>
      </dgm:t>
    </dgm:pt>
    <dgm:pt modelId="{E56A8002-373B-4CE2-B3F4-78AC234DE672}" type="parTrans" cxnId="{6F93F651-003E-484C-BADD-A4A8613BD57C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7F47A1F-12C2-471C-BD5A-325AE3CB810C}" type="sibTrans" cxnId="{6F93F651-003E-484C-BADD-A4A8613BD57C}">
      <dgm:prSet>
        <dgm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dgm:style>
      </dgm:prSet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9BE817D-F2F9-4AF2-9594-3F355F22D8AE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  <a:latin typeface="Aptos" panose="020B0004020202020204" pitchFamily="34" charset="0"/>
            </a:rPr>
            <a:t>System State</a:t>
          </a:r>
        </a:p>
      </dgm:t>
    </dgm:pt>
    <dgm:pt modelId="{B58109AA-F242-4CB3-B43A-E41DA1A30E77}" type="parTrans" cxnId="{249FE889-806F-4B86-B847-6928B6D470B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7A45C8B-B325-404D-93AC-81F1B8C446F7}" type="sibTrans" cxnId="{249FE889-806F-4B86-B847-6928B6D470BE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E2AAD8B-090B-478A-AB37-2DB6C6DEA4DB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Aptos" panose="020B0004020202020204" pitchFamily="34" charset="0"/>
            </a:rPr>
            <a:t>Output</a:t>
          </a:r>
          <a:endParaRPr lang="en-GB" dirty="0">
            <a:solidFill>
              <a:schemeClr val="tx1"/>
            </a:solidFill>
            <a:latin typeface="Aptos" panose="020B0004020202020204" pitchFamily="34" charset="0"/>
          </a:endParaRPr>
        </a:p>
      </dgm:t>
    </dgm:pt>
    <dgm:pt modelId="{C9E247A5-193A-4C3C-93F6-02183A2DB8E4}" type="parTrans" cxnId="{9708D372-A290-4361-85B5-E0249036512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C11CFE7-EDFE-47EC-9AE5-CFFDA07E91EF}" type="sibTrans" cxnId="{9708D372-A290-4361-85B5-E0249036512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F4DD3B4-B77B-4134-86A2-55CE1A9C5F6E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Aptos" panose="020B0004020202020204" pitchFamily="34" charset="0"/>
            </a:rPr>
            <a:t>Action</a:t>
          </a:r>
          <a:endParaRPr lang="en-GB" dirty="0">
            <a:solidFill>
              <a:schemeClr val="tx1"/>
            </a:solidFill>
            <a:latin typeface="Aptos" panose="020B0004020202020204" pitchFamily="34" charset="0"/>
          </a:endParaRPr>
        </a:p>
      </dgm:t>
    </dgm:pt>
    <dgm:pt modelId="{40F45D75-3165-4434-953F-EF80727DEBA0}" type="parTrans" cxnId="{803F2A95-09E9-4082-81A3-EBA349B085FC}">
      <dgm:prSet/>
      <dgm:spPr/>
      <dgm:t>
        <a:bodyPr/>
        <a:lstStyle/>
        <a:p>
          <a:endParaRPr lang="en-GB"/>
        </a:p>
      </dgm:t>
    </dgm:pt>
    <dgm:pt modelId="{F92E1A8D-7657-40DC-AA86-B3CA8A5A18C7}" type="sibTrans" cxnId="{803F2A95-09E9-4082-81A3-EBA349B085FC}">
      <dgm:prSet/>
      <dgm:spPr/>
      <dgm:t>
        <a:bodyPr/>
        <a:lstStyle/>
        <a:p>
          <a:endParaRPr lang="en-GB"/>
        </a:p>
      </dgm:t>
    </dgm:pt>
    <dgm:pt modelId="{9EF6A12C-F8CE-42E6-9D62-1D94F3446D5B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Aptos" panose="020B0004020202020204" pitchFamily="34" charset="0"/>
            </a:rPr>
            <a:t>Input</a:t>
          </a:r>
          <a:endParaRPr lang="en-GB" dirty="0">
            <a:solidFill>
              <a:schemeClr val="tx1"/>
            </a:solidFill>
            <a:latin typeface="Aptos" panose="020B0004020202020204" pitchFamily="34" charset="0"/>
          </a:endParaRPr>
        </a:p>
      </dgm:t>
    </dgm:pt>
    <dgm:pt modelId="{F574E7F3-FE82-40C8-BAB2-7E66F22AC23C}" type="parTrans" cxnId="{A55A5B69-86C9-454E-A3BF-A7B54CB79914}">
      <dgm:prSet/>
      <dgm:spPr/>
      <dgm:t>
        <a:bodyPr/>
        <a:lstStyle/>
        <a:p>
          <a:endParaRPr lang="en-GB"/>
        </a:p>
      </dgm:t>
    </dgm:pt>
    <dgm:pt modelId="{73BEC1B4-FE41-4417-98E8-96ED556F9BD7}" type="sibTrans" cxnId="{A55A5B69-86C9-454E-A3BF-A7B54CB79914}">
      <dgm:prSet/>
      <dgm:spPr/>
      <dgm:t>
        <a:bodyPr/>
        <a:lstStyle/>
        <a:p>
          <a:endParaRPr lang="en-GB"/>
        </a:p>
      </dgm:t>
    </dgm:pt>
    <dgm:pt modelId="{33E70747-24ED-41A6-81F0-D97196024305}">
      <dgm:prSet phldrT="[Text]" phldr="0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  <a:latin typeface="Aptos" panose="020B0004020202020204" pitchFamily="34" charset="0"/>
            </a:rPr>
            <a:t>Perception</a:t>
          </a:r>
          <a:endParaRPr lang="en-GB" dirty="0">
            <a:solidFill>
              <a:schemeClr val="tx1"/>
            </a:solidFill>
            <a:latin typeface="Aptos" panose="020B0004020202020204" pitchFamily="34" charset="0"/>
          </a:endParaRPr>
        </a:p>
      </dgm:t>
    </dgm:pt>
    <dgm:pt modelId="{3A778FD5-82FE-40DC-A7EB-E3DAC03657AD}" type="parTrans" cxnId="{C75E9F98-3AB3-4C15-B9FF-E03F2722EF6E}">
      <dgm:prSet/>
      <dgm:spPr/>
      <dgm:t>
        <a:bodyPr/>
        <a:lstStyle/>
        <a:p>
          <a:endParaRPr lang="en-GB"/>
        </a:p>
      </dgm:t>
    </dgm:pt>
    <dgm:pt modelId="{72DC5F9A-5A74-4FC1-BAA8-BCB2BD3ACD78}" type="sibTrans" cxnId="{C75E9F98-3AB3-4C15-B9FF-E03F2722EF6E}">
      <dgm:prSet/>
      <dgm:spPr/>
      <dgm:t>
        <a:bodyPr/>
        <a:lstStyle/>
        <a:p>
          <a:endParaRPr lang="en-GB"/>
        </a:p>
      </dgm:t>
    </dgm:pt>
    <dgm:pt modelId="{89F4EE7B-E00C-4219-922D-F8FFD95924CC}" type="pres">
      <dgm:prSet presAssocID="{7455339B-769F-4B08-AD39-3BCF6418835D}" presName="Name0" presStyleCnt="0">
        <dgm:presLayoutVars>
          <dgm:dir/>
          <dgm:resizeHandles val="exact"/>
        </dgm:presLayoutVars>
      </dgm:prSet>
      <dgm:spPr/>
    </dgm:pt>
    <dgm:pt modelId="{87B843C1-A425-4D6A-9DDE-FA18543A54CC}" type="pres">
      <dgm:prSet presAssocID="{7455339B-769F-4B08-AD39-3BCF6418835D}" presName="cycle" presStyleCnt="0"/>
      <dgm:spPr/>
    </dgm:pt>
    <dgm:pt modelId="{85ADD174-F454-49CC-95CA-BA381366AEE3}" type="pres">
      <dgm:prSet presAssocID="{39315714-9B2E-4062-A995-E4677BA06256}" presName="nodeFirstNode" presStyleLbl="node1" presStyleIdx="0" presStyleCnt="6">
        <dgm:presLayoutVars>
          <dgm:bulletEnabled val="1"/>
        </dgm:presLayoutVars>
      </dgm:prSet>
      <dgm:spPr/>
    </dgm:pt>
    <dgm:pt modelId="{F115C8C3-D8FB-4781-AFB7-120CF24E1438}" type="pres">
      <dgm:prSet presAssocID="{67F47A1F-12C2-471C-BD5A-325AE3CB810C}" presName="sibTransFirstNode" presStyleLbl="bgShp" presStyleIdx="0" presStyleCnt="1"/>
      <dgm:spPr/>
    </dgm:pt>
    <dgm:pt modelId="{FE883FB3-6209-4305-8E73-9052EF4830AF}" type="pres">
      <dgm:prSet presAssocID="{CF4DD3B4-B77B-4134-86A2-55CE1A9C5F6E}" presName="nodeFollowingNodes" presStyleLbl="node1" presStyleIdx="1" presStyleCnt="6">
        <dgm:presLayoutVars>
          <dgm:bulletEnabled val="1"/>
        </dgm:presLayoutVars>
      </dgm:prSet>
      <dgm:spPr/>
    </dgm:pt>
    <dgm:pt modelId="{FA6EE60E-5906-4EAE-8995-5AE474193D9C}" type="pres">
      <dgm:prSet presAssocID="{9EF6A12C-F8CE-42E6-9D62-1D94F3446D5B}" presName="nodeFollowingNodes" presStyleLbl="node1" presStyleIdx="2" presStyleCnt="6">
        <dgm:presLayoutVars>
          <dgm:bulletEnabled val="1"/>
        </dgm:presLayoutVars>
      </dgm:prSet>
      <dgm:spPr/>
    </dgm:pt>
    <dgm:pt modelId="{66B6C559-59CC-4242-AD65-58F7F0D82876}" type="pres">
      <dgm:prSet presAssocID="{F9BE817D-F2F9-4AF2-9594-3F355F22D8AE}" presName="nodeFollowingNodes" presStyleLbl="node1" presStyleIdx="3" presStyleCnt="6">
        <dgm:presLayoutVars>
          <dgm:bulletEnabled val="1"/>
        </dgm:presLayoutVars>
      </dgm:prSet>
      <dgm:spPr/>
    </dgm:pt>
    <dgm:pt modelId="{203F17EE-C4BF-4B31-AE6D-93E325785569}" type="pres">
      <dgm:prSet presAssocID="{8E2AAD8B-090B-478A-AB37-2DB6C6DEA4DB}" presName="nodeFollowingNodes" presStyleLbl="node1" presStyleIdx="4" presStyleCnt="6">
        <dgm:presLayoutVars>
          <dgm:bulletEnabled val="1"/>
        </dgm:presLayoutVars>
      </dgm:prSet>
      <dgm:spPr/>
    </dgm:pt>
    <dgm:pt modelId="{A2145BA6-54DB-4167-9C44-E3DC89405DAA}" type="pres">
      <dgm:prSet presAssocID="{33E70747-24ED-41A6-81F0-D97196024305}" presName="nodeFollowingNodes" presStyleLbl="node1" presStyleIdx="5" presStyleCnt="6">
        <dgm:presLayoutVars>
          <dgm:bulletEnabled val="1"/>
        </dgm:presLayoutVars>
      </dgm:prSet>
      <dgm:spPr/>
    </dgm:pt>
  </dgm:ptLst>
  <dgm:cxnLst>
    <dgm:cxn modelId="{E1D7DB0D-A14B-4AF7-B2DA-C5D9A523DEE9}" type="presOf" srcId="{67F47A1F-12C2-471C-BD5A-325AE3CB810C}" destId="{F115C8C3-D8FB-4781-AFB7-120CF24E1438}" srcOrd="0" destOrd="0" presId="urn:microsoft.com/office/officeart/2005/8/layout/cycle3"/>
    <dgm:cxn modelId="{29900617-35DE-47FF-9F49-8848D87BF097}" type="presOf" srcId="{33E70747-24ED-41A6-81F0-D97196024305}" destId="{A2145BA6-54DB-4167-9C44-E3DC89405DAA}" srcOrd="0" destOrd="0" presId="urn:microsoft.com/office/officeart/2005/8/layout/cycle3"/>
    <dgm:cxn modelId="{A3E5771B-982D-4840-BA42-94F5233B80B8}" type="presOf" srcId="{F9BE817D-F2F9-4AF2-9594-3F355F22D8AE}" destId="{66B6C559-59CC-4242-AD65-58F7F0D82876}" srcOrd="0" destOrd="0" presId="urn:microsoft.com/office/officeart/2005/8/layout/cycle3"/>
    <dgm:cxn modelId="{A55A5B69-86C9-454E-A3BF-A7B54CB79914}" srcId="{7455339B-769F-4B08-AD39-3BCF6418835D}" destId="{9EF6A12C-F8CE-42E6-9D62-1D94F3446D5B}" srcOrd="2" destOrd="0" parTransId="{F574E7F3-FE82-40C8-BAB2-7E66F22AC23C}" sibTransId="{73BEC1B4-FE41-4417-98E8-96ED556F9BD7}"/>
    <dgm:cxn modelId="{6F93F651-003E-484C-BADD-A4A8613BD57C}" srcId="{7455339B-769F-4B08-AD39-3BCF6418835D}" destId="{39315714-9B2E-4062-A995-E4677BA06256}" srcOrd="0" destOrd="0" parTransId="{E56A8002-373B-4CE2-B3F4-78AC234DE672}" sibTransId="{67F47A1F-12C2-471C-BD5A-325AE3CB810C}"/>
    <dgm:cxn modelId="{9708D372-A290-4361-85B5-E0249036512A}" srcId="{7455339B-769F-4B08-AD39-3BCF6418835D}" destId="{8E2AAD8B-090B-478A-AB37-2DB6C6DEA4DB}" srcOrd="4" destOrd="0" parTransId="{C9E247A5-193A-4C3C-93F6-02183A2DB8E4}" sibTransId="{BC11CFE7-EDFE-47EC-9AE5-CFFDA07E91EF}"/>
    <dgm:cxn modelId="{249FE889-806F-4B86-B847-6928B6D470BE}" srcId="{7455339B-769F-4B08-AD39-3BCF6418835D}" destId="{F9BE817D-F2F9-4AF2-9594-3F355F22D8AE}" srcOrd="3" destOrd="0" parTransId="{B58109AA-F242-4CB3-B43A-E41DA1A30E77}" sibTransId="{B7A45C8B-B325-404D-93AC-81F1B8C446F7}"/>
    <dgm:cxn modelId="{0AEC0D8B-85A0-4757-A235-28E38B5F1778}" type="presOf" srcId="{9EF6A12C-F8CE-42E6-9D62-1D94F3446D5B}" destId="{FA6EE60E-5906-4EAE-8995-5AE474193D9C}" srcOrd="0" destOrd="0" presId="urn:microsoft.com/office/officeart/2005/8/layout/cycle3"/>
    <dgm:cxn modelId="{803F2A95-09E9-4082-81A3-EBA349B085FC}" srcId="{7455339B-769F-4B08-AD39-3BCF6418835D}" destId="{CF4DD3B4-B77B-4134-86A2-55CE1A9C5F6E}" srcOrd="1" destOrd="0" parTransId="{40F45D75-3165-4434-953F-EF80727DEBA0}" sibTransId="{F92E1A8D-7657-40DC-AA86-B3CA8A5A18C7}"/>
    <dgm:cxn modelId="{C75E9F98-3AB3-4C15-B9FF-E03F2722EF6E}" srcId="{7455339B-769F-4B08-AD39-3BCF6418835D}" destId="{33E70747-24ED-41A6-81F0-D97196024305}" srcOrd="5" destOrd="0" parTransId="{3A778FD5-82FE-40DC-A7EB-E3DAC03657AD}" sibTransId="{72DC5F9A-5A74-4FC1-BAA8-BCB2BD3ACD78}"/>
    <dgm:cxn modelId="{3502B0A4-36E1-4966-A280-194B4AD42C58}" type="presOf" srcId="{8E2AAD8B-090B-478A-AB37-2DB6C6DEA4DB}" destId="{203F17EE-C4BF-4B31-AE6D-93E325785569}" srcOrd="0" destOrd="0" presId="urn:microsoft.com/office/officeart/2005/8/layout/cycle3"/>
    <dgm:cxn modelId="{821B61BB-337C-456F-8ED1-B0066D313341}" type="presOf" srcId="{39315714-9B2E-4062-A995-E4677BA06256}" destId="{85ADD174-F454-49CC-95CA-BA381366AEE3}" srcOrd="0" destOrd="0" presId="urn:microsoft.com/office/officeart/2005/8/layout/cycle3"/>
    <dgm:cxn modelId="{D225A1D7-EFE0-4416-ACD1-6E5ACA71F4F7}" type="presOf" srcId="{CF4DD3B4-B77B-4134-86A2-55CE1A9C5F6E}" destId="{FE883FB3-6209-4305-8E73-9052EF4830AF}" srcOrd="0" destOrd="0" presId="urn:microsoft.com/office/officeart/2005/8/layout/cycle3"/>
    <dgm:cxn modelId="{5C8B6CE4-1EE5-49F7-937A-20B4101F3DC8}" type="presOf" srcId="{7455339B-769F-4B08-AD39-3BCF6418835D}" destId="{89F4EE7B-E00C-4219-922D-F8FFD95924CC}" srcOrd="0" destOrd="0" presId="urn:microsoft.com/office/officeart/2005/8/layout/cycle3"/>
    <dgm:cxn modelId="{97835B43-2009-407B-8C9C-3ECF525CCFCB}" type="presParOf" srcId="{89F4EE7B-E00C-4219-922D-F8FFD95924CC}" destId="{87B843C1-A425-4D6A-9DDE-FA18543A54CC}" srcOrd="0" destOrd="0" presId="urn:microsoft.com/office/officeart/2005/8/layout/cycle3"/>
    <dgm:cxn modelId="{5B644ACB-2669-4150-A51A-28D23BD00EEA}" type="presParOf" srcId="{87B843C1-A425-4D6A-9DDE-FA18543A54CC}" destId="{85ADD174-F454-49CC-95CA-BA381366AEE3}" srcOrd="0" destOrd="0" presId="urn:microsoft.com/office/officeart/2005/8/layout/cycle3"/>
    <dgm:cxn modelId="{327588D6-C52E-4152-885E-C8411942286A}" type="presParOf" srcId="{87B843C1-A425-4D6A-9DDE-FA18543A54CC}" destId="{F115C8C3-D8FB-4781-AFB7-120CF24E1438}" srcOrd="1" destOrd="0" presId="urn:microsoft.com/office/officeart/2005/8/layout/cycle3"/>
    <dgm:cxn modelId="{A97C5E63-8C14-46EC-9F0A-41DF8A0577F6}" type="presParOf" srcId="{87B843C1-A425-4D6A-9DDE-FA18543A54CC}" destId="{FE883FB3-6209-4305-8E73-9052EF4830AF}" srcOrd="2" destOrd="0" presId="urn:microsoft.com/office/officeart/2005/8/layout/cycle3"/>
    <dgm:cxn modelId="{A797C124-9431-4405-BD67-05C2CC893C3B}" type="presParOf" srcId="{87B843C1-A425-4D6A-9DDE-FA18543A54CC}" destId="{FA6EE60E-5906-4EAE-8995-5AE474193D9C}" srcOrd="3" destOrd="0" presId="urn:microsoft.com/office/officeart/2005/8/layout/cycle3"/>
    <dgm:cxn modelId="{04282740-9743-401E-96C2-A41BEF05BCFC}" type="presParOf" srcId="{87B843C1-A425-4D6A-9DDE-FA18543A54CC}" destId="{66B6C559-59CC-4242-AD65-58F7F0D82876}" srcOrd="4" destOrd="0" presId="urn:microsoft.com/office/officeart/2005/8/layout/cycle3"/>
    <dgm:cxn modelId="{C61B358A-A261-41C0-AB03-A9E92CC6DEC2}" type="presParOf" srcId="{87B843C1-A425-4D6A-9DDE-FA18543A54CC}" destId="{203F17EE-C4BF-4B31-AE6D-93E325785569}" srcOrd="5" destOrd="0" presId="urn:microsoft.com/office/officeart/2005/8/layout/cycle3"/>
    <dgm:cxn modelId="{56C377CB-D175-40F1-ABC2-2A7FED685FF1}" type="presParOf" srcId="{87B843C1-A425-4D6A-9DDE-FA18543A54CC}" destId="{A2145BA6-54DB-4167-9C44-E3DC89405DAA}" srcOrd="6" destOrd="0" presId="urn:microsoft.com/office/officeart/2005/8/layout/cycle3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5C8C3-D8FB-4781-AFB7-120CF24E1438}">
      <dsp:nvSpPr>
        <dsp:cNvPr id="0" name=""/>
        <dsp:cNvSpPr/>
      </dsp:nvSpPr>
      <dsp:spPr>
        <a:xfrm>
          <a:off x="1089304" y="-75543"/>
          <a:ext cx="3917390" cy="3917390"/>
        </a:xfrm>
        <a:prstGeom prst="circularArrow">
          <a:avLst>
            <a:gd name="adj1" fmla="val 4668"/>
            <a:gd name="adj2" fmla="val 272909"/>
            <a:gd name="adj3" fmla="val 12997352"/>
            <a:gd name="adj4" fmla="val 17918726"/>
            <a:gd name="adj5" fmla="val 4847"/>
          </a:avLst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dk1"/>
          </a:solidFill>
          <a:prstDash val="solid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</dsp:sp>
    <dsp:sp modelId="{85ADD174-F454-49CC-95CA-BA381366AEE3}">
      <dsp:nvSpPr>
        <dsp:cNvPr id="0" name=""/>
        <dsp:cNvSpPr/>
      </dsp:nvSpPr>
      <dsp:spPr>
        <a:xfrm>
          <a:off x="1799332" y="1062"/>
          <a:ext cx="2497335" cy="1248667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ptos" panose="020B0004020202020204" pitchFamily="34" charset="0"/>
            </a:rPr>
            <a:t>Input</a:t>
          </a:r>
        </a:p>
      </dsp:txBody>
      <dsp:txXfrm>
        <a:off x="1860287" y="62017"/>
        <a:ext cx="2375425" cy="1126757"/>
      </dsp:txXfrm>
    </dsp:sp>
    <dsp:sp modelId="{66B6C559-59CC-4242-AD65-58F7F0D82876}">
      <dsp:nvSpPr>
        <dsp:cNvPr id="0" name=""/>
        <dsp:cNvSpPr/>
      </dsp:nvSpPr>
      <dsp:spPr>
        <a:xfrm>
          <a:off x="3205935" y="1407666"/>
          <a:ext cx="2497335" cy="1248667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ptos" panose="020B0004020202020204" pitchFamily="34" charset="0"/>
            </a:rPr>
            <a:t>Processing</a:t>
          </a:r>
        </a:p>
      </dsp:txBody>
      <dsp:txXfrm>
        <a:off x="3266890" y="1468621"/>
        <a:ext cx="2375425" cy="1126757"/>
      </dsp:txXfrm>
    </dsp:sp>
    <dsp:sp modelId="{203F17EE-C4BF-4B31-AE6D-93E325785569}">
      <dsp:nvSpPr>
        <dsp:cNvPr id="0" name=""/>
        <dsp:cNvSpPr/>
      </dsp:nvSpPr>
      <dsp:spPr>
        <a:xfrm>
          <a:off x="1799332" y="2814269"/>
          <a:ext cx="2497335" cy="1248667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  <a:latin typeface="Aptos" panose="020B0004020202020204" pitchFamily="34" charset="0"/>
            </a:rPr>
            <a:t>Output</a:t>
          </a:r>
        </a:p>
      </dsp:txBody>
      <dsp:txXfrm>
        <a:off x="1860287" y="2875224"/>
        <a:ext cx="2375425" cy="1126757"/>
      </dsp:txXfrm>
    </dsp:sp>
    <dsp:sp modelId="{57F829D8-82F6-4804-BE33-846444307DF5}">
      <dsp:nvSpPr>
        <dsp:cNvPr id="0" name=""/>
        <dsp:cNvSpPr/>
      </dsp:nvSpPr>
      <dsp:spPr>
        <a:xfrm>
          <a:off x="392728" y="1407666"/>
          <a:ext cx="2497335" cy="1248667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chemeClr val="tx1"/>
              </a:solidFill>
            </a:rPr>
            <a:t>Feedback</a:t>
          </a:r>
        </a:p>
      </dsp:txBody>
      <dsp:txXfrm>
        <a:off x="453683" y="1468621"/>
        <a:ext cx="2375425" cy="1126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5C8C3-D8FB-4781-AFB7-120CF24E1438}">
      <dsp:nvSpPr>
        <dsp:cNvPr id="0" name=""/>
        <dsp:cNvSpPr/>
      </dsp:nvSpPr>
      <dsp:spPr>
        <a:xfrm>
          <a:off x="1013412" y="-3070"/>
          <a:ext cx="4069174" cy="4069174"/>
        </a:xfrm>
        <a:prstGeom prst="circularArrow">
          <a:avLst>
            <a:gd name="adj1" fmla="val 5274"/>
            <a:gd name="adj2" fmla="val 312630"/>
            <a:gd name="adj3" fmla="val 14264564"/>
            <a:gd name="adj4" fmla="val 17105730"/>
            <a:gd name="adj5" fmla="val 5477"/>
          </a:avLst>
        </a:prstGeom>
        <a:solidFill>
          <a:schemeClr val="accent1">
            <a:lumMod val="60000"/>
            <a:lumOff val="40000"/>
          </a:schemeClr>
        </a:solidFill>
        <a:ln w="19050" cap="flat" cmpd="sng" algn="ctr">
          <a:solidFill>
            <a:schemeClr val="dk1"/>
          </a:solidFill>
          <a:prstDash val="solid"/>
        </a:ln>
        <a:effectLst/>
      </dsp:spPr>
      <dsp:style>
        <a:lnRef idx="2">
          <a:schemeClr val="dk1"/>
        </a:lnRef>
        <a:fillRef idx="1">
          <a:schemeClr val="lt1"/>
        </a:fillRef>
        <a:effectRef idx="0">
          <a:schemeClr val="dk1"/>
        </a:effectRef>
        <a:fontRef idx="minor">
          <a:schemeClr val="dk1"/>
        </a:fontRef>
      </dsp:style>
    </dsp:sp>
    <dsp:sp modelId="{85ADD174-F454-49CC-95CA-BA381366AEE3}">
      <dsp:nvSpPr>
        <dsp:cNvPr id="0" name=""/>
        <dsp:cNvSpPr/>
      </dsp:nvSpPr>
      <dsp:spPr>
        <a:xfrm>
          <a:off x="2290464" y="2451"/>
          <a:ext cx="1515070" cy="757535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tx1"/>
              </a:solidFill>
              <a:latin typeface="Aptos" panose="020B0004020202020204" pitchFamily="34" charset="0"/>
            </a:rPr>
            <a:t>Intention</a:t>
          </a:r>
          <a:endParaRPr lang="en-GB" sz="1900" kern="1200" dirty="0">
            <a:solidFill>
              <a:schemeClr val="tx1"/>
            </a:solidFill>
            <a:latin typeface="Aptos" panose="020B0004020202020204" pitchFamily="34" charset="0"/>
          </a:endParaRPr>
        </a:p>
      </dsp:txBody>
      <dsp:txXfrm>
        <a:off x="2327444" y="39431"/>
        <a:ext cx="1441110" cy="683575"/>
      </dsp:txXfrm>
    </dsp:sp>
    <dsp:sp modelId="{FE883FB3-6209-4305-8E73-9052EF4830AF}">
      <dsp:nvSpPr>
        <dsp:cNvPr id="0" name=""/>
        <dsp:cNvSpPr/>
      </dsp:nvSpPr>
      <dsp:spPr>
        <a:xfrm>
          <a:off x="3720082" y="827842"/>
          <a:ext cx="1515070" cy="757535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tx1"/>
              </a:solidFill>
              <a:latin typeface="Aptos" panose="020B0004020202020204" pitchFamily="34" charset="0"/>
            </a:rPr>
            <a:t>Action</a:t>
          </a:r>
          <a:endParaRPr lang="en-GB" sz="1900" kern="1200" dirty="0">
            <a:solidFill>
              <a:schemeClr val="tx1"/>
            </a:solidFill>
            <a:latin typeface="Aptos" panose="020B0004020202020204" pitchFamily="34" charset="0"/>
          </a:endParaRPr>
        </a:p>
      </dsp:txBody>
      <dsp:txXfrm>
        <a:off x="3757062" y="864822"/>
        <a:ext cx="1441110" cy="683575"/>
      </dsp:txXfrm>
    </dsp:sp>
    <dsp:sp modelId="{FA6EE60E-5906-4EAE-8995-5AE474193D9C}">
      <dsp:nvSpPr>
        <dsp:cNvPr id="0" name=""/>
        <dsp:cNvSpPr/>
      </dsp:nvSpPr>
      <dsp:spPr>
        <a:xfrm>
          <a:off x="3720082" y="2478622"/>
          <a:ext cx="1515070" cy="757535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tx1"/>
              </a:solidFill>
              <a:latin typeface="Aptos" panose="020B0004020202020204" pitchFamily="34" charset="0"/>
            </a:rPr>
            <a:t>Input</a:t>
          </a:r>
          <a:endParaRPr lang="en-GB" sz="1900" kern="1200" dirty="0">
            <a:solidFill>
              <a:schemeClr val="tx1"/>
            </a:solidFill>
            <a:latin typeface="Aptos" panose="020B0004020202020204" pitchFamily="34" charset="0"/>
          </a:endParaRPr>
        </a:p>
      </dsp:txBody>
      <dsp:txXfrm>
        <a:off x="3757062" y="2515602"/>
        <a:ext cx="1441110" cy="683575"/>
      </dsp:txXfrm>
    </dsp:sp>
    <dsp:sp modelId="{66B6C559-59CC-4242-AD65-58F7F0D82876}">
      <dsp:nvSpPr>
        <dsp:cNvPr id="0" name=""/>
        <dsp:cNvSpPr/>
      </dsp:nvSpPr>
      <dsp:spPr>
        <a:xfrm>
          <a:off x="2290464" y="3304013"/>
          <a:ext cx="1515070" cy="757535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chemeClr val="tx1"/>
              </a:solidFill>
              <a:latin typeface="Aptos" panose="020B0004020202020204" pitchFamily="34" charset="0"/>
            </a:rPr>
            <a:t>System State</a:t>
          </a:r>
        </a:p>
      </dsp:txBody>
      <dsp:txXfrm>
        <a:off x="2327444" y="3340993"/>
        <a:ext cx="1441110" cy="683575"/>
      </dsp:txXfrm>
    </dsp:sp>
    <dsp:sp modelId="{203F17EE-C4BF-4B31-AE6D-93E325785569}">
      <dsp:nvSpPr>
        <dsp:cNvPr id="0" name=""/>
        <dsp:cNvSpPr/>
      </dsp:nvSpPr>
      <dsp:spPr>
        <a:xfrm>
          <a:off x="860846" y="2478622"/>
          <a:ext cx="1515070" cy="757535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tx1"/>
              </a:solidFill>
              <a:latin typeface="Aptos" panose="020B0004020202020204" pitchFamily="34" charset="0"/>
            </a:rPr>
            <a:t>Output</a:t>
          </a:r>
          <a:endParaRPr lang="en-GB" sz="1900" kern="1200" dirty="0">
            <a:solidFill>
              <a:schemeClr val="tx1"/>
            </a:solidFill>
            <a:latin typeface="Aptos" panose="020B0004020202020204" pitchFamily="34" charset="0"/>
          </a:endParaRPr>
        </a:p>
      </dsp:txBody>
      <dsp:txXfrm>
        <a:off x="897826" y="2515602"/>
        <a:ext cx="1441110" cy="683575"/>
      </dsp:txXfrm>
    </dsp:sp>
    <dsp:sp modelId="{A2145BA6-54DB-4167-9C44-E3DC89405DAA}">
      <dsp:nvSpPr>
        <dsp:cNvPr id="0" name=""/>
        <dsp:cNvSpPr/>
      </dsp:nvSpPr>
      <dsp:spPr>
        <a:xfrm>
          <a:off x="860846" y="827842"/>
          <a:ext cx="1515070" cy="757535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solidFill>
                <a:schemeClr val="tx1"/>
              </a:solidFill>
              <a:latin typeface="Aptos" panose="020B0004020202020204" pitchFamily="34" charset="0"/>
            </a:rPr>
            <a:t>Perception</a:t>
          </a:r>
          <a:endParaRPr lang="en-GB" sz="1900" kern="1200" dirty="0">
            <a:solidFill>
              <a:schemeClr val="tx1"/>
            </a:solidFill>
            <a:latin typeface="Aptos" panose="020B0004020202020204" pitchFamily="34" charset="0"/>
          </a:endParaRPr>
        </a:p>
      </dsp:txBody>
      <dsp:txXfrm>
        <a:off x="897826" y="864822"/>
        <a:ext cx="1441110" cy="6835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BCA9C-E3F3-4CAC-8A9A-F4EF31B1BE95}" type="datetimeFigureOut">
              <a:rPr lang="en-GB" smtClean="0"/>
              <a:t>03/09/2026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B51BC1-01C5-4D78-9E87-02B3D48CAF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641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3" y="3810003"/>
            <a:ext cx="3733820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4" name="Rectangle 23"/>
          <p:cNvSpPr/>
          <p:nvPr/>
        </p:nvSpPr>
        <p:spPr>
          <a:xfrm flipV="1">
            <a:off x="5410202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5" name="Rectangle 24"/>
          <p:cNvSpPr/>
          <p:nvPr/>
        </p:nvSpPr>
        <p:spPr>
          <a:xfrm flipV="1">
            <a:off x="5410202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0" name="Rectangle 9"/>
          <p:cNvSpPr/>
          <p:nvPr/>
        </p:nvSpPr>
        <p:spPr>
          <a:xfrm>
            <a:off x="2" y="3675530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1" name="Rectangle 10"/>
          <p:cNvSpPr/>
          <p:nvPr/>
        </p:nvSpPr>
        <p:spPr>
          <a:xfrm flipV="1">
            <a:off x="6414050" y="3643090"/>
            <a:ext cx="2729951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90"/>
            <a:ext cx="8458200" cy="1470025"/>
          </a:xfrm>
        </p:spPr>
        <p:txBody>
          <a:bodyPr anchor="b"/>
          <a:lstStyle>
            <a:lvl1pPr>
              <a:defRPr sz="33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48006" indent="0" algn="l">
              <a:buNone/>
              <a:defRPr sz="1800">
                <a:solidFill>
                  <a:schemeClr val="tx2"/>
                </a:solidFill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9" y="1136"/>
            <a:ext cx="747712" cy="365760"/>
          </a:xfrm>
        </p:spPr>
        <p:txBody>
          <a:bodyPr/>
          <a:lstStyle>
            <a:lvl1pPr algn="r">
              <a:defRPr sz="1350">
                <a:solidFill>
                  <a:schemeClr val="bg1"/>
                </a:solidFill>
              </a:defRPr>
            </a:lvl1pPr>
          </a:lstStyle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891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4085"/>
            <a:ext cx="8229600" cy="696643"/>
          </a:xfrm>
        </p:spPr>
        <p:txBody>
          <a:bodyPr/>
          <a:lstStyle>
            <a:lvl1pPr>
              <a:defRPr sz="3200"/>
            </a:lvl1pPr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32289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916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3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3225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34290" indent="0">
              <a:buNone/>
              <a:defRPr sz="1575" b="0">
                <a:solidFill>
                  <a:schemeClr val="tx2"/>
                </a:solidFill>
              </a:defRPr>
            </a:lvl1pPr>
            <a:lvl2pPr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785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7"/>
            <a:ext cx="8229600" cy="599498"/>
          </a:xfrm>
        </p:spPr>
        <p:txBody>
          <a:bodyPr/>
          <a:lstStyle>
            <a:lvl1pPr>
              <a:defRPr sz="3200"/>
            </a:lvl1pPr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20932"/>
            <a:ext cx="4038600" cy="55044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20932"/>
            <a:ext cx="4038600" cy="5504412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915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3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6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34290" indent="0">
              <a:buNone/>
              <a:defRPr sz="1425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6" cy="388620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rtlCol="0"/>
          <a:lstStyle/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379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92963"/>
            <a:ext cx="8229600" cy="665825"/>
          </a:xfrm>
        </p:spPr>
        <p:txBody>
          <a:bodyPr anchor="ctr"/>
          <a:lstStyle>
            <a:lvl1pPr>
              <a:defRPr sz="3200">
                <a:solidFill>
                  <a:schemeClr val="tx2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704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385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35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6858" indent="0">
              <a:buNone/>
              <a:defRPr sz="1050"/>
            </a:lvl1pPr>
            <a:lvl2pPr>
              <a:buNone/>
              <a:defRPr sz="900"/>
            </a:lvl2pPr>
            <a:lvl3pPr>
              <a:buNone/>
              <a:defRPr sz="750"/>
            </a:lvl3pPr>
            <a:lvl4pPr>
              <a:buNone/>
              <a:defRPr sz="675"/>
            </a:lvl4pPr>
            <a:lvl5pPr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5869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5" y="1109162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15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11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975"/>
            </a:lvl1pPr>
            <a:lvl2pPr>
              <a:buFontTx/>
              <a:buNone/>
              <a:defRPr sz="900"/>
            </a:lvl2pPr>
            <a:lvl3pPr>
              <a:buFontTx/>
              <a:buNone/>
              <a:defRPr sz="750"/>
            </a:lvl3pPr>
            <a:lvl4pPr>
              <a:buFontTx/>
              <a:buNone/>
              <a:defRPr sz="675"/>
            </a:lvl4pPr>
            <a:lvl5pPr>
              <a:buFontTx/>
              <a:buNone/>
              <a:defRPr sz="675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91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528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081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21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0" name="Rectangle 29"/>
          <p:cNvSpPr/>
          <p:nvPr/>
        </p:nvSpPr>
        <p:spPr>
          <a:xfrm>
            <a:off x="2" y="308279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1" name="Rectangle 30"/>
          <p:cNvSpPr/>
          <p:nvPr/>
        </p:nvSpPr>
        <p:spPr>
          <a:xfrm flipV="1">
            <a:off x="5410183" y="360249"/>
            <a:ext cx="3733820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2" name="Rectangle 31"/>
          <p:cNvSpPr/>
          <p:nvPr/>
        </p:nvSpPr>
        <p:spPr>
          <a:xfrm flipV="1">
            <a:off x="5410202" y="440115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40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7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7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24372" y="430944"/>
            <a:ext cx="8229600" cy="62179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95353"/>
            <a:ext cx="8229600" cy="547918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350">
                <a:solidFill>
                  <a:srgbClr val="FFFFFF"/>
                </a:solidFill>
              </a:defRPr>
            </a:lvl1pPr>
          </a:lstStyle>
          <a:p>
            <a:fld id="{3BF414C3-75DD-4941-B8F5-E8FD022835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225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192024" algn="l" rtl="0" eaLnBrk="1" latinLnBrk="0" hangingPunct="1">
        <a:spcBef>
          <a:spcPts val="225"/>
        </a:spcBef>
        <a:buClr>
          <a:schemeClr val="accent3"/>
        </a:buClr>
        <a:buFont typeface="Georgia"/>
        <a:buChar char="•"/>
        <a:defRPr kumimoji="0" sz="2100" kern="1200">
          <a:solidFill>
            <a:schemeClr val="tx1"/>
          </a:solidFill>
          <a:latin typeface="Aptos" panose="020B0004020202020204" pitchFamily="34" charset="0"/>
          <a:ea typeface="+mn-ea"/>
          <a:cs typeface="+mn-cs"/>
        </a:defRPr>
      </a:lvl1pPr>
      <a:lvl2pPr marL="493776" indent="-185166" algn="l" rtl="0" eaLnBrk="1" latinLnBrk="0" hangingPunct="1">
        <a:spcBef>
          <a:spcPts val="225"/>
        </a:spcBef>
        <a:buClr>
          <a:schemeClr val="accent2"/>
        </a:buClr>
        <a:buFont typeface="Georgia"/>
        <a:buChar char="▫"/>
        <a:defRPr kumimoji="0" sz="1950" kern="1200">
          <a:solidFill>
            <a:schemeClr val="accent2">
              <a:lumMod val="50000"/>
            </a:schemeClr>
          </a:solidFill>
          <a:latin typeface="Aptos" panose="020B0004020202020204" pitchFamily="34" charset="0"/>
          <a:ea typeface="+mn-ea"/>
          <a:cs typeface="+mn-cs"/>
        </a:defRPr>
      </a:lvl2pPr>
      <a:lvl3pPr marL="692658" indent="-164592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1800" kern="1200">
          <a:solidFill>
            <a:schemeClr val="accent1"/>
          </a:solidFill>
          <a:latin typeface="Aptos" panose="020B0004020202020204" pitchFamily="34" charset="0"/>
          <a:ea typeface="+mn-ea"/>
          <a:cs typeface="+mn-cs"/>
        </a:defRPr>
      </a:lvl3pPr>
      <a:lvl4pPr marL="884682" indent="-150876" algn="l" rtl="0" eaLnBrk="1" latinLnBrk="0" hangingPunct="1">
        <a:spcBef>
          <a:spcPts val="225"/>
        </a:spcBef>
        <a:buClr>
          <a:schemeClr val="accent1"/>
        </a:buClr>
        <a:buFont typeface="Wingdings 2"/>
        <a:buChar char=""/>
        <a:defRPr kumimoji="0" sz="1650" kern="1200">
          <a:solidFill>
            <a:schemeClr val="accent1"/>
          </a:solidFill>
          <a:latin typeface="Aptos" panose="020B0004020202020204" pitchFamily="34" charset="0"/>
          <a:ea typeface="+mn-ea"/>
          <a:cs typeface="+mn-cs"/>
        </a:defRPr>
      </a:lvl4pPr>
      <a:lvl5pPr marL="104241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500" kern="1200">
          <a:solidFill>
            <a:schemeClr val="accent3"/>
          </a:solidFill>
          <a:latin typeface="Aptos" panose="020B0004020202020204" pitchFamily="34" charset="0"/>
          <a:ea typeface="+mn-ea"/>
          <a:cs typeface="+mn-cs"/>
        </a:defRPr>
      </a:lvl5pPr>
      <a:lvl6pPr marL="1207008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35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37160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▫"/>
        <a:defRPr kumimoji="0" sz="12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1522476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125" kern="1200">
          <a:solidFill>
            <a:schemeClr val="accent3"/>
          </a:solidFill>
          <a:latin typeface="+mn-lt"/>
          <a:ea typeface="+mn-ea"/>
          <a:cs typeface="+mn-cs"/>
        </a:defRPr>
      </a:lvl8pPr>
      <a:lvl9pPr marL="1680210" indent="-137160" algn="l" rtl="0" eaLnBrk="1" latinLnBrk="0" hangingPunct="1">
        <a:spcBef>
          <a:spcPts val="225"/>
        </a:spcBef>
        <a:buClr>
          <a:schemeClr val="accent3"/>
        </a:buClr>
        <a:buFont typeface="Georgia"/>
        <a:buChar char="◦"/>
        <a:defRPr kumimoji="0" sz="105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s://www.tapwithus.com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remarkable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FE766-05CD-4FA1-A3B4-52AD312C79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Usability Engineering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5EB251-F1AE-4675-A14E-2C9BC2A6A3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8725" y="3782204"/>
            <a:ext cx="5017461" cy="1314450"/>
          </a:xfrm>
        </p:spPr>
        <p:txBody>
          <a:bodyPr/>
          <a:lstStyle/>
          <a:p>
            <a:r>
              <a:rPr lang="en-GB" dirty="0"/>
              <a:t>ACCB6017</a:t>
            </a:r>
          </a:p>
          <a:p>
            <a:endParaRPr lang="en-GB" dirty="0"/>
          </a:p>
          <a:p>
            <a:r>
              <a:rPr lang="en-GB" dirty="0"/>
              <a:t>Workshop 3 – Understanding Computer I/O</a:t>
            </a:r>
          </a:p>
        </p:txBody>
      </p:sp>
    </p:spTree>
    <p:extLst>
      <p:ext uri="{BB962C8B-B14F-4D97-AF65-F5344CB8AC3E}">
        <p14:creationId xmlns:p14="http://schemas.microsoft.com/office/powerpoint/2010/main" val="593627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6301B-B229-24AA-BC6D-F12942431A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85CBF3-DC3D-593C-1B23-89C34B04F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How we interact with a system depends upon the input and output devices the system includes</a:t>
            </a:r>
          </a:p>
          <a:p>
            <a:pPr lvl="1"/>
            <a:r>
              <a:rPr lang="en-GB" dirty="0"/>
              <a:t>There is no point talking to a button, or pressing a microphone</a:t>
            </a:r>
          </a:p>
          <a:p>
            <a:r>
              <a:rPr lang="en-GB" dirty="0"/>
              <a:t>Every interaction is done with a goal in mind</a:t>
            </a:r>
          </a:p>
          <a:p>
            <a:pPr lvl="1"/>
            <a:r>
              <a:rPr lang="en-GB" i="1" dirty="0"/>
              <a:t>I want to send a message</a:t>
            </a:r>
          </a:p>
          <a:p>
            <a:pPr lvl="1"/>
            <a:r>
              <a:rPr lang="en-GB" i="1" dirty="0"/>
              <a:t>I want to open a file</a:t>
            </a:r>
          </a:p>
          <a:p>
            <a:pPr lvl="1"/>
            <a:r>
              <a:rPr lang="en-GB" i="1" dirty="0"/>
              <a:t>I want to change the sound level</a:t>
            </a:r>
          </a:p>
          <a:p>
            <a:pPr lvl="1"/>
            <a:r>
              <a:rPr lang="en-GB" i="1" dirty="0"/>
              <a:t>I want to…</a:t>
            </a:r>
          </a:p>
          <a:p>
            <a:r>
              <a:rPr lang="en-GB" dirty="0"/>
              <a:t>Any interaction starts with an </a:t>
            </a:r>
            <a:r>
              <a:rPr lang="en-GB" i="1" dirty="0"/>
              <a:t>intention</a:t>
            </a:r>
          </a:p>
          <a:p>
            <a:pPr lvl="1"/>
            <a:r>
              <a:rPr lang="en-GB" dirty="0"/>
              <a:t>The user takes their goal and identifies the best actions that need to be taken to work towards that goal</a:t>
            </a:r>
          </a:p>
          <a:p>
            <a:pPr lvl="1"/>
            <a:r>
              <a:rPr lang="en-GB" dirty="0"/>
              <a:t>These actions can then be performed on the system as input</a:t>
            </a:r>
          </a:p>
        </p:txBody>
      </p:sp>
    </p:spTree>
    <p:extLst>
      <p:ext uri="{BB962C8B-B14F-4D97-AF65-F5344CB8AC3E}">
        <p14:creationId xmlns:p14="http://schemas.microsoft.com/office/powerpoint/2010/main" val="592414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30CE3-7285-1C7A-BE20-F1F3CF9B2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Interactions Are Circular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8382E-E68C-2FAA-0E60-04ADBD322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058432"/>
            <a:ext cx="3082413" cy="5322896"/>
          </a:xfrm>
        </p:spPr>
        <p:txBody>
          <a:bodyPr/>
          <a:lstStyle/>
          <a:p>
            <a:r>
              <a:rPr lang="en-GB" dirty="0"/>
              <a:t>Input</a:t>
            </a:r>
          </a:p>
          <a:p>
            <a:pPr lvl="1"/>
            <a:r>
              <a:rPr lang="en-GB" dirty="0"/>
              <a:t>Express an intention</a:t>
            </a:r>
          </a:p>
          <a:p>
            <a:r>
              <a:rPr lang="en-GB" dirty="0"/>
              <a:t>Processing</a:t>
            </a:r>
          </a:p>
          <a:p>
            <a:pPr lvl="1"/>
            <a:r>
              <a:rPr lang="en-GB" dirty="0"/>
              <a:t>Interpret that intention</a:t>
            </a:r>
          </a:p>
          <a:p>
            <a:r>
              <a:rPr lang="en-GB" dirty="0"/>
              <a:t>Output</a:t>
            </a:r>
          </a:p>
          <a:p>
            <a:pPr lvl="1"/>
            <a:r>
              <a:rPr lang="en-GB" dirty="0"/>
              <a:t>Present some information</a:t>
            </a:r>
          </a:p>
          <a:p>
            <a:r>
              <a:rPr lang="en-GB" dirty="0"/>
              <a:t>Feedback</a:t>
            </a:r>
          </a:p>
          <a:p>
            <a:pPr lvl="1"/>
            <a:r>
              <a:rPr lang="en-GB" dirty="0"/>
              <a:t>Interpret that information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3917346-0C65-B4FD-3FE4-478FF2699C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8310328"/>
              </p:ext>
            </p:extLst>
          </p:nvPr>
        </p:nvGraphicFramePr>
        <p:xfrm>
          <a:off x="2905432" y="15724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6F78F72-2936-20C5-B8DA-FD50FE8EAFD1}"/>
              </a:ext>
            </a:extLst>
          </p:cNvPr>
          <p:cNvSpPr txBox="1"/>
          <p:nvPr/>
        </p:nvSpPr>
        <p:spPr>
          <a:xfrm>
            <a:off x="457199" y="6150495"/>
            <a:ext cx="70665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Aptos" panose="020B0004020202020204" pitchFamily="34" charset="0"/>
              </a:rPr>
              <a:t>All feedback is output, but not all output is feedback</a:t>
            </a:r>
          </a:p>
        </p:txBody>
      </p:sp>
    </p:spTree>
    <p:extLst>
      <p:ext uri="{BB962C8B-B14F-4D97-AF65-F5344CB8AC3E}">
        <p14:creationId xmlns:p14="http://schemas.microsoft.com/office/powerpoint/2010/main" val="570303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9A2BE-1F49-6379-0034-E732EEDC6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Interactions Are Device-Dependent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A5EE5-40C3-B733-68BD-702141AE47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Goal: Send a message “ETA now 3pm”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C94ACB5-04AC-447F-9006-3841F2F924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197416"/>
              </p:ext>
            </p:extLst>
          </p:nvPr>
        </p:nvGraphicFramePr>
        <p:xfrm>
          <a:off x="457200" y="1618225"/>
          <a:ext cx="8332839" cy="491301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43548">
                  <a:extLst>
                    <a:ext uri="{9D8B030D-6E8A-4147-A177-3AD203B41FA5}">
                      <a16:colId xmlns:a16="http://schemas.microsoft.com/office/drawing/2014/main" val="3814994765"/>
                    </a:ext>
                  </a:extLst>
                </a:gridCol>
                <a:gridCol w="3185652">
                  <a:extLst>
                    <a:ext uri="{9D8B030D-6E8A-4147-A177-3AD203B41FA5}">
                      <a16:colId xmlns:a16="http://schemas.microsoft.com/office/drawing/2014/main" val="3733259761"/>
                    </a:ext>
                  </a:extLst>
                </a:gridCol>
                <a:gridCol w="3303639">
                  <a:extLst>
                    <a:ext uri="{9D8B030D-6E8A-4147-A177-3AD203B41FA5}">
                      <a16:colId xmlns:a16="http://schemas.microsoft.com/office/drawing/2014/main" val="3884516526"/>
                    </a:ext>
                  </a:extLst>
                </a:gridCol>
              </a:tblGrid>
              <a:tr h="584856">
                <a:tc>
                  <a:txBody>
                    <a:bodyPr/>
                    <a:lstStyle/>
                    <a:p>
                      <a:endParaRPr lang="en-GB" sz="2000" dirty="0">
                        <a:latin typeface="Aptos" panose="020B00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Phone</a:t>
                      </a: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Laptop</a:t>
                      </a: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5478017"/>
                  </a:ext>
                </a:extLst>
              </a:tr>
              <a:tr h="584856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Input</a:t>
                      </a: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Tap letters on the touchscreen keyboard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Press physical keys, use a mouse/trackpad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18105414"/>
                  </a:ext>
                </a:extLst>
              </a:tr>
              <a:tr h="584856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Interpretation</a:t>
                      </a: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Phone converts touch coordinates into characters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Kep presses become characters, pointer actions select commands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23798121"/>
                  </a:ext>
                </a:extLst>
              </a:tr>
              <a:tr h="584856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Output</a:t>
                      </a: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Conversation, keyboard, and message text are displayer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The messaging application displays the conversation and draft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15874926"/>
                  </a:ext>
                </a:extLst>
              </a:tr>
              <a:tr h="584856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Feedback</a:t>
                      </a: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Each tapped letter appears, autocorrect suggests words, ticks show that the message was sent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ptos" panose="020B0004020202020204" pitchFamily="34" charset="0"/>
                        </a:rPr>
                        <a:t>Characters appear as keys are pressed, the send button responds, a status message confirms that the message is sent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759716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8058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900E9-22EF-F7AF-5FE5-CA93BCCD6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Division Of Labour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A6F0E-DCA0-5E5A-17E3-3CC079389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interface boundary is both cognitive and physical</a:t>
            </a:r>
          </a:p>
          <a:p>
            <a:pPr lvl="1"/>
            <a:r>
              <a:rPr lang="en-GB" dirty="0"/>
              <a:t>People perceive, decide, and act</a:t>
            </a:r>
          </a:p>
          <a:p>
            <a:pPr lvl="1"/>
            <a:r>
              <a:rPr lang="en-GB" dirty="0"/>
              <a:t>Devices sense, encode, and display</a:t>
            </a:r>
          </a:p>
          <a:p>
            <a:r>
              <a:rPr lang="en-GB" dirty="0"/>
              <a:t>All actions should be linked to an effect</a:t>
            </a:r>
          </a:p>
          <a:p>
            <a:pPr lvl="1"/>
            <a:r>
              <a:rPr lang="en-GB" dirty="0"/>
              <a:t>Poor mappings increase memory and attention demands</a:t>
            </a:r>
          </a:p>
          <a:p>
            <a:pPr lvl="1"/>
            <a:endParaRPr lang="en-GB" dirty="0"/>
          </a:p>
          <a:p>
            <a:r>
              <a:rPr lang="en-GB" dirty="0"/>
              <a:t>Consider a volume control</a:t>
            </a:r>
          </a:p>
          <a:p>
            <a:pPr lvl="1"/>
            <a:r>
              <a:rPr lang="en-GB" dirty="0"/>
              <a:t>What is the user’s intended outcome?</a:t>
            </a:r>
          </a:p>
          <a:p>
            <a:pPr lvl="1"/>
            <a:r>
              <a:rPr lang="en-GB" dirty="0"/>
              <a:t>What physical action do they perform?</a:t>
            </a:r>
          </a:p>
          <a:p>
            <a:pPr lvl="1"/>
            <a:r>
              <a:rPr lang="en-GB" dirty="0"/>
              <a:t>How is the action mapped to the system?</a:t>
            </a:r>
          </a:p>
          <a:p>
            <a:pPr lvl="1"/>
            <a:r>
              <a:rPr lang="en-GB" dirty="0"/>
              <a:t>What feedback tells the user the result?</a:t>
            </a:r>
          </a:p>
        </p:txBody>
      </p:sp>
    </p:spTree>
    <p:extLst>
      <p:ext uri="{BB962C8B-B14F-4D97-AF65-F5344CB8AC3E}">
        <p14:creationId xmlns:p14="http://schemas.microsoft.com/office/powerpoint/2010/main" val="34164662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83427-9B8E-EF47-5A5C-74365B2C1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Interaction As A Control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4DA2C-F6E3-D3CE-2C99-6457ABAE1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This can be developed as a formal control loop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Where can breakdowns occur in this loop?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40D189F-CC8C-292F-7C8E-420546EF3BB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5658161"/>
              </p:ext>
            </p:extLst>
          </p:nvPr>
        </p:nvGraphicFramePr>
        <p:xfrm>
          <a:off x="1524000" y="173556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53714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67B12-6426-D6C0-22D2-7C954743A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 Is Important!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6587D-5088-2EE3-DE1E-CB3813B9A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There is no universally best input (or output) device</a:t>
            </a:r>
          </a:p>
          <a:p>
            <a:pPr lvl="1"/>
            <a:r>
              <a:rPr lang="en-GB" dirty="0"/>
              <a:t>Suitability depends upon the context</a:t>
            </a:r>
          </a:p>
          <a:p>
            <a:endParaRPr lang="en-GB" dirty="0"/>
          </a:p>
          <a:p>
            <a:r>
              <a:rPr lang="en-GB" dirty="0"/>
              <a:t>Elements that impact a modality’s usability</a:t>
            </a:r>
          </a:p>
          <a:p>
            <a:pPr lvl="1"/>
            <a:r>
              <a:rPr lang="en-GB" dirty="0"/>
              <a:t>User capability and prior experience</a:t>
            </a:r>
          </a:p>
          <a:p>
            <a:pPr lvl="1"/>
            <a:r>
              <a:rPr lang="en-GB" dirty="0"/>
              <a:t>Task speed, precision, and error cost</a:t>
            </a:r>
          </a:p>
          <a:p>
            <a:pPr lvl="1"/>
            <a:r>
              <a:rPr lang="en-GB" dirty="0"/>
              <a:t>Environment – noise, light, motion, privacy</a:t>
            </a:r>
          </a:p>
          <a:p>
            <a:pPr lvl="1"/>
            <a:r>
              <a:rPr lang="en-GB" dirty="0"/>
              <a:t>Device availability (including cost) and reliability</a:t>
            </a:r>
          </a:p>
          <a:p>
            <a:pPr lvl="1"/>
            <a:r>
              <a:rPr lang="en-GB" dirty="0"/>
              <a:t>Social acceptability</a:t>
            </a:r>
          </a:p>
          <a:p>
            <a:pPr lvl="1"/>
            <a:endParaRPr lang="en-GB" dirty="0"/>
          </a:p>
          <a:p>
            <a:r>
              <a:rPr lang="en-GB" dirty="0"/>
              <a:t>Context may act as a temporary disabling factor</a:t>
            </a:r>
          </a:p>
          <a:p>
            <a:pPr lvl="1"/>
            <a:r>
              <a:rPr lang="en-GB" dirty="0"/>
              <a:t>Accessibility is not just about people with permanent disabilities – anyone can have a context-related disability</a:t>
            </a:r>
          </a:p>
        </p:txBody>
      </p:sp>
    </p:spTree>
    <p:extLst>
      <p:ext uri="{BB962C8B-B14F-4D97-AF65-F5344CB8AC3E}">
        <p14:creationId xmlns:p14="http://schemas.microsoft.com/office/powerpoint/2010/main" val="2599340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8AADF-6497-013E-B94E-D877316D6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1F118-91DC-5C87-05F5-99DFB027B5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Input methods need to be evaluated against the task and the expected interaction environment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AFCCAC8-E9E2-0019-6466-F94B79A1C5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1839503"/>
              </p:ext>
            </p:extLst>
          </p:nvPr>
        </p:nvGraphicFramePr>
        <p:xfrm>
          <a:off x="457199" y="2163917"/>
          <a:ext cx="82296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2040">
                  <a:extLst>
                    <a:ext uri="{9D8B030D-6E8A-4147-A177-3AD203B41FA5}">
                      <a16:colId xmlns:a16="http://schemas.microsoft.com/office/drawing/2014/main" val="1404763712"/>
                    </a:ext>
                  </a:extLst>
                </a:gridCol>
                <a:gridCol w="6297560">
                  <a:extLst>
                    <a:ext uri="{9D8B030D-6E8A-4147-A177-3AD203B41FA5}">
                      <a16:colId xmlns:a16="http://schemas.microsoft.com/office/drawing/2014/main" val="333553815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Criterion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Question To Ask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05221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Throughput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How much useful input can the user provide in a given time?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91681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Precision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How accurately can the intended value or target be specified?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8831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Learnability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What knowledge, convention, or movements need to be learned?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0175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Fatigue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What physical and attentional effort does repeated use require?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53300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Error Recovery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ptos" panose="020B0004020202020204" pitchFamily="34" charset="0"/>
                        </a:rPr>
                        <a:t>Can errors be detected, understood, and corrected easily?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21104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9263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3E895-53E8-30A7-86CC-2CBCC09C6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Keyboard Layouts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50FA9-60B7-F4C7-C6A4-5DD575E32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QWERTY keyboards were designed to limit the number of situations where keys next to each other are hit in succession</a:t>
            </a:r>
          </a:p>
          <a:p>
            <a:r>
              <a:rPr lang="en-GB" dirty="0"/>
              <a:t>QWERTY’s main advantage is that lots of people already know it</a:t>
            </a:r>
          </a:p>
          <a:p>
            <a:r>
              <a:rPr lang="en-GB" dirty="0"/>
              <a:t>Supports experienced users through</a:t>
            </a:r>
          </a:p>
          <a:p>
            <a:pPr lvl="1"/>
            <a:r>
              <a:rPr lang="en-GB" dirty="0"/>
              <a:t>Familiar key locations</a:t>
            </a:r>
          </a:p>
          <a:p>
            <a:pPr lvl="1"/>
            <a:r>
              <a:rPr lang="en-GB" dirty="0"/>
              <a:t>Practiced motor patterns – good typists don’t look at the keyboard</a:t>
            </a:r>
          </a:p>
          <a:p>
            <a:pPr lvl="1"/>
            <a:r>
              <a:rPr lang="en-GB" dirty="0"/>
              <a:t>Transfer between devices – common standard</a:t>
            </a:r>
          </a:p>
          <a:p>
            <a:pPr lvl="1"/>
            <a:r>
              <a:rPr lang="en-GB" dirty="0"/>
              <a:t>Low switching and relearning cost</a:t>
            </a:r>
          </a:p>
        </p:txBody>
      </p:sp>
    </p:spTree>
    <p:extLst>
      <p:ext uri="{BB962C8B-B14F-4D97-AF65-F5344CB8AC3E}">
        <p14:creationId xmlns:p14="http://schemas.microsoft.com/office/powerpoint/2010/main" val="2201230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A830D-5B12-0298-CE17-9254833BF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Keyboard Layouts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2E6D0-28FF-1CC4-E9C6-A96CBEA85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1"/>
            <a:ext cx="4837471" cy="5762439"/>
          </a:xfrm>
        </p:spPr>
        <p:txBody>
          <a:bodyPr/>
          <a:lstStyle/>
          <a:p>
            <a:r>
              <a:rPr lang="en-GB" dirty="0"/>
              <a:t>If a user is not familiar with QWERTY then it is slow</a:t>
            </a:r>
          </a:p>
          <a:p>
            <a:r>
              <a:rPr lang="en-GB" dirty="0"/>
              <a:t>In this case alphabetical keyboards are better</a:t>
            </a:r>
          </a:p>
          <a:p>
            <a:pPr lvl="1"/>
            <a:r>
              <a:rPr lang="en-GB" dirty="0"/>
              <a:t>If users know that S is towards the end of the alphabet then they know where to look for it</a:t>
            </a:r>
          </a:p>
          <a:p>
            <a:r>
              <a:rPr lang="en-GB" dirty="0"/>
              <a:t>Good for short text entry</a:t>
            </a:r>
          </a:p>
          <a:p>
            <a:pPr lvl="1"/>
            <a:r>
              <a:rPr lang="en-GB" dirty="0"/>
              <a:t>Optimised for visual search rather than mass text entry</a:t>
            </a:r>
          </a:p>
          <a:p>
            <a:r>
              <a:rPr lang="en-GB" dirty="0"/>
              <a:t>To get faster than QWERTY, more specialised layouts are available</a:t>
            </a:r>
          </a:p>
          <a:p>
            <a:pPr lvl="1"/>
            <a:endParaRPr lang="en-GB" dirty="0"/>
          </a:p>
        </p:txBody>
      </p:sp>
      <p:pic>
        <p:nvPicPr>
          <p:cNvPr id="4" name="Picture 3" descr="Alphabet-order keyboards : r/hatethissmug">
            <a:extLst>
              <a:ext uri="{FF2B5EF4-FFF2-40B4-BE49-F238E27FC236}">
                <a16:creationId xmlns:a16="http://schemas.microsoft.com/office/drawing/2014/main" id="{4116B2CA-9740-E082-62D6-B110688660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7" r="7169"/>
          <a:stretch>
            <a:fillRect/>
          </a:stretch>
        </p:blipFill>
        <p:spPr>
          <a:xfrm>
            <a:off x="5294671" y="980728"/>
            <a:ext cx="3701845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5346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9C6A4-D228-F6F8-F717-52EDB98C4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Keyboard Layouts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24F53-6572-0DBC-7A1A-D3D370A902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QWERTY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DVORAK</a:t>
            </a:r>
          </a:p>
        </p:txBody>
      </p:sp>
      <p:pic>
        <p:nvPicPr>
          <p:cNvPr id="4" name="Picture 4" descr="english">
            <a:extLst>
              <a:ext uri="{FF2B5EF4-FFF2-40B4-BE49-F238E27FC236}">
                <a16:creationId xmlns:a16="http://schemas.microsoft.com/office/drawing/2014/main" id="{61084739-AD49-55F1-82EA-B90CF08869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83418" y="1595030"/>
            <a:ext cx="7777163" cy="2592387"/>
          </a:xfrm>
          <a:prstGeom prst="rect">
            <a:avLst/>
          </a:prstGeom>
          <a:noFill/>
        </p:spPr>
      </p:pic>
      <p:pic>
        <p:nvPicPr>
          <p:cNvPr id="5" name="Picture 9" descr="layout">
            <a:extLst>
              <a:ext uri="{FF2B5EF4-FFF2-40B4-BE49-F238E27FC236}">
                <a16:creationId xmlns:a16="http://schemas.microsoft.com/office/drawing/2014/main" id="{F156D3F9-C26E-8BDF-5F50-DC5FE4C7A4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49371"/>
          <a:stretch>
            <a:fillRect/>
          </a:stretch>
        </p:blipFill>
        <p:spPr>
          <a:xfrm>
            <a:off x="457200" y="4724015"/>
            <a:ext cx="8158163" cy="19932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27564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7AE5B-246B-2EC8-1263-1453A3141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Keyboard Layouts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51E11-02F3-55C2-3B05-620704D7E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Choose your layout for your usage pattern</a:t>
            </a:r>
          </a:p>
          <a:p>
            <a:pPr lvl="1"/>
            <a:r>
              <a:rPr lang="en-GB" dirty="0"/>
              <a:t>Frequent, extended typing → QWERTY (or local equivalent)</a:t>
            </a:r>
          </a:p>
          <a:p>
            <a:pPr lvl="1"/>
            <a:r>
              <a:rPr lang="en-GB" dirty="0"/>
              <a:t>Occasional, short entry by novices  → Alphabetical</a:t>
            </a:r>
          </a:p>
          <a:p>
            <a:pPr lvl="1"/>
            <a:r>
              <a:rPr lang="en-GB" dirty="0"/>
              <a:t>Specialist or accessibility need → Task-specific layout</a:t>
            </a:r>
          </a:p>
          <a:p>
            <a:pPr lvl="1"/>
            <a:endParaRPr lang="en-GB" dirty="0"/>
          </a:p>
          <a:p>
            <a:r>
              <a:rPr lang="en-GB" dirty="0"/>
              <a:t>Do not evaluate only on expert speed</a:t>
            </a:r>
          </a:p>
          <a:p>
            <a:pPr lvl="1"/>
            <a:r>
              <a:rPr lang="en-GB" dirty="0"/>
              <a:t>Can a new user use it without instruction?</a:t>
            </a:r>
          </a:p>
          <a:p>
            <a:pPr lvl="1"/>
            <a:r>
              <a:rPr lang="en-GB" dirty="0"/>
              <a:t>How quickly does performance improve?</a:t>
            </a:r>
          </a:p>
          <a:p>
            <a:pPr lvl="1"/>
            <a:r>
              <a:rPr lang="en-GB" dirty="0"/>
              <a:t>Do the users already have the necessary skills?</a:t>
            </a:r>
          </a:p>
          <a:p>
            <a:pPr lvl="1"/>
            <a:r>
              <a:rPr lang="en-GB" dirty="0"/>
              <a:t>What errors occur when changing layout?</a:t>
            </a:r>
          </a:p>
          <a:p>
            <a:pPr lvl="1"/>
            <a:r>
              <a:rPr lang="en-GB" dirty="0"/>
              <a:t>Will users interact with it often enough to learn it?</a:t>
            </a:r>
          </a:p>
          <a:p>
            <a:pPr lvl="1"/>
            <a:r>
              <a:rPr lang="en-GB" dirty="0"/>
              <a:t>How much text will they be entering?</a:t>
            </a:r>
          </a:p>
          <a:p>
            <a:pPr lvl="1"/>
            <a:endParaRPr lang="en-GB" dirty="0"/>
          </a:p>
          <a:p>
            <a:r>
              <a:rPr lang="en-GB" dirty="0"/>
              <a:t>The best layout for a first-time user may not be the best layout for an expert</a:t>
            </a:r>
          </a:p>
          <a:p>
            <a:pPr marL="30861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9954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BE965-7AB0-F8D3-A92F-8AD63201A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Chorded Keyboards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CC8E4D-FC0B-21A7-03D1-E1C25E4168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93185" y="632406"/>
            <a:ext cx="3318220" cy="2210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Amazon.com: TAPWITHUS Tap Strap 2 - Wearable Keyboard, Mouse &amp; Air Gesture  Controller (Large-2021) : Electronics">
            <a:extLst>
              <a:ext uri="{FF2B5EF4-FFF2-40B4-BE49-F238E27FC236}">
                <a16:creationId xmlns:a16="http://schemas.microsoft.com/office/drawing/2014/main" id="{072BEAB0-D970-D767-C106-03A8059001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5520" b="14996"/>
          <a:stretch>
            <a:fillRect/>
          </a:stretch>
        </p:blipFill>
        <p:spPr>
          <a:xfrm>
            <a:off x="5593185" y="5252392"/>
            <a:ext cx="3244645" cy="1605608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DD6BDCD-C7A1-E953-8D3A-A13B9593B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4984955" cy="5799568"/>
          </a:xfrm>
        </p:spPr>
        <p:txBody>
          <a:bodyPr/>
          <a:lstStyle/>
          <a:p>
            <a:r>
              <a:rPr lang="en-GB" dirty="0"/>
              <a:t>A letter or command is coded as multiple simultaneous key presses</a:t>
            </a:r>
          </a:p>
          <a:p>
            <a:endParaRPr lang="en-GB" dirty="0"/>
          </a:p>
          <a:p>
            <a:r>
              <a:rPr lang="en-GB" dirty="0"/>
              <a:t>Very fast, but has significant training time</a:t>
            </a:r>
          </a:p>
          <a:p>
            <a:pPr lvl="1"/>
            <a:r>
              <a:rPr lang="en-GB" dirty="0"/>
              <a:t>Recall, not recognition</a:t>
            </a:r>
          </a:p>
          <a:p>
            <a:pPr lvl="1"/>
            <a:endParaRPr lang="en-GB" dirty="0"/>
          </a:p>
          <a:p>
            <a:r>
              <a:rPr lang="en-GB" dirty="0"/>
              <a:t>Useful when speed, mobility, or space restrictions matter</a:t>
            </a:r>
          </a:p>
          <a:p>
            <a:pPr lvl="1"/>
            <a:r>
              <a:rPr lang="en-GB" dirty="0"/>
              <a:t>Potentially useful with headsets/glasses</a:t>
            </a:r>
          </a:p>
          <a:p>
            <a:pPr lvl="1"/>
            <a:r>
              <a:rPr lang="en-GB" dirty="0">
                <a:hlinkClick r:id="rId4"/>
              </a:rPr>
              <a:t>https://www.tapwithus.com/</a:t>
            </a:r>
            <a:endParaRPr lang="en-GB" dirty="0"/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B401C7CF-95CE-016E-2A8F-4BC136E846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 t="11988" b="9530"/>
          <a:stretch>
            <a:fillRect/>
          </a:stretch>
        </p:blipFill>
        <p:spPr bwMode="auto">
          <a:xfrm>
            <a:off x="5593185" y="2907690"/>
            <a:ext cx="3318220" cy="2280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68350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984F5-20D8-8FE0-8880-C1AC6ED71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Handwriting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96160-879C-8337-9CBF-FF7F20FB2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058432"/>
            <a:ext cx="8421329" cy="57995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Handwriting is (normally) an already-learned action</a:t>
            </a:r>
          </a:p>
          <a:p>
            <a:r>
              <a:rPr lang="en-GB" dirty="0"/>
              <a:t>Slower than typing</a:t>
            </a:r>
          </a:p>
          <a:p>
            <a:r>
              <a:rPr lang="en-GB" dirty="0"/>
              <a:t>Computationally complex, as the device needs to</a:t>
            </a:r>
          </a:p>
          <a:p>
            <a:pPr lvl="1"/>
            <a:r>
              <a:rPr lang="en-GB" dirty="0"/>
              <a:t>Detect the path of the pen across the screen</a:t>
            </a:r>
          </a:p>
          <a:p>
            <a:pPr lvl="1"/>
            <a:r>
              <a:rPr lang="en-GB" dirty="0"/>
              <a:t>Convert that path into words/diagrams/commands</a:t>
            </a:r>
          </a:p>
          <a:p>
            <a:r>
              <a:rPr lang="en-GB" dirty="0"/>
              <a:t>Very useful when spatial arrangement matters</a:t>
            </a:r>
          </a:p>
          <a:p>
            <a:pPr lvl="1"/>
            <a:r>
              <a:rPr lang="en-GB" dirty="0"/>
              <a:t>Drawing/annotating diagrams</a:t>
            </a:r>
          </a:p>
          <a:p>
            <a:pPr lvl="1"/>
            <a:r>
              <a:rPr lang="en-GB" dirty="0"/>
              <a:t>Reviewing/commenting upon student work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Sketching an interface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Writing equations</a:t>
            </a:r>
          </a:p>
          <a:p>
            <a:r>
              <a:rPr lang="en-GB" dirty="0">
                <a:sym typeface="Wingdings" panose="05000000000000000000" pitchFamily="2" charset="2"/>
              </a:rPr>
              <a:t>Searching and editing can be tricky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Work with the original marks, or convert to text and work with that?</a:t>
            </a:r>
          </a:p>
          <a:p>
            <a:r>
              <a:rPr lang="en-GB" dirty="0">
                <a:sym typeface="Wingdings" panose="05000000000000000000" pitchFamily="2" charset="2"/>
                <a:hlinkClick r:id="rId2"/>
              </a:rPr>
              <a:t>https://remarkable.com/</a:t>
            </a:r>
            <a:r>
              <a:rPr lang="en-GB" dirty="0">
                <a:sym typeface="Wingdings" panose="05000000000000000000" pitchFamily="2" charset="2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776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51E57-CA40-83D1-7CFF-36D2C0EB5A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Speech Input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36FBB-E8F7-83CF-D150-C33839719D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Works well when the hands and eyes are busy</a:t>
            </a:r>
          </a:p>
          <a:p>
            <a:pPr>
              <a:defRPr/>
            </a:pPr>
            <a:r>
              <a:rPr lang="en-GB" dirty="0"/>
              <a:t>Still prone to errors due to pronunciation variation</a:t>
            </a:r>
          </a:p>
          <a:p>
            <a:pPr lvl="1">
              <a:defRPr/>
            </a:pPr>
            <a:r>
              <a:rPr lang="en-GB" dirty="0"/>
              <a:t>“Radio on” and “Radio One”</a:t>
            </a:r>
          </a:p>
          <a:p>
            <a:pPr>
              <a:defRPr/>
            </a:pPr>
            <a:r>
              <a:rPr lang="en-GB" dirty="0"/>
              <a:t>May not handle different accents</a:t>
            </a:r>
          </a:p>
          <a:p>
            <a:pPr>
              <a:defRPr/>
            </a:pPr>
            <a:r>
              <a:rPr lang="en-GB" dirty="0"/>
              <a:t>Needs an extremely large vocabulary for a complete text dictation system</a:t>
            </a:r>
          </a:p>
          <a:p>
            <a:pPr>
              <a:defRPr/>
            </a:pPr>
            <a:r>
              <a:rPr lang="en-GB" dirty="0"/>
              <a:t>Becoming common due to Siri, Cortana, and Alexa</a:t>
            </a:r>
          </a:p>
          <a:p>
            <a:pPr lvl="1">
              <a:defRPr/>
            </a:pPr>
            <a:r>
              <a:rPr lang="en-GB" dirty="0"/>
              <a:t>Security and privacy issues</a:t>
            </a:r>
          </a:p>
          <a:p>
            <a:pPr lvl="1">
              <a:defRPr/>
            </a:pPr>
            <a:r>
              <a:rPr lang="en-GB" dirty="0"/>
              <a:t>Problems with corrections and confirmation tasks</a:t>
            </a:r>
          </a:p>
          <a:p>
            <a:pPr>
              <a:defRPr/>
            </a:pPr>
            <a:r>
              <a:rPr lang="en-GB" dirty="0"/>
              <a:t>Automatic transcription in online meetings</a:t>
            </a:r>
          </a:p>
          <a:p>
            <a:pPr>
              <a:defRPr/>
            </a:pPr>
            <a:r>
              <a:rPr lang="en-GB" dirty="0"/>
              <a:t>Automatic translation</a:t>
            </a:r>
          </a:p>
          <a:p>
            <a:pPr lvl="1">
              <a:defRPr/>
            </a:pPr>
            <a:r>
              <a:rPr lang="en-GB" dirty="0" err="1"/>
              <a:t>Timekettle</a:t>
            </a:r>
            <a:r>
              <a:rPr lang="en-GB" dirty="0"/>
              <a:t> (https://www.timekettle.co/)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567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92427-0CD3-E115-1112-4429EDF6D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 Multimodal!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C0382-6398-9264-34B0-041A45088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Offer multiple input methods for different contexts</a:t>
            </a:r>
          </a:p>
          <a:p>
            <a:pPr lvl="1"/>
            <a:r>
              <a:rPr lang="en-GB" dirty="0"/>
              <a:t>You don’t need to force users to learn all of the new modalities – give them the choice to use whichever works for them and their situation</a:t>
            </a:r>
          </a:p>
          <a:p>
            <a:pPr lvl="1"/>
            <a:r>
              <a:rPr lang="en-GB" dirty="0"/>
              <a:t>Make sure that labelling, feedback, and system state are consistent across modalities</a:t>
            </a:r>
          </a:p>
          <a:p>
            <a:endParaRPr lang="en-GB" dirty="0"/>
          </a:p>
          <a:p>
            <a:r>
              <a:rPr lang="en-GB" dirty="0"/>
              <a:t>Input design implications</a:t>
            </a:r>
          </a:p>
          <a:p>
            <a:pPr lvl="1"/>
            <a:r>
              <a:rPr lang="en-GB" dirty="0"/>
              <a:t>Match the modalities to the user, task, and content</a:t>
            </a:r>
          </a:p>
          <a:p>
            <a:pPr lvl="1"/>
            <a:r>
              <a:rPr lang="en-GB" dirty="0"/>
              <a:t>Preserve familiar mappings where they are useful</a:t>
            </a:r>
          </a:p>
          <a:p>
            <a:pPr lvl="1"/>
            <a:r>
              <a:rPr lang="en-GB" dirty="0"/>
              <a:t>Make mode and focus visible</a:t>
            </a:r>
          </a:p>
          <a:p>
            <a:pPr lvl="1"/>
            <a:r>
              <a:rPr lang="en-GB" dirty="0"/>
              <a:t>Confirm high-cost actions</a:t>
            </a:r>
          </a:p>
          <a:p>
            <a:pPr lvl="1"/>
            <a:r>
              <a:rPr lang="en-GB" dirty="0"/>
              <a:t>Support correction without making the user star again</a:t>
            </a:r>
          </a:p>
          <a:p>
            <a:pPr lvl="1"/>
            <a:r>
              <a:rPr lang="en-GB" dirty="0"/>
              <a:t>Aim to never make one modality the only route</a:t>
            </a:r>
          </a:p>
        </p:txBody>
      </p:sp>
    </p:spTree>
    <p:extLst>
      <p:ext uri="{BB962C8B-B14F-4D97-AF65-F5344CB8AC3E}">
        <p14:creationId xmlns:p14="http://schemas.microsoft.com/office/powerpoint/2010/main" val="37058135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81D9A-181C-E91C-6D53-F0BEC9B6C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Exercise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8CE15-436A-DC01-6671-90ED60F961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>
            <a:normAutofit/>
          </a:bodyPr>
          <a:lstStyle/>
          <a:p>
            <a:r>
              <a:rPr lang="en-US" dirty="0"/>
              <a:t>In pairs, choose suitable input methods for</a:t>
            </a:r>
          </a:p>
          <a:p>
            <a:pPr lvl="1"/>
            <a:r>
              <a:rPr lang="en-US" dirty="0"/>
              <a:t>A paramedic recording notes while treating a patient</a:t>
            </a:r>
          </a:p>
          <a:p>
            <a:pPr lvl="1"/>
            <a:r>
              <a:rPr lang="en-US" dirty="0"/>
              <a:t>A commuter buying a ticket on a moving bus</a:t>
            </a:r>
          </a:p>
          <a:p>
            <a:pPr lvl="1"/>
            <a:r>
              <a:rPr lang="en-US" dirty="0"/>
              <a:t>A student entering an equation on a tablet</a:t>
            </a:r>
          </a:p>
          <a:p>
            <a:r>
              <a:rPr lang="en-US" dirty="0"/>
              <a:t>For each scenario, specify</a:t>
            </a:r>
          </a:p>
          <a:p>
            <a:pPr lvl="1"/>
            <a:r>
              <a:rPr lang="en-US" dirty="0"/>
              <a:t>A primary input method</a:t>
            </a:r>
          </a:p>
          <a:p>
            <a:pPr lvl="1"/>
            <a:r>
              <a:rPr lang="en-US" dirty="0"/>
              <a:t>A fallback method</a:t>
            </a:r>
          </a:p>
          <a:p>
            <a:pPr lvl="1"/>
            <a:r>
              <a:rPr lang="en-US" dirty="0"/>
              <a:t>Two justified design requirements</a:t>
            </a:r>
          </a:p>
          <a:p>
            <a:pPr lvl="1"/>
            <a:endParaRPr lang="en-US" dirty="0"/>
          </a:p>
          <a:p>
            <a:r>
              <a:rPr lang="en-US" dirty="0"/>
              <a:t>Don’t just name devices – requirements should refer to attention, memory, movement, privacy, environmental conditions, consequences of errors etc.</a:t>
            </a:r>
          </a:p>
        </p:txBody>
      </p:sp>
    </p:spTree>
    <p:extLst>
      <p:ext uri="{BB962C8B-B14F-4D97-AF65-F5344CB8AC3E}">
        <p14:creationId xmlns:p14="http://schemas.microsoft.com/office/powerpoint/2010/main" val="28085126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434BE-D7DB-7C85-17AF-73548BBD8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Pointing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317E6-978A-3CAF-54B0-43A8E968F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058432"/>
            <a:ext cx="8332839" cy="5799568"/>
          </a:xfrm>
        </p:spPr>
        <p:txBody>
          <a:bodyPr/>
          <a:lstStyle/>
          <a:p>
            <a:r>
              <a:rPr lang="en-GB" dirty="0"/>
              <a:t>Pointing is a fundamental part of a WIMP interface</a:t>
            </a:r>
          </a:p>
          <a:p>
            <a:r>
              <a:rPr lang="en-GB" dirty="0"/>
              <a:t>Direct pointing</a:t>
            </a:r>
          </a:p>
          <a:p>
            <a:pPr lvl="1"/>
            <a:r>
              <a:rPr lang="en-GB" dirty="0"/>
              <a:t>Touch, pen, </a:t>
            </a:r>
            <a:r>
              <a:rPr lang="en-GB" dirty="0" err="1"/>
              <a:t>eyegaze</a:t>
            </a:r>
            <a:endParaRPr lang="en-GB" dirty="0"/>
          </a:p>
          <a:p>
            <a:pPr lvl="1"/>
            <a:r>
              <a:rPr lang="en-GB" dirty="0"/>
              <a:t>Linked to visual attention</a:t>
            </a:r>
          </a:p>
          <a:p>
            <a:r>
              <a:rPr lang="en-GB" dirty="0"/>
              <a:t>Indirect</a:t>
            </a:r>
          </a:p>
          <a:p>
            <a:pPr lvl="1"/>
            <a:r>
              <a:rPr lang="en-GB" dirty="0"/>
              <a:t>Mouse, trackpad, joystick</a:t>
            </a:r>
          </a:p>
          <a:p>
            <a:pPr lvl="1"/>
            <a:r>
              <a:rPr lang="en-GB" dirty="0"/>
              <a:t>Linked to proprioception – hand movement is separate from pointer movement</a:t>
            </a:r>
          </a:p>
          <a:p>
            <a:r>
              <a:rPr lang="en-GB" dirty="0"/>
              <a:t>Design consequences</a:t>
            </a:r>
          </a:p>
          <a:p>
            <a:pPr lvl="1"/>
            <a:r>
              <a:rPr lang="en-GB" dirty="0"/>
              <a:t>How do physical and pointer movement relate to each other?</a:t>
            </a:r>
          </a:p>
          <a:p>
            <a:pPr lvl="1"/>
            <a:r>
              <a:rPr lang="en-GB" dirty="0"/>
              <a:t>Are targets large enough and separate enough to select?</a:t>
            </a:r>
          </a:p>
          <a:p>
            <a:pPr lvl="1"/>
            <a:r>
              <a:rPr lang="en-GB" dirty="0"/>
              <a:t>Can users see and indicate the selected point accurately?</a:t>
            </a:r>
          </a:p>
          <a:p>
            <a:pPr lvl="1"/>
            <a:r>
              <a:rPr lang="en-GB" dirty="0"/>
              <a:t>Can the method be used repeatedly and comfortably?</a:t>
            </a:r>
          </a:p>
        </p:txBody>
      </p:sp>
    </p:spTree>
    <p:extLst>
      <p:ext uri="{BB962C8B-B14F-4D97-AF65-F5344CB8AC3E}">
        <p14:creationId xmlns:p14="http://schemas.microsoft.com/office/powerpoint/2010/main" val="41563337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8A814-649A-A53D-0E96-FA2FB1319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Spaces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4DE6B-53B0-1C6B-45E4-031836D25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Pointing occurs within an n-dimensional space</a:t>
            </a:r>
          </a:p>
          <a:p>
            <a:r>
              <a:rPr lang="en-GB" dirty="0"/>
              <a:t>2D spaces</a:t>
            </a:r>
          </a:p>
          <a:p>
            <a:pPr lvl="1"/>
            <a:r>
              <a:rPr lang="en-GB" dirty="0"/>
              <a:t>X, Y</a:t>
            </a:r>
          </a:p>
          <a:p>
            <a:r>
              <a:rPr lang="en-GB" dirty="0"/>
              <a:t>3D spaces</a:t>
            </a:r>
          </a:p>
          <a:p>
            <a:pPr lvl="1"/>
            <a:r>
              <a:rPr lang="en-GB" dirty="0"/>
              <a:t>X, Y, Z plus orientations pitch, yaw, roll</a:t>
            </a:r>
          </a:p>
          <a:p>
            <a:pPr lvl="1"/>
            <a:endParaRPr lang="en-GB" dirty="0"/>
          </a:p>
          <a:p>
            <a:r>
              <a:rPr lang="en-GB" dirty="0"/>
              <a:t>Mouse	</a:t>
            </a:r>
          </a:p>
          <a:p>
            <a:pPr lvl="1"/>
            <a:r>
              <a:rPr lang="en-GB" dirty="0"/>
              <a:t>2D, movement of pointer reflects movement of device</a:t>
            </a:r>
          </a:p>
          <a:p>
            <a:r>
              <a:rPr lang="en-GB" dirty="0"/>
              <a:t>Game controller</a:t>
            </a:r>
          </a:p>
          <a:p>
            <a:pPr lvl="1"/>
            <a:r>
              <a:rPr lang="en-GB" dirty="0"/>
              <a:t>3D, one mushroom/buttons set for XYZ, second set for orientation</a:t>
            </a:r>
          </a:p>
          <a:p>
            <a:r>
              <a:rPr lang="en-GB" dirty="0"/>
              <a:t>VR controller</a:t>
            </a:r>
          </a:p>
          <a:p>
            <a:pPr lvl="1"/>
            <a:r>
              <a:rPr lang="en-GB" dirty="0"/>
              <a:t>3D, free movement of controller</a:t>
            </a:r>
          </a:p>
        </p:txBody>
      </p:sp>
    </p:spTree>
    <p:extLst>
      <p:ext uri="{BB962C8B-B14F-4D97-AF65-F5344CB8AC3E}">
        <p14:creationId xmlns:p14="http://schemas.microsoft.com/office/powerpoint/2010/main" val="8640736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8A982-29FB-4585-0A24-B52D4E6FC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9907B-B8F7-599D-45C3-B641077C5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0"/>
            <a:ext cx="8229600" cy="5799569"/>
          </a:xfrm>
        </p:spPr>
        <p:txBody>
          <a:bodyPr>
            <a:normAutofit/>
          </a:bodyPr>
          <a:lstStyle/>
          <a:p>
            <a:r>
              <a:rPr lang="en-GB" dirty="0"/>
              <a:t>Touch feels like the most natural interface, but does have some problems</a:t>
            </a:r>
          </a:p>
          <a:p>
            <a:r>
              <a:rPr lang="en-GB" dirty="0"/>
              <a:t>Strengths</a:t>
            </a:r>
          </a:p>
          <a:p>
            <a:pPr lvl="1"/>
            <a:r>
              <a:rPr lang="en-GB" dirty="0"/>
              <a:t>Familiar mapping – reach out and grab</a:t>
            </a:r>
          </a:p>
          <a:p>
            <a:pPr lvl="1"/>
            <a:r>
              <a:rPr lang="en-GB" dirty="0"/>
              <a:t>Fast selection</a:t>
            </a:r>
          </a:p>
          <a:p>
            <a:pPr lvl="1"/>
            <a:r>
              <a:rPr lang="en-GB" dirty="0"/>
              <a:t>Doesn’t need a separate device</a:t>
            </a:r>
          </a:p>
          <a:p>
            <a:r>
              <a:rPr lang="en-GB" dirty="0"/>
              <a:t>Weaknesses</a:t>
            </a:r>
          </a:p>
          <a:p>
            <a:pPr lvl="1"/>
            <a:r>
              <a:rPr lang="en-GB" dirty="0"/>
              <a:t>Occlusion – it’s difficult to see through a finger</a:t>
            </a:r>
          </a:p>
          <a:p>
            <a:pPr lvl="1"/>
            <a:r>
              <a:rPr lang="en-GB" dirty="0"/>
              <a:t>Imprecision – big fingers struggle with small controls</a:t>
            </a:r>
          </a:p>
          <a:p>
            <a:pPr lvl="1"/>
            <a:r>
              <a:rPr lang="en-GB" dirty="0"/>
              <a:t>Weak hover state – some touchscreens can detect light/firm touch but this isn’t standard yet</a:t>
            </a:r>
          </a:p>
          <a:p>
            <a:pPr lvl="1"/>
            <a:r>
              <a:rPr lang="en-GB" dirty="0"/>
              <a:t>Fatigue – accuracy drops with action repetition</a:t>
            </a:r>
          </a:p>
          <a:p>
            <a:pPr lvl="1"/>
            <a:r>
              <a:rPr lang="en-GB" dirty="0"/>
              <a:t>Accessibility – not everyone has fine digit control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6427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4795F-5945-D963-C875-39B5420FF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Touch-Free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69E28-0A0C-8BD1-0964-E1424D4DA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229600" cy="5799568"/>
          </a:xfrm>
        </p:spPr>
        <p:txBody>
          <a:bodyPr/>
          <a:lstStyle/>
          <a:p>
            <a:r>
              <a:rPr lang="en-GB" dirty="0"/>
              <a:t>Touch-free methods sense behaviour without requiring physical contact</a:t>
            </a:r>
          </a:p>
          <a:p>
            <a:r>
              <a:rPr lang="en-GB" dirty="0"/>
              <a:t>There are significant design risks with these</a:t>
            </a:r>
          </a:p>
          <a:p>
            <a:pPr lvl="1"/>
            <a:r>
              <a:rPr lang="en-GB" dirty="0"/>
              <a:t>Gesture – was the movement intentional?</a:t>
            </a:r>
          </a:p>
          <a:p>
            <a:pPr lvl="1"/>
            <a:r>
              <a:rPr lang="en-GB" dirty="0"/>
              <a:t>Gaze – are you reading or selecting? (Midas Touch)</a:t>
            </a:r>
          </a:p>
          <a:p>
            <a:pPr lvl="1"/>
            <a:r>
              <a:rPr lang="en-GB" dirty="0"/>
              <a:t>Proximity – how to identify active regions?</a:t>
            </a:r>
          </a:p>
          <a:p>
            <a:pPr lvl="1"/>
            <a:r>
              <a:rPr lang="en-GB" dirty="0"/>
              <a:t>Voice – speech may be misheard or unintended</a:t>
            </a:r>
          </a:p>
          <a:p>
            <a:r>
              <a:rPr lang="en-GB" dirty="0"/>
              <a:t>Physical controls support actions by giving clues through their shape, location, and label</a:t>
            </a:r>
          </a:p>
          <a:p>
            <a:pPr lvl="1"/>
            <a:r>
              <a:rPr lang="en-GB" dirty="0"/>
              <a:t>Affordance</a:t>
            </a:r>
          </a:p>
          <a:p>
            <a:pPr lvl="1"/>
            <a:r>
              <a:rPr lang="en-GB" dirty="0"/>
              <a:t>Touch-free actions may leave no visual trace</a:t>
            </a:r>
          </a:p>
          <a:p>
            <a:pPr lvl="1"/>
            <a:r>
              <a:rPr lang="en-GB" dirty="0"/>
              <a:t>Designers need to provide cursor indicators and good training</a:t>
            </a:r>
          </a:p>
          <a:p>
            <a:pPr lvl="1"/>
            <a:r>
              <a:rPr lang="en-GB" dirty="0"/>
              <a:t>We’ll look at this in detail in workshop 14</a:t>
            </a:r>
          </a:p>
        </p:txBody>
      </p:sp>
    </p:spTree>
    <p:extLst>
      <p:ext uri="{BB962C8B-B14F-4D97-AF65-F5344CB8AC3E}">
        <p14:creationId xmlns:p14="http://schemas.microsoft.com/office/powerpoint/2010/main" val="39727493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499FF-19BB-732E-8558-CFED206CB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Applications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F01B0-D98F-60FE-2E8A-EDC6BD94C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2"/>
            <a:ext cx="8391832" cy="5322896"/>
          </a:xfrm>
        </p:spPr>
        <p:txBody>
          <a:bodyPr/>
          <a:lstStyle/>
          <a:p>
            <a:r>
              <a:rPr lang="en-GB" dirty="0"/>
              <a:t>Don’t rely on a single mode – redundancy makes interactions more resilient</a:t>
            </a:r>
          </a:p>
          <a:p>
            <a:pPr lvl="1"/>
            <a:r>
              <a:rPr lang="en-GB" dirty="0"/>
              <a:t>Equivalent routes support different users and different environmental conditions</a:t>
            </a:r>
          </a:p>
          <a:p>
            <a:pPr lvl="1"/>
            <a:r>
              <a:rPr lang="en-GB" dirty="0"/>
              <a:t>This is more than accessibility</a:t>
            </a:r>
          </a:p>
          <a:p>
            <a:r>
              <a:rPr lang="en-GB" dirty="0"/>
              <a:t>Things to consider</a:t>
            </a:r>
          </a:p>
          <a:p>
            <a:pPr lvl="1"/>
            <a:r>
              <a:rPr lang="en-GB" dirty="0"/>
              <a:t>Multiple cues – colour, icon, text</a:t>
            </a:r>
          </a:p>
          <a:p>
            <a:pPr lvl="1"/>
            <a:r>
              <a:rPr lang="en-GB" dirty="0"/>
              <a:t>Equivalent input routes – touchscreen, speech</a:t>
            </a:r>
          </a:p>
          <a:p>
            <a:pPr lvl="1"/>
            <a:r>
              <a:rPr lang="en-GB" dirty="0"/>
              <a:t>Equivalent output routes – visual message, spoken prompt</a:t>
            </a:r>
          </a:p>
          <a:p>
            <a:pPr lvl="1"/>
            <a:r>
              <a:rPr lang="en-GB" dirty="0"/>
              <a:t>Alternative recovery routes – correct, undo, cancel, ask</a:t>
            </a:r>
          </a:p>
          <a:p>
            <a:r>
              <a:rPr lang="en-GB" dirty="0"/>
              <a:t>Redundancy is not just repetition</a:t>
            </a:r>
          </a:p>
          <a:p>
            <a:pPr lvl="1"/>
            <a:r>
              <a:rPr lang="en-GB" dirty="0"/>
              <a:t>Don’t provide every possible method, but identify essential tasks and likely failure modes, then fix them</a:t>
            </a:r>
          </a:p>
        </p:txBody>
      </p:sp>
    </p:spTree>
    <p:extLst>
      <p:ext uri="{BB962C8B-B14F-4D97-AF65-F5344CB8AC3E}">
        <p14:creationId xmlns:p14="http://schemas.microsoft.com/office/powerpoint/2010/main" val="37296605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C6158-A53D-91EF-4E9F-4D6626B44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0BFD8-82A0-9106-B0AA-92D0155CF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8431"/>
            <a:ext cx="8229600" cy="5666833"/>
          </a:xfrm>
        </p:spPr>
        <p:txBody>
          <a:bodyPr>
            <a:normAutofit/>
          </a:bodyPr>
          <a:lstStyle/>
          <a:p>
            <a:r>
              <a:rPr lang="en-GB" dirty="0"/>
              <a:t>Work in groups of 3-4</a:t>
            </a:r>
          </a:p>
          <a:p>
            <a:endParaRPr lang="en-GB" b="1" dirty="0"/>
          </a:p>
          <a:p>
            <a:r>
              <a:rPr lang="en-GB" b="1" dirty="0"/>
              <a:t>Scenario</a:t>
            </a:r>
            <a:endParaRPr lang="en-GB" dirty="0"/>
          </a:p>
          <a:p>
            <a:pPr lvl="1"/>
            <a:r>
              <a:rPr lang="en-GB" dirty="0"/>
              <a:t>An unstaffed museum ticket kiosk is located in a bright, noisy entrance. Visitors vary in age, language, vision, hearing, dexterity and digital confidence.</a:t>
            </a:r>
          </a:p>
          <a:p>
            <a:r>
              <a:rPr lang="en-GB" b="1" dirty="0"/>
              <a:t>Design</a:t>
            </a:r>
            <a:endParaRPr lang="en-GB" dirty="0"/>
          </a:p>
          <a:p>
            <a:pPr lvl="1"/>
            <a:r>
              <a:rPr lang="en-GB" dirty="0"/>
              <a:t>The primary input and output </a:t>
            </a:r>
          </a:p>
          <a:p>
            <a:pPr lvl="1"/>
            <a:r>
              <a:rPr lang="en-GB" dirty="0"/>
              <a:t>Two equivalent alternatives </a:t>
            </a:r>
          </a:p>
          <a:p>
            <a:pPr lvl="1"/>
            <a:r>
              <a:rPr lang="en-GB" dirty="0"/>
              <a:t>Progress, error and completion feedback </a:t>
            </a:r>
          </a:p>
          <a:p>
            <a:pPr lvl="1"/>
            <a:r>
              <a:rPr lang="en-GB" dirty="0"/>
              <a:t>Recovery from interruption </a:t>
            </a:r>
          </a:p>
          <a:p>
            <a:r>
              <a:rPr lang="en-GB" b="1" dirty="0"/>
              <a:t>Output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An annotated sketch and five justified requirements.</a:t>
            </a:r>
          </a:p>
        </p:txBody>
      </p:sp>
    </p:spTree>
    <p:extLst>
      <p:ext uri="{BB962C8B-B14F-4D97-AF65-F5344CB8AC3E}">
        <p14:creationId xmlns:p14="http://schemas.microsoft.com/office/powerpoint/2010/main" val="246548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2F645-7B9D-4DAE-C5BB-09AB74AAA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427B8-9309-A9E3-54A1-4ED248F3E9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Interaction Design Principles</a:t>
            </a:r>
          </a:p>
          <a:p>
            <a:endParaRPr lang="en-GB" dirty="0"/>
          </a:p>
          <a:p>
            <a:r>
              <a:rPr lang="en-GB" dirty="0"/>
              <a:t>Homework: Read the material at the links provided on Moodle. </a:t>
            </a:r>
          </a:p>
        </p:txBody>
      </p:sp>
    </p:spTree>
    <p:extLst>
      <p:ext uri="{BB962C8B-B14F-4D97-AF65-F5344CB8AC3E}">
        <p14:creationId xmlns:p14="http://schemas.microsoft.com/office/powerpoint/2010/main" val="18434412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PT Theme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PT Theme" id="{87AB44F9-5BD5-4D0F-9108-F6BFC04D5916}" vid="{81013AC9-E9D1-4625-BDE2-8AECD4041E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1632</Words>
  <Application>Microsoft Office PowerPoint</Application>
  <PresentationFormat>On-screen Show (4:3)</PresentationFormat>
  <Paragraphs>277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Aptos</vt:lpstr>
      <vt:lpstr>Georgia</vt:lpstr>
      <vt:lpstr>Trebuchet MS</vt:lpstr>
      <vt:lpstr>Wingdings</vt:lpstr>
      <vt:lpstr>Wingdings 2</vt:lpstr>
      <vt:lpstr>PPT Theme</vt:lpstr>
      <vt:lpstr>Usability Engineering</vt:lpstr>
      <vt:lpstr>Interactions</vt:lpstr>
      <vt:lpstr>Interactions Are Circular</vt:lpstr>
      <vt:lpstr>Interactions Are Device-Dependent</vt:lpstr>
      <vt:lpstr>Division Of Labour</vt:lpstr>
      <vt:lpstr>Interaction As A Control Loop</vt:lpstr>
      <vt:lpstr>Context Is Important!</vt:lpstr>
      <vt:lpstr>Evaluating Devices</vt:lpstr>
      <vt:lpstr>Keyboard Layouts</vt:lpstr>
      <vt:lpstr>Keyboard Layouts</vt:lpstr>
      <vt:lpstr>Keyboard Layouts</vt:lpstr>
      <vt:lpstr>Keyboard Layouts</vt:lpstr>
      <vt:lpstr>Chorded Keyboards</vt:lpstr>
      <vt:lpstr>Handwriting</vt:lpstr>
      <vt:lpstr>Speech Input</vt:lpstr>
      <vt:lpstr>Go Multimodal!</vt:lpstr>
      <vt:lpstr>Exercise</vt:lpstr>
      <vt:lpstr>Pointing</vt:lpstr>
      <vt:lpstr>Control Spaces</vt:lpstr>
      <vt:lpstr>Touch</vt:lpstr>
      <vt:lpstr>Touch-Free Systems</vt:lpstr>
      <vt:lpstr>Design Applications</vt:lpstr>
      <vt:lpstr>Exercise</vt:lpstr>
      <vt:lpstr>Next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Nik Whitehead</dc:creator>
  <cp:lastModifiedBy>Nik Whitehead</cp:lastModifiedBy>
  <cp:revision>23</cp:revision>
  <dcterms:created xsi:type="dcterms:W3CDTF">2026-08-03T13:38:05Z</dcterms:created>
  <dcterms:modified xsi:type="dcterms:W3CDTF">2026-09-04T13:42:02Z</dcterms:modified>
</cp:coreProperties>
</file>