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57" r:id="rId4"/>
    <p:sldId id="258" r:id="rId5"/>
    <p:sldId id="268" r:id="rId6"/>
    <p:sldId id="262" r:id="rId7"/>
    <p:sldId id="260" r:id="rId8"/>
    <p:sldId id="261" r:id="rId9"/>
    <p:sldId id="265" r:id="rId10"/>
    <p:sldId id="269" r:id="rId11"/>
    <p:sldId id="270" r:id="rId12"/>
    <p:sldId id="271" r:id="rId13"/>
    <p:sldId id="266" r:id="rId14"/>
    <p:sldId id="267" r:id="rId15"/>
    <p:sldId id="273" r:id="rId16"/>
    <p:sldId id="259" r:id="rId17"/>
    <p:sldId id="264" r:id="rId18"/>
    <p:sldId id="263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128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BC111D-5C3E-374E-9927-CB2A8E61CE60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466B8C-E7DF-CF46-A80F-44AA6CADEE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824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466B8C-E7DF-CF46-A80F-44AA6CADEE1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904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753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12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633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576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035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719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871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98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920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031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93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charset="0"/>
              <a:buNone/>
              <a:defRPr/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3AC2B-5554-144F-8908-04933899CBC5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018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74C21-8158-E04A-B718-878A2BA23003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0479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08A30D-4BDA-0D43-8E39-41DB0F46AC88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7114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EE891-BC1B-1140-A5A8-F5B579EAEAA8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353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368AE-69F7-2B44-A2FA-EC8C9599322B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598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3E3A3-86FA-C24D-ABE9-F1BE55B36B28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83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F33248-32F0-1C4F-94DA-AB9F76E0EB31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4507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B3026-FA33-924E-B6E4-E7A90FE8046C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9818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5DDF9-5339-DF4D-864B-0F22429BB6A9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7289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8CCCE-8DDB-FD47-A57B-63AACF72681D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7108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9334B-1FEF-5345-AF6A-B373E285C570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09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BACB8-36E3-B24F-9BF3-C18665A73203}" type="datetimeFigureOut">
              <a:rPr lang="en-US" smtClean="0"/>
              <a:t>10/6/2017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D20F9-CB47-D543-BF77-D47685724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288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  <a:latin typeface="Arial" charset="0"/>
              <a:ea typeface="ＭＳ Ｐゴシック" charset="0"/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38F9BF09-1146-7D4B-A260-6EFBE47F32A3}" type="slidenum">
              <a:rPr lang="en-GB">
                <a:solidFill>
                  <a:srgbClr val="FFFFFF"/>
                </a:solidFill>
                <a:latin typeface="Arial" charset="0"/>
                <a:ea typeface="ＭＳ Ｐゴシック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FFFFFF"/>
              </a:solidFill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3749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charset="0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Outdoor Adventure Education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An introduction to the OAE programme at the University of Wales Trinity St David.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95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39618"/>
            <a:ext cx="8229600" cy="1433475"/>
          </a:xfrm>
        </p:spPr>
        <p:txBody>
          <a:bodyPr>
            <a:noAutofit/>
          </a:bodyPr>
          <a:lstStyle/>
          <a:p>
            <a:r>
              <a:rPr lang="en-GB" sz="3600" dirty="0" smtClean="0"/>
              <a:t>This presentation will introduce key concepts that form the foundation of your first year of study: 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816" y="2563750"/>
            <a:ext cx="8229600" cy="4525963"/>
          </a:xfrm>
        </p:spPr>
        <p:txBody>
          <a:bodyPr/>
          <a:lstStyle/>
          <a:p>
            <a:r>
              <a:rPr lang="en-GB" dirty="0" smtClean="0"/>
              <a:t>Outdoor adventure education (OAE)</a:t>
            </a:r>
          </a:p>
          <a:p>
            <a:r>
              <a:rPr lang="en-GB" dirty="0" smtClean="0"/>
              <a:t>Challenge by choice</a:t>
            </a:r>
          </a:p>
          <a:p>
            <a:r>
              <a:rPr lang="en-GB" dirty="0" smtClean="0"/>
              <a:t>Experiential learning theory (ELT)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8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Outdoor Adventure Education</a:t>
            </a:r>
            <a:br>
              <a:rPr lang="en-GB" dirty="0" smtClean="0"/>
            </a:br>
            <a:r>
              <a:rPr lang="en-GB" dirty="0" smtClean="0"/>
              <a:t>How to define 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Using a dictionary…</a:t>
            </a:r>
          </a:p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Outdoor:</a:t>
            </a:r>
          </a:p>
          <a:p>
            <a:pPr marL="0" indent="0">
              <a:buNone/>
            </a:pPr>
            <a:r>
              <a:rPr lang="en-GB" sz="3600" dirty="0" smtClean="0"/>
              <a:t>Adventure:</a:t>
            </a:r>
          </a:p>
          <a:p>
            <a:pPr marL="0" indent="0">
              <a:buNone/>
            </a:pPr>
            <a:r>
              <a:rPr lang="en-GB" sz="3600" dirty="0" smtClean="0"/>
              <a:t>Education:</a:t>
            </a:r>
          </a:p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… provides a generic/ simple definition based on the individual components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0741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Outdoor Adventure Education</a:t>
            </a:r>
            <a:br>
              <a:rPr lang="en-GB" dirty="0" smtClean="0"/>
            </a:br>
            <a:r>
              <a:rPr lang="en-GB" dirty="0" smtClean="0"/>
              <a:t>How to define it.. Precisely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By using specialist texts…</a:t>
            </a:r>
          </a:p>
          <a:p>
            <a:pPr marL="0" indent="0">
              <a:buNone/>
            </a:pPr>
            <a:r>
              <a:rPr lang="en-GB" dirty="0" err="1" smtClean="0"/>
              <a:t>Ewert</a:t>
            </a:r>
            <a:r>
              <a:rPr lang="en-GB" dirty="0" smtClean="0"/>
              <a:t> and </a:t>
            </a:r>
            <a:r>
              <a:rPr lang="en-GB" dirty="0" err="1" smtClean="0"/>
              <a:t>Sibthorp</a:t>
            </a:r>
            <a:r>
              <a:rPr lang="en-GB" dirty="0" smtClean="0"/>
              <a:t> (2014, p4-6)</a:t>
            </a:r>
          </a:p>
          <a:p>
            <a:pPr marL="0" indent="0">
              <a:buNone/>
            </a:pPr>
            <a:r>
              <a:rPr lang="en-GB" dirty="0" smtClean="0"/>
              <a:t>Dickson and </a:t>
            </a:r>
            <a:r>
              <a:rPr lang="en-GB" dirty="0" err="1" smtClean="0"/>
              <a:t>Gray</a:t>
            </a:r>
            <a:r>
              <a:rPr lang="en-GB" dirty="0" smtClean="0"/>
              <a:t> (2012, p4-6)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…and cross </a:t>
            </a:r>
            <a:r>
              <a:rPr lang="en-GB" dirty="0" smtClean="0"/>
              <a:t>reference </a:t>
            </a:r>
            <a:r>
              <a:rPr lang="en-GB" dirty="0" smtClean="0"/>
              <a:t>those texts with other texts and our own experiences, to arrive at useful definition that we value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418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thoughts on OAE…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Adventure is central to OAE </a:t>
            </a:r>
          </a:p>
          <a:p>
            <a:r>
              <a:rPr lang="en-GB" dirty="0" smtClean="0"/>
              <a:t>Its contentious</a:t>
            </a:r>
          </a:p>
          <a:p>
            <a:r>
              <a:rPr lang="en-GB" dirty="0" smtClean="0"/>
              <a:t>Its subjective</a:t>
            </a:r>
          </a:p>
          <a:p>
            <a:r>
              <a:rPr lang="en-GB" dirty="0" smtClean="0"/>
              <a:t>Its dynamic</a:t>
            </a:r>
          </a:p>
          <a:p>
            <a:pPr marL="0" indent="0">
              <a:buNone/>
            </a:pPr>
            <a:r>
              <a:rPr lang="en-GB" dirty="0" smtClean="0"/>
              <a:t> Most definitions or conceptions of adventure include  or associate with “risk” and “challenge”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92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risks…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Tangible, physical: Injury, loss, damage, death</a:t>
            </a:r>
          </a:p>
          <a:p>
            <a:r>
              <a:rPr lang="en-GB" dirty="0" smtClean="0"/>
              <a:t>Cognitive: understanding and appreciation</a:t>
            </a:r>
          </a:p>
          <a:p>
            <a:r>
              <a:rPr lang="en-GB" dirty="0" smtClean="0"/>
              <a:t>Emotional: personal/ social feelings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904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Challenges…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Physical: demanding skill or physical fitness- speed, strength endurance, flexibility</a:t>
            </a:r>
          </a:p>
          <a:p>
            <a:r>
              <a:rPr lang="en-GB" dirty="0" smtClean="0"/>
              <a:t>Cognitive: critical thinking, to move beyond what you know, to question and speculate </a:t>
            </a:r>
          </a:p>
          <a:p>
            <a:r>
              <a:rPr lang="en-GB" dirty="0" smtClean="0"/>
              <a:t>Emotional: resilience, confidence, </a:t>
            </a:r>
          </a:p>
        </p:txBody>
      </p:sp>
    </p:spTree>
    <p:extLst>
      <p:ext uri="{BB962C8B-B14F-4D97-AF65-F5344CB8AC3E}">
        <p14:creationId xmlns:p14="http://schemas.microsoft.com/office/powerpoint/2010/main" val="2937228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Experiential </a:t>
            </a:r>
            <a:r>
              <a:rPr lang="en-GB" dirty="0"/>
              <a:t>L</a:t>
            </a:r>
            <a:r>
              <a:rPr lang="en-GB" dirty="0" smtClean="0"/>
              <a:t>earning Theory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There are many perspectives on ELT</a:t>
            </a:r>
          </a:p>
          <a:p>
            <a:r>
              <a:rPr lang="en-GB" dirty="0" smtClean="0"/>
              <a:t>For our purposes we start by adopting </a:t>
            </a:r>
          </a:p>
          <a:p>
            <a:r>
              <a:rPr lang="en-GB" dirty="0" smtClean="0"/>
              <a:t>“Kolb’s Cycle for learning” (1984)</a:t>
            </a:r>
          </a:p>
          <a:p>
            <a:r>
              <a:rPr lang="en-GB" dirty="0" smtClean="0"/>
              <a:t>Kolb developed </a:t>
            </a:r>
            <a:r>
              <a:rPr lang="en-GB" dirty="0" smtClean="0"/>
              <a:t>his </a:t>
            </a:r>
            <a:r>
              <a:rPr lang="en-GB" dirty="0" smtClean="0"/>
              <a:t>model </a:t>
            </a:r>
            <a:r>
              <a:rPr lang="en-GB" dirty="0" smtClean="0"/>
              <a:t>based on his reading of </a:t>
            </a:r>
            <a:r>
              <a:rPr lang="en-GB" dirty="0" smtClean="0"/>
              <a:t>ideas from </a:t>
            </a:r>
            <a:r>
              <a:rPr lang="en-GB" b="1" dirty="0" smtClean="0"/>
              <a:t>John </a:t>
            </a:r>
            <a:r>
              <a:rPr lang="en-GB" b="1" dirty="0" smtClean="0"/>
              <a:t>Dewey </a:t>
            </a:r>
            <a:r>
              <a:rPr lang="en-GB" dirty="0" smtClean="0"/>
              <a:t>and </a:t>
            </a:r>
            <a:r>
              <a:rPr lang="en-GB" b="1" dirty="0" smtClean="0"/>
              <a:t>Kurt </a:t>
            </a:r>
            <a:r>
              <a:rPr lang="en-GB" b="1" dirty="0" smtClean="0"/>
              <a:t>Lewin</a:t>
            </a:r>
          </a:p>
          <a:p>
            <a:r>
              <a:rPr lang="en-GB" dirty="0"/>
              <a:t>Kolb believes “</a:t>
            </a:r>
            <a:r>
              <a:rPr lang="en-GB" b="1" dirty="0"/>
              <a:t>learning is the process whereby knowledge is created through the transformation of experience</a:t>
            </a:r>
            <a:r>
              <a:rPr lang="en-GB" dirty="0"/>
              <a:t>” (1984, p. 38)[</a:t>
            </a:r>
            <a:r>
              <a:rPr lang="en-GB" dirty="0" smtClean="0"/>
              <a:t>n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995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799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260648"/>
            <a:ext cx="7815290" cy="2171714"/>
          </a:xfrm>
        </p:spPr>
        <p:txBody>
          <a:bodyPr>
            <a:noAutofit/>
          </a:bodyPr>
          <a:lstStyle/>
          <a:p>
            <a:pPr eaLnBrk="1" hangingPunct="1"/>
            <a:r>
              <a:rPr lang="en-GB" sz="5400" b="1" dirty="0" smtClean="0"/>
              <a:t>Reflection as constructivist learning: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528" y="2636912"/>
            <a:ext cx="8567739" cy="17526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n-GB" dirty="0"/>
              <a:t>The learner is active in the process, as opposed to passive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dirty="0" smtClean="0"/>
              <a:t>Learner constructs own knowledge, their personal truth</a:t>
            </a:r>
          </a:p>
          <a:p>
            <a:pPr>
              <a:lnSpc>
                <a:spcPct val="80000"/>
              </a:lnSpc>
              <a:buFontTx/>
              <a:buChar char="•"/>
            </a:pPr>
            <a:r>
              <a:rPr lang="en-GB" dirty="0"/>
              <a:t>Knowledge is constructed by reflecting on experiences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dirty="0" smtClean="0"/>
              <a:t>Learning is non-linear, knowledge is tested and re-evaluated </a:t>
            </a:r>
          </a:p>
        </p:txBody>
      </p:sp>
    </p:spTree>
    <p:extLst>
      <p:ext uri="{BB962C8B-B14F-4D97-AF65-F5344CB8AC3E}">
        <p14:creationId xmlns:p14="http://schemas.microsoft.com/office/powerpoint/2010/main" val="146434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chemeClr val="tx1"/>
                </a:solidFill>
              </a:rPr>
              <a:t>John Dewey (1933: </a:t>
            </a:r>
            <a:r>
              <a:rPr lang="en-GB" sz="4000" dirty="0" smtClean="0">
                <a:solidFill>
                  <a:schemeClr val="tx1"/>
                </a:solidFill>
              </a:rPr>
              <a:t>p. 118</a:t>
            </a:r>
            <a:r>
              <a:rPr lang="en-GB" sz="4000" b="1" dirty="0" smtClean="0">
                <a:solidFill>
                  <a:schemeClr val="tx1"/>
                </a:solidFill>
              </a:rPr>
              <a:t>)</a:t>
            </a:r>
            <a:r>
              <a:rPr lang="en-GB" sz="4000" dirty="0" smtClean="0">
                <a:solidFill>
                  <a:schemeClr val="tx1"/>
                </a:solidFill>
              </a:rPr>
              <a:t>: </a:t>
            </a:r>
            <a:r>
              <a:rPr lang="en-GB" sz="4000" i="1" dirty="0" smtClean="0">
                <a:solidFill>
                  <a:schemeClr val="tx1"/>
                </a:solidFill>
              </a:rPr>
              <a:t>How We Think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2950" cy="4525963"/>
          </a:xfrm>
          <a:noFill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GB" sz="4000" dirty="0" smtClean="0">
                <a:solidFill>
                  <a:schemeClr val="tx1"/>
                </a:solidFill>
              </a:rPr>
              <a:t>Dewey defined reflective thought as:</a:t>
            </a: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GB" sz="4000" dirty="0" smtClean="0">
                <a:solidFill>
                  <a:schemeClr val="tx1"/>
                </a:solidFill>
              </a:rPr>
              <a:t> </a:t>
            </a:r>
            <a:r>
              <a:rPr lang="en-GB" sz="4000" i="1" dirty="0" smtClean="0">
                <a:solidFill>
                  <a:schemeClr val="tx1"/>
                </a:solidFill>
              </a:rPr>
              <a:t>'Active, persistent, and careful consideration of any belief or supposed form of knowledge in the light of the grounds that support it and the further conclusions to which it tends</a:t>
            </a:r>
            <a:r>
              <a:rPr lang="en-GB" sz="4000" dirty="0" smtClean="0">
                <a:solidFill>
                  <a:schemeClr val="tx1"/>
                </a:solidFill>
              </a:rPr>
              <a:t>'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413767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Critique of ELT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Bowers (2005) argues that </a:t>
            </a:r>
            <a:r>
              <a:rPr lang="en-US" dirty="0" smtClean="0"/>
              <a:t>the </a:t>
            </a:r>
            <a:r>
              <a:rPr lang="en-US" dirty="0"/>
              <a:t>assumption that students learn more effectively when they construct their own knowledge, potentially restricts students’ knowledge to what they can learn from their own direct experience.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can be see to deny heritage and tradition and may be viewed as colonial.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072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Critique of ELT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Vince </a:t>
            </a:r>
            <a:r>
              <a:rPr lang="en-US" dirty="0"/>
              <a:t>(1998) suggests </a:t>
            </a:r>
            <a:r>
              <a:rPr lang="en-US" dirty="0" smtClean="0"/>
              <a:t>that ELT assumes </a:t>
            </a:r>
            <a:r>
              <a:rPr lang="en-US" dirty="0"/>
              <a:t>people </a:t>
            </a:r>
            <a:r>
              <a:rPr lang="en-US" dirty="0" smtClean="0"/>
              <a:t>“are </a:t>
            </a:r>
            <a:r>
              <a:rPr lang="en-US" dirty="0"/>
              <a:t>open to experience, not defended against it. People’s behavior... emerges out of deeply held patterns and unconscious processes that both encourage and discourage learning from experience” (p. 308). </a:t>
            </a:r>
            <a:endParaRPr lang="en-US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Abandoning the security of what you know can be difficult!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029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9512" y="260648"/>
            <a:ext cx="8640960" cy="777875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4000" b="1" i="1" dirty="0"/>
              <a:t>Challenge by Choice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342018"/>
            <a:ext cx="8892729" cy="4967302"/>
          </a:xfrm>
          <a:noFill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dirty="0" smtClean="0">
                <a:solidFill>
                  <a:schemeClr val="tx1"/>
                </a:solidFill>
              </a:rPr>
              <a:t>I</a:t>
            </a:r>
            <a:r>
              <a:rPr lang="en-GB" dirty="0" err="1" smtClean="0">
                <a:solidFill>
                  <a:schemeClr val="tx1"/>
                </a:solidFill>
              </a:rPr>
              <a:t>nvites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voluntary </a:t>
            </a:r>
            <a:r>
              <a:rPr lang="en-GB" dirty="0">
                <a:solidFill>
                  <a:schemeClr val="tx1"/>
                </a:solidFill>
              </a:rPr>
              <a:t>participation in activities within a cooperative environment -participants may elect to sit out an activity and this right should be respected by all other parties </a:t>
            </a:r>
          </a:p>
          <a:p>
            <a:pPr>
              <a:lnSpc>
                <a:spcPct val="80000"/>
              </a:lnSpc>
            </a:pPr>
            <a:r>
              <a:rPr lang="en-US" dirty="0" smtClean="0">
                <a:solidFill>
                  <a:schemeClr val="tx1"/>
                </a:solidFill>
              </a:rPr>
              <a:t>A</a:t>
            </a:r>
            <a:r>
              <a:rPr lang="en-GB" dirty="0" err="1" smtClean="0">
                <a:solidFill>
                  <a:schemeClr val="tx1"/>
                </a:solidFill>
              </a:rPr>
              <a:t>ims</a:t>
            </a:r>
            <a:r>
              <a:rPr lang="en-GB" dirty="0" smtClean="0">
                <a:solidFill>
                  <a:schemeClr val="tx1"/>
                </a:solidFill>
              </a:rPr>
              <a:t> to </a:t>
            </a:r>
            <a:r>
              <a:rPr lang="en-GB" dirty="0">
                <a:solidFill>
                  <a:schemeClr val="tx1"/>
                </a:solidFill>
              </a:rPr>
              <a:t>encourage each participant to set their own goals and definitions of success. </a:t>
            </a:r>
          </a:p>
          <a:p>
            <a:pPr>
              <a:lnSpc>
                <a:spcPct val="80000"/>
              </a:lnSpc>
            </a:pPr>
            <a:r>
              <a:rPr lang="en-US" dirty="0" smtClean="0">
                <a:solidFill>
                  <a:schemeClr val="tx1"/>
                </a:solidFill>
              </a:rPr>
              <a:t>A</a:t>
            </a:r>
            <a:r>
              <a:rPr lang="en-GB" dirty="0" err="1" smtClean="0">
                <a:solidFill>
                  <a:schemeClr val="tx1"/>
                </a:solidFill>
              </a:rPr>
              <a:t>llows</a:t>
            </a:r>
            <a:r>
              <a:rPr lang="en-GB" dirty="0" smtClean="0">
                <a:solidFill>
                  <a:schemeClr val="tx1"/>
                </a:solidFill>
              </a:rPr>
              <a:t> individuals to </a:t>
            </a:r>
            <a:r>
              <a:rPr lang="en-GB" dirty="0">
                <a:solidFill>
                  <a:schemeClr val="tx1"/>
                </a:solidFill>
              </a:rPr>
              <a:t>take </a:t>
            </a:r>
            <a:r>
              <a:rPr lang="en-GB" dirty="0" smtClean="0">
                <a:solidFill>
                  <a:schemeClr val="tx1"/>
                </a:solidFill>
              </a:rPr>
              <a:t>responsibility for their chosen behaviour</a:t>
            </a:r>
            <a:endParaRPr lang="en-GB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en-US" dirty="0" smtClean="0">
                <a:solidFill>
                  <a:schemeClr val="tx1"/>
                </a:solidFill>
              </a:rPr>
              <a:t>R</a:t>
            </a:r>
            <a:r>
              <a:rPr lang="en-GB" dirty="0" err="1" smtClean="0">
                <a:solidFill>
                  <a:schemeClr val="tx1"/>
                </a:solidFill>
              </a:rPr>
              <a:t>ecognises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that individuals stand to benefit more by </a:t>
            </a:r>
            <a:r>
              <a:rPr lang="en-GB" i="1" dirty="0">
                <a:solidFill>
                  <a:schemeClr val="tx1"/>
                </a:solidFill>
              </a:rPr>
              <a:t>refusing </a:t>
            </a:r>
            <a:r>
              <a:rPr lang="en-GB" dirty="0">
                <a:solidFill>
                  <a:schemeClr val="tx1"/>
                </a:solidFill>
              </a:rPr>
              <a:t>to participate on occasions than unthinkingly </a:t>
            </a:r>
            <a:r>
              <a:rPr lang="en-GB" dirty="0" smtClean="0">
                <a:solidFill>
                  <a:schemeClr val="tx1"/>
                </a:solidFill>
              </a:rPr>
              <a:t>or </a:t>
            </a:r>
            <a:r>
              <a:rPr lang="en-GB" dirty="0">
                <a:solidFill>
                  <a:schemeClr val="tx1"/>
                </a:solidFill>
              </a:rPr>
              <a:t>resentfully participating. </a:t>
            </a:r>
          </a:p>
        </p:txBody>
      </p:sp>
    </p:spTree>
    <p:extLst>
      <p:ext uri="{BB962C8B-B14F-4D97-AF65-F5344CB8AC3E}">
        <p14:creationId xmlns:p14="http://schemas.microsoft.com/office/powerpoint/2010/main" val="192425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learning </a:t>
            </a:r>
            <a:r>
              <a:rPr lang="en-US" dirty="0"/>
              <a:t>is ‘embedded within the environment, it is entwined with people, places and things’ (Carr et al., 2008, p. 51). </a:t>
            </a:r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65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367" y="1299334"/>
            <a:ext cx="8627586" cy="482682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100" dirty="0"/>
              <a:t>Bowers, C. (2005). </a:t>
            </a:r>
            <a:r>
              <a:rPr lang="en-US" sz="3100" i="1" dirty="0"/>
              <a:t>The false promises of constructivist theories of learning: A global and ecological critique. </a:t>
            </a:r>
            <a:r>
              <a:rPr lang="en-US" sz="3100" dirty="0"/>
              <a:t>New York: Peter Lang. </a:t>
            </a:r>
            <a:endParaRPr lang="en-US" sz="3100" dirty="0" smtClean="0"/>
          </a:p>
          <a:p>
            <a:pPr marL="0" indent="0">
              <a:buNone/>
            </a:pPr>
            <a:r>
              <a:rPr lang="en-US" sz="3100" dirty="0" smtClean="0"/>
              <a:t>Brown, M. (2009). ‘</a:t>
            </a:r>
            <a:r>
              <a:rPr lang="en-US" sz="3100" dirty="0" err="1" smtClean="0"/>
              <a:t>Reconceptualising</a:t>
            </a:r>
            <a:r>
              <a:rPr lang="en-US" sz="3100" dirty="0" smtClean="0"/>
              <a:t> outdoor adventure education: Activity in search of an appropriate theory’. </a:t>
            </a:r>
            <a:r>
              <a:rPr lang="en-US" sz="3100" i="1" dirty="0" smtClean="0"/>
              <a:t>Australian </a:t>
            </a:r>
            <a:r>
              <a:rPr lang="en-US" sz="3100" i="1" dirty="0"/>
              <a:t>Journal of Outdoor Education</a:t>
            </a:r>
            <a:r>
              <a:rPr lang="en-US" sz="3100" dirty="0"/>
              <a:t>, 13(2), 3-</a:t>
            </a:r>
            <a:r>
              <a:rPr lang="en-US" sz="3100" dirty="0" smtClean="0"/>
              <a:t>13</a:t>
            </a:r>
          </a:p>
          <a:p>
            <a:pPr marL="0" indent="0">
              <a:buNone/>
            </a:pPr>
            <a:r>
              <a:rPr lang="en-US" sz="3100" dirty="0" smtClean="0"/>
              <a:t>Brown, M. </a:t>
            </a:r>
            <a:r>
              <a:rPr lang="en-US" sz="3100" dirty="0"/>
              <a:t>&amp; </a:t>
            </a:r>
            <a:r>
              <a:rPr lang="en-US" sz="3100" dirty="0" smtClean="0"/>
              <a:t>Fraser, D. </a:t>
            </a:r>
            <a:r>
              <a:rPr lang="en-US" sz="3100" dirty="0"/>
              <a:t>(2009</a:t>
            </a:r>
            <a:r>
              <a:rPr lang="en-US" sz="3100" dirty="0" smtClean="0"/>
              <a:t>) </a:t>
            </a:r>
            <a:r>
              <a:rPr lang="en-US" sz="3100" dirty="0" err="1" smtClean="0"/>
              <a:t>‘Re</a:t>
            </a:r>
            <a:r>
              <a:rPr lang="en-US" sz="3100" dirty="0" smtClean="0"/>
              <a:t>-evaluating </a:t>
            </a:r>
            <a:r>
              <a:rPr lang="en-US" sz="3100" dirty="0"/>
              <a:t>risk and exploring educational </a:t>
            </a:r>
            <a:r>
              <a:rPr lang="en-US" sz="3100" dirty="0" smtClean="0"/>
              <a:t>alternatives’. </a:t>
            </a:r>
            <a:r>
              <a:rPr lang="en-US" sz="3100" i="1" dirty="0"/>
              <a:t>Journal of Adventure Education &amp; Outdoor Learning</a:t>
            </a:r>
            <a:r>
              <a:rPr lang="en-US" sz="3100" dirty="0"/>
              <a:t>, 9:1, 61-77 </a:t>
            </a:r>
            <a:endParaRPr lang="en-US" sz="3100" dirty="0" smtClean="0"/>
          </a:p>
          <a:p>
            <a:pPr marL="0" indent="0">
              <a:buNone/>
            </a:pPr>
            <a:r>
              <a:rPr lang="en-US" sz="3100" dirty="0" smtClean="0"/>
              <a:t>Dickson, T. J. &amp; Gray, T.L. (2012) risk management in the Outdoors, Cambridge University Press</a:t>
            </a:r>
          </a:p>
          <a:p>
            <a:pPr marL="0" lvl="0" indent="0" defTabSz="914400">
              <a:buNone/>
            </a:pPr>
            <a:r>
              <a:rPr lang="en-GB" sz="3100" dirty="0">
                <a:solidFill>
                  <a:prstClr val="black"/>
                </a:solidFill>
              </a:rPr>
              <a:t>Rohnke, K. (2000) Kurt Hahn address - 2000 AEE </a:t>
            </a:r>
            <a:r>
              <a:rPr lang="en-GB" sz="3100" dirty="0" smtClean="0">
                <a:solidFill>
                  <a:prstClr val="black"/>
                </a:solidFill>
              </a:rPr>
              <a:t>International Conference</a:t>
            </a:r>
            <a:r>
              <a:rPr lang="en-GB" sz="3100" dirty="0">
                <a:solidFill>
                  <a:prstClr val="black"/>
                </a:solidFill>
              </a:rPr>
              <a:t>. </a:t>
            </a:r>
            <a:r>
              <a:rPr lang="en-GB" sz="3100" i="1" dirty="0">
                <a:solidFill>
                  <a:prstClr val="black"/>
                </a:solidFill>
              </a:rPr>
              <a:t>Journal of Experiential Education</a:t>
            </a:r>
            <a:r>
              <a:rPr lang="en-GB" sz="3100" dirty="0">
                <a:solidFill>
                  <a:prstClr val="black"/>
                </a:solidFill>
              </a:rPr>
              <a:t>, </a:t>
            </a:r>
            <a:r>
              <a:rPr lang="en-GB" sz="3100" i="1" dirty="0">
                <a:solidFill>
                  <a:prstClr val="black"/>
                </a:solidFill>
              </a:rPr>
              <a:t>23</a:t>
            </a:r>
            <a:r>
              <a:rPr lang="en-GB" sz="3100" dirty="0">
                <a:solidFill>
                  <a:prstClr val="black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3100" dirty="0" smtClean="0"/>
              <a:t>Vince</a:t>
            </a:r>
            <a:r>
              <a:rPr lang="en-US" sz="3100" dirty="0"/>
              <a:t>, R. (1998). </a:t>
            </a:r>
            <a:r>
              <a:rPr lang="en-US" sz="3100" dirty="0" smtClean="0"/>
              <a:t>‘Behind </a:t>
            </a:r>
            <a:r>
              <a:rPr lang="en-US" sz="3100" dirty="0"/>
              <a:t>and beyond Kolb’s learning </a:t>
            </a:r>
            <a:r>
              <a:rPr lang="en-US" sz="3100" dirty="0" smtClean="0"/>
              <a:t>cycle’. </a:t>
            </a:r>
            <a:r>
              <a:rPr lang="en-US" sz="3100" i="1" dirty="0"/>
              <a:t>Journal of Management Education, 22(3), </a:t>
            </a:r>
            <a:r>
              <a:rPr lang="en-US" sz="3100" dirty="0"/>
              <a:t>304-319. </a:t>
            </a:r>
            <a:endParaRPr lang="en-US" sz="3100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11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…the </a:t>
            </a:r>
            <a:r>
              <a:rPr lang="en-US" dirty="0"/>
              <a:t>elements of place, space and cultural tools combine with interactions between people. This transformed territory stresses the totality of the experience as a shared enterprise; one in which all may be changed. Thus, such learning emanates from a view of OAE as a community of practice </a:t>
            </a:r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37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3611</TotalTime>
  <Words>812</Words>
  <Application>Microsoft Office PowerPoint</Application>
  <PresentationFormat>On-screen Show (4:3)</PresentationFormat>
  <Paragraphs>71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ＭＳ Ｐゴシック</vt:lpstr>
      <vt:lpstr>Arial</vt:lpstr>
      <vt:lpstr>Calibri</vt:lpstr>
      <vt:lpstr>Wingdings</vt:lpstr>
      <vt:lpstr>Office Theme</vt:lpstr>
      <vt:lpstr>Clouds</vt:lpstr>
      <vt:lpstr>Outdoor Adventure Education</vt:lpstr>
      <vt:lpstr>This presentation will introduce key concepts that form the foundation of your first year of study: </vt:lpstr>
      <vt:lpstr>Outdoor Adventure Education How to define it</vt:lpstr>
      <vt:lpstr>Outdoor Adventure Education How to define it.. Precisely</vt:lpstr>
      <vt:lpstr>Some thoughts on OAE…</vt:lpstr>
      <vt:lpstr>The risks… </vt:lpstr>
      <vt:lpstr>Challenges… </vt:lpstr>
      <vt:lpstr>Experiential Learning Theory</vt:lpstr>
      <vt:lpstr>PowerPoint Presentation</vt:lpstr>
      <vt:lpstr>Reflection as constructivist learning: </vt:lpstr>
      <vt:lpstr>John Dewey (1933: p. 118): How We Think</vt:lpstr>
      <vt:lpstr>Critique of ELT</vt:lpstr>
      <vt:lpstr>Critique of ELT</vt:lpstr>
      <vt:lpstr>Challenge by Choice</vt:lpstr>
      <vt:lpstr>PowerPoint Presentation</vt:lpstr>
      <vt:lpstr>References </vt:lpstr>
      <vt:lpstr>PowerPoint Presentation</vt:lpstr>
    </vt:vector>
  </TitlesOfParts>
  <Company>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Outdoor Adventure Education</dc:title>
  <dc:creator>SHOE7</dc:creator>
  <cp:lastModifiedBy>Graham Harvey</cp:lastModifiedBy>
  <cp:revision>24</cp:revision>
  <dcterms:created xsi:type="dcterms:W3CDTF">2017-10-03T10:05:59Z</dcterms:created>
  <dcterms:modified xsi:type="dcterms:W3CDTF">2017-10-06T07:59:12Z</dcterms:modified>
</cp:coreProperties>
</file>