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0"/>
  </p:notesMasterIdLst>
  <p:sldIdLst>
    <p:sldId id="256" r:id="rId2"/>
    <p:sldId id="261" r:id="rId3"/>
    <p:sldId id="262" r:id="rId4"/>
    <p:sldId id="257" r:id="rId5"/>
    <p:sldId id="263" r:id="rId6"/>
    <p:sldId id="258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86" d="100"/>
          <a:sy n="86" d="100"/>
        </p:scale>
        <p:origin x="28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B9DA7E-731B-4CEF-9FB4-2E783EFA64FE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4EA587-E1EF-4303-B2E1-18D705623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352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5FEF47-9BDA-488B-BA99-3A24FECBE1E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8177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5FEF47-9BDA-488B-BA99-3A24FECBE1E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39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5FEF47-9BDA-488B-BA99-3A24FECBE1E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834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5FEF47-9BDA-488B-BA99-3A24FECBE1E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81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FE5CC-CC67-4F9F-9ABF-92BA669AF99E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9FC3-D412-47B0-98F4-59B4DC7D1C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579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FE5CC-CC67-4F9F-9ABF-92BA669AF99E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9FC3-D412-47B0-98F4-59B4DC7D1C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507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FE5CC-CC67-4F9F-9ABF-92BA669AF99E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9FC3-D412-47B0-98F4-59B4DC7D1C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0601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FE5CC-CC67-4F9F-9ABF-92BA669AF99E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9FC3-D412-47B0-98F4-59B4DC7D1C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717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FE5CC-CC67-4F9F-9ABF-92BA669AF99E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9FC3-D412-47B0-98F4-59B4DC7D1C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129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FE5CC-CC67-4F9F-9ABF-92BA669AF99E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9FC3-D412-47B0-98F4-59B4DC7D1C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6806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FE5CC-CC67-4F9F-9ABF-92BA669AF99E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9FC3-D412-47B0-98F4-59B4DC7D1C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765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FE5CC-CC67-4F9F-9ABF-92BA669AF99E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9FC3-D412-47B0-98F4-59B4DC7D1C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14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FE5CC-CC67-4F9F-9ABF-92BA669AF99E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9FC3-D412-47B0-98F4-59B4DC7D1C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078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FE5CC-CC67-4F9F-9ABF-92BA669AF99E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9FC3-D412-47B0-98F4-59B4DC7D1C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6130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FE5CC-CC67-4F9F-9ABF-92BA669AF99E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9FC3-D412-47B0-98F4-59B4DC7D1C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3086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FE5CC-CC67-4F9F-9ABF-92BA669AF99E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9FC3-D412-47B0-98F4-59B4DC7D1C2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874263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FE5CC-CC67-4F9F-9ABF-92BA669AF99E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9FC3-D412-47B0-98F4-59B4DC7D1C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8127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FE5CC-CC67-4F9F-9ABF-92BA669AF99E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9FC3-D412-47B0-98F4-59B4DC7D1C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1736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FE5CC-CC67-4F9F-9ABF-92BA669AF99E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9FC3-D412-47B0-98F4-59B4DC7D1C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795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FE5CC-CC67-4F9F-9ABF-92BA669AF99E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9FC3-D412-47B0-98F4-59B4DC7D1C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7737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FE5CC-CC67-4F9F-9ABF-92BA669AF99E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B9FC3-D412-47B0-98F4-59B4DC7D1C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273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11FE5CC-CC67-4F9F-9ABF-92BA669AF99E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5B9FC3-D412-47B0-98F4-59B4DC7D1C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57433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rseus.tufts.edu/hopper/text?doc=Perseus:text:1999.01.0206:book=5:chapter=2:section=6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Attitudes to Source materials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0074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steps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Identify the author, the work </a:t>
            </a:r>
            <a:r>
              <a:rPr lang="en-GB" sz="2800" dirty="0" smtClean="0">
                <a:sym typeface="Wingdings" panose="05000000000000000000" pitchFamily="2" charset="2"/>
              </a:rPr>
              <a:t> Read an </a:t>
            </a:r>
            <a:r>
              <a:rPr lang="en-GB" sz="2800" dirty="0" err="1" smtClean="0">
                <a:sym typeface="Wingdings" panose="05000000000000000000" pitchFamily="2" charset="2"/>
              </a:rPr>
              <a:t>encyclopedia</a:t>
            </a:r>
            <a:r>
              <a:rPr lang="en-GB" sz="2800" dirty="0" smtClean="0">
                <a:sym typeface="Wingdings" panose="05000000000000000000" pitchFamily="2" charset="2"/>
              </a:rPr>
              <a:t> article, and some basic scholarship.</a:t>
            </a:r>
          </a:p>
          <a:p>
            <a:r>
              <a:rPr lang="en-GB" sz="2800" dirty="0" smtClean="0">
                <a:sym typeface="Wingdings" panose="05000000000000000000" pitchFamily="2" charset="2"/>
              </a:rPr>
              <a:t>Work with an </a:t>
            </a:r>
            <a:r>
              <a:rPr lang="en-GB" sz="2800" dirty="0" err="1" smtClean="0">
                <a:sym typeface="Wingdings" panose="05000000000000000000" pitchFamily="2" charset="2"/>
              </a:rPr>
              <a:t>encyclopedia</a:t>
            </a:r>
            <a:r>
              <a:rPr lang="en-GB" sz="2800" dirty="0" smtClean="0">
                <a:sym typeface="Wingdings" panose="05000000000000000000" pitchFamily="2" charset="2"/>
              </a:rPr>
              <a:t> at your side  there will always be things that you read that you don’t know.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102774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Let’s take an example: Xenophon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Skim read the </a:t>
            </a:r>
            <a:r>
              <a:rPr lang="en-GB" dirty="0" err="1" smtClean="0"/>
              <a:t>encyclopedia</a:t>
            </a:r>
            <a:r>
              <a:rPr lang="en-GB" dirty="0" smtClean="0"/>
              <a:t> article.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36551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Example: Xenophon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Who is Xenophon?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Athenian</a:t>
            </a:r>
          </a:p>
          <a:p>
            <a:r>
              <a:rPr lang="en-GB" dirty="0" smtClean="0"/>
              <a:t>C430-c355</a:t>
            </a:r>
          </a:p>
          <a:p>
            <a:r>
              <a:rPr lang="en-GB" dirty="0" smtClean="0"/>
              <a:t>Soldier and general</a:t>
            </a:r>
          </a:p>
          <a:p>
            <a:r>
              <a:rPr lang="en-GB" dirty="0" smtClean="0"/>
              <a:t>Prolific author</a:t>
            </a:r>
          </a:p>
          <a:p>
            <a:r>
              <a:rPr lang="en-GB" dirty="0" smtClean="0"/>
              <a:t>Student of Socrates</a:t>
            </a:r>
          </a:p>
          <a:p>
            <a:r>
              <a:rPr lang="en-GB" dirty="0" smtClean="0"/>
              <a:t>Philosopher as well as historian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Biases/weaknesses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Oligarch</a:t>
            </a:r>
          </a:p>
          <a:p>
            <a:r>
              <a:rPr lang="en-GB" dirty="0" smtClean="0"/>
              <a:t>Pro-Spartan </a:t>
            </a:r>
          </a:p>
          <a:p>
            <a:r>
              <a:rPr lang="en-GB" dirty="0" smtClean="0"/>
              <a:t>Tends to report rather than analyse</a:t>
            </a:r>
          </a:p>
          <a:p>
            <a:r>
              <a:rPr lang="en-GB" dirty="0" smtClean="0"/>
              <a:t>Religion plays an important part in his world view.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641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84800" y="598035"/>
            <a:ext cx="8825657" cy="1915647"/>
          </a:xfrm>
        </p:spPr>
        <p:txBody>
          <a:bodyPr/>
          <a:lstStyle/>
          <a:p>
            <a:r>
              <a:rPr lang="en-GB" dirty="0" smtClean="0"/>
              <a:t>Reading Xenophon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>
          <a:xfrm>
            <a:off x="1154955" y="3088888"/>
            <a:ext cx="8825658" cy="2548893"/>
          </a:xfrm>
        </p:spPr>
        <p:txBody>
          <a:bodyPr>
            <a:normAutofit/>
          </a:bodyPr>
          <a:lstStyle/>
          <a:p>
            <a:r>
              <a:rPr lang="en-GB" sz="3200" dirty="0" smtClean="0"/>
              <a:t>Go through the short passage, and see whether you can identify parts of it that we can connect to Xenophon’s potential experiences and issues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341687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19536" y="260648"/>
            <a:ext cx="4040188" cy="659352"/>
          </a:xfrm>
        </p:spPr>
        <p:txBody>
          <a:bodyPr/>
          <a:lstStyle/>
          <a:p>
            <a:r>
              <a:rPr lang="en-GB" dirty="0" smtClean="0"/>
              <a:t>Xenophon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991544" y="980728"/>
            <a:ext cx="4040188" cy="5544616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Oligarch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Pro-Spartan</a:t>
            </a:r>
            <a:r>
              <a:rPr lang="en-GB" dirty="0" smtClean="0"/>
              <a:t>  and very </a:t>
            </a:r>
            <a:r>
              <a:rPr lang="en-GB" dirty="0" smtClean="0">
                <a:solidFill>
                  <a:srgbClr val="FFC000"/>
                </a:solidFill>
              </a:rPr>
              <a:t>knowledgeable about Sparta </a:t>
            </a:r>
          </a:p>
          <a:p>
            <a:r>
              <a:rPr lang="en-GB" dirty="0" smtClean="0"/>
              <a:t>Tends to report rather than analyse</a:t>
            </a:r>
          </a:p>
          <a:p>
            <a:r>
              <a:rPr lang="en-GB" dirty="0" smtClean="0"/>
              <a:t>Religion plays an important part in his world view.</a:t>
            </a:r>
          </a:p>
          <a:p>
            <a:r>
              <a:rPr lang="en-GB" dirty="0" smtClean="0"/>
              <a:t>Athenian</a:t>
            </a:r>
          </a:p>
          <a:p>
            <a:r>
              <a:rPr lang="en-GB" dirty="0" smtClean="0">
                <a:solidFill>
                  <a:srgbClr val="92D050"/>
                </a:solidFill>
              </a:rPr>
              <a:t>C430-c355</a:t>
            </a:r>
          </a:p>
          <a:p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Soldier and general</a:t>
            </a:r>
          </a:p>
          <a:p>
            <a:r>
              <a:rPr lang="en-GB" dirty="0" smtClean="0"/>
              <a:t>Prolific author</a:t>
            </a:r>
          </a:p>
          <a:p>
            <a:r>
              <a:rPr lang="en-GB" dirty="0" smtClean="0"/>
              <a:t>Student of Socrates</a:t>
            </a:r>
          </a:p>
          <a:p>
            <a:r>
              <a:rPr lang="en-GB" dirty="0" smtClean="0"/>
              <a:t>Philosopher as well as historian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3"/>
          </p:nvPr>
        </p:nvSpPr>
        <p:spPr>
          <a:xfrm>
            <a:off x="6168009" y="332657"/>
            <a:ext cx="4041775" cy="65484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The aftermath of the defeat of </a:t>
            </a:r>
            <a:r>
              <a:rPr lang="en-GB" dirty="0" err="1" smtClean="0"/>
              <a:t>Mantineia</a:t>
            </a:r>
            <a:r>
              <a:rPr lang="en-GB" dirty="0" smtClean="0"/>
              <a:t> (386 BCE)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9026" y="980728"/>
            <a:ext cx="4498975" cy="5877272"/>
          </a:xfrm>
        </p:spPr>
        <p:txBody>
          <a:bodyPr>
            <a:noAutofit/>
          </a:bodyPr>
          <a:lstStyle/>
          <a:p>
            <a:r>
              <a:rPr lang="en-GB" dirty="0"/>
              <a:t>Now the </a:t>
            </a:r>
            <a:r>
              <a:rPr lang="en-GB" dirty="0">
                <a:solidFill>
                  <a:srgbClr val="FF0000"/>
                </a:solidFill>
              </a:rPr>
              <a:t>partisans of Argos and the leaders of the popular party </a:t>
            </a:r>
            <a:r>
              <a:rPr lang="en-GB" dirty="0"/>
              <a:t>expected that they would be put to death, but </a:t>
            </a:r>
            <a:r>
              <a:rPr lang="en-GB" dirty="0">
                <a:solidFill>
                  <a:srgbClr val="FFC000"/>
                </a:solidFill>
              </a:rPr>
              <a:t>the father of </a:t>
            </a:r>
            <a:r>
              <a:rPr lang="en-GB" dirty="0" err="1">
                <a:solidFill>
                  <a:srgbClr val="FFC000"/>
                </a:solidFill>
              </a:rPr>
              <a:t>Agesipolis</a:t>
            </a:r>
            <a:r>
              <a:rPr lang="en-GB" dirty="0">
                <a:solidFill>
                  <a:srgbClr val="FFC000"/>
                </a:solidFill>
              </a:rPr>
              <a:t> obtained from him </a:t>
            </a:r>
            <a:r>
              <a:rPr lang="en-GB" dirty="0"/>
              <a:t>the promise that safety should be granted them as they departed from the city, </a:t>
            </a:r>
            <a:r>
              <a:rPr lang="en-GB" dirty="0">
                <a:solidFill>
                  <a:srgbClr val="92D050"/>
                </a:solidFill>
              </a:rPr>
              <a:t>being sixty in number.</a:t>
            </a:r>
            <a:r>
              <a:rPr lang="en-GB" dirty="0"/>
              <a:t> So on both sides of the road, beginning at the city gates, stood the </a:t>
            </a:r>
            <a:r>
              <a:rPr lang="en-GB" dirty="0" err="1"/>
              <a:t>Lacedaemonians</a:t>
            </a:r>
            <a:r>
              <a:rPr lang="en-GB" dirty="0"/>
              <a:t> with their spears, watching those who were coming out. And although they hated them, nevertheless they kept</a:t>
            </a:r>
            <a:r>
              <a:rPr lang="en-GB" baseline="30000" dirty="0">
                <a:hlinkClick r:id="rId3"/>
              </a:rPr>
              <a:t>1</a:t>
            </a:r>
            <a:r>
              <a:rPr lang="en-GB" dirty="0"/>
              <a:t> their hands off them </a:t>
            </a:r>
            <a:r>
              <a:rPr lang="en-GB" dirty="0">
                <a:solidFill>
                  <a:srgbClr val="00B050"/>
                </a:solidFill>
              </a:rPr>
              <a:t>more easily than did the </a:t>
            </a:r>
            <a:r>
              <a:rPr lang="en-GB" dirty="0" err="1">
                <a:solidFill>
                  <a:srgbClr val="00B050"/>
                </a:solidFill>
              </a:rPr>
              <a:t>Mantineans</a:t>
            </a:r>
            <a:r>
              <a:rPr lang="en-GB" dirty="0">
                <a:solidFill>
                  <a:srgbClr val="00B050"/>
                </a:solidFill>
              </a:rPr>
              <a:t> belonging to the aristocratic party. </a:t>
            </a:r>
            <a:r>
              <a:rPr lang="en-GB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Let this, then, stand recorded as a striking example of good discipline</a:t>
            </a:r>
            <a:r>
              <a:rPr lang="en-GB" dirty="0">
                <a:solidFill>
                  <a:srgbClr val="0070C0"/>
                </a:solidFill>
              </a:rPr>
              <a:t>. </a:t>
            </a:r>
            <a:r>
              <a:rPr lang="en-GB" dirty="0"/>
              <a:t>Xenophon </a:t>
            </a:r>
            <a:r>
              <a:rPr lang="en-GB" i="1" dirty="0" err="1"/>
              <a:t>Hellenika</a:t>
            </a:r>
            <a:r>
              <a:rPr lang="en-GB" dirty="0"/>
              <a:t> 5.2.6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43223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From bias to purpose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Sometimes the problem with an author is not that they are biased but rather than they have a specific and clear purpose.</a:t>
            </a:r>
          </a:p>
          <a:p>
            <a:r>
              <a:rPr lang="en-GB" dirty="0" smtClean="0"/>
              <a:t>That purpose colours the information they provide or how they present it.</a:t>
            </a:r>
          </a:p>
          <a:p>
            <a:r>
              <a:rPr lang="en-GB" dirty="0" smtClean="0"/>
              <a:t>Think particularly of poets or playwrights – what is their purpose? It is NOT to provide information to us about the ancient world.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32225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Political criticism, exaggeration or merely poking a bit of fun?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Still it is the day of assembly; all should be here at daybreak, and yet the </a:t>
            </a:r>
            <a:r>
              <a:rPr lang="en-GB" sz="2800" dirty="0" err="1" smtClean="0"/>
              <a:t>Pnyx</a:t>
            </a:r>
            <a:r>
              <a:rPr lang="en-GB" sz="2800" dirty="0" smtClean="0"/>
              <a:t> is still deserted. They are gossiping in the marketplace, slipping hither and thither to avoid the </a:t>
            </a:r>
            <a:r>
              <a:rPr lang="en-GB" sz="2800" dirty="0" err="1" smtClean="0"/>
              <a:t>vermilioned</a:t>
            </a:r>
            <a:r>
              <a:rPr lang="en-GB" sz="2800" dirty="0" smtClean="0"/>
              <a:t> rope. The </a:t>
            </a:r>
            <a:r>
              <a:rPr lang="en-GB" sz="2800" dirty="0" err="1" smtClean="0"/>
              <a:t>Prytanes</a:t>
            </a:r>
            <a:r>
              <a:rPr lang="en-GB" sz="2800" dirty="0" smtClean="0"/>
              <a:t> even do not come; they will be late, but when they come they will push and fight each other for a seat in the front row. They will never trouble themselves with the question of peace. Aristophanes </a:t>
            </a:r>
            <a:r>
              <a:rPr lang="en-GB" sz="2800" i="1" dirty="0" smtClean="0"/>
              <a:t>Acharnians</a:t>
            </a:r>
            <a:r>
              <a:rPr lang="en-GB" sz="2800" dirty="0" smtClean="0"/>
              <a:t> 20-25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834440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35</TotalTime>
  <Words>461</Words>
  <Application>Microsoft Office PowerPoint</Application>
  <PresentationFormat>Widescreen</PresentationFormat>
  <Paragraphs>44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Century Gothic</vt:lpstr>
      <vt:lpstr>Wingdings</vt:lpstr>
      <vt:lpstr>Wingdings 3</vt:lpstr>
      <vt:lpstr>Ion</vt:lpstr>
      <vt:lpstr>Critical Attitudes to Source materials</vt:lpstr>
      <vt:lpstr>First steps</vt:lpstr>
      <vt:lpstr>Let’s take an example: Xenophon</vt:lpstr>
      <vt:lpstr>Example: Xenophon</vt:lpstr>
      <vt:lpstr>Reading Xenophon</vt:lpstr>
      <vt:lpstr>PowerPoint Presentation</vt:lpstr>
      <vt:lpstr>From bias to purpose</vt:lpstr>
      <vt:lpstr>Political criticism, exaggeration or merely poking a bit of fun?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Attitudes to Source materials</dc:title>
  <dc:creator>Errietta Bissa</dc:creator>
  <cp:lastModifiedBy>Errietta Bissa</cp:lastModifiedBy>
  <cp:revision>4</cp:revision>
  <dcterms:created xsi:type="dcterms:W3CDTF">2018-02-20T11:07:33Z</dcterms:created>
  <dcterms:modified xsi:type="dcterms:W3CDTF">2018-02-20T11:43:14Z</dcterms:modified>
</cp:coreProperties>
</file>