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367"/>
    <p:restoredTop sz="96405"/>
  </p:normalViewPr>
  <p:slideViewPr>
    <p:cSldViewPr snapToGrid="0">
      <p:cViewPr>
        <p:scale>
          <a:sx n="121" d="100"/>
          <a:sy n="121" d="100"/>
        </p:scale>
        <p:origin x="152" y="-2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9" name="Group 88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90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2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3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4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5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6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7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8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1669293" y="1186483"/>
            <a:ext cx="8848345" cy="4477933"/>
            <a:chOff x="1669293" y="1186483"/>
            <a:chExt cx="8848345" cy="4477933"/>
          </a:xfrm>
        </p:grpSpPr>
        <p:sp>
          <p:nvSpPr>
            <p:cNvPr id="39" name="Rectangle 38"/>
            <p:cNvSpPr/>
            <p:nvPr/>
          </p:nvSpPr>
          <p:spPr>
            <a:xfrm>
              <a:off x="1674042" y="1186483"/>
              <a:ext cx="8843596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1" name="Rectangle 40"/>
            <p:cNvSpPr/>
            <p:nvPr/>
          </p:nvSpPr>
          <p:spPr>
            <a:xfrm>
              <a:off x="1669293" y="1991156"/>
              <a:ext cx="8845667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9236" y="2075504"/>
            <a:ext cx="8679915" cy="1748729"/>
          </a:xfrm>
        </p:spPr>
        <p:txBody>
          <a:bodyPr bIns="0" anchor="b">
            <a:normAutofit/>
          </a:bodyPr>
          <a:lstStyle>
            <a:lvl1pPr algn="ctr">
              <a:lnSpc>
                <a:spcPct val="80000"/>
              </a:lnSpc>
              <a:defRPr sz="5400" spc="-150"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9237" y="3906266"/>
            <a:ext cx="8673427" cy="1322587"/>
          </a:xfrm>
        </p:spPr>
        <p:txBody>
          <a:bodyPr tIns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rgbClr val="FFFEFF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 vert="horz" lIns="91440" tIns="45720" rIns="91440" bIns="45720" rtlCol="0" anchor="ctr"/>
          <a:lstStyle>
            <a:lvl1pPr>
              <a:defRPr lang="en-US"/>
            </a:lvl1pPr>
          </a:lstStyle>
          <a:p>
            <a:fld id="{48A87A34-81AB-432B-8DAE-1953F412C126}" type="datetimeFigureOut">
              <a:rPr lang="en-US" dirty="0"/>
              <a:pPr/>
              <a:t>11/25/25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0" name="Group 79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81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7" name="Group 26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8" name="Rectangle 27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49925"/>
            <a:ext cx="3498979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18447" y="803186"/>
            <a:ext cx="6281873" cy="5248622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11/25/25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78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3259545" y="1186483"/>
            <a:ext cx="5666145" cy="4477933"/>
            <a:chOff x="3259545" y="1186483"/>
            <a:chExt cx="5666145" cy="4477933"/>
          </a:xfrm>
        </p:grpSpPr>
        <p:sp>
          <p:nvSpPr>
            <p:cNvPr id="99" name="Rectangle 98"/>
            <p:cNvSpPr/>
            <p:nvPr/>
          </p:nvSpPr>
          <p:spPr>
            <a:xfrm>
              <a:off x="3259545" y="1186483"/>
              <a:ext cx="5657881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1" name="Rectangle 100"/>
            <p:cNvSpPr/>
            <p:nvPr/>
          </p:nvSpPr>
          <p:spPr>
            <a:xfrm>
              <a:off x="3259545" y="1991156"/>
              <a:ext cx="5666145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44216" y="2074730"/>
            <a:ext cx="5490224" cy="1689390"/>
          </a:xfrm>
        </p:spPr>
        <p:txBody>
          <a:bodyPr bIns="0" anchor="b">
            <a:normAutofit/>
          </a:bodyPr>
          <a:lstStyle>
            <a:lvl1pPr algn="ctr">
              <a:defRPr sz="4400"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344215" y="3846851"/>
            <a:ext cx="5490223" cy="1383770"/>
          </a:xfrm>
        </p:spPr>
        <p:txBody>
          <a:bodyPr tIns="0"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11/25/25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7" name="Group 3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3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59" name="Group 58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0" name="Rectangle 59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1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2" name="Rectangle 61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0" y="2339669"/>
            <a:ext cx="3500828" cy="2470065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20878" y="803187"/>
            <a:ext cx="6269591" cy="238265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18447" y="3672162"/>
            <a:ext cx="6272022" cy="238358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11/25/25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" name="Group 38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40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9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0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61" name="Group 6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2" name="Rectangle 6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3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4" name="Rectangle 63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1" y="2363915"/>
            <a:ext cx="3500828" cy="2460497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25137" y="803185"/>
            <a:ext cx="6265088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25305" y="1488985"/>
            <a:ext cx="6264350" cy="169685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18653" y="3665887"/>
            <a:ext cx="6264414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18447" y="4351687"/>
            <a:ext cx="6265588" cy="170406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11/25/25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4" name="Group 23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5" name="Rectangle 24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6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11/25/25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11/25/25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4" name="Group 73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5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6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1" name="Group 2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2" name="Rectangle 2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Rectangle 32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52026"/>
            <a:ext cx="3501197" cy="1223298"/>
          </a:xfrm>
        </p:spPr>
        <p:txBody>
          <a:bodyPr bIns="0" anchor="b">
            <a:noAutofit/>
          </a:bodyPr>
          <a:lstStyle>
            <a:lvl1pPr algn="ctr">
              <a:defRPr sz="3200"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9983" y="802809"/>
            <a:ext cx="6275035" cy="5249940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8631" y="3580186"/>
            <a:ext cx="3501197" cy="1221164"/>
          </a:xfrm>
        </p:spPr>
        <p:txBody>
          <a:bodyPr/>
          <a:lstStyle>
            <a:lvl1pPr marL="0" indent="0" algn="ctr">
              <a:buNone/>
              <a:defRPr sz="16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11/25/25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3" name="Group 72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81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76" name="Group 75"/>
          <p:cNvGrpSpPr/>
          <p:nvPr/>
        </p:nvGrpSpPr>
        <p:grpSpPr>
          <a:xfrm>
            <a:off x="805336" y="1698331"/>
            <a:ext cx="5941540" cy="3470421"/>
            <a:chOff x="805336" y="1698331"/>
            <a:chExt cx="5941540" cy="3470421"/>
          </a:xfrm>
        </p:grpSpPr>
        <p:sp>
          <p:nvSpPr>
            <p:cNvPr id="77" name="Rectangle 76"/>
            <p:cNvSpPr/>
            <p:nvPr/>
          </p:nvSpPr>
          <p:spPr>
            <a:xfrm>
              <a:off x="805336" y="1698331"/>
              <a:ext cx="5941540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8" name="Isosceles Triangle 9"/>
            <p:cNvSpPr/>
            <p:nvPr/>
          </p:nvSpPr>
          <p:spPr>
            <a:xfrm rot="10800000">
              <a:off x="3618113" y="4896349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9" name="Rectangle 78"/>
            <p:cNvSpPr/>
            <p:nvPr/>
          </p:nvSpPr>
          <p:spPr>
            <a:xfrm>
              <a:off x="805336" y="2274403"/>
              <a:ext cx="5941540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43510" y="0"/>
            <a:ext cx="4648490" cy="6858000"/>
          </a:xfrm>
          <a:solidFill>
            <a:schemeClr val="bg1">
              <a:lumMod val="65000"/>
              <a:lumOff val="3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5443" y="2360255"/>
            <a:ext cx="5776646" cy="1178032"/>
          </a:xfrm>
        </p:spPr>
        <p:txBody>
          <a:bodyPr bIns="0" anchor="b">
            <a:normAutofit/>
          </a:bodyPr>
          <a:lstStyle>
            <a:lvl1pPr>
              <a:defRPr sz="3600"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5443" y="3545012"/>
            <a:ext cx="5776646" cy="1274198"/>
          </a:xfrm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11/25/25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5942203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828377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1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109983" y="794719"/>
            <a:ext cx="6275035" cy="525709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11/25/25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 flipH="1">
            <a:off x="0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7718948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807437" y="2349925"/>
            <a:ext cx="3501195" cy="2456442"/>
          </a:xfrm>
        </p:spPr>
        <p:txBody>
          <a:bodyPr vert="eaVert"/>
          <a:lstStyle>
            <a:lvl1pPr algn="l">
              <a:lnSpc>
                <a:spcPct val="80000"/>
              </a:lnSpc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02747" y="798444"/>
            <a:ext cx="6268622" cy="5257303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11/25/25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91161" y="2358391"/>
            <a:ext cx="3498667" cy="2456485"/>
          </a:xfrm>
          <a:prstGeom prst="rect">
            <a:avLst/>
          </a:prstGeom>
        </p:spPr>
        <p:txBody>
          <a:bodyPr vert="horz" lIns="228600" tIns="228600" rIns="228600" bIns="22860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34982" y="794719"/>
            <a:ext cx="5950036" cy="525709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04672" y="320040"/>
            <a:ext cx="36576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11/25/25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04672" y="6227064"/>
            <a:ext cx="10588752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320040"/>
            <a:ext cx="9144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lnSpc>
          <a:spcPct val="85000"/>
        </a:lnSpc>
        <a:spcBef>
          <a:spcPct val="0"/>
        </a:spcBef>
        <a:buNone/>
        <a:defRPr sz="4000" b="0" i="0" kern="1200" cap="none" spc="-15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6D598A2B-43BF-2465-5BD3-07316900AB7B}"/>
              </a:ext>
            </a:extLst>
          </p:cNvPr>
          <p:cNvSpPr txBox="1"/>
          <p:nvPr/>
        </p:nvSpPr>
        <p:spPr>
          <a:xfrm>
            <a:off x="3044952" y="2857238"/>
            <a:ext cx="6102096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000" b="1" i="0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HR Technology &amp; Digital Transformation at Tesco</a:t>
            </a:r>
            <a:endParaRPr lang="en-BD" sz="4000" dirty="0">
              <a:solidFill>
                <a:schemeClr val="bg1"/>
              </a:solidFill>
            </a:endParaRP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3911AC3A-6793-FFB7-7F50-DAF587D37C6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73361292"/>
              </p:ext>
            </p:extLst>
          </p:nvPr>
        </p:nvGraphicFramePr>
        <p:xfrm>
          <a:off x="796544" y="6487160"/>
          <a:ext cx="10257536" cy="37084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5128768">
                  <a:extLst>
                    <a:ext uri="{9D8B030D-6E8A-4147-A177-3AD203B41FA5}">
                      <a16:colId xmlns:a16="http://schemas.microsoft.com/office/drawing/2014/main" val="4107508899"/>
                    </a:ext>
                  </a:extLst>
                </a:gridCol>
                <a:gridCol w="5128768">
                  <a:extLst>
                    <a:ext uri="{9D8B030D-6E8A-4147-A177-3AD203B41FA5}">
                      <a16:colId xmlns:a16="http://schemas.microsoft.com/office/drawing/2014/main" val="92243734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en-GB" sz="1400" b="1" u="none" strike="noStrike" dirty="0" err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Shifat</a:t>
                      </a:r>
                      <a:r>
                        <a:rPr lang="en-GB" sz="1400" b="1" u="none" strike="noStrike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Hossain</a:t>
                      </a:r>
                      <a:endParaRPr lang="en-BD" sz="1400" b="1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400" b="1" u="none" strike="noStrike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2436037</a:t>
                      </a:r>
                      <a:endParaRPr lang="en-BD" sz="1400" b="1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367904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661895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3C49C06-0233-9548-CC97-C32DDF57E0BA}"/>
              </a:ext>
            </a:extLst>
          </p:cNvPr>
          <p:cNvSpPr txBox="1"/>
          <p:nvPr/>
        </p:nvSpPr>
        <p:spPr>
          <a:xfrm>
            <a:off x="2087880" y="1260086"/>
            <a:ext cx="610209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i="0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Introduction</a:t>
            </a:r>
            <a:endParaRPr lang="en-BD" sz="2800" dirty="0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AFBA950-4773-3328-2BF6-DB9C14312C6A}"/>
              </a:ext>
            </a:extLst>
          </p:cNvPr>
          <p:cNvSpPr txBox="1"/>
          <p:nvPr/>
        </p:nvSpPr>
        <p:spPr>
          <a:xfrm>
            <a:off x="1892808" y="2282494"/>
            <a:ext cx="6102096" cy="261610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l" rtl="0" fontAlgn="base">
              <a:spcBef>
                <a:spcPts val="1200"/>
              </a:spcBef>
              <a:spcAft>
                <a:spcPts val="0"/>
              </a:spcAft>
              <a:buFont typeface="Wingdings" pitchFamily="2" charset="2"/>
              <a:buChar char="ü"/>
            </a:pPr>
            <a:r>
              <a:rPr lang="en-GB" sz="1800" b="0" i="0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Retail digitalisation requires advanced HR technologies.</a:t>
            </a:r>
          </a:p>
          <a:p>
            <a:pPr marL="285750" indent="-285750" algn="l" rtl="0" fontAlgn="base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ü"/>
            </a:pPr>
            <a:r>
              <a:rPr lang="en-GB" sz="1800" b="0" i="0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Tesco manages </a:t>
            </a:r>
            <a:r>
              <a:rPr lang="en-GB" sz="1800" b="1" i="0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300,000+ schedules</a:t>
            </a:r>
            <a:r>
              <a:rPr lang="en-GB" sz="1800" b="0" i="0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 using workforce management systems (Jani, </a:t>
            </a:r>
            <a:r>
              <a:rPr lang="en-GB" sz="1800" b="0" i="0" u="none" strike="noStrike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Muduli</a:t>
            </a:r>
            <a:r>
              <a:rPr lang="en-GB" sz="1800" b="0" i="0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 and Kishore, 2023).</a:t>
            </a:r>
          </a:p>
          <a:p>
            <a:pPr marL="285750" indent="-285750" algn="l" rtl="0" fontAlgn="base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ü"/>
            </a:pPr>
            <a:r>
              <a:rPr lang="en-GB" sz="1800" b="0" i="0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HR tech supports efficiency, cost control, and fast decision making (</a:t>
            </a:r>
            <a:r>
              <a:rPr lang="en-GB" sz="1800" b="0" i="0" u="none" strike="noStrike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Barišić</a:t>
            </a:r>
            <a:r>
              <a:rPr lang="en-GB" sz="1800" b="0" i="0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, </a:t>
            </a:r>
            <a:r>
              <a:rPr lang="en-GB" sz="1800" b="0" i="0" u="none" strike="noStrike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Rybacka</a:t>
            </a:r>
            <a:r>
              <a:rPr lang="en-GB" sz="1800" b="0" i="0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 </a:t>
            </a:r>
            <a:r>
              <a:rPr lang="en-GB" sz="1800" b="0" i="0" u="none" strike="noStrike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Barišić</a:t>
            </a:r>
            <a:r>
              <a:rPr lang="en-GB" sz="1800" b="0" i="0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 and </a:t>
            </a:r>
            <a:r>
              <a:rPr lang="en-GB" sz="1800" b="0" i="0" u="none" strike="noStrike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Miloloža</a:t>
            </a:r>
            <a:r>
              <a:rPr lang="en-GB" sz="1800" b="0" i="0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, 2021).</a:t>
            </a:r>
          </a:p>
          <a:p>
            <a:pPr marL="285750" indent="-285750" algn="l" rtl="0" fontAlgn="base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ü"/>
            </a:pPr>
            <a:r>
              <a:rPr lang="en-GB" sz="1800" b="0" i="0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AI increasingly used for rostering &amp; demand prediction.</a:t>
            </a:r>
          </a:p>
          <a:p>
            <a:pPr marL="285750" indent="-285750" algn="l" rtl="0" fontAlgn="base">
              <a:spcBef>
                <a:spcPts val="0"/>
              </a:spcBef>
              <a:spcAft>
                <a:spcPts val="1200"/>
              </a:spcAft>
              <a:buFont typeface="Wingdings" pitchFamily="2" charset="2"/>
              <a:buChar char="ü"/>
            </a:pPr>
            <a:r>
              <a:rPr lang="en-GB" sz="1800" b="0" i="0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Technology influences employee experience &amp; performance.</a:t>
            </a:r>
          </a:p>
          <a:p>
            <a:pPr marL="285750" indent="-285750" algn="l" rtl="0" fontAlgn="base">
              <a:spcBef>
                <a:spcPts val="1200"/>
              </a:spcBef>
              <a:spcAft>
                <a:spcPts val="0"/>
              </a:spcAft>
              <a:buFont typeface="Wingdings" pitchFamily="2" charset="2"/>
              <a:buChar char="ü"/>
            </a:pPr>
            <a:r>
              <a:rPr lang="en-GB" sz="1800" b="0" i="0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Critical for competing with Aldi, Lidl &amp; Amazon.</a:t>
            </a: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974AF1E1-52F7-924E-C2C6-0E530155089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84664140"/>
              </p:ext>
            </p:extLst>
          </p:nvPr>
        </p:nvGraphicFramePr>
        <p:xfrm>
          <a:off x="796544" y="6487160"/>
          <a:ext cx="10257536" cy="37084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5128768">
                  <a:extLst>
                    <a:ext uri="{9D8B030D-6E8A-4147-A177-3AD203B41FA5}">
                      <a16:colId xmlns:a16="http://schemas.microsoft.com/office/drawing/2014/main" val="4107508899"/>
                    </a:ext>
                  </a:extLst>
                </a:gridCol>
                <a:gridCol w="5128768">
                  <a:extLst>
                    <a:ext uri="{9D8B030D-6E8A-4147-A177-3AD203B41FA5}">
                      <a16:colId xmlns:a16="http://schemas.microsoft.com/office/drawing/2014/main" val="92243734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en-GB" sz="1400" b="1" u="none" strike="noStrike" dirty="0" err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Shifat</a:t>
                      </a:r>
                      <a:r>
                        <a:rPr lang="en-GB" sz="1400" b="1" u="none" strike="noStrike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Hossain</a:t>
                      </a:r>
                      <a:endParaRPr lang="en-BD" sz="1400" b="1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400" b="1" u="none" strike="noStrike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2436037</a:t>
                      </a:r>
                      <a:endParaRPr lang="en-BD" sz="1400" b="1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367904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441619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3C49C06-0233-9548-CC97-C32DDF57E0BA}"/>
              </a:ext>
            </a:extLst>
          </p:cNvPr>
          <p:cNvSpPr txBox="1"/>
          <p:nvPr/>
        </p:nvSpPr>
        <p:spPr>
          <a:xfrm>
            <a:off x="2087880" y="1260086"/>
            <a:ext cx="610209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i="0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Current Policies &amp; Practices</a:t>
            </a:r>
            <a:endParaRPr lang="en-BD" sz="2800" dirty="0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AFBA950-4773-3328-2BF6-DB9C14312C6A}"/>
              </a:ext>
            </a:extLst>
          </p:cNvPr>
          <p:cNvSpPr txBox="1"/>
          <p:nvPr/>
        </p:nvSpPr>
        <p:spPr>
          <a:xfrm>
            <a:off x="1892808" y="2282494"/>
            <a:ext cx="7986916" cy="280076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l" rtl="0" fontAlgn="base">
              <a:spcBef>
                <a:spcPts val="1200"/>
              </a:spcBef>
              <a:spcAft>
                <a:spcPts val="0"/>
              </a:spcAft>
              <a:buFont typeface="Wingdings" pitchFamily="2" charset="2"/>
              <a:buChar char="ü"/>
            </a:pPr>
            <a:r>
              <a:rPr lang="en-GB" sz="1800" b="0" i="0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AI-based scheduling system reduces overtime costs by 10–12% (</a:t>
            </a:r>
            <a:r>
              <a:rPr lang="en-GB" sz="1800" b="0" i="0" u="none" strike="noStrike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Hudz</a:t>
            </a:r>
            <a:r>
              <a:rPr lang="en-GB" sz="1800" b="0" i="0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, 2023).</a:t>
            </a:r>
          </a:p>
          <a:p>
            <a:pPr marL="285750" indent="-285750" algn="l" rtl="0" fontAlgn="base">
              <a:spcBef>
                <a:spcPts val="1200"/>
              </a:spcBef>
              <a:spcAft>
                <a:spcPts val="0"/>
              </a:spcAft>
              <a:buFont typeface="Wingdings" pitchFamily="2" charset="2"/>
              <a:buChar char="ü"/>
            </a:pPr>
            <a:r>
              <a:rPr lang="en-GB" sz="1800" b="0" i="0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Online HR portal for leave, payroll, and learning access.</a:t>
            </a:r>
          </a:p>
          <a:p>
            <a:pPr marL="285750" indent="-285750" algn="l" rtl="0" fontAlgn="base">
              <a:spcBef>
                <a:spcPts val="1200"/>
              </a:spcBef>
              <a:spcAft>
                <a:spcPts val="0"/>
              </a:spcAft>
              <a:buFont typeface="Wingdings" pitchFamily="2" charset="2"/>
              <a:buChar char="ü"/>
            </a:pPr>
            <a:r>
              <a:rPr lang="en-GB" sz="1800" b="0" i="0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Digital onboarding reduces admin time by 30% (</a:t>
            </a:r>
            <a:r>
              <a:rPr lang="en-GB" sz="1800" b="0" i="0" u="none" strike="noStrike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Barišić</a:t>
            </a:r>
            <a:r>
              <a:rPr lang="en-GB" sz="1800" b="0" i="0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, </a:t>
            </a:r>
            <a:r>
              <a:rPr lang="en-GB" sz="1800" b="0" i="0" u="none" strike="noStrike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Rybacka</a:t>
            </a:r>
            <a:r>
              <a:rPr lang="en-GB" sz="1800" b="0" i="0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 </a:t>
            </a:r>
            <a:r>
              <a:rPr lang="en-GB" sz="1800" b="0" i="0" u="none" strike="noStrike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Barišić</a:t>
            </a:r>
            <a:r>
              <a:rPr lang="en-GB" sz="1800" b="0" i="0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 and </a:t>
            </a:r>
            <a:r>
              <a:rPr lang="en-GB" sz="1800" b="0" i="0" u="none" strike="noStrike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Miloloža</a:t>
            </a:r>
            <a:r>
              <a:rPr lang="en-GB" sz="1800" b="0" i="0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, 2021).</a:t>
            </a:r>
          </a:p>
          <a:p>
            <a:pPr marL="285750" indent="-285750" algn="l" rtl="0" fontAlgn="base">
              <a:spcBef>
                <a:spcPts val="1200"/>
              </a:spcBef>
              <a:spcAft>
                <a:spcPts val="0"/>
              </a:spcAft>
              <a:buFont typeface="Wingdings" pitchFamily="2" charset="2"/>
              <a:buChar char="ü"/>
            </a:pPr>
            <a:r>
              <a:rPr lang="en-GB" sz="1800" b="0" i="0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People Analytics dashboards track employee behaviour trends.</a:t>
            </a:r>
          </a:p>
          <a:p>
            <a:pPr marL="285750" indent="-285750" algn="l" rtl="0" fontAlgn="base">
              <a:spcBef>
                <a:spcPts val="1200"/>
              </a:spcBef>
              <a:spcAft>
                <a:spcPts val="0"/>
              </a:spcAft>
              <a:buFont typeface="Wingdings" pitchFamily="2" charset="2"/>
              <a:buChar char="ü"/>
            </a:pPr>
            <a:r>
              <a:rPr lang="en-GB" sz="1800" b="0" i="0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Learning platform (Tesco Academy) offers online &amp; mobile modules.</a:t>
            </a:r>
          </a:p>
          <a:p>
            <a:pPr marL="285750" indent="-285750" algn="l" rtl="0" fontAlgn="base">
              <a:spcBef>
                <a:spcPts val="1200"/>
              </a:spcBef>
              <a:spcAft>
                <a:spcPts val="0"/>
              </a:spcAft>
              <a:buFont typeface="Wingdings" pitchFamily="2" charset="2"/>
              <a:buChar char="ü"/>
            </a:pPr>
            <a:r>
              <a:rPr lang="en-GB" sz="1800" b="0" i="0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Automated recruitment screening for large-volume hiring (</a:t>
            </a:r>
            <a:r>
              <a:rPr lang="en-GB" sz="1800" b="0" i="0" u="none" strike="noStrike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Hudz</a:t>
            </a:r>
            <a:r>
              <a:rPr lang="en-GB" sz="1800" b="0" i="0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, 2023).</a:t>
            </a: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974AF1E1-52F7-924E-C2C6-0E5301550892}"/>
              </a:ext>
            </a:extLst>
          </p:cNvPr>
          <p:cNvGraphicFramePr>
            <a:graphicFrameLocks noGrp="1"/>
          </p:cNvGraphicFramePr>
          <p:nvPr/>
        </p:nvGraphicFramePr>
        <p:xfrm>
          <a:off x="796544" y="6487160"/>
          <a:ext cx="10257536" cy="37084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5128768">
                  <a:extLst>
                    <a:ext uri="{9D8B030D-6E8A-4147-A177-3AD203B41FA5}">
                      <a16:colId xmlns:a16="http://schemas.microsoft.com/office/drawing/2014/main" val="4107508899"/>
                    </a:ext>
                  </a:extLst>
                </a:gridCol>
                <a:gridCol w="5128768">
                  <a:extLst>
                    <a:ext uri="{9D8B030D-6E8A-4147-A177-3AD203B41FA5}">
                      <a16:colId xmlns:a16="http://schemas.microsoft.com/office/drawing/2014/main" val="92243734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en-GB" sz="1400" b="1" u="none" strike="noStrike" dirty="0" err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Shifat</a:t>
                      </a:r>
                      <a:r>
                        <a:rPr lang="en-GB" sz="1400" b="1" u="none" strike="noStrike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Hossain</a:t>
                      </a:r>
                      <a:endParaRPr lang="en-BD" sz="1400" b="1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400" b="1" u="none" strike="noStrike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2436037</a:t>
                      </a:r>
                      <a:endParaRPr lang="en-BD" sz="1400" b="1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367904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938788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3C49C06-0233-9548-CC97-C32DDF57E0BA}"/>
              </a:ext>
            </a:extLst>
          </p:cNvPr>
          <p:cNvSpPr txBox="1"/>
          <p:nvPr/>
        </p:nvSpPr>
        <p:spPr>
          <a:xfrm>
            <a:off x="2087880" y="1260086"/>
            <a:ext cx="610209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i="0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Role of Line Managers</a:t>
            </a:r>
            <a:endParaRPr lang="en-BD" sz="2800" dirty="0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AFBA950-4773-3328-2BF6-DB9C14312C6A}"/>
              </a:ext>
            </a:extLst>
          </p:cNvPr>
          <p:cNvSpPr txBox="1"/>
          <p:nvPr/>
        </p:nvSpPr>
        <p:spPr>
          <a:xfrm>
            <a:off x="1892808" y="2282494"/>
            <a:ext cx="7056120" cy="280076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l" rtl="0" fontAlgn="base">
              <a:spcBef>
                <a:spcPts val="1200"/>
              </a:spcBef>
              <a:spcAft>
                <a:spcPts val="0"/>
              </a:spcAft>
              <a:buFont typeface="Wingdings" pitchFamily="2" charset="2"/>
              <a:buChar char="ü"/>
            </a:pPr>
            <a:r>
              <a:rPr lang="en-GB" sz="1800" b="0" i="0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Use digital dashboards to monitor performance in real time.</a:t>
            </a:r>
          </a:p>
          <a:p>
            <a:pPr marL="285750" indent="-285750" algn="l" rtl="0" fontAlgn="base">
              <a:spcBef>
                <a:spcPts val="1200"/>
              </a:spcBef>
              <a:spcAft>
                <a:spcPts val="0"/>
              </a:spcAft>
              <a:buFont typeface="Wingdings" pitchFamily="2" charset="2"/>
              <a:buChar char="ü"/>
            </a:pPr>
            <a:r>
              <a:rPr lang="en-GB" sz="1800" b="0" i="0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Approve schedules, leave requests &amp; compliance training via apps.</a:t>
            </a:r>
          </a:p>
          <a:p>
            <a:pPr marL="285750" indent="-285750" algn="l" rtl="0" fontAlgn="base">
              <a:spcBef>
                <a:spcPts val="1200"/>
              </a:spcBef>
              <a:spcAft>
                <a:spcPts val="0"/>
              </a:spcAft>
              <a:buFont typeface="Wingdings" pitchFamily="2" charset="2"/>
              <a:buChar char="ü"/>
            </a:pPr>
            <a:r>
              <a:rPr lang="en-GB" sz="1800" b="0" i="0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Train employees on new digital systems (Fenech, </a:t>
            </a:r>
            <a:r>
              <a:rPr lang="en-GB" sz="1800" b="0" i="0" u="none" strike="noStrike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Baguant</a:t>
            </a:r>
            <a:r>
              <a:rPr lang="en-GB" sz="1800" b="0" i="0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 and Ivanov, 2019).</a:t>
            </a:r>
          </a:p>
          <a:p>
            <a:pPr marL="285750" indent="-285750" algn="l" rtl="0" fontAlgn="base">
              <a:spcBef>
                <a:spcPts val="1200"/>
              </a:spcBef>
              <a:spcAft>
                <a:spcPts val="0"/>
              </a:spcAft>
              <a:buFont typeface="Wingdings" pitchFamily="2" charset="2"/>
              <a:buChar char="ü"/>
            </a:pPr>
            <a:r>
              <a:rPr lang="en-GB" sz="1800" b="0" i="0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Interpret people analytics to address performance gaps.</a:t>
            </a:r>
          </a:p>
          <a:p>
            <a:pPr marL="285750" indent="-285750" algn="l" rtl="0" fontAlgn="base">
              <a:spcBef>
                <a:spcPts val="1200"/>
              </a:spcBef>
              <a:spcAft>
                <a:spcPts val="0"/>
              </a:spcAft>
              <a:buFont typeface="Wingdings" pitchFamily="2" charset="2"/>
              <a:buChar char="ü"/>
            </a:pPr>
            <a:r>
              <a:rPr lang="en-GB" sz="1800" b="0" i="0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Ensure cybersecurity &amp; data confidentiality compliance.</a:t>
            </a:r>
          </a:p>
          <a:p>
            <a:pPr marL="285750" indent="-285750" algn="l" rtl="0" fontAlgn="base">
              <a:spcBef>
                <a:spcPts val="1200"/>
              </a:spcBef>
              <a:spcAft>
                <a:spcPts val="0"/>
              </a:spcAft>
              <a:buFont typeface="Wingdings" pitchFamily="2" charset="2"/>
              <a:buChar char="ü"/>
            </a:pPr>
            <a:r>
              <a:rPr lang="en-GB" sz="1800" b="0" i="0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Provide digital feedback &amp; coaching.</a:t>
            </a: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974AF1E1-52F7-924E-C2C6-0E5301550892}"/>
              </a:ext>
            </a:extLst>
          </p:cNvPr>
          <p:cNvGraphicFramePr>
            <a:graphicFrameLocks noGrp="1"/>
          </p:cNvGraphicFramePr>
          <p:nvPr/>
        </p:nvGraphicFramePr>
        <p:xfrm>
          <a:off x="796544" y="6487160"/>
          <a:ext cx="10257536" cy="37084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5128768">
                  <a:extLst>
                    <a:ext uri="{9D8B030D-6E8A-4147-A177-3AD203B41FA5}">
                      <a16:colId xmlns:a16="http://schemas.microsoft.com/office/drawing/2014/main" val="4107508899"/>
                    </a:ext>
                  </a:extLst>
                </a:gridCol>
                <a:gridCol w="5128768">
                  <a:extLst>
                    <a:ext uri="{9D8B030D-6E8A-4147-A177-3AD203B41FA5}">
                      <a16:colId xmlns:a16="http://schemas.microsoft.com/office/drawing/2014/main" val="92243734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en-GB" sz="1400" b="1" u="none" strike="noStrike" dirty="0" err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Shifat</a:t>
                      </a:r>
                      <a:r>
                        <a:rPr lang="en-GB" sz="1400" b="1" u="none" strike="noStrike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Hossain</a:t>
                      </a:r>
                      <a:endParaRPr lang="en-BD" sz="1400" b="1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400" b="1" u="none" strike="noStrike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2436037</a:t>
                      </a:r>
                      <a:endParaRPr lang="en-BD" sz="1400" b="1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367904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828776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3C49C06-0233-9548-CC97-C32DDF57E0BA}"/>
              </a:ext>
            </a:extLst>
          </p:cNvPr>
          <p:cNvSpPr txBox="1"/>
          <p:nvPr/>
        </p:nvSpPr>
        <p:spPr>
          <a:xfrm>
            <a:off x="2087880" y="1260086"/>
            <a:ext cx="610209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i="0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Strategic Alignment</a:t>
            </a:r>
            <a:endParaRPr lang="en-BD" sz="2800" dirty="0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AFBA950-4773-3328-2BF6-DB9C14312C6A}"/>
              </a:ext>
            </a:extLst>
          </p:cNvPr>
          <p:cNvSpPr txBox="1"/>
          <p:nvPr/>
        </p:nvSpPr>
        <p:spPr>
          <a:xfrm>
            <a:off x="1892808" y="2282494"/>
            <a:ext cx="7056120" cy="280076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l" rtl="0" fontAlgn="base">
              <a:spcBef>
                <a:spcPts val="1200"/>
              </a:spcBef>
              <a:spcAft>
                <a:spcPts val="0"/>
              </a:spcAft>
              <a:buFont typeface="Wingdings" pitchFamily="2" charset="2"/>
              <a:buChar char="ü"/>
            </a:pPr>
            <a:r>
              <a:rPr lang="en-GB" sz="1800" b="0" i="0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Supports Tesco’s strategy of operational excellence &amp; cost leadership.</a:t>
            </a:r>
          </a:p>
          <a:p>
            <a:pPr marL="285750" indent="-285750" algn="l" rtl="0" fontAlgn="base">
              <a:spcBef>
                <a:spcPts val="1200"/>
              </a:spcBef>
              <a:spcAft>
                <a:spcPts val="0"/>
              </a:spcAft>
              <a:buFont typeface="Wingdings" pitchFamily="2" charset="2"/>
              <a:buChar char="ü"/>
            </a:pPr>
            <a:r>
              <a:rPr lang="en-GB" sz="1800" b="0" i="0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Enhances customer service through efficient staffing (Mohammed, </a:t>
            </a:r>
            <a:r>
              <a:rPr lang="en-GB" sz="1800" b="0" i="0" u="none" strike="noStrike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Ojo</a:t>
            </a:r>
            <a:r>
              <a:rPr lang="en-GB" sz="1800" b="0" i="0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 and Shah, 2024).</a:t>
            </a:r>
          </a:p>
          <a:p>
            <a:pPr marL="285750" indent="-285750" algn="l" rtl="0" fontAlgn="base">
              <a:spcBef>
                <a:spcPts val="1200"/>
              </a:spcBef>
              <a:spcAft>
                <a:spcPts val="0"/>
              </a:spcAft>
              <a:buFont typeface="Wingdings" pitchFamily="2" charset="2"/>
              <a:buChar char="ü"/>
            </a:pPr>
            <a:r>
              <a:rPr lang="en-GB" sz="1800" b="0" i="0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Enables rapid innovation in online grocery &amp; express delivery.</a:t>
            </a:r>
          </a:p>
          <a:p>
            <a:pPr marL="285750" indent="-285750" algn="l" rtl="0" fontAlgn="base">
              <a:spcBef>
                <a:spcPts val="1200"/>
              </a:spcBef>
              <a:spcAft>
                <a:spcPts val="0"/>
              </a:spcAft>
              <a:buFont typeface="Wingdings" pitchFamily="2" charset="2"/>
              <a:buChar char="ü"/>
            </a:pPr>
            <a:r>
              <a:rPr lang="en-GB" sz="1800" b="0" i="0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Strengthens agility in high-volume stores.</a:t>
            </a:r>
          </a:p>
          <a:p>
            <a:pPr marL="285750" indent="-285750" algn="l" rtl="0" fontAlgn="base">
              <a:spcBef>
                <a:spcPts val="1200"/>
              </a:spcBef>
              <a:spcAft>
                <a:spcPts val="0"/>
              </a:spcAft>
              <a:buFont typeface="Wingdings" pitchFamily="2" charset="2"/>
              <a:buChar char="ü"/>
            </a:pPr>
            <a:r>
              <a:rPr lang="en-GB" sz="1800" b="0" i="0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Improves HR decision-making accuracy (</a:t>
            </a:r>
            <a:r>
              <a:rPr lang="en-GB" sz="1800" b="0" i="0" u="none" strike="noStrike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Hudz</a:t>
            </a:r>
            <a:r>
              <a:rPr lang="en-GB" sz="1800" b="0" i="0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, 2023).</a:t>
            </a:r>
          </a:p>
          <a:p>
            <a:pPr marL="285750" indent="-285750" algn="l" rtl="0" fontAlgn="base">
              <a:spcBef>
                <a:spcPts val="1200"/>
              </a:spcBef>
              <a:spcAft>
                <a:spcPts val="0"/>
              </a:spcAft>
              <a:buFont typeface="Wingdings" pitchFamily="2" charset="2"/>
              <a:buChar char="ü"/>
            </a:pPr>
            <a:r>
              <a:rPr lang="en-GB" sz="1800" b="0" i="0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Drives long-term digital capability in the workforce.</a:t>
            </a: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974AF1E1-52F7-924E-C2C6-0E5301550892}"/>
              </a:ext>
            </a:extLst>
          </p:cNvPr>
          <p:cNvGraphicFramePr>
            <a:graphicFrameLocks noGrp="1"/>
          </p:cNvGraphicFramePr>
          <p:nvPr/>
        </p:nvGraphicFramePr>
        <p:xfrm>
          <a:off x="796544" y="6487160"/>
          <a:ext cx="10257536" cy="37084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5128768">
                  <a:extLst>
                    <a:ext uri="{9D8B030D-6E8A-4147-A177-3AD203B41FA5}">
                      <a16:colId xmlns:a16="http://schemas.microsoft.com/office/drawing/2014/main" val="4107508899"/>
                    </a:ext>
                  </a:extLst>
                </a:gridCol>
                <a:gridCol w="5128768">
                  <a:extLst>
                    <a:ext uri="{9D8B030D-6E8A-4147-A177-3AD203B41FA5}">
                      <a16:colId xmlns:a16="http://schemas.microsoft.com/office/drawing/2014/main" val="92243734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en-GB" sz="1400" b="1" u="none" strike="noStrike" dirty="0" err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Shifat</a:t>
                      </a:r>
                      <a:r>
                        <a:rPr lang="en-GB" sz="1400" b="1" u="none" strike="noStrike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Hossain</a:t>
                      </a:r>
                      <a:endParaRPr lang="en-BD" sz="1400" b="1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400" b="1" u="none" strike="noStrike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2436037</a:t>
                      </a:r>
                      <a:endParaRPr lang="en-BD" sz="1400" b="1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367904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047048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3C49C06-0233-9548-CC97-C32DDF57E0BA}"/>
              </a:ext>
            </a:extLst>
          </p:cNvPr>
          <p:cNvSpPr txBox="1"/>
          <p:nvPr/>
        </p:nvSpPr>
        <p:spPr>
          <a:xfrm>
            <a:off x="2087880" y="1260086"/>
            <a:ext cx="610209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i="0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Key Challenges</a:t>
            </a:r>
            <a:endParaRPr lang="en-BD" sz="2800" dirty="0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AFBA950-4773-3328-2BF6-DB9C14312C6A}"/>
              </a:ext>
            </a:extLst>
          </p:cNvPr>
          <p:cNvSpPr txBox="1"/>
          <p:nvPr/>
        </p:nvSpPr>
        <p:spPr>
          <a:xfrm>
            <a:off x="1892808" y="2282494"/>
            <a:ext cx="7056120" cy="280076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l" rtl="0" fontAlgn="base">
              <a:spcBef>
                <a:spcPts val="1200"/>
              </a:spcBef>
              <a:spcAft>
                <a:spcPts val="0"/>
              </a:spcAft>
              <a:buFont typeface="Wingdings" pitchFamily="2" charset="2"/>
              <a:buChar char="ü"/>
            </a:pPr>
            <a:r>
              <a:rPr lang="en-GB" sz="1800" b="0" i="0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Digital fatigue among frontline employees.</a:t>
            </a:r>
          </a:p>
          <a:p>
            <a:pPr marL="285750" indent="-285750" algn="l" rtl="0" fontAlgn="base">
              <a:spcBef>
                <a:spcPts val="1200"/>
              </a:spcBef>
              <a:spcAft>
                <a:spcPts val="0"/>
              </a:spcAft>
              <a:buFont typeface="Wingdings" pitchFamily="2" charset="2"/>
              <a:buChar char="ü"/>
            </a:pPr>
            <a:r>
              <a:rPr lang="en-GB" sz="1800" b="0" i="0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Skills gap: 40% of staff lack advanced digital literacy (Nicolás-</a:t>
            </a:r>
            <a:r>
              <a:rPr lang="en-GB" sz="1800" b="0" i="0" u="none" strike="noStrike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Agustín</a:t>
            </a:r>
            <a:r>
              <a:rPr lang="en-GB" sz="1800" b="0" i="0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, Jiménez-Jiménez and </a:t>
            </a:r>
            <a:r>
              <a:rPr lang="en-GB" sz="1800" b="0" i="0" u="none" strike="noStrike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Maeso</a:t>
            </a:r>
            <a:r>
              <a:rPr lang="en-GB" sz="1800" b="0" i="0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-Fernandez, 2022).</a:t>
            </a:r>
          </a:p>
          <a:p>
            <a:pPr marL="285750" indent="-285750" algn="l" rtl="0" fontAlgn="base">
              <a:spcBef>
                <a:spcPts val="1200"/>
              </a:spcBef>
              <a:spcAft>
                <a:spcPts val="0"/>
              </a:spcAft>
              <a:buFont typeface="Wingdings" pitchFamily="2" charset="2"/>
              <a:buChar char="ü"/>
            </a:pPr>
            <a:r>
              <a:rPr lang="en-GB" sz="1800" b="0" i="0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Dependence on legacy IT infrastructure in older stores.</a:t>
            </a:r>
          </a:p>
          <a:p>
            <a:pPr marL="285750" indent="-285750" algn="l" rtl="0" fontAlgn="base">
              <a:spcBef>
                <a:spcPts val="1200"/>
              </a:spcBef>
              <a:spcAft>
                <a:spcPts val="0"/>
              </a:spcAft>
              <a:buFont typeface="Wingdings" pitchFamily="2" charset="2"/>
              <a:buChar char="ü"/>
            </a:pPr>
            <a:r>
              <a:rPr lang="en-GB" sz="1800" b="0" i="0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Resistance to data-driven performance monitoring.</a:t>
            </a:r>
          </a:p>
          <a:p>
            <a:pPr marL="285750" indent="-285750" algn="l" rtl="0" fontAlgn="base">
              <a:spcBef>
                <a:spcPts val="1200"/>
              </a:spcBef>
              <a:spcAft>
                <a:spcPts val="0"/>
              </a:spcAft>
              <a:buFont typeface="Wingdings" pitchFamily="2" charset="2"/>
              <a:buChar char="ü"/>
            </a:pPr>
            <a:r>
              <a:rPr lang="en-GB" sz="1800" b="0" i="0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Cybersecurity threats due to high employee turnover (</a:t>
            </a:r>
            <a:r>
              <a:rPr lang="en-GB" sz="1800" b="0" i="0" u="none" strike="noStrike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Vardarlier</a:t>
            </a:r>
            <a:r>
              <a:rPr lang="en-GB" sz="1800" b="0" i="0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, 2020).</a:t>
            </a:r>
          </a:p>
          <a:p>
            <a:pPr marL="285750" indent="-285750" algn="l" rtl="0" fontAlgn="base">
              <a:spcBef>
                <a:spcPts val="1200"/>
              </a:spcBef>
              <a:spcAft>
                <a:spcPts val="0"/>
              </a:spcAft>
              <a:buFont typeface="Wingdings" pitchFamily="2" charset="2"/>
              <a:buChar char="ü"/>
            </a:pPr>
            <a:r>
              <a:rPr lang="en-GB" sz="1800" b="0" i="0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Uneven adoption between urban and rural stores.</a:t>
            </a: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974AF1E1-52F7-924E-C2C6-0E5301550892}"/>
              </a:ext>
            </a:extLst>
          </p:cNvPr>
          <p:cNvGraphicFramePr>
            <a:graphicFrameLocks noGrp="1"/>
          </p:cNvGraphicFramePr>
          <p:nvPr/>
        </p:nvGraphicFramePr>
        <p:xfrm>
          <a:off x="796544" y="6487160"/>
          <a:ext cx="10257536" cy="37084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5128768">
                  <a:extLst>
                    <a:ext uri="{9D8B030D-6E8A-4147-A177-3AD203B41FA5}">
                      <a16:colId xmlns:a16="http://schemas.microsoft.com/office/drawing/2014/main" val="4107508899"/>
                    </a:ext>
                  </a:extLst>
                </a:gridCol>
                <a:gridCol w="5128768">
                  <a:extLst>
                    <a:ext uri="{9D8B030D-6E8A-4147-A177-3AD203B41FA5}">
                      <a16:colId xmlns:a16="http://schemas.microsoft.com/office/drawing/2014/main" val="92243734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en-GB" sz="1400" b="1" u="none" strike="noStrike" dirty="0" err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Shifat</a:t>
                      </a:r>
                      <a:r>
                        <a:rPr lang="en-GB" sz="1400" b="1" u="none" strike="noStrike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Hossain</a:t>
                      </a:r>
                      <a:endParaRPr lang="en-BD" sz="1400" b="1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400" b="1" u="none" strike="noStrike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2436037</a:t>
                      </a:r>
                      <a:endParaRPr lang="en-BD" sz="1400" b="1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367904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633873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3C49C06-0233-9548-CC97-C32DDF57E0BA}"/>
              </a:ext>
            </a:extLst>
          </p:cNvPr>
          <p:cNvSpPr txBox="1"/>
          <p:nvPr/>
        </p:nvSpPr>
        <p:spPr>
          <a:xfrm>
            <a:off x="2087880" y="1260086"/>
            <a:ext cx="610209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i="0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Recommendations</a:t>
            </a:r>
            <a:endParaRPr lang="en-BD" sz="2800" dirty="0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AFBA950-4773-3328-2BF6-DB9C14312C6A}"/>
              </a:ext>
            </a:extLst>
          </p:cNvPr>
          <p:cNvSpPr txBox="1"/>
          <p:nvPr/>
        </p:nvSpPr>
        <p:spPr>
          <a:xfrm>
            <a:off x="1892807" y="2282494"/>
            <a:ext cx="8123551" cy="280076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l" rtl="0" fontAlgn="base">
              <a:spcBef>
                <a:spcPts val="1200"/>
              </a:spcBef>
              <a:spcAft>
                <a:spcPts val="0"/>
              </a:spcAft>
              <a:buFont typeface="Wingdings" pitchFamily="2" charset="2"/>
              <a:buChar char="ü"/>
            </a:pPr>
            <a:r>
              <a:rPr lang="en-GB" sz="1800" b="0" i="0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Launch digital literacy micro-learning modules for all roles.</a:t>
            </a:r>
          </a:p>
          <a:p>
            <a:pPr marL="285750" indent="-285750" algn="l" rtl="0" fontAlgn="base">
              <a:spcBef>
                <a:spcPts val="1200"/>
              </a:spcBef>
              <a:spcAft>
                <a:spcPts val="0"/>
              </a:spcAft>
              <a:buFont typeface="Wingdings" pitchFamily="2" charset="2"/>
              <a:buChar char="ü"/>
            </a:pPr>
            <a:r>
              <a:rPr lang="en-GB" sz="1800" b="0" i="0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Replace outdated IT systems with cloud-based HR platforms (Jani, </a:t>
            </a:r>
            <a:r>
              <a:rPr lang="en-GB" sz="1800" b="0" i="0" u="none" strike="noStrike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Muduli</a:t>
            </a:r>
            <a:r>
              <a:rPr lang="en-GB" sz="1800" b="0" i="0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 and Kishore, 2023).</a:t>
            </a:r>
          </a:p>
          <a:p>
            <a:pPr marL="285750" indent="-285750" algn="l" rtl="0" fontAlgn="base">
              <a:spcBef>
                <a:spcPts val="1200"/>
              </a:spcBef>
              <a:spcAft>
                <a:spcPts val="0"/>
              </a:spcAft>
              <a:buFont typeface="Wingdings" pitchFamily="2" charset="2"/>
              <a:buChar char="ü"/>
            </a:pPr>
            <a:r>
              <a:rPr lang="en-GB" sz="1800" b="0" i="0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Add digital champions in every store to support workers.</a:t>
            </a:r>
          </a:p>
          <a:p>
            <a:pPr marL="285750" indent="-285750" algn="l" rtl="0" fontAlgn="base">
              <a:spcBef>
                <a:spcPts val="1200"/>
              </a:spcBef>
              <a:spcAft>
                <a:spcPts val="0"/>
              </a:spcAft>
              <a:buFont typeface="Wingdings" pitchFamily="2" charset="2"/>
              <a:buChar char="ü"/>
            </a:pPr>
            <a:r>
              <a:rPr lang="en-GB" sz="1800" b="0" i="0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Introduce transparent data-use policies to build trust.</a:t>
            </a:r>
          </a:p>
          <a:p>
            <a:pPr marL="285750" indent="-285750" algn="l" rtl="0" fontAlgn="base">
              <a:spcBef>
                <a:spcPts val="1200"/>
              </a:spcBef>
              <a:spcAft>
                <a:spcPts val="0"/>
              </a:spcAft>
              <a:buFont typeface="Wingdings" pitchFamily="2" charset="2"/>
              <a:buChar char="ü"/>
            </a:pPr>
            <a:r>
              <a:rPr lang="en-GB" sz="1800" b="0" i="0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Increase investment in cybersecurity training (Mohammed, </a:t>
            </a:r>
            <a:r>
              <a:rPr lang="en-GB" sz="1800" b="0" i="0" u="none" strike="noStrike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Ojo</a:t>
            </a:r>
            <a:r>
              <a:rPr lang="en-GB" sz="1800" b="0" i="0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 and Shah, 2024).</a:t>
            </a:r>
          </a:p>
          <a:p>
            <a:pPr marL="285750" indent="-285750" algn="l" rtl="0" fontAlgn="base">
              <a:spcBef>
                <a:spcPts val="1200"/>
              </a:spcBef>
              <a:spcAft>
                <a:spcPts val="0"/>
              </a:spcAft>
              <a:buFont typeface="Wingdings" pitchFamily="2" charset="2"/>
              <a:buChar char="ü"/>
            </a:pPr>
            <a:r>
              <a:rPr lang="en-GB" sz="1800" b="0" i="0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Use predictive analytics for proactive workforce planning.</a:t>
            </a: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974AF1E1-52F7-924E-C2C6-0E5301550892}"/>
              </a:ext>
            </a:extLst>
          </p:cNvPr>
          <p:cNvGraphicFramePr>
            <a:graphicFrameLocks noGrp="1"/>
          </p:cNvGraphicFramePr>
          <p:nvPr/>
        </p:nvGraphicFramePr>
        <p:xfrm>
          <a:off x="796544" y="6487160"/>
          <a:ext cx="10257536" cy="37084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5128768">
                  <a:extLst>
                    <a:ext uri="{9D8B030D-6E8A-4147-A177-3AD203B41FA5}">
                      <a16:colId xmlns:a16="http://schemas.microsoft.com/office/drawing/2014/main" val="4107508899"/>
                    </a:ext>
                  </a:extLst>
                </a:gridCol>
                <a:gridCol w="5128768">
                  <a:extLst>
                    <a:ext uri="{9D8B030D-6E8A-4147-A177-3AD203B41FA5}">
                      <a16:colId xmlns:a16="http://schemas.microsoft.com/office/drawing/2014/main" val="92243734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en-GB" sz="1400" b="1" u="none" strike="noStrike" dirty="0" err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Shifat</a:t>
                      </a:r>
                      <a:r>
                        <a:rPr lang="en-GB" sz="1400" b="1" u="none" strike="noStrike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Hossain</a:t>
                      </a:r>
                      <a:endParaRPr lang="en-BD" sz="1400" b="1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400" b="1" u="none" strike="noStrike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2436037</a:t>
                      </a:r>
                      <a:endParaRPr lang="en-BD" sz="1400" b="1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367904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921706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3C49C06-0233-9548-CC97-C32DDF57E0BA}"/>
              </a:ext>
            </a:extLst>
          </p:cNvPr>
          <p:cNvSpPr txBox="1"/>
          <p:nvPr/>
        </p:nvSpPr>
        <p:spPr>
          <a:xfrm>
            <a:off x="2087880" y="1260086"/>
            <a:ext cx="610209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i="0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Reference</a:t>
            </a:r>
            <a:endParaRPr lang="en-BD" sz="2800" dirty="0">
              <a:solidFill>
                <a:schemeClr val="bg1"/>
              </a:solidFill>
            </a:endParaRP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974AF1E1-52F7-924E-C2C6-0E5301550892}"/>
              </a:ext>
            </a:extLst>
          </p:cNvPr>
          <p:cNvGraphicFramePr>
            <a:graphicFrameLocks noGrp="1"/>
          </p:cNvGraphicFramePr>
          <p:nvPr/>
        </p:nvGraphicFramePr>
        <p:xfrm>
          <a:off x="796544" y="6487160"/>
          <a:ext cx="10257536" cy="37084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5128768">
                  <a:extLst>
                    <a:ext uri="{9D8B030D-6E8A-4147-A177-3AD203B41FA5}">
                      <a16:colId xmlns:a16="http://schemas.microsoft.com/office/drawing/2014/main" val="4107508899"/>
                    </a:ext>
                  </a:extLst>
                </a:gridCol>
                <a:gridCol w="5128768">
                  <a:extLst>
                    <a:ext uri="{9D8B030D-6E8A-4147-A177-3AD203B41FA5}">
                      <a16:colId xmlns:a16="http://schemas.microsoft.com/office/drawing/2014/main" val="92243734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en-GB" sz="1400" b="1" u="none" strike="noStrike" dirty="0" err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Shifat</a:t>
                      </a:r>
                      <a:r>
                        <a:rPr lang="en-GB" sz="1400" b="1" u="none" strike="noStrike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Hossain</a:t>
                      </a:r>
                      <a:endParaRPr lang="en-BD" sz="1400" b="1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400" b="1" u="none" strike="noStrike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2436037</a:t>
                      </a:r>
                      <a:endParaRPr lang="en-BD" sz="1400" b="1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36790405"/>
                  </a:ext>
                </a:extLst>
              </a:tr>
            </a:tbl>
          </a:graphicData>
        </a:graphic>
      </p:graphicFrame>
      <p:sp>
        <p:nvSpPr>
          <p:cNvPr id="2" name="Rectangle 1">
            <a:extLst>
              <a:ext uri="{FF2B5EF4-FFF2-40B4-BE49-F238E27FC236}">
                <a16:creationId xmlns:a16="http://schemas.microsoft.com/office/drawing/2014/main" id="{D3B61F67-8D96-FD88-267D-B0C8E3CA17B5}"/>
              </a:ext>
            </a:extLst>
          </p:cNvPr>
          <p:cNvSpPr/>
          <p:nvPr/>
        </p:nvSpPr>
        <p:spPr>
          <a:xfrm>
            <a:off x="1678329" y="3333509"/>
            <a:ext cx="8837271" cy="315365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D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AFBA950-4773-3328-2BF6-DB9C14312C6A}"/>
              </a:ext>
            </a:extLst>
          </p:cNvPr>
          <p:cNvSpPr txBox="1"/>
          <p:nvPr/>
        </p:nvSpPr>
        <p:spPr>
          <a:xfrm>
            <a:off x="1812730" y="2179042"/>
            <a:ext cx="8225163" cy="449353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l" rtl="0" fontAlgn="base">
              <a:spcBef>
                <a:spcPts val="1200"/>
              </a:spcBef>
              <a:spcAft>
                <a:spcPts val="0"/>
              </a:spcAft>
              <a:buFont typeface="Wingdings" pitchFamily="2" charset="2"/>
              <a:buChar char="ü"/>
            </a:pPr>
            <a:r>
              <a:rPr lang="en-GB" sz="1200" b="0" i="0" u="none" strike="noStrike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Barišić</a:t>
            </a:r>
            <a:r>
              <a:rPr lang="en-GB" sz="1200" b="0" i="0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A.F., </a:t>
            </a:r>
            <a:r>
              <a:rPr lang="en-GB" sz="1200" b="0" i="0" u="none" strike="noStrike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Rybacka</a:t>
            </a:r>
            <a:r>
              <a:rPr lang="en-GB" sz="1200" b="0" i="0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200" b="0" i="0" u="none" strike="noStrike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Barišić</a:t>
            </a:r>
            <a:r>
              <a:rPr lang="en-GB" sz="1200" b="0" i="0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J. and </a:t>
            </a:r>
            <a:r>
              <a:rPr lang="en-GB" sz="1200" b="0" i="0" u="none" strike="noStrike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Miloloža</a:t>
            </a:r>
            <a:r>
              <a:rPr lang="en-GB" sz="1200" b="0" i="0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I. (2021) 'Digital Transformation: Challenges for Human Resources Management', ENTRENOVA - </a:t>
            </a:r>
            <a:r>
              <a:rPr lang="en-GB" sz="1200" b="0" i="0" u="none" strike="noStrike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ENTerprise</a:t>
            </a:r>
            <a:r>
              <a:rPr lang="en-GB" sz="1200" b="0" i="0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200" b="0" i="0" u="none" strike="noStrike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REsearch</a:t>
            </a:r>
            <a:r>
              <a:rPr lang="en-GB" sz="1200" b="0" i="0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200" b="0" i="0" u="none" strike="noStrike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InNOVAtion</a:t>
            </a:r>
            <a:r>
              <a:rPr lang="en-GB" sz="1200" b="0" i="0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7(1), pp. 357–366 Available at: 10.54820/GTFN9743.</a:t>
            </a:r>
          </a:p>
          <a:p>
            <a:pPr marL="285750" indent="-285750" algn="l" rtl="0" fontAlgn="base">
              <a:spcBef>
                <a:spcPts val="1200"/>
              </a:spcBef>
              <a:spcAft>
                <a:spcPts val="0"/>
              </a:spcAft>
              <a:buFont typeface="Wingdings" pitchFamily="2" charset="2"/>
              <a:buChar char="ü"/>
            </a:pPr>
            <a:r>
              <a:rPr lang="en-GB" sz="1200" b="0" i="0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Fenech, R., </a:t>
            </a:r>
            <a:r>
              <a:rPr lang="en-GB" sz="1200" b="0" i="0" u="none" strike="noStrike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Baguant</a:t>
            </a:r>
            <a:r>
              <a:rPr lang="en-GB" sz="1200" b="0" i="0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P. and Ivanov, D. (2019) 'THE CHANGING ROLE OF HUMAN RESOURCE MANAGEMENT IN AN ERA OF DIGITAL TRANSFORMATION', Journal of Management Information and Decision Sciences, 22(2), pp. 166–175.</a:t>
            </a:r>
          </a:p>
          <a:p>
            <a:pPr marL="285750" indent="-285750" algn="l" rtl="0" fontAlgn="base">
              <a:spcBef>
                <a:spcPts val="1200"/>
              </a:spcBef>
              <a:spcAft>
                <a:spcPts val="0"/>
              </a:spcAft>
              <a:buFont typeface="Wingdings" pitchFamily="2" charset="2"/>
              <a:buChar char="ü"/>
            </a:pPr>
            <a:r>
              <a:rPr lang="en-GB" sz="1200" b="0" i="0" u="none" strike="noStrike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Hudz</a:t>
            </a:r>
            <a:r>
              <a:rPr lang="en-GB" sz="1200" b="0" i="0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O.Y. (2023) 'NEW HORIZONS OF OPPORTUNITIES AND PROBLEMS OF BUSINESS MANAGEMENT BASED ON MODERN TECHNOLOGIES OF DIGITAL TRANSFORMATION', Economy Management Business, 42(3) Available at: 10.31673/2415-8089.2023.031017.</a:t>
            </a:r>
          </a:p>
          <a:p>
            <a:pPr marL="285750" indent="-285750" algn="l" rtl="0" fontAlgn="base">
              <a:spcBef>
                <a:spcPts val="1200"/>
              </a:spcBef>
              <a:spcAft>
                <a:spcPts val="0"/>
              </a:spcAft>
              <a:buFont typeface="Wingdings" pitchFamily="2" charset="2"/>
              <a:buChar char="ü"/>
            </a:pPr>
            <a:r>
              <a:rPr lang="en-GB" sz="1200" b="0" i="0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Jani, A., </a:t>
            </a:r>
            <a:r>
              <a:rPr lang="en-GB" sz="1200" b="0" i="0" u="none" strike="noStrike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Muduli</a:t>
            </a:r>
            <a:r>
              <a:rPr lang="en-GB" sz="1200" b="0" i="0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A. and Kishore, K. (2023) 'Human resource transformation in India: examining the role digital human resource technology and human resource role', International journal of organizational analysis (2005), 31(4), pp. 959–972 Available at: 10.1108/IJOA-08-2021-2886.</a:t>
            </a:r>
          </a:p>
          <a:p>
            <a:pPr marL="285750" indent="-285750" algn="l" rtl="0" fontAlgn="base">
              <a:spcBef>
                <a:spcPts val="1200"/>
              </a:spcBef>
              <a:spcAft>
                <a:spcPts val="0"/>
              </a:spcAft>
              <a:buFont typeface="Wingdings" pitchFamily="2" charset="2"/>
              <a:buChar char="ü"/>
            </a:pPr>
            <a:r>
              <a:rPr lang="en-GB" sz="1200" b="0" i="0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Mohammed, B., </a:t>
            </a:r>
            <a:r>
              <a:rPr lang="en-GB" sz="1200" b="0" i="0" u="none" strike="noStrike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Ojo</a:t>
            </a:r>
            <a:r>
              <a:rPr lang="en-GB" sz="1200" b="0" i="0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O.O. and Shah, S. (Nov 4, 2024) Impact of Digital Transformation on Conventional Business Models: A Review. IEEE, pp. 1.</a:t>
            </a:r>
          </a:p>
          <a:p>
            <a:pPr marL="285750" indent="-285750" algn="l" rtl="0" fontAlgn="base">
              <a:spcBef>
                <a:spcPts val="1200"/>
              </a:spcBef>
              <a:spcAft>
                <a:spcPts val="0"/>
              </a:spcAft>
              <a:buFont typeface="Wingdings" pitchFamily="2" charset="2"/>
              <a:buChar char="ü"/>
            </a:pPr>
            <a:r>
              <a:rPr lang="en-GB" sz="1200" b="0" i="0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Nicolás-</a:t>
            </a:r>
            <a:r>
              <a:rPr lang="en-GB" sz="1200" b="0" i="0" u="none" strike="noStrike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Agustín</a:t>
            </a:r>
            <a:r>
              <a:rPr lang="en-GB" sz="1200" b="0" i="0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sz="1200" b="0" i="0" u="none" strike="noStrike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Á</a:t>
            </a:r>
            <a:r>
              <a:rPr lang="en-GB" sz="1200" b="0" i="0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Jiménez-Jiménez, D. and </a:t>
            </a:r>
            <a:r>
              <a:rPr lang="en-GB" sz="1200" b="0" i="0" u="none" strike="noStrike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Maeso</a:t>
            </a:r>
            <a:r>
              <a:rPr lang="en-GB" sz="1200" b="0" i="0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-Fernandez, F. (2022) 'The role of human resource practices in the implementation of digital transformation', International journal of manpower, 43(2), pp. 395–410 Available at: 10.1108/IJM-03-2021-0176.</a:t>
            </a:r>
          </a:p>
          <a:p>
            <a:pPr marL="285750" indent="-285750" algn="l" rtl="0" fontAlgn="base">
              <a:spcBef>
                <a:spcPts val="1200"/>
              </a:spcBef>
              <a:spcAft>
                <a:spcPts val="0"/>
              </a:spcAft>
              <a:buFont typeface="Wingdings" pitchFamily="2" charset="2"/>
              <a:buChar char="ü"/>
            </a:pPr>
            <a:r>
              <a:rPr lang="en-GB" sz="1200" b="0" i="0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VARDARLIER, P. (2020) 'Digital Transformation of Human Resource Management: Digital Applications and Strategic Tools in </a:t>
            </a:r>
            <a:r>
              <a:rPr lang="en-GB" sz="1200" b="0" i="0" u="none" strike="noStrike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HRM'Digital</a:t>
            </a:r>
            <a:r>
              <a:rPr lang="en-GB" sz="1200" b="0" i="0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Business Strategies in Blockchain Ecosystems Cham: Springer International Publishing, pp. 239–264.</a:t>
            </a:r>
          </a:p>
          <a:p>
            <a:pPr marL="285750" indent="-285750" algn="l" rtl="0" fontAlgn="base">
              <a:spcBef>
                <a:spcPts val="1200"/>
              </a:spcBef>
              <a:spcAft>
                <a:spcPts val="0"/>
              </a:spcAft>
              <a:buFont typeface="Wingdings" pitchFamily="2" charset="2"/>
              <a:buChar char="ü"/>
            </a:pPr>
            <a:endParaRPr lang="en-GB" sz="1200" b="0" i="0" u="none" strike="noStrike" dirty="0">
              <a:solidFill>
                <a:schemeClr val="bg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05688481"/>
      </p:ext>
    </p:extLst>
  </p:cSld>
  <p:clrMapOvr>
    <a:masterClrMapping/>
  </p:clrMapOvr>
</p:sld>
</file>

<file path=ppt/theme/theme1.xml><?xml version="1.0" encoding="utf-8"?>
<a:theme xmlns:a="http://schemas.openxmlformats.org/drawingml/2006/main" name="Atlas">
  <a:themeElements>
    <a:clrScheme name="Atlas">
      <a:dk1>
        <a:sysClr val="windowText" lastClr="000000"/>
      </a:dk1>
      <a:lt1>
        <a:sysClr val="window" lastClr="FFFFFF"/>
      </a:lt1>
      <a:dk2>
        <a:srgbClr val="454545"/>
      </a:dk2>
      <a:lt2>
        <a:srgbClr val="E0E0E0"/>
      </a:lt2>
      <a:accent1>
        <a:srgbClr val="F81B02"/>
      </a:accent1>
      <a:accent2>
        <a:srgbClr val="FC7715"/>
      </a:accent2>
      <a:accent3>
        <a:srgbClr val="AFBF41"/>
      </a:accent3>
      <a:accent4>
        <a:srgbClr val="50C49F"/>
      </a:accent4>
      <a:accent5>
        <a:srgbClr val="3B95C4"/>
      </a:accent5>
      <a:accent6>
        <a:srgbClr val="B560D4"/>
      </a:accent6>
      <a:hlink>
        <a:srgbClr val="FC5A1A"/>
      </a:hlink>
      <a:folHlink>
        <a:srgbClr val="B49E74"/>
      </a:folHlink>
    </a:clrScheme>
    <a:fontScheme name="Atlas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tlas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alpha val="60000"/>
                <a:satMod val="109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0000"/>
            </a:schemeClr>
          </a:solidFill>
          <a:prstDash val="solid"/>
        </a:ln>
        <a:ln w="15875" cap="flat" cmpd="sng" algn="ctr">
          <a:solidFill>
            <a:schemeClr val="phClr">
              <a:shade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0" h="0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10000">
              <a:schemeClr val="phClr">
                <a:tint val="94000"/>
                <a:lumMod val="116000"/>
              </a:schemeClr>
            </a:gs>
            <a:gs pos="100000">
              <a:schemeClr val="phClr">
                <a:tint val="98000"/>
                <a:shade val="86000"/>
                <a:satMod val="90000"/>
                <a:lumMod val="88000"/>
              </a:schemeClr>
            </a:gs>
          </a:gsLst>
          <a:path path="circle">
            <a:fillToRect l="50000" t="15000" r="50000" b="169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tlas" id="{5156B0E4-0EB1-49FE-A26B-15F6F698AEC6}" vid="{508F7963-D0B5-43F7-BB2C-FCE3009C08E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Atlas</Template>
  <TotalTime>17</TotalTime>
  <Words>738</Words>
  <Application>Microsoft Macintosh PowerPoint</Application>
  <PresentationFormat>Widescreen</PresentationFormat>
  <Paragraphs>67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Calibri Light</vt:lpstr>
      <vt:lpstr>Rockwell</vt:lpstr>
      <vt:lpstr>Times New Roman</vt:lpstr>
      <vt:lpstr>Wingdings</vt:lpstr>
      <vt:lpstr>Atlas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s14th-2019016425@pol.du.ac.bd</dc:creator>
  <cp:lastModifiedBy>s14th-2019016425@pol.du.ac.bd</cp:lastModifiedBy>
  <cp:revision>3</cp:revision>
  <dcterms:created xsi:type="dcterms:W3CDTF">2025-11-25T07:43:36Z</dcterms:created>
  <dcterms:modified xsi:type="dcterms:W3CDTF">2025-11-25T08:19:05Z</dcterms:modified>
</cp:coreProperties>
</file>