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6858000" cy="9906000" type="A4"/>
  <p:notesSz cx="6858000" cy="9144000"/>
  <p:defaultTextStyle>
    <a:defPPr>
      <a:defRPr lang="en-US"/>
    </a:defPPr>
    <a:lvl1pPr marL="0" algn="l" defTabSz="804649" rtl="0" eaLnBrk="1" latinLnBrk="0" hangingPunct="1">
      <a:defRPr sz="1584" kern="1200">
        <a:solidFill>
          <a:schemeClr val="tx1"/>
        </a:solidFill>
        <a:latin typeface="+mn-lt"/>
        <a:ea typeface="+mn-ea"/>
        <a:cs typeface="+mn-cs"/>
      </a:defRPr>
    </a:lvl1pPr>
    <a:lvl2pPr marL="402325" algn="l" defTabSz="804649" rtl="0" eaLnBrk="1" latinLnBrk="0" hangingPunct="1">
      <a:defRPr sz="1584" kern="1200">
        <a:solidFill>
          <a:schemeClr val="tx1"/>
        </a:solidFill>
        <a:latin typeface="+mn-lt"/>
        <a:ea typeface="+mn-ea"/>
        <a:cs typeface="+mn-cs"/>
      </a:defRPr>
    </a:lvl2pPr>
    <a:lvl3pPr marL="804649" algn="l" defTabSz="804649" rtl="0" eaLnBrk="1" latinLnBrk="0" hangingPunct="1">
      <a:defRPr sz="1584" kern="1200">
        <a:solidFill>
          <a:schemeClr val="tx1"/>
        </a:solidFill>
        <a:latin typeface="+mn-lt"/>
        <a:ea typeface="+mn-ea"/>
        <a:cs typeface="+mn-cs"/>
      </a:defRPr>
    </a:lvl3pPr>
    <a:lvl4pPr marL="1206974" algn="l" defTabSz="804649" rtl="0" eaLnBrk="1" latinLnBrk="0" hangingPunct="1">
      <a:defRPr sz="1584" kern="1200">
        <a:solidFill>
          <a:schemeClr val="tx1"/>
        </a:solidFill>
        <a:latin typeface="+mn-lt"/>
        <a:ea typeface="+mn-ea"/>
        <a:cs typeface="+mn-cs"/>
      </a:defRPr>
    </a:lvl4pPr>
    <a:lvl5pPr marL="1609298" algn="l" defTabSz="804649" rtl="0" eaLnBrk="1" latinLnBrk="0" hangingPunct="1">
      <a:defRPr sz="1584" kern="1200">
        <a:solidFill>
          <a:schemeClr val="tx1"/>
        </a:solidFill>
        <a:latin typeface="+mn-lt"/>
        <a:ea typeface="+mn-ea"/>
        <a:cs typeface="+mn-cs"/>
      </a:defRPr>
    </a:lvl5pPr>
    <a:lvl6pPr marL="2011623" algn="l" defTabSz="804649" rtl="0" eaLnBrk="1" latinLnBrk="0" hangingPunct="1">
      <a:defRPr sz="1584" kern="1200">
        <a:solidFill>
          <a:schemeClr val="tx1"/>
        </a:solidFill>
        <a:latin typeface="+mn-lt"/>
        <a:ea typeface="+mn-ea"/>
        <a:cs typeface="+mn-cs"/>
      </a:defRPr>
    </a:lvl6pPr>
    <a:lvl7pPr marL="2413947" algn="l" defTabSz="804649" rtl="0" eaLnBrk="1" latinLnBrk="0" hangingPunct="1">
      <a:defRPr sz="1584" kern="1200">
        <a:solidFill>
          <a:schemeClr val="tx1"/>
        </a:solidFill>
        <a:latin typeface="+mn-lt"/>
        <a:ea typeface="+mn-ea"/>
        <a:cs typeface="+mn-cs"/>
      </a:defRPr>
    </a:lvl7pPr>
    <a:lvl8pPr marL="2816272" algn="l" defTabSz="804649" rtl="0" eaLnBrk="1" latinLnBrk="0" hangingPunct="1">
      <a:defRPr sz="1584" kern="1200">
        <a:solidFill>
          <a:schemeClr val="tx1"/>
        </a:solidFill>
        <a:latin typeface="+mn-lt"/>
        <a:ea typeface="+mn-ea"/>
        <a:cs typeface="+mn-cs"/>
      </a:defRPr>
    </a:lvl8pPr>
    <a:lvl9pPr marL="3218597" algn="l" defTabSz="804649" rtl="0" eaLnBrk="1" latinLnBrk="0" hangingPunct="1">
      <a:defRPr sz="1584"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2" d="100"/>
          <a:sy n="82" d="100"/>
        </p:scale>
        <p:origin x="1432" y="-20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53035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2614693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4026646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1745C5-C313-4BB2-9D4D-D87941BF0C37}"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2472216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1745C5-C313-4BB2-9D4D-D87941BF0C37}" type="datetimeFigureOut">
              <a:rPr lang="en-GB" smtClean="0"/>
              <a:t>12/01/2020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729553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11745C5-C313-4BB2-9D4D-D87941BF0C37}" type="datetimeFigureOut">
              <a:rPr lang="en-GB" smtClean="0"/>
              <a:t>12/01/2020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3968638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1745C5-C313-4BB2-9D4D-D87941BF0C37}" type="datetimeFigureOut">
              <a:rPr lang="en-GB" smtClean="0"/>
              <a:t>12/01/2020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567721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1745C5-C313-4BB2-9D4D-D87941BF0C37}"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2535903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1745C5-C313-4BB2-9D4D-D87941BF0C37}" type="datetimeFigureOut">
              <a:rPr lang="en-GB" smtClean="0"/>
              <a:t>12/01/2020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1608069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113004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1745C5-C313-4BB2-9D4D-D87941BF0C37}" type="datetimeFigureOut">
              <a:rPr lang="en-GB" smtClean="0"/>
              <a:t>12/01/2020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46A70E3-DC16-410C-BF79-5B36C20E2BF6}" type="slidenum">
              <a:rPr lang="en-GB" smtClean="0"/>
              <a:t>‹#›</a:t>
            </a:fld>
            <a:endParaRPr lang="en-GB"/>
          </a:p>
        </p:txBody>
      </p:sp>
    </p:spTree>
    <p:extLst>
      <p:ext uri="{BB962C8B-B14F-4D97-AF65-F5344CB8AC3E}">
        <p14:creationId xmlns:p14="http://schemas.microsoft.com/office/powerpoint/2010/main" val="2076298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011745C5-C313-4BB2-9D4D-D87941BF0C37}" type="datetimeFigureOut">
              <a:rPr lang="en-GB" smtClean="0"/>
              <a:t>12/01/2020</a:t>
            </a:fld>
            <a:endParaRPr lang="en-GB"/>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E46A70E3-DC16-410C-BF79-5B36C20E2BF6}" type="slidenum">
              <a:rPr lang="en-GB" smtClean="0"/>
              <a:t>‹#›</a:t>
            </a:fld>
            <a:endParaRPr lang="en-GB"/>
          </a:p>
        </p:txBody>
      </p:sp>
    </p:spTree>
    <p:extLst>
      <p:ext uri="{BB962C8B-B14F-4D97-AF65-F5344CB8AC3E}">
        <p14:creationId xmlns:p14="http://schemas.microsoft.com/office/powerpoint/2010/main" val="158630190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mindtools.com/pages/article/newHTE_96.htm" TargetMode="External"/><Relationship Id="rId2" Type="http://schemas.openxmlformats.org/officeDocument/2006/relationships/hyperlink" Target="https://dictionary.cambridge.org/dictionary/english/procrastinate"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psychologytoday.com/us/blog/how-be-yourself/201808/5-ways-finally-stop-procrastina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1"/>
            <a:ext cx="6858000" cy="658034"/>
          </a:xfrm>
          <a:ln w="38100">
            <a:solidFill>
              <a:srgbClr val="7030A0"/>
            </a:solidFill>
          </a:ln>
        </p:spPr>
        <p:txBody>
          <a:bodyPr>
            <a:normAutofit/>
          </a:bodyPr>
          <a:lstStyle/>
          <a:p>
            <a:pPr algn="ctr"/>
            <a:r>
              <a:rPr lang="en-GB" sz="2000" dirty="0"/>
              <a:t>Procrastination and its impacts on a psychology </a:t>
            </a:r>
            <a:r>
              <a:rPr lang="en-GB" sz="2000" dirty="0" smtClean="0"/>
              <a:t>degree</a:t>
            </a:r>
            <a:br>
              <a:rPr lang="en-GB" sz="2000" dirty="0" smtClean="0"/>
            </a:br>
            <a:r>
              <a:rPr lang="en-GB" sz="2000" dirty="0" smtClean="0"/>
              <a:t>Tegan Rendall</a:t>
            </a:r>
            <a:endParaRPr lang="en-GB" sz="2800" dirty="0"/>
          </a:p>
        </p:txBody>
      </p:sp>
      <p:sp>
        <p:nvSpPr>
          <p:cNvPr id="5" name="Content Placeholder 4"/>
          <p:cNvSpPr>
            <a:spLocks noGrp="1"/>
          </p:cNvSpPr>
          <p:nvPr>
            <p:ph idx="1"/>
          </p:nvPr>
        </p:nvSpPr>
        <p:spPr>
          <a:xfrm>
            <a:off x="89617" y="1088696"/>
            <a:ext cx="1681843" cy="756653"/>
          </a:xfrm>
          <a:ln w="28575">
            <a:solidFill>
              <a:schemeClr val="accent1">
                <a:lumMod val="50000"/>
              </a:schemeClr>
            </a:solidFill>
          </a:ln>
        </p:spPr>
        <p:txBody>
          <a:bodyPr>
            <a:noAutofit/>
          </a:bodyPr>
          <a:lstStyle/>
          <a:p>
            <a:pPr marL="0" indent="0">
              <a:buNone/>
            </a:pPr>
            <a:r>
              <a:rPr lang="en-GB" sz="1100" dirty="0"/>
              <a:t>‘to keep delaying something that must be done, often because it is unpleasant or boring.’</a:t>
            </a:r>
          </a:p>
        </p:txBody>
      </p:sp>
      <p:sp>
        <p:nvSpPr>
          <p:cNvPr id="7" name="TextBox 6"/>
          <p:cNvSpPr txBox="1"/>
          <p:nvPr/>
        </p:nvSpPr>
        <p:spPr>
          <a:xfrm>
            <a:off x="89617" y="719478"/>
            <a:ext cx="1681842" cy="307777"/>
          </a:xfrm>
          <a:prstGeom prst="rect">
            <a:avLst/>
          </a:prstGeom>
          <a:solidFill>
            <a:schemeClr val="accent1">
              <a:lumMod val="50000"/>
            </a:schemeClr>
          </a:solidFill>
          <a:ln>
            <a:solidFill>
              <a:schemeClr val="accent1">
                <a:lumMod val="50000"/>
              </a:schemeClr>
            </a:solidFill>
          </a:ln>
        </p:spPr>
        <p:txBody>
          <a:bodyPr wrap="square" rtlCol="0">
            <a:spAutoFit/>
          </a:bodyPr>
          <a:lstStyle/>
          <a:p>
            <a:pPr algn="ctr"/>
            <a:r>
              <a:rPr lang="en-GB" sz="1400" dirty="0">
                <a:solidFill>
                  <a:schemeClr val="bg1"/>
                </a:solidFill>
              </a:rPr>
              <a:t>Definition</a:t>
            </a:r>
            <a:endParaRPr lang="en-GB" sz="700" dirty="0">
              <a:solidFill>
                <a:schemeClr val="bg1"/>
              </a:solidFill>
            </a:endParaRPr>
          </a:p>
        </p:txBody>
      </p:sp>
      <p:sp>
        <p:nvSpPr>
          <p:cNvPr id="8" name="TextBox 7"/>
          <p:cNvSpPr txBox="1"/>
          <p:nvPr/>
        </p:nvSpPr>
        <p:spPr>
          <a:xfrm>
            <a:off x="97861" y="5620871"/>
            <a:ext cx="1681843" cy="307777"/>
          </a:xfrm>
          <a:prstGeom prst="rect">
            <a:avLst/>
          </a:prstGeom>
          <a:solidFill>
            <a:schemeClr val="accent1">
              <a:lumMod val="60000"/>
              <a:lumOff val="40000"/>
            </a:schemeClr>
          </a:solidFill>
          <a:ln>
            <a:solidFill>
              <a:schemeClr val="accent1">
                <a:lumMod val="60000"/>
                <a:lumOff val="40000"/>
              </a:schemeClr>
            </a:solidFill>
          </a:ln>
        </p:spPr>
        <p:txBody>
          <a:bodyPr wrap="square" rtlCol="0">
            <a:spAutoFit/>
          </a:bodyPr>
          <a:lstStyle/>
          <a:p>
            <a:pPr algn="ctr"/>
            <a:r>
              <a:rPr lang="en-GB" sz="1400" dirty="0">
                <a:solidFill>
                  <a:schemeClr val="bg1"/>
                </a:solidFill>
              </a:rPr>
              <a:t>Solutions</a:t>
            </a:r>
            <a:endParaRPr lang="en-GB" sz="1200" dirty="0">
              <a:solidFill>
                <a:schemeClr val="bg1"/>
              </a:solidFill>
            </a:endParaRPr>
          </a:p>
        </p:txBody>
      </p:sp>
      <p:sp>
        <p:nvSpPr>
          <p:cNvPr id="9" name="TextBox 8"/>
          <p:cNvSpPr txBox="1"/>
          <p:nvPr/>
        </p:nvSpPr>
        <p:spPr>
          <a:xfrm>
            <a:off x="4919708" y="4472568"/>
            <a:ext cx="1837077" cy="307777"/>
          </a:xfrm>
          <a:prstGeom prst="rect">
            <a:avLst/>
          </a:prstGeom>
          <a:solidFill>
            <a:schemeClr val="accent1">
              <a:lumMod val="75000"/>
            </a:schemeClr>
          </a:solidFill>
          <a:ln>
            <a:solidFill>
              <a:schemeClr val="accent1">
                <a:lumMod val="75000"/>
              </a:schemeClr>
            </a:solidFill>
          </a:ln>
        </p:spPr>
        <p:txBody>
          <a:bodyPr wrap="square" rtlCol="0">
            <a:spAutoFit/>
          </a:bodyPr>
          <a:lstStyle/>
          <a:p>
            <a:pPr algn="ctr"/>
            <a:r>
              <a:rPr lang="en-GB" sz="1400" dirty="0">
                <a:solidFill>
                  <a:schemeClr val="bg1"/>
                </a:solidFill>
              </a:rPr>
              <a:t>Conclusion</a:t>
            </a:r>
            <a:endParaRPr lang="en-GB" sz="1200" dirty="0">
              <a:solidFill>
                <a:schemeClr val="bg1"/>
              </a:solidFill>
            </a:endParaRPr>
          </a:p>
        </p:txBody>
      </p:sp>
      <p:sp>
        <p:nvSpPr>
          <p:cNvPr id="10" name="TextBox 9"/>
          <p:cNvSpPr txBox="1"/>
          <p:nvPr/>
        </p:nvSpPr>
        <p:spPr>
          <a:xfrm>
            <a:off x="89617" y="2005149"/>
            <a:ext cx="1681843" cy="523220"/>
          </a:xfrm>
          <a:prstGeom prst="rect">
            <a:avLst/>
          </a:prstGeom>
          <a:solidFill>
            <a:schemeClr val="accent1">
              <a:lumMod val="75000"/>
            </a:schemeClr>
          </a:solidFill>
        </p:spPr>
        <p:txBody>
          <a:bodyPr wrap="square" rtlCol="0">
            <a:spAutoFit/>
          </a:bodyPr>
          <a:lstStyle/>
          <a:p>
            <a:pPr algn="ctr"/>
            <a:r>
              <a:rPr lang="en-GB" sz="1400" dirty="0">
                <a:solidFill>
                  <a:schemeClr val="bg1"/>
                </a:solidFill>
              </a:rPr>
              <a:t>Why we procrastinate</a:t>
            </a:r>
          </a:p>
        </p:txBody>
      </p:sp>
      <p:sp>
        <p:nvSpPr>
          <p:cNvPr id="11" name="Content Placeholder 4"/>
          <p:cNvSpPr txBox="1">
            <a:spLocks/>
          </p:cNvSpPr>
          <p:nvPr/>
        </p:nvSpPr>
        <p:spPr>
          <a:xfrm>
            <a:off x="89617" y="2592572"/>
            <a:ext cx="1681843" cy="2872394"/>
          </a:xfrm>
          <a:prstGeom prst="rect">
            <a:avLst/>
          </a:prstGeom>
          <a:ln w="28575">
            <a:solidFill>
              <a:schemeClr val="accent1">
                <a:lumMod val="75000"/>
              </a:schemeClr>
            </a:solidFill>
          </a:ln>
        </p:spPr>
        <p:txBody>
          <a:bodyPr vert="horz" lIns="38576" tIns="19289" rIns="38576" bIns="19289"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100" dirty="0" smtClean="0"/>
              <a:t>Students tend to procrastinate for a lot of different reasons. It could be that the new task they have </a:t>
            </a:r>
            <a:r>
              <a:rPr lang="en-GB" sz="1100" dirty="0"/>
              <a:t>is </a:t>
            </a:r>
            <a:r>
              <a:rPr lang="en-GB" sz="1100" dirty="0" smtClean="0"/>
              <a:t>not as urgent. Another reason maybe that they do not know how to start the task or what the next step of the task is. Other reasons students procrastinate are because they are afraid of failure, work better under pressure by leaving it to the last minute or they simply just do not want to work. </a:t>
            </a:r>
            <a:endParaRPr lang="en-GB" sz="1100" dirty="0"/>
          </a:p>
        </p:txBody>
      </p:sp>
      <p:sp>
        <p:nvSpPr>
          <p:cNvPr id="12" name="Content Placeholder 4"/>
          <p:cNvSpPr txBox="1">
            <a:spLocks/>
          </p:cNvSpPr>
          <p:nvPr/>
        </p:nvSpPr>
        <p:spPr>
          <a:xfrm>
            <a:off x="89616" y="5990218"/>
            <a:ext cx="1681843" cy="2526598"/>
          </a:xfrm>
          <a:prstGeom prst="rect">
            <a:avLst/>
          </a:prstGeom>
          <a:ln w="28575">
            <a:solidFill>
              <a:schemeClr val="accent1">
                <a:lumMod val="60000"/>
                <a:lumOff val="40000"/>
              </a:schemeClr>
            </a:solidFill>
          </a:ln>
        </p:spPr>
        <p:txBody>
          <a:bodyPr vert="horz" lIns="38576" tIns="19289" rIns="38576" bIns="19289"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Courier New" panose="02070309020205020404" pitchFamily="49" charset="0"/>
              <a:buChar char="o"/>
            </a:pPr>
            <a:r>
              <a:rPr lang="en-GB" sz="1100" dirty="0"/>
              <a:t>Consider the bigger picture</a:t>
            </a:r>
          </a:p>
          <a:p>
            <a:pPr>
              <a:buFont typeface="Courier New" panose="02070309020205020404" pitchFamily="49" charset="0"/>
              <a:buChar char="o"/>
            </a:pPr>
            <a:r>
              <a:rPr lang="en-GB" sz="1100" dirty="0"/>
              <a:t>Build confusion into the task</a:t>
            </a:r>
          </a:p>
          <a:p>
            <a:pPr>
              <a:buFont typeface="Courier New" panose="02070309020205020404" pitchFamily="49" charset="0"/>
              <a:buChar char="o"/>
            </a:pPr>
            <a:r>
              <a:rPr lang="en-GB" sz="1100" dirty="0"/>
              <a:t>Clear up difference between performance and self-worth</a:t>
            </a:r>
          </a:p>
          <a:p>
            <a:pPr>
              <a:buFont typeface="Courier New" panose="02070309020205020404" pitchFamily="49" charset="0"/>
              <a:buChar char="o"/>
            </a:pPr>
            <a:r>
              <a:rPr lang="en-GB" sz="1100" dirty="0"/>
              <a:t>Understand yourself and how you work</a:t>
            </a:r>
          </a:p>
          <a:p>
            <a:pPr>
              <a:buFont typeface="Courier New" panose="02070309020205020404" pitchFamily="49" charset="0"/>
              <a:buChar char="o"/>
            </a:pPr>
            <a:r>
              <a:rPr lang="en-GB" sz="1100" dirty="0"/>
              <a:t>Measure and compensate</a:t>
            </a:r>
          </a:p>
        </p:txBody>
      </p:sp>
      <p:sp>
        <p:nvSpPr>
          <p:cNvPr id="13" name="TextBox 12"/>
          <p:cNvSpPr txBox="1"/>
          <p:nvPr/>
        </p:nvSpPr>
        <p:spPr>
          <a:xfrm>
            <a:off x="2500540" y="719477"/>
            <a:ext cx="1681843" cy="307777"/>
          </a:xfrm>
          <a:prstGeom prst="rect">
            <a:avLst/>
          </a:prstGeom>
          <a:solidFill>
            <a:schemeClr val="accent1">
              <a:lumMod val="50000"/>
            </a:schemeClr>
          </a:solidFill>
          <a:ln>
            <a:solidFill>
              <a:schemeClr val="accent1">
                <a:lumMod val="50000"/>
              </a:schemeClr>
            </a:solidFill>
          </a:ln>
        </p:spPr>
        <p:txBody>
          <a:bodyPr wrap="square" rtlCol="0">
            <a:spAutoFit/>
          </a:bodyPr>
          <a:lstStyle/>
          <a:p>
            <a:pPr algn="ctr"/>
            <a:r>
              <a:rPr lang="en-GB" sz="1400" dirty="0">
                <a:solidFill>
                  <a:schemeClr val="bg1"/>
                </a:solidFill>
              </a:rPr>
              <a:t>Case Studies</a:t>
            </a:r>
          </a:p>
        </p:txBody>
      </p:sp>
      <p:sp>
        <p:nvSpPr>
          <p:cNvPr id="15" name="TextBox 14"/>
          <p:cNvSpPr txBox="1"/>
          <p:nvPr/>
        </p:nvSpPr>
        <p:spPr>
          <a:xfrm>
            <a:off x="0" y="8601078"/>
            <a:ext cx="6858000" cy="1292662"/>
          </a:xfrm>
          <a:prstGeom prst="rect">
            <a:avLst/>
          </a:prstGeom>
          <a:noFill/>
          <a:ln w="38100">
            <a:solidFill>
              <a:srgbClr val="7030A0"/>
            </a:solidFill>
          </a:ln>
        </p:spPr>
        <p:txBody>
          <a:bodyPr wrap="square" rtlCol="0">
            <a:spAutoFit/>
          </a:bodyPr>
          <a:lstStyle/>
          <a:p>
            <a:r>
              <a:rPr lang="en-GB" sz="1200" b="1" dirty="0" smtClean="0"/>
              <a:t>References</a:t>
            </a:r>
          </a:p>
          <a:p>
            <a:r>
              <a:rPr lang="en-US" sz="700" dirty="0" smtClean="0"/>
              <a:t>Cambridge </a:t>
            </a:r>
            <a:r>
              <a:rPr lang="en-US" sz="700" dirty="0"/>
              <a:t>English Dictionary. (2020</a:t>
            </a:r>
            <a:r>
              <a:rPr lang="en-US" sz="700" dirty="0" smtClean="0"/>
              <a:t>). PROCRASTINATE. Retrieved from </a:t>
            </a:r>
            <a:r>
              <a:rPr lang="en-US" sz="700" dirty="0">
                <a:hlinkClick r:id="rId2"/>
              </a:rPr>
              <a:t>https://</a:t>
            </a:r>
            <a:r>
              <a:rPr lang="en-US" sz="700" dirty="0" smtClean="0">
                <a:hlinkClick r:id="rId2"/>
              </a:rPr>
              <a:t>dictionary.cambridge.org/dictionary/english/procrastinate</a:t>
            </a:r>
            <a:endParaRPr lang="en-US" sz="700" dirty="0" smtClean="0"/>
          </a:p>
          <a:p>
            <a:endParaRPr lang="en-US" sz="700" dirty="0"/>
          </a:p>
          <a:p>
            <a:r>
              <a:rPr lang="en-US" sz="700" dirty="0"/>
              <a:t>Mind Tools Content. (</a:t>
            </a:r>
            <a:r>
              <a:rPr lang="en-US" sz="700" dirty="0" smtClean="0"/>
              <a:t>2019). </a:t>
            </a:r>
            <a:r>
              <a:rPr lang="en-US" sz="700" dirty="0"/>
              <a:t>How to stop procrastinating. Retrieved from </a:t>
            </a:r>
            <a:r>
              <a:rPr lang="en-US" sz="700" dirty="0">
                <a:hlinkClick r:id="rId3"/>
              </a:rPr>
              <a:t>https://www.mindtools.com/pages/article/newHTE_96.htm</a:t>
            </a:r>
            <a:endParaRPr lang="en-US" sz="700" dirty="0"/>
          </a:p>
          <a:p>
            <a:endParaRPr lang="en-US" sz="700" dirty="0" smtClean="0"/>
          </a:p>
          <a:p>
            <a:r>
              <a:rPr lang="en-US" sz="700" dirty="0" err="1" smtClean="0"/>
              <a:t>Hendriksen</a:t>
            </a:r>
            <a:r>
              <a:rPr lang="en-US" sz="700" dirty="0"/>
              <a:t>, E. (</a:t>
            </a:r>
            <a:r>
              <a:rPr lang="en-US" sz="700" dirty="0" smtClean="0"/>
              <a:t>2018). </a:t>
            </a:r>
            <a:r>
              <a:rPr lang="en-US" sz="700" dirty="0"/>
              <a:t>5 ways to finally stop procrastinating. Retrieved from </a:t>
            </a:r>
            <a:r>
              <a:rPr lang="en-US" sz="700" dirty="0">
                <a:hlinkClick r:id="rId4"/>
              </a:rPr>
              <a:t>https://www.psychologytoday.com/us/blog/how-be-yourself/201808/5-ways-finally-stop-procrastinating</a:t>
            </a:r>
            <a:endParaRPr lang="en-US" sz="700" dirty="0"/>
          </a:p>
          <a:p>
            <a:endParaRPr lang="en-US" sz="700" dirty="0"/>
          </a:p>
          <a:p>
            <a:r>
              <a:rPr lang="en-US" sz="700" dirty="0" err="1" smtClean="0"/>
              <a:t>Dewitte</a:t>
            </a:r>
            <a:r>
              <a:rPr lang="en-US" sz="700" dirty="0"/>
              <a:t>, S., &amp; </a:t>
            </a:r>
            <a:r>
              <a:rPr lang="en-US" sz="700" dirty="0" err="1"/>
              <a:t>Schouwenburg</a:t>
            </a:r>
            <a:r>
              <a:rPr lang="en-US" sz="700" dirty="0"/>
              <a:t>, H. C. (2002). Procrastination, temptations, and incentives: The struggle between the present and the future in procrastinators and the punctual.</a:t>
            </a:r>
            <a:r>
              <a:rPr lang="en-US" sz="700" i="1" dirty="0"/>
              <a:t> European Journal of Personality, 16</a:t>
            </a:r>
            <a:r>
              <a:rPr lang="en-US" sz="700" dirty="0"/>
              <a:t>(6), 469-489</a:t>
            </a:r>
            <a:r>
              <a:rPr lang="en-US" sz="500" dirty="0" smtClean="0"/>
              <a:t>.</a:t>
            </a:r>
            <a:endParaRPr lang="en-US" sz="500" dirty="0"/>
          </a:p>
          <a:p>
            <a:pPr marL="144661" indent="-144661">
              <a:buAutoNum type="arabicPeriod"/>
            </a:pPr>
            <a:endParaRPr lang="en-GB" sz="1000" dirty="0" smtClean="0">
              <a:ea typeface="+mn-lt"/>
              <a:cs typeface="+mn-lt"/>
            </a:endParaRPr>
          </a:p>
        </p:txBody>
      </p:sp>
      <p:sp>
        <p:nvSpPr>
          <p:cNvPr id="16" name="TextBox 15"/>
          <p:cNvSpPr txBox="1"/>
          <p:nvPr/>
        </p:nvSpPr>
        <p:spPr>
          <a:xfrm>
            <a:off x="1954591" y="1088696"/>
            <a:ext cx="2781986" cy="4832092"/>
          </a:xfrm>
          <a:prstGeom prst="rect">
            <a:avLst/>
          </a:prstGeom>
          <a:noFill/>
          <a:ln w="28575">
            <a:solidFill>
              <a:schemeClr val="accent1">
                <a:lumMod val="50000"/>
              </a:schemeClr>
            </a:solidFill>
          </a:ln>
        </p:spPr>
        <p:txBody>
          <a:bodyPr wrap="square" rtlCol="0">
            <a:spAutoFit/>
          </a:bodyPr>
          <a:lstStyle/>
          <a:p>
            <a:r>
              <a:rPr lang="en-GB" sz="1100" dirty="0" smtClean="0"/>
              <a:t>Two studies conducted by the same researchers looked at 147 freshmen and their procrastination levels. To start the study they all filled out questionnaires on the big five personality factors, an impulsivity scale, a Lays general procrastination scale and finally to wrote down their own views on a compulsory subject. </a:t>
            </a:r>
          </a:p>
          <a:p>
            <a:r>
              <a:rPr lang="en-GB" sz="1100" dirty="0"/>
              <a:t>D</a:t>
            </a:r>
            <a:r>
              <a:rPr lang="en-GB" sz="1100" dirty="0" smtClean="0"/>
              <a:t>ata from the results of the first study showed that to finish a task/project. </a:t>
            </a:r>
          </a:p>
          <a:p>
            <a:r>
              <a:rPr lang="en-GB" sz="1100" dirty="0" smtClean="0"/>
              <a:t>During the second part of this study the participants a subsample of the same students was studied during the 11 weeks prior to their exams. They had to provide the researchers with what their study intentions, behaviours, reasons that did not act upon their study intentions and finally, how studying will impact on there official grade given to them on the compulsory course. </a:t>
            </a:r>
          </a:p>
          <a:p>
            <a:r>
              <a:rPr lang="en-GB" sz="1100" dirty="0" smtClean="0"/>
              <a:t>Results of the second study showed that the student put off a big chunk of there work because of other temptations and activities that were more fun to do. However, they did not intend to study any less than what they originally said they would. They  planned to cram in all there work and revision nearer the exam date.  </a:t>
            </a:r>
          </a:p>
        </p:txBody>
      </p:sp>
      <p:sp>
        <p:nvSpPr>
          <p:cNvPr id="17" name="TextBox 16"/>
          <p:cNvSpPr txBox="1"/>
          <p:nvPr/>
        </p:nvSpPr>
        <p:spPr>
          <a:xfrm>
            <a:off x="4911460" y="4833833"/>
            <a:ext cx="1845325" cy="3308598"/>
          </a:xfrm>
          <a:prstGeom prst="rect">
            <a:avLst/>
          </a:prstGeom>
          <a:noFill/>
          <a:ln w="28575">
            <a:solidFill>
              <a:schemeClr val="accent1">
                <a:lumMod val="75000"/>
              </a:schemeClr>
            </a:solidFill>
          </a:ln>
        </p:spPr>
        <p:txBody>
          <a:bodyPr wrap="square" rtlCol="0">
            <a:spAutoFit/>
          </a:bodyPr>
          <a:lstStyle/>
          <a:p>
            <a:r>
              <a:rPr lang="en-GB" sz="1100" dirty="0" smtClean="0"/>
              <a:t>To conclude, the majority of students procrastinate simply because there are other activities to do around that are more fun than completing the work due. Sometimes some students can also work better from the pressure of it being due in a few days time. </a:t>
            </a:r>
          </a:p>
          <a:p>
            <a:r>
              <a:rPr lang="en-GB" sz="1100" dirty="0" smtClean="0"/>
              <a:t>I have also researched how to overcome procrastinating as there are a number of things you can do like understanding how you work and rather than being afraid of it put your confusion in to the work. This will help to inspire and motivate you. </a:t>
            </a:r>
            <a:endParaRPr lang="en-GB" sz="1100" dirty="0"/>
          </a:p>
        </p:txBody>
      </p:sp>
      <p:sp>
        <p:nvSpPr>
          <p:cNvPr id="18" name="TextBox 17"/>
          <p:cNvSpPr txBox="1"/>
          <p:nvPr/>
        </p:nvSpPr>
        <p:spPr>
          <a:xfrm>
            <a:off x="4911464" y="713791"/>
            <a:ext cx="1845321" cy="523220"/>
          </a:xfrm>
          <a:prstGeom prst="rect">
            <a:avLst/>
          </a:prstGeom>
          <a:solidFill>
            <a:schemeClr val="accent1">
              <a:lumMod val="50000"/>
            </a:schemeClr>
          </a:solidFill>
          <a:ln>
            <a:solidFill>
              <a:schemeClr val="accent1">
                <a:lumMod val="50000"/>
              </a:schemeClr>
            </a:solidFill>
          </a:ln>
        </p:spPr>
        <p:txBody>
          <a:bodyPr wrap="square" rtlCol="0">
            <a:spAutoFit/>
          </a:bodyPr>
          <a:lstStyle/>
          <a:p>
            <a:pPr algn="ctr"/>
            <a:r>
              <a:rPr lang="en-GB" sz="1400" dirty="0" smtClean="0">
                <a:solidFill>
                  <a:schemeClr val="bg1"/>
                </a:solidFill>
              </a:rPr>
              <a:t>Types of Procrastination</a:t>
            </a:r>
            <a:endParaRPr lang="en-GB" sz="1400" dirty="0">
              <a:solidFill>
                <a:schemeClr val="bg1"/>
              </a:solidFill>
            </a:endParaRPr>
          </a:p>
        </p:txBody>
      </p:sp>
      <p:sp>
        <p:nvSpPr>
          <p:cNvPr id="19" name="TextBox 18"/>
          <p:cNvSpPr txBox="1"/>
          <p:nvPr/>
        </p:nvSpPr>
        <p:spPr>
          <a:xfrm>
            <a:off x="4911464" y="1292767"/>
            <a:ext cx="1845324" cy="2970044"/>
          </a:xfrm>
          <a:prstGeom prst="rect">
            <a:avLst/>
          </a:prstGeom>
          <a:noFill/>
          <a:ln w="28575">
            <a:solidFill>
              <a:schemeClr val="accent1">
                <a:lumMod val="50000"/>
              </a:schemeClr>
            </a:solidFill>
          </a:ln>
        </p:spPr>
        <p:txBody>
          <a:bodyPr wrap="square" rtlCol="0">
            <a:spAutoFit/>
          </a:bodyPr>
          <a:lstStyle/>
          <a:p>
            <a:pPr marL="342900" indent="-342900">
              <a:buFont typeface="+mj-lt"/>
              <a:buAutoNum type="arabicPeriod"/>
            </a:pPr>
            <a:r>
              <a:rPr lang="en-GB" sz="1100" dirty="0" smtClean="0"/>
              <a:t>Active Procrastination</a:t>
            </a:r>
          </a:p>
          <a:p>
            <a:r>
              <a:rPr lang="en-GB" sz="1100" dirty="0" smtClean="0"/>
              <a:t>→ More strategic. Purposely leave all your work till the last minute because you work better when under pressure. </a:t>
            </a:r>
          </a:p>
          <a:p>
            <a:pPr marL="342900" indent="-342900">
              <a:buFont typeface="+mj-lt"/>
              <a:buAutoNum type="arabicPeriod"/>
            </a:pPr>
            <a:r>
              <a:rPr lang="en-GB" sz="1100" dirty="0" smtClean="0"/>
              <a:t>Passive Procrastination</a:t>
            </a:r>
          </a:p>
          <a:p>
            <a:r>
              <a:rPr lang="en-GB" sz="1100" dirty="0" smtClean="0"/>
              <a:t>→ Classic procrastination. You get distracted easily from your work by other things that are nothing to do with the work but are typically more fun. Normally going on social media or watching </a:t>
            </a:r>
            <a:r>
              <a:rPr lang="en-GB" sz="1100" dirty="0" err="1" smtClean="0"/>
              <a:t>tv</a:t>
            </a:r>
            <a:r>
              <a:rPr lang="en-GB" sz="1100" dirty="0" smtClean="0"/>
              <a:t>. procrastination is actually closely related to not being able </a:t>
            </a:r>
            <a:endParaRPr lang="en-GB" sz="1100" dirty="0"/>
          </a:p>
        </p:txBody>
      </p:sp>
      <p:pic>
        <p:nvPicPr>
          <p:cNvPr id="20" name="Picture 19"/>
          <p:cNvPicPr>
            <a:picLocks noChangeAspect="1"/>
          </p:cNvPicPr>
          <p:nvPr/>
        </p:nvPicPr>
        <p:blipFill>
          <a:blip r:embed="rId5"/>
          <a:stretch>
            <a:fillRect/>
          </a:stretch>
        </p:blipFill>
        <p:spPr>
          <a:xfrm>
            <a:off x="1954591" y="6205928"/>
            <a:ext cx="2792562" cy="2064998"/>
          </a:xfrm>
          <a:prstGeom prst="rect">
            <a:avLst/>
          </a:prstGeom>
        </p:spPr>
      </p:pic>
    </p:spTree>
    <p:extLst>
      <p:ext uri="{BB962C8B-B14F-4D97-AF65-F5344CB8AC3E}">
        <p14:creationId xmlns:p14="http://schemas.microsoft.com/office/powerpoint/2010/main" val="51914006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3204</TotalTime>
  <Words>603</Words>
  <Application>Microsoft Office PowerPoint</Application>
  <PresentationFormat>A4 Paper (210x297 mm)</PresentationFormat>
  <Paragraphs>32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Courier New</vt:lpstr>
      <vt:lpstr>Office Theme</vt:lpstr>
      <vt:lpstr>Procrastination and its impacts on a psychology degree Tegan Rendall</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Procrastination and its impacts on a psychology degree</dc:title>
  <dc:creator>tegan rendall</dc:creator>
  <cp:lastModifiedBy>tegan rendall</cp:lastModifiedBy>
  <cp:revision>38</cp:revision>
  <dcterms:created xsi:type="dcterms:W3CDTF">2020-01-10T11:29:28Z</dcterms:created>
  <dcterms:modified xsi:type="dcterms:W3CDTF">2020-01-12T16:55:17Z</dcterms:modified>
</cp:coreProperties>
</file>