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tags/tag1.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2.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460" r:id="rId3"/>
    <p:sldId id="463" r:id="rId4"/>
    <p:sldId id="458" r:id="rId5"/>
    <p:sldId id="464" r:id="rId6"/>
    <p:sldId id="422" r:id="rId7"/>
    <p:sldId id="465" r:id="rId8"/>
    <p:sldId id="419" r:id="rId9"/>
    <p:sldId id="466" r:id="rId10"/>
    <p:sldId id="467" r:id="rId11"/>
    <p:sldId id="470" r:id="rId12"/>
    <p:sldId id="469" r:id="rId13"/>
    <p:sldId id="421" r:id="rId14"/>
    <p:sldId id="420" r:id="rId15"/>
    <p:sldId id="471" r:id="rId16"/>
    <p:sldId id="476" r:id="rId17"/>
    <p:sldId id="423" r:id="rId18"/>
    <p:sldId id="472" r:id="rId19"/>
    <p:sldId id="424" r:id="rId20"/>
    <p:sldId id="425" r:id="rId21"/>
    <p:sldId id="473" r:id="rId22"/>
    <p:sldId id="474" r:id="rId23"/>
    <p:sldId id="457" r:id="rId24"/>
    <p:sldId id="426" r:id="rId25"/>
    <p:sldId id="427" r:id="rId26"/>
    <p:sldId id="475" r:id="rId27"/>
    <p:sldId id="428" r:id="rId28"/>
    <p:sldId id="429" r:id="rId29"/>
    <p:sldId id="477" r:id="rId30"/>
    <p:sldId id="431" r:id="rId31"/>
    <p:sldId id="478" r:id="rId32"/>
    <p:sldId id="479" r:id="rId33"/>
    <p:sldId id="430" r:id="rId34"/>
    <p:sldId id="459" r:id="rId35"/>
    <p:sldId id="432" r:id="rId36"/>
    <p:sldId id="433" r:id="rId37"/>
    <p:sldId id="434" r:id="rId38"/>
    <p:sldId id="437" r:id="rId39"/>
    <p:sldId id="436" r:id="rId40"/>
    <p:sldId id="461" r:id="rId41"/>
    <p:sldId id="462" r:id="rId42"/>
    <p:sldId id="440" r:id="rId43"/>
    <p:sldId id="441" r:id="rId44"/>
    <p:sldId id="443" r:id="rId45"/>
    <p:sldId id="444" r:id="rId46"/>
    <p:sldId id="446" r:id="rId47"/>
    <p:sldId id="447" r:id="rId48"/>
    <p:sldId id="454" r:id="rId49"/>
    <p:sldId id="450" r:id="rId50"/>
    <p:sldId id="452" r:id="rId51"/>
    <p:sldId id="45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07"/>
    <p:restoredTop sz="64422"/>
  </p:normalViewPr>
  <p:slideViewPr>
    <p:cSldViewPr snapToGrid="0">
      <p:cViewPr varScale="1">
        <p:scale>
          <a:sx n="80" d="100"/>
          <a:sy n="80" d="100"/>
        </p:scale>
        <p:origin x="23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4E33C-F36D-40B8-971B-50CB629038B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DEB717-6DDD-4284-AEFB-6855668B233E}">
      <dgm:prSet/>
      <dgm:spPr/>
      <dgm:t>
        <a:bodyPr/>
        <a:lstStyle/>
        <a:p>
          <a:r>
            <a:rPr lang="en-GB" b="0" i="0" baseline="0"/>
            <a:t>Historically the Offences Against The Person Act 1861 provided magistrates with the opportunity to imprison or fine anyone committing the common law offences of assault or battery. </a:t>
          </a:r>
          <a:endParaRPr lang="en-US"/>
        </a:p>
      </dgm:t>
    </dgm:pt>
    <dgm:pt modelId="{9DF4066E-6235-40E2-9B6D-94E9C58B1659}" type="parTrans" cxnId="{EF52879F-5708-41CE-9905-F60C5EA17D44}">
      <dgm:prSet/>
      <dgm:spPr/>
      <dgm:t>
        <a:bodyPr/>
        <a:lstStyle/>
        <a:p>
          <a:endParaRPr lang="en-US"/>
        </a:p>
      </dgm:t>
    </dgm:pt>
    <dgm:pt modelId="{038F668C-3F3C-410E-AEF9-C8F28DDC77EB}" type="sibTrans" cxnId="{EF52879F-5708-41CE-9905-F60C5EA17D44}">
      <dgm:prSet/>
      <dgm:spPr/>
      <dgm:t>
        <a:bodyPr/>
        <a:lstStyle/>
        <a:p>
          <a:endParaRPr lang="en-US"/>
        </a:p>
      </dgm:t>
    </dgm:pt>
    <dgm:pt modelId="{1769973B-1E1B-44DB-9665-37C7ECDE7B9E}">
      <dgm:prSet/>
      <dgm:spPr/>
      <dgm:t>
        <a:bodyPr/>
        <a:lstStyle/>
        <a:p>
          <a:r>
            <a:rPr lang="en-GB" b="0" i="0" baseline="0"/>
            <a:t>The same statute provided the offences of Assault occasioning actual bodily harm (ABH), GBH and GBH with intent. </a:t>
          </a:r>
          <a:endParaRPr lang="en-US"/>
        </a:p>
      </dgm:t>
    </dgm:pt>
    <dgm:pt modelId="{2DE4566E-EEC6-48EB-B21A-3AB63347BAFE}" type="parTrans" cxnId="{7F31A459-CC3A-4111-B1FA-9E862733CE46}">
      <dgm:prSet/>
      <dgm:spPr/>
      <dgm:t>
        <a:bodyPr/>
        <a:lstStyle/>
        <a:p>
          <a:endParaRPr lang="en-US"/>
        </a:p>
      </dgm:t>
    </dgm:pt>
    <dgm:pt modelId="{96F827BA-53BE-4C3E-8AD4-CD58022E2EC2}" type="sibTrans" cxnId="{7F31A459-CC3A-4111-B1FA-9E862733CE46}">
      <dgm:prSet/>
      <dgm:spPr/>
      <dgm:t>
        <a:bodyPr/>
        <a:lstStyle/>
        <a:p>
          <a:endParaRPr lang="en-US"/>
        </a:p>
      </dgm:t>
    </dgm:pt>
    <dgm:pt modelId="{8978A1BE-98E4-40C5-ABF2-C6AC6B0B0D63}">
      <dgm:prSet/>
      <dgm:spPr/>
      <dgm:t>
        <a:bodyPr/>
        <a:lstStyle/>
        <a:p>
          <a:r>
            <a:rPr lang="en-GB" b="0" i="0" baseline="0"/>
            <a:t>Assault and battery remained a common law offence until they became summary offences by S39 Criminal Justice Act 1988. </a:t>
          </a:r>
          <a:endParaRPr lang="en-US"/>
        </a:p>
      </dgm:t>
    </dgm:pt>
    <dgm:pt modelId="{DE652009-89A0-427F-9B52-CC1FDC732F91}" type="parTrans" cxnId="{2914E372-C214-41A1-AC86-5E811FA549A5}">
      <dgm:prSet/>
      <dgm:spPr/>
      <dgm:t>
        <a:bodyPr/>
        <a:lstStyle/>
        <a:p>
          <a:endParaRPr lang="en-US"/>
        </a:p>
      </dgm:t>
    </dgm:pt>
    <dgm:pt modelId="{92D6DA73-63BE-423E-9A29-0FAD4DDDF13D}" type="sibTrans" cxnId="{2914E372-C214-41A1-AC86-5E811FA549A5}">
      <dgm:prSet/>
      <dgm:spPr/>
      <dgm:t>
        <a:bodyPr/>
        <a:lstStyle/>
        <a:p>
          <a:endParaRPr lang="en-US"/>
        </a:p>
      </dgm:t>
    </dgm:pt>
    <dgm:pt modelId="{80BCD797-21EB-4CFA-A072-F10A0B1DFFD9}">
      <dgm:prSet/>
      <dgm:spPr/>
      <dgm:t>
        <a:bodyPr/>
        <a:lstStyle/>
        <a:p>
          <a:r>
            <a:rPr lang="en-GB" b="0" i="0" baseline="0"/>
            <a:t>CPS decide on how to charge a defendant depending on the level of injury. In general, if there are no serious injuries then the offence charged will be common assault. </a:t>
          </a:r>
          <a:endParaRPr lang="en-US"/>
        </a:p>
      </dgm:t>
    </dgm:pt>
    <dgm:pt modelId="{B44BB019-901C-4C86-96FE-99AAFDA5A396}" type="parTrans" cxnId="{52268299-87BA-4EE0-BBE2-EFCD4F5CA6EA}">
      <dgm:prSet/>
      <dgm:spPr/>
      <dgm:t>
        <a:bodyPr/>
        <a:lstStyle/>
        <a:p>
          <a:endParaRPr lang="en-US"/>
        </a:p>
      </dgm:t>
    </dgm:pt>
    <dgm:pt modelId="{F2DAD909-5D98-4F9C-96A4-CD23AB3FE98D}" type="sibTrans" cxnId="{52268299-87BA-4EE0-BBE2-EFCD4F5CA6EA}">
      <dgm:prSet/>
      <dgm:spPr/>
      <dgm:t>
        <a:bodyPr/>
        <a:lstStyle/>
        <a:p>
          <a:endParaRPr lang="en-US"/>
        </a:p>
      </dgm:t>
    </dgm:pt>
    <dgm:pt modelId="{DD9EBD3D-18AC-3C4F-A431-D9B526F7D415}" type="pres">
      <dgm:prSet presAssocID="{B4C4E33C-F36D-40B8-971B-50CB629038B8}" presName="vert0" presStyleCnt="0">
        <dgm:presLayoutVars>
          <dgm:dir/>
          <dgm:animOne val="branch"/>
          <dgm:animLvl val="lvl"/>
        </dgm:presLayoutVars>
      </dgm:prSet>
      <dgm:spPr/>
    </dgm:pt>
    <dgm:pt modelId="{53F9C598-8A20-6848-915D-B827E9AD1C7B}" type="pres">
      <dgm:prSet presAssocID="{ACDEB717-6DDD-4284-AEFB-6855668B233E}" presName="thickLine" presStyleLbl="alignNode1" presStyleIdx="0" presStyleCnt="4"/>
      <dgm:spPr/>
    </dgm:pt>
    <dgm:pt modelId="{520750BF-ECB4-EA43-B511-C9EAB9E3B5C4}" type="pres">
      <dgm:prSet presAssocID="{ACDEB717-6DDD-4284-AEFB-6855668B233E}" presName="horz1" presStyleCnt="0"/>
      <dgm:spPr/>
    </dgm:pt>
    <dgm:pt modelId="{90B7E341-E8EF-EF48-9BCC-5424B9E78445}" type="pres">
      <dgm:prSet presAssocID="{ACDEB717-6DDD-4284-AEFB-6855668B233E}" presName="tx1" presStyleLbl="revTx" presStyleIdx="0" presStyleCnt="4"/>
      <dgm:spPr/>
    </dgm:pt>
    <dgm:pt modelId="{D7392487-FC54-D04B-B86D-7F5FB0CE5B03}" type="pres">
      <dgm:prSet presAssocID="{ACDEB717-6DDD-4284-AEFB-6855668B233E}" presName="vert1" presStyleCnt="0"/>
      <dgm:spPr/>
    </dgm:pt>
    <dgm:pt modelId="{E918F4A6-2AB3-D744-A7E5-5A1214B9D17F}" type="pres">
      <dgm:prSet presAssocID="{1769973B-1E1B-44DB-9665-37C7ECDE7B9E}" presName="thickLine" presStyleLbl="alignNode1" presStyleIdx="1" presStyleCnt="4"/>
      <dgm:spPr/>
    </dgm:pt>
    <dgm:pt modelId="{40950063-601A-E743-92AC-21E527724325}" type="pres">
      <dgm:prSet presAssocID="{1769973B-1E1B-44DB-9665-37C7ECDE7B9E}" presName="horz1" presStyleCnt="0"/>
      <dgm:spPr/>
    </dgm:pt>
    <dgm:pt modelId="{EABBBA49-C3AA-B44F-A16B-0F86E0BE7840}" type="pres">
      <dgm:prSet presAssocID="{1769973B-1E1B-44DB-9665-37C7ECDE7B9E}" presName="tx1" presStyleLbl="revTx" presStyleIdx="1" presStyleCnt="4"/>
      <dgm:spPr/>
    </dgm:pt>
    <dgm:pt modelId="{1533EEE5-4784-CB42-A0C9-689D50F36EE0}" type="pres">
      <dgm:prSet presAssocID="{1769973B-1E1B-44DB-9665-37C7ECDE7B9E}" presName="vert1" presStyleCnt="0"/>
      <dgm:spPr/>
    </dgm:pt>
    <dgm:pt modelId="{DAE45772-27DF-1549-9F6B-CF7C8C275002}" type="pres">
      <dgm:prSet presAssocID="{8978A1BE-98E4-40C5-ABF2-C6AC6B0B0D63}" presName="thickLine" presStyleLbl="alignNode1" presStyleIdx="2" presStyleCnt="4"/>
      <dgm:spPr/>
    </dgm:pt>
    <dgm:pt modelId="{6A92D969-E184-6843-88D7-55BE462B5948}" type="pres">
      <dgm:prSet presAssocID="{8978A1BE-98E4-40C5-ABF2-C6AC6B0B0D63}" presName="horz1" presStyleCnt="0"/>
      <dgm:spPr/>
    </dgm:pt>
    <dgm:pt modelId="{D4BAE450-1172-3648-A79E-9B3D41E5DACD}" type="pres">
      <dgm:prSet presAssocID="{8978A1BE-98E4-40C5-ABF2-C6AC6B0B0D63}" presName="tx1" presStyleLbl="revTx" presStyleIdx="2" presStyleCnt="4"/>
      <dgm:spPr/>
    </dgm:pt>
    <dgm:pt modelId="{5DBFF062-928F-694C-8B6C-314E99ADB6BE}" type="pres">
      <dgm:prSet presAssocID="{8978A1BE-98E4-40C5-ABF2-C6AC6B0B0D63}" presName="vert1" presStyleCnt="0"/>
      <dgm:spPr/>
    </dgm:pt>
    <dgm:pt modelId="{852C6D23-B8BA-8740-BBDA-32E2E72654FB}" type="pres">
      <dgm:prSet presAssocID="{80BCD797-21EB-4CFA-A072-F10A0B1DFFD9}" presName="thickLine" presStyleLbl="alignNode1" presStyleIdx="3" presStyleCnt="4"/>
      <dgm:spPr/>
    </dgm:pt>
    <dgm:pt modelId="{333145AE-930A-F544-8627-0B010E488A0E}" type="pres">
      <dgm:prSet presAssocID="{80BCD797-21EB-4CFA-A072-F10A0B1DFFD9}" presName="horz1" presStyleCnt="0"/>
      <dgm:spPr/>
    </dgm:pt>
    <dgm:pt modelId="{7E4BF444-BA82-F741-A594-6FE427855746}" type="pres">
      <dgm:prSet presAssocID="{80BCD797-21EB-4CFA-A072-F10A0B1DFFD9}" presName="tx1" presStyleLbl="revTx" presStyleIdx="3" presStyleCnt="4"/>
      <dgm:spPr/>
    </dgm:pt>
    <dgm:pt modelId="{6529D9CA-13FA-8146-B8E5-49336BA8AB86}" type="pres">
      <dgm:prSet presAssocID="{80BCD797-21EB-4CFA-A072-F10A0B1DFFD9}" presName="vert1" presStyleCnt="0"/>
      <dgm:spPr/>
    </dgm:pt>
  </dgm:ptLst>
  <dgm:cxnLst>
    <dgm:cxn modelId="{0176B014-3D11-E847-8155-98F37EBBCAB6}" type="presOf" srcId="{B4C4E33C-F36D-40B8-971B-50CB629038B8}" destId="{DD9EBD3D-18AC-3C4F-A431-D9B526F7D415}" srcOrd="0" destOrd="0" presId="urn:microsoft.com/office/officeart/2008/layout/LinedList"/>
    <dgm:cxn modelId="{820C793B-4D0C-7742-85C5-49C7CD627219}" type="presOf" srcId="{1769973B-1E1B-44DB-9665-37C7ECDE7B9E}" destId="{EABBBA49-C3AA-B44F-A16B-0F86E0BE7840}" srcOrd="0" destOrd="0" presId="urn:microsoft.com/office/officeart/2008/layout/LinedList"/>
    <dgm:cxn modelId="{7F31A459-CC3A-4111-B1FA-9E862733CE46}" srcId="{B4C4E33C-F36D-40B8-971B-50CB629038B8}" destId="{1769973B-1E1B-44DB-9665-37C7ECDE7B9E}" srcOrd="1" destOrd="0" parTransId="{2DE4566E-EEC6-48EB-B21A-3AB63347BAFE}" sibTransId="{96F827BA-53BE-4C3E-8AD4-CD58022E2EC2}"/>
    <dgm:cxn modelId="{07979663-3A5C-E342-8B76-2FF83C8543F2}" type="presOf" srcId="{ACDEB717-6DDD-4284-AEFB-6855668B233E}" destId="{90B7E341-E8EF-EF48-9BCC-5424B9E78445}" srcOrd="0" destOrd="0" presId="urn:microsoft.com/office/officeart/2008/layout/LinedList"/>
    <dgm:cxn modelId="{2914E372-C214-41A1-AC86-5E811FA549A5}" srcId="{B4C4E33C-F36D-40B8-971B-50CB629038B8}" destId="{8978A1BE-98E4-40C5-ABF2-C6AC6B0B0D63}" srcOrd="2" destOrd="0" parTransId="{DE652009-89A0-427F-9B52-CC1FDC732F91}" sibTransId="{92D6DA73-63BE-423E-9A29-0FAD4DDDF13D}"/>
    <dgm:cxn modelId="{DA3AEE94-8244-7A4A-85D8-96E84B11732C}" type="presOf" srcId="{80BCD797-21EB-4CFA-A072-F10A0B1DFFD9}" destId="{7E4BF444-BA82-F741-A594-6FE427855746}" srcOrd="0" destOrd="0" presId="urn:microsoft.com/office/officeart/2008/layout/LinedList"/>
    <dgm:cxn modelId="{52268299-87BA-4EE0-BBE2-EFCD4F5CA6EA}" srcId="{B4C4E33C-F36D-40B8-971B-50CB629038B8}" destId="{80BCD797-21EB-4CFA-A072-F10A0B1DFFD9}" srcOrd="3" destOrd="0" parTransId="{B44BB019-901C-4C86-96FE-99AAFDA5A396}" sibTransId="{F2DAD909-5D98-4F9C-96A4-CD23AB3FE98D}"/>
    <dgm:cxn modelId="{EF52879F-5708-41CE-9905-F60C5EA17D44}" srcId="{B4C4E33C-F36D-40B8-971B-50CB629038B8}" destId="{ACDEB717-6DDD-4284-AEFB-6855668B233E}" srcOrd="0" destOrd="0" parTransId="{9DF4066E-6235-40E2-9B6D-94E9C58B1659}" sibTransId="{038F668C-3F3C-410E-AEF9-C8F28DDC77EB}"/>
    <dgm:cxn modelId="{31D8D0E3-5CD1-5044-AC46-0C83A78B885C}" type="presOf" srcId="{8978A1BE-98E4-40C5-ABF2-C6AC6B0B0D63}" destId="{D4BAE450-1172-3648-A79E-9B3D41E5DACD}" srcOrd="0" destOrd="0" presId="urn:microsoft.com/office/officeart/2008/layout/LinedList"/>
    <dgm:cxn modelId="{02A6D5B5-D348-2B47-9EDD-2342397AAA61}" type="presParOf" srcId="{DD9EBD3D-18AC-3C4F-A431-D9B526F7D415}" destId="{53F9C598-8A20-6848-915D-B827E9AD1C7B}" srcOrd="0" destOrd="0" presId="urn:microsoft.com/office/officeart/2008/layout/LinedList"/>
    <dgm:cxn modelId="{C301F2DD-0916-2D42-BA94-38D2561D629D}" type="presParOf" srcId="{DD9EBD3D-18AC-3C4F-A431-D9B526F7D415}" destId="{520750BF-ECB4-EA43-B511-C9EAB9E3B5C4}" srcOrd="1" destOrd="0" presId="urn:microsoft.com/office/officeart/2008/layout/LinedList"/>
    <dgm:cxn modelId="{FD6633F9-3A78-2841-A156-24EBFEE3FDA8}" type="presParOf" srcId="{520750BF-ECB4-EA43-B511-C9EAB9E3B5C4}" destId="{90B7E341-E8EF-EF48-9BCC-5424B9E78445}" srcOrd="0" destOrd="0" presId="urn:microsoft.com/office/officeart/2008/layout/LinedList"/>
    <dgm:cxn modelId="{9B8BE823-E613-7D42-B2B5-7CD4F88DCA26}" type="presParOf" srcId="{520750BF-ECB4-EA43-B511-C9EAB9E3B5C4}" destId="{D7392487-FC54-D04B-B86D-7F5FB0CE5B03}" srcOrd="1" destOrd="0" presId="urn:microsoft.com/office/officeart/2008/layout/LinedList"/>
    <dgm:cxn modelId="{715E41CA-5336-5241-9AD6-4794DFBEF1EF}" type="presParOf" srcId="{DD9EBD3D-18AC-3C4F-A431-D9B526F7D415}" destId="{E918F4A6-2AB3-D744-A7E5-5A1214B9D17F}" srcOrd="2" destOrd="0" presId="urn:microsoft.com/office/officeart/2008/layout/LinedList"/>
    <dgm:cxn modelId="{6B225784-CEC4-F941-BD91-39EE4744818E}" type="presParOf" srcId="{DD9EBD3D-18AC-3C4F-A431-D9B526F7D415}" destId="{40950063-601A-E743-92AC-21E527724325}" srcOrd="3" destOrd="0" presId="urn:microsoft.com/office/officeart/2008/layout/LinedList"/>
    <dgm:cxn modelId="{03FD5F50-166F-B742-AC41-8AAF95579563}" type="presParOf" srcId="{40950063-601A-E743-92AC-21E527724325}" destId="{EABBBA49-C3AA-B44F-A16B-0F86E0BE7840}" srcOrd="0" destOrd="0" presId="urn:microsoft.com/office/officeart/2008/layout/LinedList"/>
    <dgm:cxn modelId="{D07ED5A2-B556-9E46-A326-D6777B8B8029}" type="presParOf" srcId="{40950063-601A-E743-92AC-21E527724325}" destId="{1533EEE5-4784-CB42-A0C9-689D50F36EE0}" srcOrd="1" destOrd="0" presId="urn:microsoft.com/office/officeart/2008/layout/LinedList"/>
    <dgm:cxn modelId="{51486F12-9458-E447-884E-882FCDB1F3E7}" type="presParOf" srcId="{DD9EBD3D-18AC-3C4F-A431-D9B526F7D415}" destId="{DAE45772-27DF-1549-9F6B-CF7C8C275002}" srcOrd="4" destOrd="0" presId="urn:microsoft.com/office/officeart/2008/layout/LinedList"/>
    <dgm:cxn modelId="{3336D7AC-602D-C743-86D2-F0D905292DBB}" type="presParOf" srcId="{DD9EBD3D-18AC-3C4F-A431-D9B526F7D415}" destId="{6A92D969-E184-6843-88D7-55BE462B5948}" srcOrd="5" destOrd="0" presId="urn:microsoft.com/office/officeart/2008/layout/LinedList"/>
    <dgm:cxn modelId="{C25A8A78-C1FD-9C44-B60C-1CC496F01CDC}" type="presParOf" srcId="{6A92D969-E184-6843-88D7-55BE462B5948}" destId="{D4BAE450-1172-3648-A79E-9B3D41E5DACD}" srcOrd="0" destOrd="0" presId="urn:microsoft.com/office/officeart/2008/layout/LinedList"/>
    <dgm:cxn modelId="{FF2030A2-D189-8747-9DDA-61DC408C3491}" type="presParOf" srcId="{6A92D969-E184-6843-88D7-55BE462B5948}" destId="{5DBFF062-928F-694C-8B6C-314E99ADB6BE}" srcOrd="1" destOrd="0" presId="urn:microsoft.com/office/officeart/2008/layout/LinedList"/>
    <dgm:cxn modelId="{3BBACDC9-F870-614E-A610-16D1E2A89F73}" type="presParOf" srcId="{DD9EBD3D-18AC-3C4F-A431-D9B526F7D415}" destId="{852C6D23-B8BA-8740-BBDA-32E2E72654FB}" srcOrd="6" destOrd="0" presId="urn:microsoft.com/office/officeart/2008/layout/LinedList"/>
    <dgm:cxn modelId="{20EFADA0-1B00-CE45-A088-63DF8508312D}" type="presParOf" srcId="{DD9EBD3D-18AC-3C4F-A431-D9B526F7D415}" destId="{333145AE-930A-F544-8627-0B010E488A0E}" srcOrd="7" destOrd="0" presId="urn:microsoft.com/office/officeart/2008/layout/LinedList"/>
    <dgm:cxn modelId="{B35A40D0-52D9-C541-A416-F7D0594DD4DD}" type="presParOf" srcId="{333145AE-930A-F544-8627-0B010E488A0E}" destId="{7E4BF444-BA82-F741-A594-6FE427855746}" srcOrd="0" destOrd="0" presId="urn:microsoft.com/office/officeart/2008/layout/LinedList"/>
    <dgm:cxn modelId="{F2560ED3-9BEA-AE47-B279-E76402B6F830}" type="presParOf" srcId="{333145AE-930A-F544-8627-0B010E488A0E}" destId="{6529D9CA-13FA-8146-B8E5-49336BA8AB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9533A1-30B2-4B85-9292-0188020DAF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73CE85-8863-4BB8-AC09-3638F56BF19E}">
      <dgm:prSet/>
      <dgm:spPr/>
      <dgm:t>
        <a:bodyPr/>
        <a:lstStyle/>
        <a:p>
          <a:r>
            <a:rPr lang="en-GB" b="1" dirty="0"/>
            <a:t>Common Assaults:</a:t>
          </a:r>
          <a:r>
            <a:rPr lang="en-GB" dirty="0"/>
            <a:t> </a:t>
          </a:r>
          <a:br>
            <a:rPr lang="en-GB" dirty="0"/>
          </a:br>
          <a:r>
            <a:rPr lang="en-GB" dirty="0"/>
            <a:t>The most minor form of assault</a:t>
          </a:r>
          <a:endParaRPr lang="en-US" dirty="0"/>
        </a:p>
      </dgm:t>
    </dgm:pt>
    <dgm:pt modelId="{AF7CA16E-B1E8-4EF4-AFA5-CFD97F3A9C22}" type="parTrans" cxnId="{9889ACD8-5D22-4BBA-828C-48E29D762352}">
      <dgm:prSet/>
      <dgm:spPr/>
      <dgm:t>
        <a:bodyPr/>
        <a:lstStyle/>
        <a:p>
          <a:endParaRPr lang="en-US"/>
        </a:p>
      </dgm:t>
    </dgm:pt>
    <dgm:pt modelId="{0750CCCF-7309-4B28-9833-481EDD7634E0}" type="sibTrans" cxnId="{9889ACD8-5D22-4BBA-828C-48E29D762352}">
      <dgm:prSet/>
      <dgm:spPr/>
      <dgm:t>
        <a:bodyPr/>
        <a:lstStyle/>
        <a:p>
          <a:endParaRPr lang="en-US"/>
        </a:p>
      </dgm:t>
    </dgm:pt>
    <dgm:pt modelId="{3CECC115-36C9-48C2-807D-AD3B73F44674}">
      <dgm:prSet/>
      <dgm:spPr/>
      <dgm:t>
        <a:bodyPr/>
        <a:lstStyle/>
        <a:p>
          <a:r>
            <a:rPr lang="en-GB" b="1"/>
            <a:t>ABH: </a:t>
          </a:r>
          <a:r>
            <a:rPr lang="en-GB"/>
            <a:t>Where actual harm is caused, normally refers to physical injury. </a:t>
          </a:r>
          <a:endParaRPr lang="en-US"/>
        </a:p>
      </dgm:t>
    </dgm:pt>
    <dgm:pt modelId="{3E5D50B2-F6CB-4674-9FA3-EDDD1071A6C4}" type="parTrans" cxnId="{A2807B3F-BB43-42E8-918D-B989E39D03A9}">
      <dgm:prSet/>
      <dgm:spPr/>
      <dgm:t>
        <a:bodyPr/>
        <a:lstStyle/>
        <a:p>
          <a:endParaRPr lang="en-US"/>
        </a:p>
      </dgm:t>
    </dgm:pt>
    <dgm:pt modelId="{4F0ADF72-56A4-4C8B-AF26-363AE9B6BF26}" type="sibTrans" cxnId="{A2807B3F-BB43-42E8-918D-B989E39D03A9}">
      <dgm:prSet/>
      <dgm:spPr/>
      <dgm:t>
        <a:bodyPr/>
        <a:lstStyle/>
        <a:p>
          <a:endParaRPr lang="en-US"/>
        </a:p>
      </dgm:t>
    </dgm:pt>
    <dgm:pt modelId="{5129369E-D6EC-4B63-8633-9BD16FCD2040}">
      <dgm:prSet/>
      <dgm:spPr/>
      <dgm:t>
        <a:bodyPr/>
        <a:lstStyle/>
        <a:p>
          <a:r>
            <a:rPr lang="en-GB" b="1" dirty="0"/>
            <a:t>Assault Police:</a:t>
          </a:r>
          <a:r>
            <a:rPr lang="en-GB" dirty="0"/>
            <a:t> Provided they are acting in the execution of their duty.</a:t>
          </a:r>
          <a:endParaRPr lang="en-US" dirty="0"/>
        </a:p>
      </dgm:t>
    </dgm:pt>
    <dgm:pt modelId="{3A6807F8-03AD-4AAB-9A9E-50E9B96C11BD}" type="parTrans" cxnId="{71501294-4279-4E12-8020-2AF0C5640985}">
      <dgm:prSet/>
      <dgm:spPr/>
      <dgm:t>
        <a:bodyPr/>
        <a:lstStyle/>
        <a:p>
          <a:endParaRPr lang="en-US"/>
        </a:p>
      </dgm:t>
    </dgm:pt>
    <dgm:pt modelId="{274CF2E9-056F-47E5-93A6-8199163F389A}" type="sibTrans" cxnId="{71501294-4279-4E12-8020-2AF0C5640985}">
      <dgm:prSet/>
      <dgm:spPr/>
      <dgm:t>
        <a:bodyPr/>
        <a:lstStyle/>
        <a:p>
          <a:endParaRPr lang="en-US"/>
        </a:p>
      </dgm:t>
    </dgm:pt>
    <dgm:pt modelId="{CDFF8704-C7BA-49F0-891B-E2770A9818DB}">
      <dgm:prSet/>
      <dgm:spPr/>
      <dgm:t>
        <a:bodyPr/>
        <a:lstStyle/>
        <a:p>
          <a:r>
            <a:rPr lang="en-GB" b="1"/>
            <a:t>More Serious Assaults: </a:t>
          </a:r>
          <a:r>
            <a:rPr lang="en-GB"/>
            <a:t>Section 20 G.B.H or Section 18 causing G.B.H with Intent.</a:t>
          </a:r>
          <a:endParaRPr lang="en-US"/>
        </a:p>
      </dgm:t>
    </dgm:pt>
    <dgm:pt modelId="{6AEB5CFA-0710-47D9-8A01-89F9D4C4536D}" type="parTrans" cxnId="{4D412845-158A-4039-BDFB-FB85BDBDF998}">
      <dgm:prSet/>
      <dgm:spPr/>
      <dgm:t>
        <a:bodyPr/>
        <a:lstStyle/>
        <a:p>
          <a:endParaRPr lang="en-US"/>
        </a:p>
      </dgm:t>
    </dgm:pt>
    <dgm:pt modelId="{D006A452-86B1-4BED-B8A5-746FD828ACFC}" type="sibTrans" cxnId="{4D412845-158A-4039-BDFB-FB85BDBDF998}">
      <dgm:prSet/>
      <dgm:spPr/>
      <dgm:t>
        <a:bodyPr/>
        <a:lstStyle/>
        <a:p>
          <a:endParaRPr lang="en-US"/>
        </a:p>
      </dgm:t>
    </dgm:pt>
    <dgm:pt modelId="{AE7DC98A-E51D-4298-AA4C-CC881946382D}">
      <dgm:prSet/>
      <dgm:spPr/>
      <dgm:t>
        <a:bodyPr/>
        <a:lstStyle/>
        <a:p>
          <a:r>
            <a:rPr lang="en-GB" b="1"/>
            <a:t>Homicide: </a:t>
          </a:r>
          <a:r>
            <a:rPr lang="en-GB"/>
            <a:t>Murder and Manslaughter</a:t>
          </a:r>
          <a:r>
            <a:rPr lang="en-GB" b="1"/>
            <a:t> </a:t>
          </a:r>
          <a:endParaRPr lang="en-US"/>
        </a:p>
      </dgm:t>
    </dgm:pt>
    <dgm:pt modelId="{D67730D0-BE5F-49E3-BBFE-75BB99CAAD39}" type="parTrans" cxnId="{BB14ADF6-D21F-4E01-BB50-0043B8EBB4C6}">
      <dgm:prSet/>
      <dgm:spPr/>
      <dgm:t>
        <a:bodyPr/>
        <a:lstStyle/>
        <a:p>
          <a:endParaRPr lang="en-US"/>
        </a:p>
      </dgm:t>
    </dgm:pt>
    <dgm:pt modelId="{BBEEC972-216F-4614-A932-D81017F0A4F6}" type="sibTrans" cxnId="{BB14ADF6-D21F-4E01-BB50-0043B8EBB4C6}">
      <dgm:prSet/>
      <dgm:spPr/>
      <dgm:t>
        <a:bodyPr/>
        <a:lstStyle/>
        <a:p>
          <a:endParaRPr lang="en-US"/>
        </a:p>
      </dgm:t>
    </dgm:pt>
    <dgm:pt modelId="{3F8DD813-BB80-0B48-A23B-C8EFBC32B9AF}" type="pres">
      <dgm:prSet presAssocID="{E89533A1-30B2-4B85-9292-0188020DAFE1}" presName="linear" presStyleCnt="0">
        <dgm:presLayoutVars>
          <dgm:animLvl val="lvl"/>
          <dgm:resizeHandles val="exact"/>
        </dgm:presLayoutVars>
      </dgm:prSet>
      <dgm:spPr/>
    </dgm:pt>
    <dgm:pt modelId="{B50DF7FC-C307-954E-99E6-21F6A3D2F0A7}" type="pres">
      <dgm:prSet presAssocID="{EF73CE85-8863-4BB8-AC09-3638F56BF19E}" presName="parentText" presStyleLbl="node1" presStyleIdx="0" presStyleCnt="5">
        <dgm:presLayoutVars>
          <dgm:chMax val="0"/>
          <dgm:bulletEnabled val="1"/>
        </dgm:presLayoutVars>
      </dgm:prSet>
      <dgm:spPr/>
    </dgm:pt>
    <dgm:pt modelId="{E04F91FB-DF1D-8D49-8944-05DF38872BE3}" type="pres">
      <dgm:prSet presAssocID="{0750CCCF-7309-4B28-9833-481EDD7634E0}" presName="spacer" presStyleCnt="0"/>
      <dgm:spPr/>
    </dgm:pt>
    <dgm:pt modelId="{F79C2F30-9361-B84B-86F6-85FFBD1B5110}" type="pres">
      <dgm:prSet presAssocID="{3CECC115-36C9-48C2-807D-AD3B73F44674}" presName="parentText" presStyleLbl="node1" presStyleIdx="1" presStyleCnt="5">
        <dgm:presLayoutVars>
          <dgm:chMax val="0"/>
          <dgm:bulletEnabled val="1"/>
        </dgm:presLayoutVars>
      </dgm:prSet>
      <dgm:spPr/>
    </dgm:pt>
    <dgm:pt modelId="{95A8ABAB-19A6-3F42-8CEF-9861A290EF35}" type="pres">
      <dgm:prSet presAssocID="{4F0ADF72-56A4-4C8B-AF26-363AE9B6BF26}" presName="spacer" presStyleCnt="0"/>
      <dgm:spPr/>
    </dgm:pt>
    <dgm:pt modelId="{F189865E-5EB5-BD41-AC25-9B06E014F15D}" type="pres">
      <dgm:prSet presAssocID="{5129369E-D6EC-4B63-8633-9BD16FCD2040}" presName="parentText" presStyleLbl="node1" presStyleIdx="2" presStyleCnt="5">
        <dgm:presLayoutVars>
          <dgm:chMax val="0"/>
          <dgm:bulletEnabled val="1"/>
        </dgm:presLayoutVars>
      </dgm:prSet>
      <dgm:spPr/>
    </dgm:pt>
    <dgm:pt modelId="{63B2A727-BE62-9448-8784-A0FA9625AACB}" type="pres">
      <dgm:prSet presAssocID="{274CF2E9-056F-47E5-93A6-8199163F389A}" presName="spacer" presStyleCnt="0"/>
      <dgm:spPr/>
    </dgm:pt>
    <dgm:pt modelId="{96CFF28F-FC60-3248-B3B0-D6D3C5375D03}" type="pres">
      <dgm:prSet presAssocID="{CDFF8704-C7BA-49F0-891B-E2770A9818DB}" presName="parentText" presStyleLbl="node1" presStyleIdx="3" presStyleCnt="5">
        <dgm:presLayoutVars>
          <dgm:chMax val="0"/>
          <dgm:bulletEnabled val="1"/>
        </dgm:presLayoutVars>
      </dgm:prSet>
      <dgm:spPr/>
    </dgm:pt>
    <dgm:pt modelId="{5AAF7059-FF48-3149-B929-F32107E9FF0C}" type="pres">
      <dgm:prSet presAssocID="{D006A452-86B1-4BED-B8A5-746FD828ACFC}" presName="spacer" presStyleCnt="0"/>
      <dgm:spPr/>
    </dgm:pt>
    <dgm:pt modelId="{B0C06B36-EFCF-224B-9289-F036761B851E}" type="pres">
      <dgm:prSet presAssocID="{AE7DC98A-E51D-4298-AA4C-CC881946382D}" presName="parentText" presStyleLbl="node1" presStyleIdx="4" presStyleCnt="5">
        <dgm:presLayoutVars>
          <dgm:chMax val="0"/>
          <dgm:bulletEnabled val="1"/>
        </dgm:presLayoutVars>
      </dgm:prSet>
      <dgm:spPr/>
    </dgm:pt>
  </dgm:ptLst>
  <dgm:cxnLst>
    <dgm:cxn modelId="{A2807B3F-BB43-42E8-918D-B989E39D03A9}" srcId="{E89533A1-30B2-4B85-9292-0188020DAFE1}" destId="{3CECC115-36C9-48C2-807D-AD3B73F44674}" srcOrd="1" destOrd="0" parTransId="{3E5D50B2-F6CB-4674-9FA3-EDDD1071A6C4}" sibTransId="{4F0ADF72-56A4-4C8B-AF26-363AE9B6BF26}"/>
    <dgm:cxn modelId="{17D99B3F-A81E-534E-9A3F-0FFED64C55BC}" type="presOf" srcId="{5129369E-D6EC-4B63-8633-9BD16FCD2040}" destId="{F189865E-5EB5-BD41-AC25-9B06E014F15D}" srcOrd="0" destOrd="0" presId="urn:microsoft.com/office/officeart/2005/8/layout/vList2"/>
    <dgm:cxn modelId="{4D412845-158A-4039-BDFB-FB85BDBDF998}" srcId="{E89533A1-30B2-4B85-9292-0188020DAFE1}" destId="{CDFF8704-C7BA-49F0-891B-E2770A9818DB}" srcOrd="3" destOrd="0" parTransId="{6AEB5CFA-0710-47D9-8A01-89F9D4C4536D}" sibTransId="{D006A452-86B1-4BED-B8A5-746FD828ACFC}"/>
    <dgm:cxn modelId="{B92FC665-48CA-3D4C-996B-B3CE875DE083}" type="presOf" srcId="{E89533A1-30B2-4B85-9292-0188020DAFE1}" destId="{3F8DD813-BB80-0B48-A23B-C8EFBC32B9AF}" srcOrd="0" destOrd="0" presId="urn:microsoft.com/office/officeart/2005/8/layout/vList2"/>
    <dgm:cxn modelId="{2B81028C-1FB8-8D42-B8FA-DAECDECA84C2}" type="presOf" srcId="{3CECC115-36C9-48C2-807D-AD3B73F44674}" destId="{F79C2F30-9361-B84B-86F6-85FFBD1B5110}" srcOrd="0" destOrd="0" presId="urn:microsoft.com/office/officeart/2005/8/layout/vList2"/>
    <dgm:cxn modelId="{71501294-4279-4E12-8020-2AF0C5640985}" srcId="{E89533A1-30B2-4B85-9292-0188020DAFE1}" destId="{5129369E-D6EC-4B63-8633-9BD16FCD2040}" srcOrd="2" destOrd="0" parTransId="{3A6807F8-03AD-4AAB-9A9E-50E9B96C11BD}" sibTransId="{274CF2E9-056F-47E5-93A6-8199163F389A}"/>
    <dgm:cxn modelId="{855758D0-0834-AD4A-A8BB-04695E1C1391}" type="presOf" srcId="{EF73CE85-8863-4BB8-AC09-3638F56BF19E}" destId="{B50DF7FC-C307-954E-99E6-21F6A3D2F0A7}" srcOrd="0" destOrd="0" presId="urn:microsoft.com/office/officeart/2005/8/layout/vList2"/>
    <dgm:cxn modelId="{9889ACD8-5D22-4BBA-828C-48E29D762352}" srcId="{E89533A1-30B2-4B85-9292-0188020DAFE1}" destId="{EF73CE85-8863-4BB8-AC09-3638F56BF19E}" srcOrd="0" destOrd="0" parTransId="{AF7CA16E-B1E8-4EF4-AFA5-CFD97F3A9C22}" sibTransId="{0750CCCF-7309-4B28-9833-481EDD7634E0}"/>
    <dgm:cxn modelId="{93C7A3ED-DF61-8346-B042-721A90D27400}" type="presOf" srcId="{AE7DC98A-E51D-4298-AA4C-CC881946382D}" destId="{B0C06B36-EFCF-224B-9289-F036761B851E}" srcOrd="0" destOrd="0" presId="urn:microsoft.com/office/officeart/2005/8/layout/vList2"/>
    <dgm:cxn modelId="{BB14ADF6-D21F-4E01-BB50-0043B8EBB4C6}" srcId="{E89533A1-30B2-4B85-9292-0188020DAFE1}" destId="{AE7DC98A-E51D-4298-AA4C-CC881946382D}" srcOrd="4" destOrd="0" parTransId="{D67730D0-BE5F-49E3-BBFE-75BB99CAAD39}" sibTransId="{BBEEC972-216F-4614-A932-D81017F0A4F6}"/>
    <dgm:cxn modelId="{0C4E8AFE-72D0-F24B-91C3-DC058A3D1A58}" type="presOf" srcId="{CDFF8704-C7BA-49F0-891B-E2770A9818DB}" destId="{96CFF28F-FC60-3248-B3B0-D6D3C5375D03}" srcOrd="0" destOrd="0" presId="urn:microsoft.com/office/officeart/2005/8/layout/vList2"/>
    <dgm:cxn modelId="{C879BABF-71B5-844C-9C1C-E0247DC110A7}" type="presParOf" srcId="{3F8DD813-BB80-0B48-A23B-C8EFBC32B9AF}" destId="{B50DF7FC-C307-954E-99E6-21F6A3D2F0A7}" srcOrd="0" destOrd="0" presId="urn:microsoft.com/office/officeart/2005/8/layout/vList2"/>
    <dgm:cxn modelId="{96E8F763-C1A3-0A47-A6B8-88A119C0A2FB}" type="presParOf" srcId="{3F8DD813-BB80-0B48-A23B-C8EFBC32B9AF}" destId="{E04F91FB-DF1D-8D49-8944-05DF38872BE3}" srcOrd="1" destOrd="0" presId="urn:microsoft.com/office/officeart/2005/8/layout/vList2"/>
    <dgm:cxn modelId="{60022290-9C8D-1143-8D1F-6A13736C11F7}" type="presParOf" srcId="{3F8DD813-BB80-0B48-A23B-C8EFBC32B9AF}" destId="{F79C2F30-9361-B84B-86F6-85FFBD1B5110}" srcOrd="2" destOrd="0" presId="urn:microsoft.com/office/officeart/2005/8/layout/vList2"/>
    <dgm:cxn modelId="{79D7C129-19E7-A64E-9CE7-5E9C9AAF9921}" type="presParOf" srcId="{3F8DD813-BB80-0B48-A23B-C8EFBC32B9AF}" destId="{95A8ABAB-19A6-3F42-8CEF-9861A290EF35}" srcOrd="3" destOrd="0" presId="urn:microsoft.com/office/officeart/2005/8/layout/vList2"/>
    <dgm:cxn modelId="{9A053F13-971D-5F4A-A762-72448D44FE5A}" type="presParOf" srcId="{3F8DD813-BB80-0B48-A23B-C8EFBC32B9AF}" destId="{F189865E-5EB5-BD41-AC25-9B06E014F15D}" srcOrd="4" destOrd="0" presId="urn:microsoft.com/office/officeart/2005/8/layout/vList2"/>
    <dgm:cxn modelId="{C77F4FF4-C74B-C64B-BF84-7E1836E3A091}" type="presParOf" srcId="{3F8DD813-BB80-0B48-A23B-C8EFBC32B9AF}" destId="{63B2A727-BE62-9448-8784-A0FA9625AACB}" srcOrd="5" destOrd="0" presId="urn:microsoft.com/office/officeart/2005/8/layout/vList2"/>
    <dgm:cxn modelId="{6C842E13-7C6D-4843-8BBB-849A8AFAD0C3}" type="presParOf" srcId="{3F8DD813-BB80-0B48-A23B-C8EFBC32B9AF}" destId="{96CFF28F-FC60-3248-B3B0-D6D3C5375D03}" srcOrd="6" destOrd="0" presId="urn:microsoft.com/office/officeart/2005/8/layout/vList2"/>
    <dgm:cxn modelId="{45B311BD-05F5-5F40-827A-767D67B90BD8}" type="presParOf" srcId="{3F8DD813-BB80-0B48-A23B-C8EFBC32B9AF}" destId="{5AAF7059-FF48-3149-B929-F32107E9FF0C}" srcOrd="7" destOrd="0" presId="urn:microsoft.com/office/officeart/2005/8/layout/vList2"/>
    <dgm:cxn modelId="{C09F3F0C-E935-1044-B8F8-5D3CAECDC6DB}" type="presParOf" srcId="{3F8DD813-BB80-0B48-A23B-C8EFBC32B9AF}" destId="{B0C06B36-EFCF-224B-9289-F036761B85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5" loCatId="list" qsTypeId="urn:microsoft.com/office/officeart/2005/8/quickstyle/simple3" qsCatId="simple" csTypeId="urn:microsoft.com/office/officeart/2005/8/colors/accent2_5" csCatId="accent2" phldr="1"/>
      <dgm:spPr/>
      <dgm:t>
        <a:bodyPr/>
        <a:lstStyle/>
        <a:p>
          <a:endParaRPr lang="en-US"/>
        </a:p>
      </dgm:t>
    </dgm:pt>
    <dgm:pt modelId="{A638BF89-B189-47F1-B488-FBE20C0F4B78}">
      <dgm:prSet phldrT="[Text]" custT="1"/>
      <dgm:spPr/>
      <dgm:t>
        <a:bodyPr/>
        <a:lstStyle/>
        <a:p>
          <a:r>
            <a:rPr lang="en-US" sz="2800" dirty="0"/>
            <a:t>There are TWO offences under S39 of the Criminal Justice Act 1988: </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5825C379-E765-F747-A7D4-5E393CEC4AF1}" type="pres">
      <dgm:prSet presAssocID="{D7A61E99-BCF8-477B-9A0C-DF48401DFF7F}" presName="diagram" presStyleCnt="0">
        <dgm:presLayoutVars>
          <dgm:dir/>
          <dgm:resizeHandles val="exact"/>
        </dgm:presLayoutVars>
      </dgm:prSet>
      <dgm:spPr/>
    </dgm:pt>
    <dgm:pt modelId="{6DF8B4E9-7DCA-2D41-AF45-A290553C302E}" type="pres">
      <dgm:prSet presAssocID="{A638BF89-B189-47F1-B488-FBE20C0F4B78}" presName="node" presStyleLbl="node1" presStyleIdx="0" presStyleCnt="1" custLinFactNeighborX="-5272" custLinFactNeighborY="0">
        <dgm:presLayoutVars>
          <dgm:bulletEnabled val="1"/>
        </dgm:presLayoutVars>
      </dgm:prSet>
      <dgm:spPr/>
    </dgm:pt>
  </dgm:ptLst>
  <dgm:cxnLst>
    <dgm:cxn modelId="{B1669C01-AF75-2641-A167-6E9B186FE01C}" type="presOf" srcId="{CED6E317-F9A6-47D0-A145-4C9AD22059CD}" destId="{6DF8B4E9-7DCA-2D41-AF45-A290553C302E}" srcOrd="0" destOrd="1" presId="urn:microsoft.com/office/officeart/2005/8/layout/process5"/>
    <dgm:cxn modelId="{CA842013-7A9C-43A9-941E-94901B2D1AED}" srcId="{A638BF89-B189-47F1-B488-FBE20C0F4B78}" destId="{CED6E317-F9A6-47D0-A145-4C9AD22059CD}" srcOrd="0" destOrd="0" parTransId="{047D6E3E-0143-40A4-B183-15FC40B354BA}" sibTransId="{8B8436AD-BDA0-472C-86F1-488869F6F88C}"/>
    <dgm:cxn modelId="{1BD64A75-9ECB-784E-9A0A-D2FF50D92073}" type="presOf" srcId="{D7A61E99-BCF8-477B-9A0C-DF48401DFF7F}" destId="{5825C379-E765-F747-A7D4-5E393CEC4AF1}" srcOrd="0" destOrd="0" presId="urn:microsoft.com/office/officeart/2005/8/layout/process5"/>
    <dgm:cxn modelId="{B3A9E1AE-43AF-1340-B771-60EF021EA6AD}" type="presOf" srcId="{A638BF89-B189-47F1-B488-FBE20C0F4B78}" destId="{6DF8B4E9-7DCA-2D41-AF45-A290553C302E}" srcOrd="0" destOrd="0" presId="urn:microsoft.com/office/officeart/2005/8/layout/process5"/>
    <dgm:cxn modelId="{7C9479BF-D0A4-4511-930C-E728C53B74F8}" srcId="{A638BF89-B189-47F1-B488-FBE20C0F4B78}" destId="{AE506356-F674-47E9-A86F-63CB578BBA21}" srcOrd="1" destOrd="0" parTransId="{A1198A87-02C5-4336-B409-0343C8832639}" sibTransId="{23E77005-EB98-40BC-9137-5CA7FD4D5250}"/>
    <dgm:cxn modelId="{1DB037CC-FCC0-3448-8037-CAB7F5101ACD}" type="presOf" srcId="{AE506356-F674-47E9-A86F-63CB578BBA21}" destId="{6DF8B4E9-7DCA-2D41-AF45-A290553C302E}" srcOrd="0" destOrd="2" presId="urn:microsoft.com/office/officeart/2005/8/layout/process5"/>
    <dgm:cxn modelId="{6CF0B2E4-7ABC-4639-9351-DBF7220A1F0D}" srcId="{D7A61E99-BCF8-477B-9A0C-DF48401DFF7F}" destId="{A638BF89-B189-47F1-B488-FBE20C0F4B78}" srcOrd="0" destOrd="0" parTransId="{0F1AFFA8-99BC-4E90-8B12-92B7E9C50A6F}" sibTransId="{67AF2AC7-6D4E-4A37-BA6F-8E2BEBFF76A6}"/>
    <dgm:cxn modelId="{52FA464A-5963-5344-A3B9-C1B801B0EBE8}" type="presParOf" srcId="{5825C379-E765-F747-A7D4-5E393CEC4AF1}" destId="{6DF8B4E9-7DCA-2D41-AF45-A290553C302E}"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2_5" csCatId="accent2"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custLinFactNeighborX="-1116">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0B1FCF-6F8F-4CE1-A1BD-DBCC0A7BDEFF}"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25239216-2E32-47AC-8015-A215F09DAAAD}">
      <dgm:prSet/>
      <dgm:spPr/>
      <dgm:t>
        <a:bodyPr/>
        <a:lstStyle/>
        <a:p>
          <a:r>
            <a:rPr lang="en-GB" b="0" i="0" baseline="0" dirty="0"/>
            <a:t>There is no legal definition of assault. </a:t>
          </a:r>
          <a:br>
            <a:rPr lang="en-GB" b="0" i="0" baseline="0" dirty="0"/>
          </a:br>
          <a:r>
            <a:rPr lang="en-GB" b="0" i="0" baseline="0" dirty="0"/>
            <a:t>However this definition has been referred to in a court of law: R v Brown 1993</a:t>
          </a:r>
          <a:endParaRPr lang="en-US" dirty="0"/>
        </a:p>
      </dgm:t>
    </dgm:pt>
    <dgm:pt modelId="{B0BB01A1-124A-4AB7-B526-34B5EA0FA4CB}" type="parTrans" cxnId="{FC3EA2E6-5944-4F7A-BB4C-4096ACBD128D}">
      <dgm:prSet/>
      <dgm:spPr/>
      <dgm:t>
        <a:bodyPr/>
        <a:lstStyle/>
        <a:p>
          <a:endParaRPr lang="en-US"/>
        </a:p>
      </dgm:t>
    </dgm:pt>
    <dgm:pt modelId="{194CC5BA-8A99-49C3-8159-CD8CC91B4D8A}" type="sibTrans" cxnId="{FC3EA2E6-5944-4F7A-BB4C-4096ACBD128D}">
      <dgm:prSet/>
      <dgm:spPr/>
      <dgm:t>
        <a:bodyPr/>
        <a:lstStyle/>
        <a:p>
          <a:endParaRPr lang="en-US"/>
        </a:p>
      </dgm:t>
    </dgm:pt>
    <dgm:pt modelId="{EFD639DA-AE5D-407F-AAB1-E811A29573B7}">
      <dgm:prSet/>
      <dgm:spPr/>
      <dgm:t>
        <a:bodyPr/>
        <a:lstStyle/>
        <a:p>
          <a:r>
            <a:rPr lang="en-GB" b="1" i="0" u="sng" baseline="0" dirty="0"/>
            <a:t>Any act </a:t>
          </a:r>
          <a:r>
            <a:rPr lang="en-GB" b="0" i="0" baseline="0" dirty="0"/>
            <a:t>– The act could be words in a letter, or a telephone call including threatening silences </a:t>
          </a:r>
          <a:endParaRPr lang="en-US" dirty="0"/>
        </a:p>
      </dgm:t>
    </dgm:pt>
    <dgm:pt modelId="{195A2149-B0AA-4B3D-A718-38540BC45BCA}" type="parTrans" cxnId="{2413013D-5917-4741-ABD2-9E8D895ACA5D}">
      <dgm:prSet/>
      <dgm:spPr/>
      <dgm:t>
        <a:bodyPr/>
        <a:lstStyle/>
        <a:p>
          <a:endParaRPr lang="en-US"/>
        </a:p>
      </dgm:t>
    </dgm:pt>
    <dgm:pt modelId="{195713D2-9569-4753-BA44-48408C08313D}" type="sibTrans" cxnId="{2413013D-5917-4741-ABD2-9E8D895ACA5D}">
      <dgm:prSet/>
      <dgm:spPr/>
      <dgm:t>
        <a:bodyPr/>
        <a:lstStyle/>
        <a:p>
          <a:endParaRPr lang="en-US"/>
        </a:p>
      </dgm:t>
    </dgm:pt>
    <dgm:pt modelId="{7B4EF0C0-4577-4D7C-9EBE-8C7BD3C9B405}">
      <dgm:prSet/>
      <dgm:spPr/>
      <dgm:t>
        <a:bodyPr/>
        <a:lstStyle/>
        <a:p>
          <a:r>
            <a:rPr lang="en-GB" b="0" i="0" baseline="0"/>
            <a:t>No contact is required</a:t>
          </a:r>
          <a:endParaRPr lang="en-US"/>
        </a:p>
      </dgm:t>
    </dgm:pt>
    <dgm:pt modelId="{C10BDC52-F807-40E6-964C-5CDBF6D6C829}" type="parTrans" cxnId="{DA788EF5-82E7-49FC-870C-13FC665AC0A7}">
      <dgm:prSet/>
      <dgm:spPr/>
      <dgm:t>
        <a:bodyPr/>
        <a:lstStyle/>
        <a:p>
          <a:endParaRPr lang="en-US"/>
        </a:p>
      </dgm:t>
    </dgm:pt>
    <dgm:pt modelId="{74B10974-693E-46F0-8166-859D25BB8543}" type="sibTrans" cxnId="{DA788EF5-82E7-49FC-870C-13FC665AC0A7}">
      <dgm:prSet/>
      <dgm:spPr/>
      <dgm:t>
        <a:bodyPr/>
        <a:lstStyle/>
        <a:p>
          <a:endParaRPr lang="en-US"/>
        </a:p>
      </dgm:t>
    </dgm:pt>
    <dgm:pt modelId="{AB545798-1EF2-A845-A230-FF58A3E0C028}" type="pres">
      <dgm:prSet presAssocID="{2C0B1FCF-6F8F-4CE1-A1BD-DBCC0A7BDEFF}" presName="outerComposite" presStyleCnt="0">
        <dgm:presLayoutVars>
          <dgm:chMax val="5"/>
          <dgm:dir/>
          <dgm:resizeHandles val="exact"/>
        </dgm:presLayoutVars>
      </dgm:prSet>
      <dgm:spPr/>
    </dgm:pt>
    <dgm:pt modelId="{F442AC0D-4B32-2646-B86D-9C79629A55FD}" type="pres">
      <dgm:prSet presAssocID="{2C0B1FCF-6F8F-4CE1-A1BD-DBCC0A7BDEFF}" presName="dummyMaxCanvas" presStyleCnt="0">
        <dgm:presLayoutVars/>
      </dgm:prSet>
      <dgm:spPr/>
    </dgm:pt>
    <dgm:pt modelId="{2BB45CF4-5A43-4E49-AED5-8EFE0F7A5523}" type="pres">
      <dgm:prSet presAssocID="{2C0B1FCF-6F8F-4CE1-A1BD-DBCC0A7BDEFF}" presName="ThreeNodes_1" presStyleLbl="node1" presStyleIdx="0" presStyleCnt="3">
        <dgm:presLayoutVars>
          <dgm:bulletEnabled val="1"/>
        </dgm:presLayoutVars>
      </dgm:prSet>
      <dgm:spPr/>
    </dgm:pt>
    <dgm:pt modelId="{55DDC20E-18AB-774B-8E42-2C2AC5DB11D8}" type="pres">
      <dgm:prSet presAssocID="{2C0B1FCF-6F8F-4CE1-A1BD-DBCC0A7BDEFF}" presName="ThreeNodes_2" presStyleLbl="node1" presStyleIdx="1" presStyleCnt="3">
        <dgm:presLayoutVars>
          <dgm:bulletEnabled val="1"/>
        </dgm:presLayoutVars>
      </dgm:prSet>
      <dgm:spPr/>
    </dgm:pt>
    <dgm:pt modelId="{A4BA74D4-259E-0C44-BD90-486EF892EB25}" type="pres">
      <dgm:prSet presAssocID="{2C0B1FCF-6F8F-4CE1-A1BD-DBCC0A7BDEFF}" presName="ThreeNodes_3" presStyleLbl="node1" presStyleIdx="2" presStyleCnt="3">
        <dgm:presLayoutVars>
          <dgm:bulletEnabled val="1"/>
        </dgm:presLayoutVars>
      </dgm:prSet>
      <dgm:spPr/>
    </dgm:pt>
    <dgm:pt modelId="{E333DC1C-AA61-EE4C-A32A-0AC6D989E09A}" type="pres">
      <dgm:prSet presAssocID="{2C0B1FCF-6F8F-4CE1-A1BD-DBCC0A7BDEFF}" presName="ThreeConn_1-2" presStyleLbl="fgAccFollowNode1" presStyleIdx="0" presStyleCnt="2">
        <dgm:presLayoutVars>
          <dgm:bulletEnabled val="1"/>
        </dgm:presLayoutVars>
      </dgm:prSet>
      <dgm:spPr/>
    </dgm:pt>
    <dgm:pt modelId="{7A3389CD-A120-2B47-AC14-8208B8AB206C}" type="pres">
      <dgm:prSet presAssocID="{2C0B1FCF-6F8F-4CE1-A1BD-DBCC0A7BDEFF}" presName="ThreeConn_2-3" presStyleLbl="fgAccFollowNode1" presStyleIdx="1" presStyleCnt="2">
        <dgm:presLayoutVars>
          <dgm:bulletEnabled val="1"/>
        </dgm:presLayoutVars>
      </dgm:prSet>
      <dgm:spPr/>
    </dgm:pt>
    <dgm:pt modelId="{8A956AEC-1E1A-BD42-B128-1DC2DEBDB4C1}" type="pres">
      <dgm:prSet presAssocID="{2C0B1FCF-6F8F-4CE1-A1BD-DBCC0A7BDEFF}" presName="ThreeNodes_1_text" presStyleLbl="node1" presStyleIdx="2" presStyleCnt="3">
        <dgm:presLayoutVars>
          <dgm:bulletEnabled val="1"/>
        </dgm:presLayoutVars>
      </dgm:prSet>
      <dgm:spPr/>
    </dgm:pt>
    <dgm:pt modelId="{B1C103F8-B5DD-2145-93E4-069EADC6C036}" type="pres">
      <dgm:prSet presAssocID="{2C0B1FCF-6F8F-4CE1-A1BD-DBCC0A7BDEFF}" presName="ThreeNodes_2_text" presStyleLbl="node1" presStyleIdx="2" presStyleCnt="3">
        <dgm:presLayoutVars>
          <dgm:bulletEnabled val="1"/>
        </dgm:presLayoutVars>
      </dgm:prSet>
      <dgm:spPr/>
    </dgm:pt>
    <dgm:pt modelId="{7096EE13-D78C-4D4B-801B-9D050BD26D7E}" type="pres">
      <dgm:prSet presAssocID="{2C0B1FCF-6F8F-4CE1-A1BD-DBCC0A7BDEFF}" presName="ThreeNodes_3_text" presStyleLbl="node1" presStyleIdx="2" presStyleCnt="3">
        <dgm:presLayoutVars>
          <dgm:bulletEnabled val="1"/>
        </dgm:presLayoutVars>
      </dgm:prSet>
      <dgm:spPr/>
    </dgm:pt>
  </dgm:ptLst>
  <dgm:cxnLst>
    <dgm:cxn modelId="{9068391C-AF06-1440-A336-2D2A80B17487}" type="presOf" srcId="{7B4EF0C0-4577-4D7C-9EBE-8C7BD3C9B405}" destId="{A4BA74D4-259E-0C44-BD90-486EF892EB25}" srcOrd="0" destOrd="0" presId="urn:microsoft.com/office/officeart/2005/8/layout/vProcess5"/>
    <dgm:cxn modelId="{FFD7BA2E-AE92-D74F-B167-AA90E1624171}" type="presOf" srcId="{EFD639DA-AE5D-407F-AAB1-E811A29573B7}" destId="{B1C103F8-B5DD-2145-93E4-069EADC6C036}" srcOrd="1" destOrd="0" presId="urn:microsoft.com/office/officeart/2005/8/layout/vProcess5"/>
    <dgm:cxn modelId="{2413013D-5917-4741-ABD2-9E8D895ACA5D}" srcId="{2C0B1FCF-6F8F-4CE1-A1BD-DBCC0A7BDEFF}" destId="{EFD639DA-AE5D-407F-AAB1-E811A29573B7}" srcOrd="1" destOrd="0" parTransId="{195A2149-B0AA-4B3D-A718-38540BC45BCA}" sibTransId="{195713D2-9569-4753-BA44-48408C08313D}"/>
    <dgm:cxn modelId="{294CF37F-7067-D34A-8BF6-D4D70E3E5F6D}" type="presOf" srcId="{194CC5BA-8A99-49C3-8159-CD8CC91B4D8A}" destId="{E333DC1C-AA61-EE4C-A32A-0AC6D989E09A}" srcOrd="0" destOrd="0" presId="urn:microsoft.com/office/officeart/2005/8/layout/vProcess5"/>
    <dgm:cxn modelId="{DC722688-E42C-7C42-8191-02F404AB5D07}" type="presOf" srcId="{7B4EF0C0-4577-4D7C-9EBE-8C7BD3C9B405}" destId="{7096EE13-D78C-4D4B-801B-9D050BD26D7E}" srcOrd="1" destOrd="0" presId="urn:microsoft.com/office/officeart/2005/8/layout/vProcess5"/>
    <dgm:cxn modelId="{524D4F8A-A819-5741-8CBE-15E1001A7FFF}" type="presOf" srcId="{25239216-2E32-47AC-8015-A215F09DAAAD}" destId="{8A956AEC-1E1A-BD42-B128-1DC2DEBDB4C1}" srcOrd="1" destOrd="0" presId="urn:microsoft.com/office/officeart/2005/8/layout/vProcess5"/>
    <dgm:cxn modelId="{AA819F8B-7F3A-7C4C-8B60-C335E25A03DA}" type="presOf" srcId="{195713D2-9569-4753-BA44-48408C08313D}" destId="{7A3389CD-A120-2B47-AC14-8208B8AB206C}" srcOrd="0" destOrd="0" presId="urn:microsoft.com/office/officeart/2005/8/layout/vProcess5"/>
    <dgm:cxn modelId="{12BDA994-8219-C547-9611-891134813951}" type="presOf" srcId="{EFD639DA-AE5D-407F-AAB1-E811A29573B7}" destId="{55DDC20E-18AB-774B-8E42-2C2AC5DB11D8}" srcOrd="0" destOrd="0" presId="urn:microsoft.com/office/officeart/2005/8/layout/vProcess5"/>
    <dgm:cxn modelId="{0F737599-8E1F-0043-96E0-048E457CD197}" type="presOf" srcId="{2C0B1FCF-6F8F-4CE1-A1BD-DBCC0A7BDEFF}" destId="{AB545798-1EF2-A845-A230-FF58A3E0C028}" srcOrd="0" destOrd="0" presId="urn:microsoft.com/office/officeart/2005/8/layout/vProcess5"/>
    <dgm:cxn modelId="{FC3EA2E6-5944-4F7A-BB4C-4096ACBD128D}" srcId="{2C0B1FCF-6F8F-4CE1-A1BD-DBCC0A7BDEFF}" destId="{25239216-2E32-47AC-8015-A215F09DAAAD}" srcOrd="0" destOrd="0" parTransId="{B0BB01A1-124A-4AB7-B526-34B5EA0FA4CB}" sibTransId="{194CC5BA-8A99-49C3-8159-CD8CC91B4D8A}"/>
    <dgm:cxn modelId="{DA788EF5-82E7-49FC-870C-13FC665AC0A7}" srcId="{2C0B1FCF-6F8F-4CE1-A1BD-DBCC0A7BDEFF}" destId="{7B4EF0C0-4577-4D7C-9EBE-8C7BD3C9B405}" srcOrd="2" destOrd="0" parTransId="{C10BDC52-F807-40E6-964C-5CDBF6D6C829}" sibTransId="{74B10974-693E-46F0-8166-859D25BB8543}"/>
    <dgm:cxn modelId="{A07E89F9-3FED-5A4B-B0A1-6BDEBD1BBEEC}" type="presOf" srcId="{25239216-2E32-47AC-8015-A215F09DAAAD}" destId="{2BB45CF4-5A43-4E49-AED5-8EFE0F7A5523}" srcOrd="0" destOrd="0" presId="urn:microsoft.com/office/officeart/2005/8/layout/vProcess5"/>
    <dgm:cxn modelId="{06224C07-417F-FF40-9312-DF19936AABA6}" type="presParOf" srcId="{AB545798-1EF2-A845-A230-FF58A3E0C028}" destId="{F442AC0D-4B32-2646-B86D-9C79629A55FD}" srcOrd="0" destOrd="0" presId="urn:microsoft.com/office/officeart/2005/8/layout/vProcess5"/>
    <dgm:cxn modelId="{6C874A0F-FEE1-444F-A8BA-BDB2F52FE9A0}" type="presParOf" srcId="{AB545798-1EF2-A845-A230-FF58A3E0C028}" destId="{2BB45CF4-5A43-4E49-AED5-8EFE0F7A5523}" srcOrd="1" destOrd="0" presId="urn:microsoft.com/office/officeart/2005/8/layout/vProcess5"/>
    <dgm:cxn modelId="{C0ECDD49-88C4-124A-8898-383FC180F517}" type="presParOf" srcId="{AB545798-1EF2-A845-A230-FF58A3E0C028}" destId="{55DDC20E-18AB-774B-8E42-2C2AC5DB11D8}" srcOrd="2" destOrd="0" presId="urn:microsoft.com/office/officeart/2005/8/layout/vProcess5"/>
    <dgm:cxn modelId="{1A5CEE73-64BD-AE47-94D3-AD899EE6079D}" type="presParOf" srcId="{AB545798-1EF2-A845-A230-FF58A3E0C028}" destId="{A4BA74D4-259E-0C44-BD90-486EF892EB25}" srcOrd="3" destOrd="0" presId="urn:microsoft.com/office/officeart/2005/8/layout/vProcess5"/>
    <dgm:cxn modelId="{F85E3C3E-D1F8-BF4C-B5E9-F8B8FE2C9B2D}" type="presParOf" srcId="{AB545798-1EF2-A845-A230-FF58A3E0C028}" destId="{E333DC1C-AA61-EE4C-A32A-0AC6D989E09A}" srcOrd="4" destOrd="0" presId="urn:microsoft.com/office/officeart/2005/8/layout/vProcess5"/>
    <dgm:cxn modelId="{DDE5A95F-A2E9-F042-972A-6019A2C51064}" type="presParOf" srcId="{AB545798-1EF2-A845-A230-FF58A3E0C028}" destId="{7A3389CD-A120-2B47-AC14-8208B8AB206C}" srcOrd="5" destOrd="0" presId="urn:microsoft.com/office/officeart/2005/8/layout/vProcess5"/>
    <dgm:cxn modelId="{99D9CBEE-C5C6-864A-A489-D96E983CD0D9}" type="presParOf" srcId="{AB545798-1EF2-A845-A230-FF58A3E0C028}" destId="{8A956AEC-1E1A-BD42-B128-1DC2DEBDB4C1}" srcOrd="6" destOrd="0" presId="urn:microsoft.com/office/officeart/2005/8/layout/vProcess5"/>
    <dgm:cxn modelId="{C29AA52E-82F3-2C4A-960D-2470ABAA5423}" type="presParOf" srcId="{AB545798-1EF2-A845-A230-FF58A3E0C028}" destId="{B1C103F8-B5DD-2145-93E4-069EADC6C036}" srcOrd="7" destOrd="0" presId="urn:microsoft.com/office/officeart/2005/8/layout/vProcess5"/>
    <dgm:cxn modelId="{F88E7036-63D1-4B41-B980-765947B933F2}" type="presParOf" srcId="{AB545798-1EF2-A845-A230-FF58A3E0C028}" destId="{7096EE13-D78C-4D4B-801B-9D050BD26D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25E333-9CA8-46B8-A0B7-3DCF855D228D}"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D1A12EDB-001D-4186-87DF-23CC9AF76C7D}">
      <dgm:prSet/>
      <dgm:spPr/>
      <dgm:t>
        <a:bodyPr/>
        <a:lstStyle/>
        <a:p>
          <a:r>
            <a:rPr lang="en-GB" b="1" i="0" u="sng" baseline="0" dirty="0"/>
            <a:t>Causes another person to apprehend </a:t>
          </a:r>
          <a:r>
            <a:rPr lang="en-GB" b="0" i="0" baseline="0" dirty="0"/>
            <a:t>– The action of the suspect leave the victim in no doubt of what he is about to face. </a:t>
          </a:r>
          <a:endParaRPr lang="en-US" dirty="0"/>
        </a:p>
      </dgm:t>
    </dgm:pt>
    <dgm:pt modelId="{04B7E9E4-895F-4B8A-84C5-433395809AB3}" type="parTrans" cxnId="{50907961-8108-47CA-B56A-A92993F469B4}">
      <dgm:prSet/>
      <dgm:spPr/>
      <dgm:t>
        <a:bodyPr/>
        <a:lstStyle/>
        <a:p>
          <a:endParaRPr lang="en-US"/>
        </a:p>
      </dgm:t>
    </dgm:pt>
    <dgm:pt modelId="{2B6E0B22-4BDB-44CD-986B-BAA0D2ECD22F}" type="sibTrans" cxnId="{50907961-8108-47CA-B56A-A92993F469B4}">
      <dgm:prSet/>
      <dgm:spPr/>
      <dgm:t>
        <a:bodyPr/>
        <a:lstStyle/>
        <a:p>
          <a:endParaRPr lang="en-US"/>
        </a:p>
      </dgm:t>
    </dgm:pt>
    <dgm:pt modelId="{5C3C1D98-7952-47E9-A189-BBCC0B6034CD}">
      <dgm:prSet/>
      <dgm:spPr/>
      <dgm:t>
        <a:bodyPr/>
        <a:lstStyle/>
        <a:p>
          <a:r>
            <a:rPr lang="en-GB" b="1" i="0" u="sng" baseline="0" dirty="0"/>
            <a:t>To apprehend </a:t>
          </a:r>
          <a:r>
            <a:rPr lang="en-GB" b="0" i="0" baseline="0" dirty="0"/>
            <a:t>is to anticipate or fear a certain act or consequence. </a:t>
          </a:r>
          <a:endParaRPr lang="en-US" dirty="0"/>
        </a:p>
      </dgm:t>
    </dgm:pt>
    <dgm:pt modelId="{7F1D8806-11E8-4F2C-9864-F3F5CF021815}" type="parTrans" cxnId="{4941CFE1-F59F-4D8E-B1BF-BBB9C7CA543E}">
      <dgm:prSet/>
      <dgm:spPr/>
      <dgm:t>
        <a:bodyPr/>
        <a:lstStyle/>
        <a:p>
          <a:endParaRPr lang="en-US"/>
        </a:p>
      </dgm:t>
    </dgm:pt>
    <dgm:pt modelId="{0F52A59D-5B32-435B-A276-724CCDE121DF}" type="sibTrans" cxnId="{4941CFE1-F59F-4D8E-B1BF-BBB9C7CA543E}">
      <dgm:prSet/>
      <dgm:spPr/>
      <dgm:t>
        <a:bodyPr/>
        <a:lstStyle/>
        <a:p>
          <a:endParaRPr lang="en-US"/>
        </a:p>
      </dgm:t>
    </dgm:pt>
    <dgm:pt modelId="{BC4B87E2-55EE-4729-A66E-35251FA97055}">
      <dgm:prSet/>
      <dgm:spPr/>
      <dgm:t>
        <a:bodyPr/>
        <a:lstStyle/>
        <a:p>
          <a:r>
            <a:rPr lang="en-GB" b="1" i="0" u="sng" baseline="0" dirty="0"/>
            <a:t>Apprehension</a:t>
          </a:r>
          <a:r>
            <a:rPr lang="en-GB" b="0" i="0" baseline="0" dirty="0"/>
            <a:t> can come from words, silence or conduct.</a:t>
          </a:r>
          <a:endParaRPr lang="en-US" dirty="0"/>
        </a:p>
      </dgm:t>
    </dgm:pt>
    <dgm:pt modelId="{F8C0A486-97B4-45FD-82E8-3E7D109840D9}" type="parTrans" cxnId="{0DE0ECAB-396F-42A1-A5A4-53FEE51D8B32}">
      <dgm:prSet/>
      <dgm:spPr/>
      <dgm:t>
        <a:bodyPr/>
        <a:lstStyle/>
        <a:p>
          <a:endParaRPr lang="en-US"/>
        </a:p>
      </dgm:t>
    </dgm:pt>
    <dgm:pt modelId="{A228285A-0F11-45AB-AB53-B0BF17287E34}" type="sibTrans" cxnId="{0DE0ECAB-396F-42A1-A5A4-53FEE51D8B32}">
      <dgm:prSet/>
      <dgm:spPr/>
      <dgm:t>
        <a:bodyPr/>
        <a:lstStyle/>
        <a:p>
          <a:endParaRPr lang="en-US"/>
        </a:p>
      </dgm:t>
    </dgm:pt>
    <dgm:pt modelId="{1A055AD2-EAAE-F14F-B0A9-2CCA1BDECF84}" type="pres">
      <dgm:prSet presAssocID="{2025E333-9CA8-46B8-A0B7-3DCF855D228D}" presName="outerComposite" presStyleCnt="0">
        <dgm:presLayoutVars>
          <dgm:chMax val="5"/>
          <dgm:dir/>
          <dgm:resizeHandles val="exact"/>
        </dgm:presLayoutVars>
      </dgm:prSet>
      <dgm:spPr/>
    </dgm:pt>
    <dgm:pt modelId="{7CA8BDDE-6DA7-244D-8FE4-8C3F97779F6E}" type="pres">
      <dgm:prSet presAssocID="{2025E333-9CA8-46B8-A0B7-3DCF855D228D}" presName="dummyMaxCanvas" presStyleCnt="0">
        <dgm:presLayoutVars/>
      </dgm:prSet>
      <dgm:spPr/>
    </dgm:pt>
    <dgm:pt modelId="{DE55EB61-424B-BB41-A666-80C8AD6204CE}" type="pres">
      <dgm:prSet presAssocID="{2025E333-9CA8-46B8-A0B7-3DCF855D228D}" presName="ThreeNodes_1" presStyleLbl="node1" presStyleIdx="0" presStyleCnt="3">
        <dgm:presLayoutVars>
          <dgm:bulletEnabled val="1"/>
        </dgm:presLayoutVars>
      </dgm:prSet>
      <dgm:spPr/>
    </dgm:pt>
    <dgm:pt modelId="{0D2DBCE3-9896-3249-8A78-EC0EE7BA5526}" type="pres">
      <dgm:prSet presAssocID="{2025E333-9CA8-46B8-A0B7-3DCF855D228D}" presName="ThreeNodes_2" presStyleLbl="node1" presStyleIdx="1" presStyleCnt="3" custLinFactNeighborX="160" custLinFactNeighborY="5814">
        <dgm:presLayoutVars>
          <dgm:bulletEnabled val="1"/>
        </dgm:presLayoutVars>
      </dgm:prSet>
      <dgm:spPr/>
    </dgm:pt>
    <dgm:pt modelId="{CB2905D8-12AA-EF41-BD18-9644256AA125}" type="pres">
      <dgm:prSet presAssocID="{2025E333-9CA8-46B8-A0B7-3DCF855D228D}" presName="ThreeNodes_3" presStyleLbl="node1" presStyleIdx="2" presStyleCnt="3">
        <dgm:presLayoutVars>
          <dgm:bulletEnabled val="1"/>
        </dgm:presLayoutVars>
      </dgm:prSet>
      <dgm:spPr/>
    </dgm:pt>
    <dgm:pt modelId="{0E3BA44D-2A5D-4746-915B-D5BCBEB2042F}" type="pres">
      <dgm:prSet presAssocID="{2025E333-9CA8-46B8-A0B7-3DCF855D228D}" presName="ThreeConn_1-2" presStyleLbl="fgAccFollowNode1" presStyleIdx="0" presStyleCnt="2">
        <dgm:presLayoutVars>
          <dgm:bulletEnabled val="1"/>
        </dgm:presLayoutVars>
      </dgm:prSet>
      <dgm:spPr/>
    </dgm:pt>
    <dgm:pt modelId="{8D9EBAD8-4FE5-274F-9552-1C18B7C1C745}" type="pres">
      <dgm:prSet presAssocID="{2025E333-9CA8-46B8-A0B7-3DCF855D228D}" presName="ThreeConn_2-3" presStyleLbl="fgAccFollowNode1" presStyleIdx="1" presStyleCnt="2">
        <dgm:presLayoutVars>
          <dgm:bulletEnabled val="1"/>
        </dgm:presLayoutVars>
      </dgm:prSet>
      <dgm:spPr/>
    </dgm:pt>
    <dgm:pt modelId="{773937D8-E114-7848-8D9A-FD25AC54290E}" type="pres">
      <dgm:prSet presAssocID="{2025E333-9CA8-46B8-A0B7-3DCF855D228D}" presName="ThreeNodes_1_text" presStyleLbl="node1" presStyleIdx="2" presStyleCnt="3">
        <dgm:presLayoutVars>
          <dgm:bulletEnabled val="1"/>
        </dgm:presLayoutVars>
      </dgm:prSet>
      <dgm:spPr/>
    </dgm:pt>
    <dgm:pt modelId="{E945C375-7FAF-F94F-88A5-224DA211468D}" type="pres">
      <dgm:prSet presAssocID="{2025E333-9CA8-46B8-A0B7-3DCF855D228D}" presName="ThreeNodes_2_text" presStyleLbl="node1" presStyleIdx="2" presStyleCnt="3">
        <dgm:presLayoutVars>
          <dgm:bulletEnabled val="1"/>
        </dgm:presLayoutVars>
      </dgm:prSet>
      <dgm:spPr/>
    </dgm:pt>
    <dgm:pt modelId="{2CD20CE8-C3ED-8D4D-8FCB-7668A5E3639D}" type="pres">
      <dgm:prSet presAssocID="{2025E333-9CA8-46B8-A0B7-3DCF855D228D}" presName="ThreeNodes_3_text" presStyleLbl="node1" presStyleIdx="2" presStyleCnt="3">
        <dgm:presLayoutVars>
          <dgm:bulletEnabled val="1"/>
        </dgm:presLayoutVars>
      </dgm:prSet>
      <dgm:spPr/>
    </dgm:pt>
  </dgm:ptLst>
  <dgm:cxnLst>
    <dgm:cxn modelId="{FE8E210C-E7A3-5148-8E5A-5E80B92D407B}" type="presOf" srcId="{0F52A59D-5B32-435B-A276-724CCDE121DF}" destId="{8D9EBAD8-4FE5-274F-9552-1C18B7C1C745}" srcOrd="0" destOrd="0" presId="urn:microsoft.com/office/officeart/2005/8/layout/vProcess5"/>
    <dgm:cxn modelId="{D9DBEC41-D200-5244-A935-993135E32DD1}" type="presOf" srcId="{BC4B87E2-55EE-4729-A66E-35251FA97055}" destId="{CB2905D8-12AA-EF41-BD18-9644256AA125}" srcOrd="0" destOrd="0" presId="urn:microsoft.com/office/officeart/2005/8/layout/vProcess5"/>
    <dgm:cxn modelId="{1BD02453-3F6F-F84E-8058-D6CA7E0BA1B3}" type="presOf" srcId="{BC4B87E2-55EE-4729-A66E-35251FA97055}" destId="{2CD20CE8-C3ED-8D4D-8FCB-7668A5E3639D}" srcOrd="1" destOrd="0" presId="urn:microsoft.com/office/officeart/2005/8/layout/vProcess5"/>
    <dgm:cxn modelId="{50907961-8108-47CA-B56A-A92993F469B4}" srcId="{2025E333-9CA8-46B8-A0B7-3DCF855D228D}" destId="{D1A12EDB-001D-4186-87DF-23CC9AF76C7D}" srcOrd="0" destOrd="0" parTransId="{04B7E9E4-895F-4B8A-84C5-433395809AB3}" sibTransId="{2B6E0B22-4BDB-44CD-986B-BAA0D2ECD22F}"/>
    <dgm:cxn modelId="{34999196-1917-244F-82D3-168688F84630}" type="presOf" srcId="{5C3C1D98-7952-47E9-A189-BBCC0B6034CD}" destId="{0D2DBCE3-9896-3249-8A78-EC0EE7BA5526}" srcOrd="0" destOrd="0" presId="urn:microsoft.com/office/officeart/2005/8/layout/vProcess5"/>
    <dgm:cxn modelId="{ED64FB9F-720D-D14C-8EFD-4B872CE37F03}" type="presOf" srcId="{D1A12EDB-001D-4186-87DF-23CC9AF76C7D}" destId="{773937D8-E114-7848-8D9A-FD25AC54290E}" srcOrd="1" destOrd="0" presId="urn:microsoft.com/office/officeart/2005/8/layout/vProcess5"/>
    <dgm:cxn modelId="{671FCAA4-7CD7-C84E-84EF-E0A3206D55F2}" type="presOf" srcId="{2025E333-9CA8-46B8-A0B7-3DCF855D228D}" destId="{1A055AD2-EAAE-F14F-B0A9-2CCA1BDECF84}" srcOrd="0" destOrd="0" presId="urn:microsoft.com/office/officeart/2005/8/layout/vProcess5"/>
    <dgm:cxn modelId="{7706B1A5-4896-AA48-AD8D-9C8EE6D1020A}" type="presOf" srcId="{D1A12EDB-001D-4186-87DF-23CC9AF76C7D}" destId="{DE55EB61-424B-BB41-A666-80C8AD6204CE}" srcOrd="0" destOrd="0" presId="urn:microsoft.com/office/officeart/2005/8/layout/vProcess5"/>
    <dgm:cxn modelId="{0DE0ECAB-396F-42A1-A5A4-53FEE51D8B32}" srcId="{2025E333-9CA8-46B8-A0B7-3DCF855D228D}" destId="{BC4B87E2-55EE-4729-A66E-35251FA97055}" srcOrd="2" destOrd="0" parTransId="{F8C0A486-97B4-45FD-82E8-3E7D109840D9}" sibTransId="{A228285A-0F11-45AB-AB53-B0BF17287E34}"/>
    <dgm:cxn modelId="{61D8B4B5-021A-8848-BF90-59E9179DBD9C}" type="presOf" srcId="{5C3C1D98-7952-47E9-A189-BBCC0B6034CD}" destId="{E945C375-7FAF-F94F-88A5-224DA211468D}" srcOrd="1" destOrd="0" presId="urn:microsoft.com/office/officeart/2005/8/layout/vProcess5"/>
    <dgm:cxn modelId="{C6C342B6-8350-154A-9639-EEC57342E0E4}" type="presOf" srcId="{2B6E0B22-4BDB-44CD-986B-BAA0D2ECD22F}" destId="{0E3BA44D-2A5D-4746-915B-D5BCBEB2042F}" srcOrd="0" destOrd="0" presId="urn:microsoft.com/office/officeart/2005/8/layout/vProcess5"/>
    <dgm:cxn modelId="{4941CFE1-F59F-4D8E-B1BF-BBB9C7CA543E}" srcId="{2025E333-9CA8-46B8-A0B7-3DCF855D228D}" destId="{5C3C1D98-7952-47E9-A189-BBCC0B6034CD}" srcOrd="1" destOrd="0" parTransId="{7F1D8806-11E8-4F2C-9864-F3F5CF021815}" sibTransId="{0F52A59D-5B32-435B-A276-724CCDE121DF}"/>
    <dgm:cxn modelId="{1320A39B-5DD7-094A-9CB0-9F28DD4B147F}" type="presParOf" srcId="{1A055AD2-EAAE-F14F-B0A9-2CCA1BDECF84}" destId="{7CA8BDDE-6DA7-244D-8FE4-8C3F97779F6E}" srcOrd="0" destOrd="0" presId="urn:microsoft.com/office/officeart/2005/8/layout/vProcess5"/>
    <dgm:cxn modelId="{8315F66E-0BEF-9A48-801A-3C120C103B5F}" type="presParOf" srcId="{1A055AD2-EAAE-F14F-B0A9-2CCA1BDECF84}" destId="{DE55EB61-424B-BB41-A666-80C8AD6204CE}" srcOrd="1" destOrd="0" presId="urn:microsoft.com/office/officeart/2005/8/layout/vProcess5"/>
    <dgm:cxn modelId="{5B882EDE-AA65-5E43-A369-CBD2540F8D7D}" type="presParOf" srcId="{1A055AD2-EAAE-F14F-B0A9-2CCA1BDECF84}" destId="{0D2DBCE3-9896-3249-8A78-EC0EE7BA5526}" srcOrd="2" destOrd="0" presId="urn:microsoft.com/office/officeart/2005/8/layout/vProcess5"/>
    <dgm:cxn modelId="{7D58CF6D-C11C-684E-AA7C-D97413C1B0A4}" type="presParOf" srcId="{1A055AD2-EAAE-F14F-B0A9-2CCA1BDECF84}" destId="{CB2905D8-12AA-EF41-BD18-9644256AA125}" srcOrd="3" destOrd="0" presId="urn:microsoft.com/office/officeart/2005/8/layout/vProcess5"/>
    <dgm:cxn modelId="{ED769E90-672A-C44B-8F35-581C1C23E5FD}" type="presParOf" srcId="{1A055AD2-EAAE-F14F-B0A9-2CCA1BDECF84}" destId="{0E3BA44D-2A5D-4746-915B-D5BCBEB2042F}" srcOrd="4" destOrd="0" presId="urn:microsoft.com/office/officeart/2005/8/layout/vProcess5"/>
    <dgm:cxn modelId="{6B454F21-24EA-7E40-BBEB-0A7F242B708F}" type="presParOf" srcId="{1A055AD2-EAAE-F14F-B0A9-2CCA1BDECF84}" destId="{8D9EBAD8-4FE5-274F-9552-1C18B7C1C745}" srcOrd="5" destOrd="0" presId="urn:microsoft.com/office/officeart/2005/8/layout/vProcess5"/>
    <dgm:cxn modelId="{91A44388-9E2E-324C-BBD3-8114A0075C24}" type="presParOf" srcId="{1A055AD2-EAAE-F14F-B0A9-2CCA1BDECF84}" destId="{773937D8-E114-7848-8D9A-FD25AC54290E}" srcOrd="6" destOrd="0" presId="urn:microsoft.com/office/officeart/2005/8/layout/vProcess5"/>
    <dgm:cxn modelId="{87F2B8B2-DC1E-394C-9993-1B13E6B35D12}" type="presParOf" srcId="{1A055AD2-EAAE-F14F-B0A9-2CCA1BDECF84}" destId="{E945C375-7FAF-F94F-88A5-224DA211468D}" srcOrd="7" destOrd="0" presId="urn:microsoft.com/office/officeart/2005/8/layout/vProcess5"/>
    <dgm:cxn modelId="{1455C501-89F1-C043-87B2-95D310D953FC}" type="presParOf" srcId="{1A055AD2-EAAE-F14F-B0A9-2CCA1BDECF84}" destId="{2CD20CE8-C3ED-8D4D-8FCB-7668A5E363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7E7B4B-F5FD-4D82-B0CC-EE3047F213CD}"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C0367664-2257-4B0A-BD6F-69E7663DBD2D}">
      <dgm:prSet/>
      <dgm:spPr/>
      <dgm:t>
        <a:bodyPr/>
        <a:lstStyle/>
        <a:p>
          <a:r>
            <a:rPr lang="en-US" b="1" i="0" u="sng" baseline="0" dirty="0"/>
            <a:t>Immediate</a:t>
          </a:r>
          <a:r>
            <a:rPr lang="en-US" b="0" i="0" baseline="0" dirty="0"/>
            <a:t> – Not necessary instantaneous but within a minute or two e.g. if a threat is made from outside a house to a victim inside a house, it would take a few moments before it could be carried out. </a:t>
          </a:r>
          <a:endParaRPr lang="en-US" dirty="0"/>
        </a:p>
      </dgm:t>
    </dgm:pt>
    <dgm:pt modelId="{AF2D1DED-C868-4258-88BD-EDA00C68DA26}" type="parTrans" cxnId="{284F5217-5869-4520-AAEB-81991ECFD061}">
      <dgm:prSet/>
      <dgm:spPr/>
      <dgm:t>
        <a:bodyPr/>
        <a:lstStyle/>
        <a:p>
          <a:endParaRPr lang="en-US"/>
        </a:p>
      </dgm:t>
    </dgm:pt>
    <dgm:pt modelId="{7FEBA837-6100-4F6C-A26E-59542DAC5F7B}" type="sibTrans" cxnId="{284F5217-5869-4520-AAEB-81991ECFD061}">
      <dgm:prSet/>
      <dgm:spPr/>
      <dgm:t>
        <a:bodyPr/>
        <a:lstStyle/>
        <a:p>
          <a:endParaRPr lang="en-US"/>
        </a:p>
      </dgm:t>
    </dgm:pt>
    <dgm:pt modelId="{2B6BEB6B-A507-45D9-BFEC-B328D69EF248}">
      <dgm:prSet/>
      <dgm:spPr/>
      <dgm:t>
        <a:bodyPr/>
        <a:lstStyle/>
        <a:p>
          <a:r>
            <a:rPr lang="en-US" b="0" i="0" baseline="0"/>
            <a:t>A future or conditional threat is </a:t>
          </a:r>
          <a:r>
            <a:rPr lang="en-US" b="0" i="0" u="sng" baseline="0"/>
            <a:t>not </a:t>
          </a:r>
          <a:r>
            <a:rPr lang="en-US" b="0" i="0" baseline="0"/>
            <a:t>an assault. e.g. “I’ll punch your lights out next week” </a:t>
          </a:r>
          <a:endParaRPr lang="en-US"/>
        </a:p>
      </dgm:t>
    </dgm:pt>
    <dgm:pt modelId="{84B3B868-B832-48FA-A03A-492D7A9D65EA}" type="parTrans" cxnId="{C14FD407-E7D7-480E-AF6F-D79170BE3961}">
      <dgm:prSet/>
      <dgm:spPr/>
      <dgm:t>
        <a:bodyPr/>
        <a:lstStyle/>
        <a:p>
          <a:endParaRPr lang="en-US"/>
        </a:p>
      </dgm:t>
    </dgm:pt>
    <dgm:pt modelId="{7AE7CB13-1BCD-41ED-A9CF-576C89CC9867}" type="sibTrans" cxnId="{C14FD407-E7D7-480E-AF6F-D79170BE3961}">
      <dgm:prSet/>
      <dgm:spPr/>
      <dgm:t>
        <a:bodyPr/>
        <a:lstStyle/>
        <a:p>
          <a:endParaRPr lang="en-US"/>
        </a:p>
      </dgm:t>
    </dgm:pt>
    <dgm:pt modelId="{A21535AB-B82D-FC43-BCC4-201AC1BC0291}" type="pres">
      <dgm:prSet presAssocID="{667E7B4B-F5FD-4D82-B0CC-EE3047F213CD}" presName="Name0" presStyleCnt="0">
        <dgm:presLayoutVars>
          <dgm:dir/>
          <dgm:animLvl val="lvl"/>
          <dgm:resizeHandles val="exact"/>
        </dgm:presLayoutVars>
      </dgm:prSet>
      <dgm:spPr/>
    </dgm:pt>
    <dgm:pt modelId="{E0EB583E-B130-964D-956B-32C17229D4BB}" type="pres">
      <dgm:prSet presAssocID="{2B6BEB6B-A507-45D9-BFEC-B328D69EF248}" presName="boxAndChildren" presStyleCnt="0"/>
      <dgm:spPr/>
    </dgm:pt>
    <dgm:pt modelId="{66834675-8B91-7B4F-8153-F49395BFDBAD}" type="pres">
      <dgm:prSet presAssocID="{2B6BEB6B-A507-45D9-BFEC-B328D69EF248}" presName="parentTextBox" presStyleLbl="node1" presStyleIdx="0" presStyleCnt="2" custLinFactNeighborX="292" custLinFactNeighborY="114"/>
      <dgm:spPr/>
    </dgm:pt>
    <dgm:pt modelId="{33112922-5957-3141-AA45-6A433AE0657B}" type="pres">
      <dgm:prSet presAssocID="{7FEBA837-6100-4F6C-A26E-59542DAC5F7B}" presName="sp" presStyleCnt="0"/>
      <dgm:spPr/>
    </dgm:pt>
    <dgm:pt modelId="{CDE00DDF-DCA8-674A-9657-735263D9549F}" type="pres">
      <dgm:prSet presAssocID="{C0367664-2257-4B0A-BD6F-69E7663DBD2D}" presName="arrowAndChildren" presStyleCnt="0"/>
      <dgm:spPr/>
    </dgm:pt>
    <dgm:pt modelId="{513C80D9-2098-8A49-8187-296B9C827F59}" type="pres">
      <dgm:prSet presAssocID="{C0367664-2257-4B0A-BD6F-69E7663DBD2D}" presName="parentTextArrow" presStyleLbl="node1" presStyleIdx="1" presStyleCnt="2"/>
      <dgm:spPr/>
    </dgm:pt>
  </dgm:ptLst>
  <dgm:cxnLst>
    <dgm:cxn modelId="{AE3FC200-D717-4A49-A7AF-9C7C02D86D58}" type="presOf" srcId="{C0367664-2257-4B0A-BD6F-69E7663DBD2D}" destId="{513C80D9-2098-8A49-8187-296B9C827F59}" srcOrd="0" destOrd="0" presId="urn:microsoft.com/office/officeart/2005/8/layout/process4"/>
    <dgm:cxn modelId="{C14FD407-E7D7-480E-AF6F-D79170BE3961}" srcId="{667E7B4B-F5FD-4D82-B0CC-EE3047F213CD}" destId="{2B6BEB6B-A507-45D9-BFEC-B328D69EF248}" srcOrd="1" destOrd="0" parTransId="{84B3B868-B832-48FA-A03A-492D7A9D65EA}" sibTransId="{7AE7CB13-1BCD-41ED-A9CF-576C89CC9867}"/>
    <dgm:cxn modelId="{284F5217-5869-4520-AAEB-81991ECFD061}" srcId="{667E7B4B-F5FD-4D82-B0CC-EE3047F213CD}" destId="{C0367664-2257-4B0A-BD6F-69E7663DBD2D}" srcOrd="0" destOrd="0" parTransId="{AF2D1DED-C868-4258-88BD-EDA00C68DA26}" sibTransId="{7FEBA837-6100-4F6C-A26E-59542DAC5F7B}"/>
    <dgm:cxn modelId="{7A9E924E-207C-0841-8752-AB3C1F9EA88D}" type="presOf" srcId="{667E7B4B-F5FD-4D82-B0CC-EE3047F213CD}" destId="{A21535AB-B82D-FC43-BCC4-201AC1BC0291}" srcOrd="0" destOrd="0" presId="urn:microsoft.com/office/officeart/2005/8/layout/process4"/>
    <dgm:cxn modelId="{FEAAB3BC-8B05-7B4A-9290-5D1FF7E582D7}" type="presOf" srcId="{2B6BEB6B-A507-45D9-BFEC-B328D69EF248}" destId="{66834675-8B91-7B4F-8153-F49395BFDBAD}" srcOrd="0" destOrd="0" presId="urn:microsoft.com/office/officeart/2005/8/layout/process4"/>
    <dgm:cxn modelId="{371167E9-580A-494A-9DCC-AAB3E5B47357}" type="presParOf" srcId="{A21535AB-B82D-FC43-BCC4-201AC1BC0291}" destId="{E0EB583E-B130-964D-956B-32C17229D4BB}" srcOrd="0" destOrd="0" presId="urn:microsoft.com/office/officeart/2005/8/layout/process4"/>
    <dgm:cxn modelId="{39AB90EC-5A09-FC4C-A4D3-83669C6E7E83}" type="presParOf" srcId="{E0EB583E-B130-964D-956B-32C17229D4BB}" destId="{66834675-8B91-7B4F-8153-F49395BFDBAD}" srcOrd="0" destOrd="0" presId="urn:microsoft.com/office/officeart/2005/8/layout/process4"/>
    <dgm:cxn modelId="{3D670A5B-49F9-E44A-8FB9-308631BBD5C5}" type="presParOf" srcId="{A21535AB-B82D-FC43-BCC4-201AC1BC0291}" destId="{33112922-5957-3141-AA45-6A433AE0657B}" srcOrd="1" destOrd="0" presId="urn:microsoft.com/office/officeart/2005/8/layout/process4"/>
    <dgm:cxn modelId="{A56777DD-3C63-5949-90EA-4469F34AB22B}" type="presParOf" srcId="{A21535AB-B82D-FC43-BCC4-201AC1BC0291}" destId="{CDE00DDF-DCA8-674A-9657-735263D9549F}" srcOrd="2" destOrd="0" presId="urn:microsoft.com/office/officeart/2005/8/layout/process4"/>
    <dgm:cxn modelId="{F7A307FD-A0A2-DE4B-95A4-55D09AC894E8}" type="presParOf" srcId="{CDE00DDF-DCA8-674A-9657-735263D9549F}" destId="{513C80D9-2098-8A49-8187-296B9C827F5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F16667-4926-4B2C-96DD-5E33CF1CCF33}"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5B6685E1-EC59-4F3F-89B4-FC7EF40EAD0B}">
      <dgm:prSet/>
      <dgm:spPr/>
      <dgm:t>
        <a:bodyPr/>
        <a:lstStyle/>
        <a:p>
          <a:r>
            <a:rPr lang="en-GB" b="1" i="0" u="sng" baseline="0" dirty="0"/>
            <a:t>Unlawful</a:t>
          </a:r>
          <a:r>
            <a:rPr lang="en-GB" b="0" i="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dirty="0"/>
        </a:p>
      </dgm:t>
    </dgm:pt>
    <dgm:pt modelId="{FC442ED9-AC96-4066-B889-59372601D868}" type="parTrans" cxnId="{30A326CE-28AD-4450-80A7-6F95FAFEE527}">
      <dgm:prSet/>
      <dgm:spPr/>
      <dgm:t>
        <a:bodyPr/>
        <a:lstStyle/>
        <a:p>
          <a:endParaRPr lang="en-US"/>
        </a:p>
      </dgm:t>
    </dgm:pt>
    <dgm:pt modelId="{FC998D97-B6E9-424F-83CE-3020B4D9308E}" type="sibTrans" cxnId="{30A326CE-28AD-4450-80A7-6F95FAFEE527}">
      <dgm:prSet/>
      <dgm:spPr/>
      <dgm:t>
        <a:bodyPr/>
        <a:lstStyle/>
        <a:p>
          <a:endParaRPr lang="en-US"/>
        </a:p>
      </dgm:t>
    </dgm:pt>
    <dgm:pt modelId="{F7AC6D6C-15BD-4CA6-972A-CA90FFB9CCA1}">
      <dgm:prSet/>
      <dgm:spPr/>
      <dgm:t>
        <a:bodyPr/>
        <a:lstStyle/>
        <a:p>
          <a:r>
            <a:rPr lang="en-GB"/>
            <a:t>A “conditional threat” will </a:t>
          </a:r>
          <a:r>
            <a:rPr lang="en-GB" b="1" u="sng"/>
            <a:t>not</a:t>
          </a:r>
          <a:r>
            <a:rPr lang="en-GB"/>
            <a:t> constitute an assault – e.g.</a:t>
          </a:r>
          <a:r>
            <a:rPr lang="en-GB" baseline="0"/>
            <a:t> </a:t>
          </a:r>
          <a:r>
            <a:rPr lang="en-GB"/>
            <a:t>a conditional threat would be a person saying to another “I’d chin you if there wasn’t a copper over there”</a:t>
          </a:r>
          <a:endParaRPr lang="en-US"/>
        </a:p>
      </dgm:t>
    </dgm:pt>
    <dgm:pt modelId="{90E84A56-7B24-41BB-ADAF-ED41777797E4}" type="parTrans" cxnId="{33435CDC-5BE8-4E05-9346-DA704CC691D1}">
      <dgm:prSet/>
      <dgm:spPr/>
      <dgm:t>
        <a:bodyPr/>
        <a:lstStyle/>
        <a:p>
          <a:endParaRPr lang="en-US"/>
        </a:p>
      </dgm:t>
    </dgm:pt>
    <dgm:pt modelId="{3F07731D-773A-4589-99F6-3B42F8BA3BD9}" type="sibTrans" cxnId="{33435CDC-5BE8-4E05-9346-DA704CC691D1}">
      <dgm:prSet/>
      <dgm:spPr/>
      <dgm:t>
        <a:bodyPr/>
        <a:lstStyle/>
        <a:p>
          <a:endParaRPr lang="en-US"/>
        </a:p>
      </dgm:t>
    </dgm:pt>
    <dgm:pt modelId="{8CE9DFE6-D5DB-4E78-8B89-23BBA00DF291}">
      <dgm:prSet/>
      <dgm:spPr/>
      <dgm:t>
        <a:bodyPr/>
        <a:lstStyle/>
        <a:p>
          <a:r>
            <a:rPr lang="en-GB" b="1" i="0" u="sng" baseline="0" dirty="0"/>
            <a:t>Personal violence </a:t>
          </a:r>
          <a:r>
            <a:rPr lang="en-GB" b="0" i="0" baseline="0" dirty="0"/>
            <a:t>– The person should fear a violent act being committed against him. </a:t>
          </a:r>
          <a:endParaRPr lang="en-US" dirty="0"/>
        </a:p>
      </dgm:t>
    </dgm:pt>
    <dgm:pt modelId="{65DFBFAD-93F8-48C4-BBCA-2C8BFF20BA11}" type="parTrans" cxnId="{C0621FF2-3936-48B7-AE15-21A061F6A4C2}">
      <dgm:prSet/>
      <dgm:spPr/>
      <dgm:t>
        <a:bodyPr/>
        <a:lstStyle/>
        <a:p>
          <a:endParaRPr lang="en-US"/>
        </a:p>
      </dgm:t>
    </dgm:pt>
    <dgm:pt modelId="{9C47D8A7-AF91-4CD9-8AB5-E2C8600C3EDB}" type="sibTrans" cxnId="{C0621FF2-3936-48B7-AE15-21A061F6A4C2}">
      <dgm:prSet/>
      <dgm:spPr/>
      <dgm:t>
        <a:bodyPr/>
        <a:lstStyle/>
        <a:p>
          <a:endParaRPr lang="en-US"/>
        </a:p>
      </dgm:t>
    </dgm:pt>
    <dgm:pt modelId="{36EAFDCA-46D6-4E4D-9171-17B50E089257}" type="pres">
      <dgm:prSet presAssocID="{A8F16667-4926-4B2C-96DD-5E33CF1CCF33}" presName="Name0" presStyleCnt="0">
        <dgm:presLayoutVars>
          <dgm:dir/>
          <dgm:animLvl val="lvl"/>
          <dgm:resizeHandles val="exact"/>
        </dgm:presLayoutVars>
      </dgm:prSet>
      <dgm:spPr/>
    </dgm:pt>
    <dgm:pt modelId="{282D691C-7F42-214A-82C3-143834C7C323}" type="pres">
      <dgm:prSet presAssocID="{8CE9DFE6-D5DB-4E78-8B89-23BBA00DF291}" presName="boxAndChildren" presStyleCnt="0"/>
      <dgm:spPr/>
    </dgm:pt>
    <dgm:pt modelId="{E9ECF847-D915-0749-BC99-545692067868}" type="pres">
      <dgm:prSet presAssocID="{8CE9DFE6-D5DB-4E78-8B89-23BBA00DF291}" presName="parentTextBox" presStyleLbl="node1" presStyleIdx="0" presStyleCnt="3" custLinFactNeighborX="1284" custLinFactNeighborY="932"/>
      <dgm:spPr/>
    </dgm:pt>
    <dgm:pt modelId="{949D1A41-8598-E548-98B9-EAAEEFB3E527}" type="pres">
      <dgm:prSet presAssocID="{3F07731D-773A-4589-99F6-3B42F8BA3BD9}" presName="sp" presStyleCnt="0"/>
      <dgm:spPr/>
    </dgm:pt>
    <dgm:pt modelId="{CEBAEB4C-26C5-DC40-8F6B-B8DE673AB7A7}" type="pres">
      <dgm:prSet presAssocID="{F7AC6D6C-15BD-4CA6-972A-CA90FFB9CCA1}" presName="arrowAndChildren" presStyleCnt="0"/>
      <dgm:spPr/>
    </dgm:pt>
    <dgm:pt modelId="{4AEC41CC-2EEA-3B4F-8795-D93371AB537E}" type="pres">
      <dgm:prSet presAssocID="{F7AC6D6C-15BD-4CA6-972A-CA90FFB9CCA1}" presName="parentTextArrow" presStyleLbl="node1" presStyleIdx="1" presStyleCnt="3"/>
      <dgm:spPr/>
    </dgm:pt>
    <dgm:pt modelId="{54552295-645A-1D45-B271-7F5DFC34D297}" type="pres">
      <dgm:prSet presAssocID="{FC998D97-B6E9-424F-83CE-3020B4D9308E}" presName="sp" presStyleCnt="0"/>
      <dgm:spPr/>
    </dgm:pt>
    <dgm:pt modelId="{F22FDE23-8A56-CD4F-BB24-1B308A166AB5}" type="pres">
      <dgm:prSet presAssocID="{5B6685E1-EC59-4F3F-89B4-FC7EF40EAD0B}" presName="arrowAndChildren" presStyleCnt="0"/>
      <dgm:spPr/>
    </dgm:pt>
    <dgm:pt modelId="{8DA9E5E1-7E6A-2D40-82B4-3BAEB39DF4D6}" type="pres">
      <dgm:prSet presAssocID="{5B6685E1-EC59-4F3F-89B4-FC7EF40EAD0B}" presName="parentTextArrow" presStyleLbl="node1" presStyleIdx="2" presStyleCnt="3"/>
      <dgm:spPr/>
    </dgm:pt>
  </dgm:ptLst>
  <dgm:cxnLst>
    <dgm:cxn modelId="{D9320C63-BE24-564E-A521-FBEA3D5BAB7D}" type="presOf" srcId="{F7AC6D6C-15BD-4CA6-972A-CA90FFB9CCA1}" destId="{4AEC41CC-2EEA-3B4F-8795-D93371AB537E}" srcOrd="0" destOrd="0" presId="urn:microsoft.com/office/officeart/2005/8/layout/process4"/>
    <dgm:cxn modelId="{2D863094-5483-DD4A-85A8-9012D718D61C}" type="presOf" srcId="{8CE9DFE6-D5DB-4E78-8B89-23BBA00DF291}" destId="{E9ECF847-D915-0749-BC99-545692067868}" srcOrd="0" destOrd="0" presId="urn:microsoft.com/office/officeart/2005/8/layout/process4"/>
    <dgm:cxn modelId="{30A326CE-28AD-4450-80A7-6F95FAFEE527}" srcId="{A8F16667-4926-4B2C-96DD-5E33CF1CCF33}" destId="{5B6685E1-EC59-4F3F-89B4-FC7EF40EAD0B}" srcOrd="0" destOrd="0" parTransId="{FC442ED9-AC96-4066-B889-59372601D868}" sibTransId="{FC998D97-B6E9-424F-83CE-3020B4D9308E}"/>
    <dgm:cxn modelId="{33435CDC-5BE8-4E05-9346-DA704CC691D1}" srcId="{A8F16667-4926-4B2C-96DD-5E33CF1CCF33}" destId="{F7AC6D6C-15BD-4CA6-972A-CA90FFB9CCA1}" srcOrd="1" destOrd="0" parTransId="{90E84A56-7B24-41BB-ADAF-ED41777797E4}" sibTransId="{3F07731D-773A-4589-99F6-3B42F8BA3BD9}"/>
    <dgm:cxn modelId="{7EEECCE0-DC8D-AD4E-AA90-9B5A047E7F17}" type="presOf" srcId="{5B6685E1-EC59-4F3F-89B4-FC7EF40EAD0B}" destId="{8DA9E5E1-7E6A-2D40-82B4-3BAEB39DF4D6}" srcOrd="0" destOrd="0" presId="urn:microsoft.com/office/officeart/2005/8/layout/process4"/>
    <dgm:cxn modelId="{1CFB1BF1-5515-C443-9EBF-2722A4252DA0}" type="presOf" srcId="{A8F16667-4926-4B2C-96DD-5E33CF1CCF33}" destId="{36EAFDCA-46D6-4E4D-9171-17B50E089257}" srcOrd="0" destOrd="0" presId="urn:microsoft.com/office/officeart/2005/8/layout/process4"/>
    <dgm:cxn modelId="{C0621FF2-3936-48B7-AE15-21A061F6A4C2}" srcId="{A8F16667-4926-4B2C-96DD-5E33CF1CCF33}" destId="{8CE9DFE6-D5DB-4E78-8B89-23BBA00DF291}" srcOrd="2" destOrd="0" parTransId="{65DFBFAD-93F8-48C4-BBCA-2C8BFF20BA11}" sibTransId="{9C47D8A7-AF91-4CD9-8AB5-E2C8600C3EDB}"/>
    <dgm:cxn modelId="{01CB0FDD-1769-2E44-80AB-6F598B4BA3AA}" type="presParOf" srcId="{36EAFDCA-46D6-4E4D-9171-17B50E089257}" destId="{282D691C-7F42-214A-82C3-143834C7C323}" srcOrd="0" destOrd="0" presId="urn:microsoft.com/office/officeart/2005/8/layout/process4"/>
    <dgm:cxn modelId="{512582C6-622D-6C4D-92F9-B579DC5E3561}" type="presParOf" srcId="{282D691C-7F42-214A-82C3-143834C7C323}" destId="{E9ECF847-D915-0749-BC99-545692067868}" srcOrd="0" destOrd="0" presId="urn:microsoft.com/office/officeart/2005/8/layout/process4"/>
    <dgm:cxn modelId="{43A0141C-577D-1943-B517-80A2DA5C4D6D}" type="presParOf" srcId="{36EAFDCA-46D6-4E4D-9171-17B50E089257}" destId="{949D1A41-8598-E548-98B9-EAAEEFB3E527}" srcOrd="1" destOrd="0" presId="urn:microsoft.com/office/officeart/2005/8/layout/process4"/>
    <dgm:cxn modelId="{8DDBB5A3-98F1-5A4F-94E1-B92574B4DBA6}" type="presParOf" srcId="{36EAFDCA-46D6-4E4D-9171-17B50E089257}" destId="{CEBAEB4C-26C5-DC40-8F6B-B8DE673AB7A7}" srcOrd="2" destOrd="0" presId="urn:microsoft.com/office/officeart/2005/8/layout/process4"/>
    <dgm:cxn modelId="{8DC7F1E6-97B1-604E-8633-91902CA27B33}" type="presParOf" srcId="{CEBAEB4C-26C5-DC40-8F6B-B8DE673AB7A7}" destId="{4AEC41CC-2EEA-3B4F-8795-D93371AB537E}" srcOrd="0" destOrd="0" presId="urn:microsoft.com/office/officeart/2005/8/layout/process4"/>
    <dgm:cxn modelId="{816E064E-6CC3-5F40-B6AF-A4F79F755CFA}" type="presParOf" srcId="{36EAFDCA-46D6-4E4D-9171-17B50E089257}" destId="{54552295-645A-1D45-B271-7F5DFC34D297}" srcOrd="3" destOrd="0" presId="urn:microsoft.com/office/officeart/2005/8/layout/process4"/>
    <dgm:cxn modelId="{779D3CCD-7C0F-E244-8C73-DA82CC9D1369}" type="presParOf" srcId="{36EAFDCA-46D6-4E4D-9171-17B50E089257}" destId="{F22FDE23-8A56-CD4F-BB24-1B308A166AB5}" srcOrd="4" destOrd="0" presId="urn:microsoft.com/office/officeart/2005/8/layout/process4"/>
    <dgm:cxn modelId="{2DFDC55B-49D5-8241-A274-54B5A53F6D36}" type="presParOf" srcId="{F22FDE23-8A56-CD4F-BB24-1B308A166AB5}" destId="{8DA9E5E1-7E6A-2D40-82B4-3BAEB39DF4D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3_4" csCatId="accent3"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000" dirty="0"/>
            <a:t>A person is guilty of battery if they </a:t>
          </a:r>
          <a:r>
            <a:rPr lang="en-US" sz="2000" b="1" i="1" u="sng" dirty="0"/>
            <a:t>intentionally</a:t>
          </a:r>
          <a:r>
            <a:rPr lang="en-US" sz="2000" dirty="0"/>
            <a:t> or </a:t>
          </a:r>
          <a:r>
            <a:rPr lang="en-US" sz="2000" b="1" i="1" u="sng" dirty="0"/>
            <a:t>recklessly</a:t>
          </a:r>
          <a:r>
            <a:rPr lang="en-US" sz="2000" dirty="0"/>
            <a:t> apply </a:t>
          </a:r>
          <a:r>
            <a:rPr lang="en-US" sz="2000" b="1" i="1" u="sng" dirty="0"/>
            <a:t>unlawful force </a:t>
          </a:r>
          <a:r>
            <a:rPr lang="en-US" sz="2000" dirty="0"/>
            <a:t>on </a:t>
          </a:r>
          <a:r>
            <a:rPr lang="en-US" sz="2000" b="1" i="1" u="sng" dirty="0"/>
            <a:t>another</a:t>
          </a:r>
          <a:r>
            <a:rPr lang="en-US" sz="20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82344B16-AFAC-8A41-92CB-23167137E416}">
      <dgm:prSet phldrT="[Text]" custT="1"/>
      <dgm:spPr/>
      <dgm:t>
        <a:bodyPr/>
        <a:lstStyle/>
        <a:p>
          <a:endParaRPr lang="en-US" sz="2000" dirty="0"/>
        </a:p>
      </dgm:t>
    </dgm:pt>
    <dgm:pt modelId="{075FAE76-FC97-1641-9382-C037A1B3E495}" type="parTrans" cxnId="{2792F28B-71FC-B54F-B914-7F56E100F7C4}">
      <dgm:prSet/>
      <dgm:spPr/>
      <dgm:t>
        <a:bodyPr/>
        <a:lstStyle/>
        <a:p>
          <a:endParaRPr lang="en-GB"/>
        </a:p>
      </dgm:t>
    </dgm:pt>
    <dgm:pt modelId="{C6224EC3-E7CA-4646-AE8C-7515C2B232AA}" type="sibTrans" cxnId="{2792F28B-71FC-B54F-B914-7F56E100F7C4}">
      <dgm:prSet/>
      <dgm:spPr/>
      <dgm:t>
        <a:bodyPr/>
        <a:lstStyle/>
        <a:p>
          <a:endParaRPr lang="en-GB"/>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ScaleX="99301" custScaleY="71925"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1" presId="urn:microsoft.com/office/officeart/2005/8/layout/vList6"/>
    <dgm:cxn modelId="{47D9E226-F8B6-4943-9E65-F7822A4BB2C0}" type="presOf" srcId="{82344B16-AFAC-8A41-92CB-23167137E416}" destId="{BC2DA556-611D-4900-BC33-F4C8A3E3FDCE}" srcOrd="0" destOrd="0" presId="urn:microsoft.com/office/officeart/2005/8/layout/vList6"/>
    <dgm:cxn modelId="{C67D172C-6651-46D9-9AB9-9908CE2D7248}" srcId="{5548F346-2307-4D81-BD19-F459FD46D0FC}" destId="{363264D8-7806-4E40-A311-ABF820BB8B64}" srcOrd="1"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2792F28B-71FC-B54F-B914-7F56E100F7C4}" srcId="{5548F346-2307-4D81-BD19-F459FD46D0FC}" destId="{82344B16-AFAC-8A41-92CB-23167137E416}" srcOrd="0" destOrd="0" parTransId="{075FAE76-FC97-1641-9382-C037A1B3E495}" sibTransId="{C6224EC3-E7CA-4646-AE8C-7515C2B232AA}"/>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5CBA177-5645-4E84-A1AD-16A241273330}" type="doc">
      <dgm:prSet loTypeId="urn:microsoft.com/office/officeart/2005/8/layout/bProcess4" loCatId="process" qsTypeId="urn:microsoft.com/office/officeart/2005/8/quickstyle/simple1" qsCatId="simple" csTypeId="urn:microsoft.com/office/officeart/2005/8/colors/accent3_2" csCatId="accent3"/>
      <dgm:spPr/>
      <dgm:t>
        <a:bodyPr/>
        <a:lstStyle/>
        <a:p>
          <a:endParaRPr lang="en-US"/>
        </a:p>
      </dgm:t>
    </dgm:pt>
    <dgm:pt modelId="{57C73A75-F466-4328-83D3-E5979217B6DB}">
      <dgm:prSet/>
      <dgm:spPr/>
      <dgm:t>
        <a:bodyPr/>
        <a:lstStyle/>
        <a:p>
          <a:r>
            <a:rPr lang="en-GB" b="1" i="0" u="sng" baseline="0" dirty="0"/>
            <a:t>Unlawful force </a:t>
          </a:r>
          <a:r>
            <a:rPr lang="en-GB" b="0" i="0" baseline="0" dirty="0"/>
            <a:t>– Force can be applied in many ways, it involves contact but only the slightest degree of force is required. Force can be applied </a:t>
          </a:r>
          <a:r>
            <a:rPr lang="en-GB" b="1" dirty="0"/>
            <a:t>DIRECTLY</a:t>
          </a:r>
          <a:endParaRPr lang="en-US" dirty="0"/>
        </a:p>
      </dgm:t>
    </dgm:pt>
    <dgm:pt modelId="{76CA1F29-93A6-4E15-AE0E-7C635A589B7D}" type="parTrans" cxnId="{F1074B33-4440-4A15-9595-C73715F161CC}">
      <dgm:prSet/>
      <dgm:spPr/>
      <dgm:t>
        <a:bodyPr/>
        <a:lstStyle/>
        <a:p>
          <a:endParaRPr lang="en-US"/>
        </a:p>
      </dgm:t>
    </dgm:pt>
    <dgm:pt modelId="{0D61F5F9-2A5E-46BE-B2C9-F493A79D0081}" type="sibTrans" cxnId="{F1074B33-4440-4A15-9595-C73715F161CC}">
      <dgm:prSet/>
      <dgm:spPr/>
      <dgm:t>
        <a:bodyPr/>
        <a:lstStyle/>
        <a:p>
          <a:endParaRPr lang="en-US"/>
        </a:p>
      </dgm:t>
    </dgm:pt>
    <dgm:pt modelId="{42F79564-CFAC-4D3A-B10F-48EB883D4CB2}">
      <dgm:prSet/>
      <dgm:spPr/>
      <dgm:t>
        <a:bodyPr/>
        <a:lstStyle/>
        <a:p>
          <a:r>
            <a:rPr lang="en-GB"/>
            <a:t>e.g. A applies force to B</a:t>
          </a:r>
          <a:r>
            <a:rPr lang="en-GB" baseline="0"/>
            <a:t> </a:t>
          </a:r>
          <a:r>
            <a:rPr lang="en-GB"/>
            <a:t>or</a:t>
          </a:r>
          <a:r>
            <a:rPr lang="en-GB" baseline="0"/>
            <a:t> </a:t>
          </a:r>
          <a:r>
            <a:rPr lang="en-GB" b="1"/>
            <a:t>INDIRECTLY</a:t>
          </a:r>
          <a:r>
            <a:rPr lang="en-GB" b="1" baseline="0"/>
            <a:t> </a:t>
          </a:r>
          <a:r>
            <a:rPr lang="en-GB"/>
            <a:t>e.g. A applies force to B who knocks into C (thereby applying force to C)</a:t>
          </a:r>
          <a:endParaRPr lang="en-US"/>
        </a:p>
      </dgm:t>
    </dgm:pt>
    <dgm:pt modelId="{1A393295-2FEC-4356-83C6-956E128033DD}" type="parTrans" cxnId="{FAD3468C-2CBB-415C-A1F8-4647AFDA9C0A}">
      <dgm:prSet/>
      <dgm:spPr/>
      <dgm:t>
        <a:bodyPr/>
        <a:lstStyle/>
        <a:p>
          <a:endParaRPr lang="en-US"/>
        </a:p>
      </dgm:t>
    </dgm:pt>
    <dgm:pt modelId="{AD745C2F-3C6A-4986-B3D3-B336544E58CC}" type="sibTrans" cxnId="{FAD3468C-2CBB-415C-A1F8-4647AFDA9C0A}">
      <dgm:prSet/>
      <dgm:spPr/>
      <dgm:t>
        <a:bodyPr/>
        <a:lstStyle/>
        <a:p>
          <a:endParaRPr lang="en-US"/>
        </a:p>
      </dgm:t>
    </dgm:pt>
    <dgm:pt modelId="{51F48633-7ED4-41CF-B6D1-876428415A7E}">
      <dgm:prSet/>
      <dgm:spPr/>
      <dgm:t>
        <a:bodyPr/>
        <a:lstStyle/>
        <a:p>
          <a:r>
            <a:rPr lang="en-GB" b="0" i="0" baseline="0" dirty="0"/>
            <a:t>It can include a simple punch or kick, a blow with a stick or the throwing of a stone at someone. Technically mere touching is a battery</a:t>
          </a:r>
          <a:endParaRPr lang="en-US" dirty="0"/>
        </a:p>
      </dgm:t>
    </dgm:pt>
    <dgm:pt modelId="{857B8474-E0A2-48D5-987A-8FE713218F61}" type="parTrans" cxnId="{ECDAAA2A-8EE2-4DA4-A4FC-39A6430DBD25}">
      <dgm:prSet/>
      <dgm:spPr/>
      <dgm:t>
        <a:bodyPr/>
        <a:lstStyle/>
        <a:p>
          <a:endParaRPr lang="en-US"/>
        </a:p>
      </dgm:t>
    </dgm:pt>
    <dgm:pt modelId="{8D606871-1147-42E1-90E2-F6AE61423915}" type="sibTrans" cxnId="{ECDAAA2A-8EE2-4DA4-A4FC-39A6430DBD25}">
      <dgm:prSet/>
      <dgm:spPr/>
      <dgm:t>
        <a:bodyPr/>
        <a:lstStyle/>
        <a:p>
          <a:endParaRPr lang="en-US"/>
        </a:p>
      </dgm:t>
    </dgm:pt>
    <dgm:pt modelId="{96B03FCC-0113-43C8-A744-DF336B7BB742}">
      <dgm:prSet/>
      <dgm:spPr/>
      <dgm:t>
        <a:bodyPr/>
        <a:lstStyle/>
        <a:p>
          <a:r>
            <a:rPr lang="en-GB" b="1" i="0" u="sng" baseline="0" dirty="0"/>
            <a:t>On another </a:t>
          </a:r>
          <a:r>
            <a:rPr lang="en-GB" b="0" i="0" baseline="0" dirty="0"/>
            <a:t>– the force can be applied indirectly e.g. a suspect punches a man carrying a baby, causing him to drop the baby. Force is applied to the baby. </a:t>
          </a:r>
          <a:endParaRPr lang="en-US" dirty="0"/>
        </a:p>
      </dgm:t>
    </dgm:pt>
    <dgm:pt modelId="{B5A33363-1E86-4C7A-B14B-B42FECF45CBE}" type="parTrans" cxnId="{CC3F756B-D875-4957-ACD6-12F3D25DAC85}">
      <dgm:prSet/>
      <dgm:spPr/>
      <dgm:t>
        <a:bodyPr/>
        <a:lstStyle/>
        <a:p>
          <a:endParaRPr lang="en-US"/>
        </a:p>
      </dgm:t>
    </dgm:pt>
    <dgm:pt modelId="{84D513CC-B2F8-41C4-BD41-74245E4549B6}" type="sibTrans" cxnId="{CC3F756B-D875-4957-ACD6-12F3D25DAC85}">
      <dgm:prSet/>
      <dgm:spPr/>
      <dgm:t>
        <a:bodyPr/>
        <a:lstStyle/>
        <a:p>
          <a:endParaRPr lang="en-US"/>
        </a:p>
      </dgm:t>
    </dgm:pt>
    <dgm:pt modelId="{F02ECE78-27D3-894F-A696-1C17EBA51777}" type="pres">
      <dgm:prSet presAssocID="{B5CBA177-5645-4E84-A1AD-16A241273330}" presName="Name0" presStyleCnt="0">
        <dgm:presLayoutVars>
          <dgm:dir/>
          <dgm:resizeHandles/>
        </dgm:presLayoutVars>
      </dgm:prSet>
      <dgm:spPr/>
    </dgm:pt>
    <dgm:pt modelId="{8AAE6C25-1766-2E48-B84E-21317CEA931A}" type="pres">
      <dgm:prSet presAssocID="{57C73A75-F466-4328-83D3-E5979217B6DB}" presName="compNode" presStyleCnt="0"/>
      <dgm:spPr/>
    </dgm:pt>
    <dgm:pt modelId="{D91A3D16-2E60-8F4D-B8EC-C1B31CD77DFF}" type="pres">
      <dgm:prSet presAssocID="{57C73A75-F466-4328-83D3-E5979217B6DB}" presName="dummyConnPt" presStyleCnt="0"/>
      <dgm:spPr/>
    </dgm:pt>
    <dgm:pt modelId="{B9A32598-5908-D944-8DDB-488FF42B0D50}" type="pres">
      <dgm:prSet presAssocID="{57C73A75-F466-4328-83D3-E5979217B6DB}" presName="node" presStyleLbl="node1" presStyleIdx="0" presStyleCnt="4">
        <dgm:presLayoutVars>
          <dgm:bulletEnabled val="1"/>
        </dgm:presLayoutVars>
      </dgm:prSet>
      <dgm:spPr/>
    </dgm:pt>
    <dgm:pt modelId="{4BD92EA7-2ADA-C647-9508-78B6B89FAB81}" type="pres">
      <dgm:prSet presAssocID="{0D61F5F9-2A5E-46BE-B2C9-F493A79D0081}" presName="sibTrans" presStyleLbl="bgSibTrans2D1" presStyleIdx="0" presStyleCnt="3"/>
      <dgm:spPr/>
    </dgm:pt>
    <dgm:pt modelId="{56C4B204-775A-F14C-B35D-543BDFF28145}" type="pres">
      <dgm:prSet presAssocID="{42F79564-CFAC-4D3A-B10F-48EB883D4CB2}" presName="compNode" presStyleCnt="0"/>
      <dgm:spPr/>
    </dgm:pt>
    <dgm:pt modelId="{DD4165AD-B0FF-BA42-81D2-BBC640A0FE7C}" type="pres">
      <dgm:prSet presAssocID="{42F79564-CFAC-4D3A-B10F-48EB883D4CB2}" presName="dummyConnPt" presStyleCnt="0"/>
      <dgm:spPr/>
    </dgm:pt>
    <dgm:pt modelId="{A3A9A287-752A-E54E-9FEB-09ABC9405E39}" type="pres">
      <dgm:prSet presAssocID="{42F79564-CFAC-4D3A-B10F-48EB883D4CB2}" presName="node" presStyleLbl="node1" presStyleIdx="1" presStyleCnt="4">
        <dgm:presLayoutVars>
          <dgm:bulletEnabled val="1"/>
        </dgm:presLayoutVars>
      </dgm:prSet>
      <dgm:spPr/>
    </dgm:pt>
    <dgm:pt modelId="{BB806F79-4890-4644-9D45-3B782AF13C74}" type="pres">
      <dgm:prSet presAssocID="{AD745C2F-3C6A-4986-B3D3-B336544E58CC}" presName="sibTrans" presStyleLbl="bgSibTrans2D1" presStyleIdx="1" presStyleCnt="3"/>
      <dgm:spPr/>
    </dgm:pt>
    <dgm:pt modelId="{B116854B-089E-1C4E-9B83-32C0B29B2182}" type="pres">
      <dgm:prSet presAssocID="{51F48633-7ED4-41CF-B6D1-876428415A7E}" presName="compNode" presStyleCnt="0"/>
      <dgm:spPr/>
    </dgm:pt>
    <dgm:pt modelId="{74B68C3F-AA71-A24C-9768-EE03876793E6}" type="pres">
      <dgm:prSet presAssocID="{51F48633-7ED4-41CF-B6D1-876428415A7E}" presName="dummyConnPt" presStyleCnt="0"/>
      <dgm:spPr/>
    </dgm:pt>
    <dgm:pt modelId="{CD00B7CD-74F7-5644-8A33-EBA3D7256EC0}" type="pres">
      <dgm:prSet presAssocID="{51F48633-7ED4-41CF-B6D1-876428415A7E}" presName="node" presStyleLbl="node1" presStyleIdx="2" presStyleCnt="4">
        <dgm:presLayoutVars>
          <dgm:bulletEnabled val="1"/>
        </dgm:presLayoutVars>
      </dgm:prSet>
      <dgm:spPr/>
    </dgm:pt>
    <dgm:pt modelId="{6A545619-E1A5-C648-86A1-2BCFD1C31E78}" type="pres">
      <dgm:prSet presAssocID="{8D606871-1147-42E1-90E2-F6AE61423915}" presName="sibTrans" presStyleLbl="bgSibTrans2D1" presStyleIdx="2" presStyleCnt="3"/>
      <dgm:spPr/>
    </dgm:pt>
    <dgm:pt modelId="{3C1F5781-FE06-B849-8D49-A4FA16FCDBC6}" type="pres">
      <dgm:prSet presAssocID="{96B03FCC-0113-43C8-A744-DF336B7BB742}" presName="compNode" presStyleCnt="0"/>
      <dgm:spPr/>
    </dgm:pt>
    <dgm:pt modelId="{3D6C0311-1DE5-914F-A44F-CD992278CDC3}" type="pres">
      <dgm:prSet presAssocID="{96B03FCC-0113-43C8-A744-DF336B7BB742}" presName="dummyConnPt" presStyleCnt="0"/>
      <dgm:spPr/>
    </dgm:pt>
    <dgm:pt modelId="{BD24634E-952D-9A4C-A8DF-ECE335BAA59F}" type="pres">
      <dgm:prSet presAssocID="{96B03FCC-0113-43C8-A744-DF336B7BB742}" presName="node" presStyleLbl="node1" presStyleIdx="3" presStyleCnt="4">
        <dgm:presLayoutVars>
          <dgm:bulletEnabled val="1"/>
        </dgm:presLayoutVars>
      </dgm:prSet>
      <dgm:spPr/>
    </dgm:pt>
  </dgm:ptLst>
  <dgm:cxnLst>
    <dgm:cxn modelId="{07B6C200-DC92-7640-BCA3-6B0662901CC0}" type="presOf" srcId="{B5CBA177-5645-4E84-A1AD-16A241273330}" destId="{F02ECE78-27D3-894F-A696-1C17EBA51777}" srcOrd="0" destOrd="0" presId="urn:microsoft.com/office/officeart/2005/8/layout/bProcess4"/>
    <dgm:cxn modelId="{96A42E0E-887B-F049-A1A3-2F99141D782E}" type="presOf" srcId="{0D61F5F9-2A5E-46BE-B2C9-F493A79D0081}" destId="{4BD92EA7-2ADA-C647-9508-78B6B89FAB81}" srcOrd="0" destOrd="0" presId="urn:microsoft.com/office/officeart/2005/8/layout/bProcess4"/>
    <dgm:cxn modelId="{ECDAAA2A-8EE2-4DA4-A4FC-39A6430DBD25}" srcId="{B5CBA177-5645-4E84-A1AD-16A241273330}" destId="{51F48633-7ED4-41CF-B6D1-876428415A7E}" srcOrd="2" destOrd="0" parTransId="{857B8474-E0A2-48D5-987A-8FE713218F61}" sibTransId="{8D606871-1147-42E1-90E2-F6AE61423915}"/>
    <dgm:cxn modelId="{DDDC342F-6D56-C142-82DA-14D98D70831C}" type="presOf" srcId="{AD745C2F-3C6A-4986-B3D3-B336544E58CC}" destId="{BB806F79-4890-4644-9D45-3B782AF13C74}" srcOrd="0" destOrd="0" presId="urn:microsoft.com/office/officeart/2005/8/layout/bProcess4"/>
    <dgm:cxn modelId="{F1074B33-4440-4A15-9595-C73715F161CC}" srcId="{B5CBA177-5645-4E84-A1AD-16A241273330}" destId="{57C73A75-F466-4328-83D3-E5979217B6DB}" srcOrd="0" destOrd="0" parTransId="{76CA1F29-93A6-4E15-AE0E-7C635A589B7D}" sibTransId="{0D61F5F9-2A5E-46BE-B2C9-F493A79D0081}"/>
    <dgm:cxn modelId="{04FA5F4D-2AFE-DE49-97E6-D12D1222197B}" type="presOf" srcId="{96B03FCC-0113-43C8-A744-DF336B7BB742}" destId="{BD24634E-952D-9A4C-A8DF-ECE335BAA59F}" srcOrd="0" destOrd="0" presId="urn:microsoft.com/office/officeart/2005/8/layout/bProcess4"/>
    <dgm:cxn modelId="{CC3F756B-D875-4957-ACD6-12F3D25DAC85}" srcId="{B5CBA177-5645-4E84-A1AD-16A241273330}" destId="{96B03FCC-0113-43C8-A744-DF336B7BB742}" srcOrd="3" destOrd="0" parTransId="{B5A33363-1E86-4C7A-B14B-B42FECF45CBE}" sibTransId="{84D513CC-B2F8-41C4-BD41-74245E4549B6}"/>
    <dgm:cxn modelId="{CB37A184-415F-3940-958B-081057AF76BD}" type="presOf" srcId="{57C73A75-F466-4328-83D3-E5979217B6DB}" destId="{B9A32598-5908-D944-8DDB-488FF42B0D50}" srcOrd="0" destOrd="0" presId="urn:microsoft.com/office/officeart/2005/8/layout/bProcess4"/>
    <dgm:cxn modelId="{FAD3468C-2CBB-415C-A1F8-4647AFDA9C0A}" srcId="{B5CBA177-5645-4E84-A1AD-16A241273330}" destId="{42F79564-CFAC-4D3A-B10F-48EB883D4CB2}" srcOrd="1" destOrd="0" parTransId="{1A393295-2FEC-4356-83C6-956E128033DD}" sibTransId="{AD745C2F-3C6A-4986-B3D3-B336544E58CC}"/>
    <dgm:cxn modelId="{30F61DB5-F261-124A-8150-3E4CD8C4C3B6}" type="presOf" srcId="{42F79564-CFAC-4D3A-B10F-48EB883D4CB2}" destId="{A3A9A287-752A-E54E-9FEB-09ABC9405E39}" srcOrd="0" destOrd="0" presId="urn:microsoft.com/office/officeart/2005/8/layout/bProcess4"/>
    <dgm:cxn modelId="{7A0731BB-D5FD-5C45-8C71-D17044CEC0D0}" type="presOf" srcId="{51F48633-7ED4-41CF-B6D1-876428415A7E}" destId="{CD00B7CD-74F7-5644-8A33-EBA3D7256EC0}" srcOrd="0" destOrd="0" presId="urn:microsoft.com/office/officeart/2005/8/layout/bProcess4"/>
    <dgm:cxn modelId="{69E49CEE-3791-5744-BA1C-7166A25F2A1A}" type="presOf" srcId="{8D606871-1147-42E1-90E2-F6AE61423915}" destId="{6A545619-E1A5-C648-86A1-2BCFD1C31E78}" srcOrd="0" destOrd="0" presId="urn:microsoft.com/office/officeart/2005/8/layout/bProcess4"/>
    <dgm:cxn modelId="{0218A076-0E63-4F47-A160-FA14341A0F75}" type="presParOf" srcId="{F02ECE78-27D3-894F-A696-1C17EBA51777}" destId="{8AAE6C25-1766-2E48-B84E-21317CEA931A}" srcOrd="0" destOrd="0" presId="urn:microsoft.com/office/officeart/2005/8/layout/bProcess4"/>
    <dgm:cxn modelId="{E6FD1BF9-1DBB-0C41-BF5F-133356D552A1}" type="presParOf" srcId="{8AAE6C25-1766-2E48-B84E-21317CEA931A}" destId="{D91A3D16-2E60-8F4D-B8EC-C1B31CD77DFF}" srcOrd="0" destOrd="0" presId="urn:microsoft.com/office/officeart/2005/8/layout/bProcess4"/>
    <dgm:cxn modelId="{507EAAF2-BB36-5346-B0A8-F96865F622A0}" type="presParOf" srcId="{8AAE6C25-1766-2E48-B84E-21317CEA931A}" destId="{B9A32598-5908-D944-8DDB-488FF42B0D50}" srcOrd="1" destOrd="0" presId="urn:microsoft.com/office/officeart/2005/8/layout/bProcess4"/>
    <dgm:cxn modelId="{B7365250-90B7-6A4A-855F-0B7EA3A1C190}" type="presParOf" srcId="{F02ECE78-27D3-894F-A696-1C17EBA51777}" destId="{4BD92EA7-2ADA-C647-9508-78B6B89FAB81}" srcOrd="1" destOrd="0" presId="urn:microsoft.com/office/officeart/2005/8/layout/bProcess4"/>
    <dgm:cxn modelId="{64EC2797-4FEC-7D43-AB9B-BF06DA962B64}" type="presParOf" srcId="{F02ECE78-27D3-894F-A696-1C17EBA51777}" destId="{56C4B204-775A-F14C-B35D-543BDFF28145}" srcOrd="2" destOrd="0" presId="urn:microsoft.com/office/officeart/2005/8/layout/bProcess4"/>
    <dgm:cxn modelId="{1E05E460-9DA4-DF4B-BE69-5410B483EB76}" type="presParOf" srcId="{56C4B204-775A-F14C-B35D-543BDFF28145}" destId="{DD4165AD-B0FF-BA42-81D2-BBC640A0FE7C}" srcOrd="0" destOrd="0" presId="urn:microsoft.com/office/officeart/2005/8/layout/bProcess4"/>
    <dgm:cxn modelId="{42C60F42-FBF7-6740-A249-CC72E0912D35}" type="presParOf" srcId="{56C4B204-775A-F14C-B35D-543BDFF28145}" destId="{A3A9A287-752A-E54E-9FEB-09ABC9405E39}" srcOrd="1" destOrd="0" presId="urn:microsoft.com/office/officeart/2005/8/layout/bProcess4"/>
    <dgm:cxn modelId="{8072673E-AB37-184A-B56F-601EC5DA26B4}" type="presParOf" srcId="{F02ECE78-27D3-894F-A696-1C17EBA51777}" destId="{BB806F79-4890-4644-9D45-3B782AF13C74}" srcOrd="3" destOrd="0" presId="urn:microsoft.com/office/officeart/2005/8/layout/bProcess4"/>
    <dgm:cxn modelId="{1F5BC626-A755-2D47-9A56-E86E2322FF2C}" type="presParOf" srcId="{F02ECE78-27D3-894F-A696-1C17EBA51777}" destId="{B116854B-089E-1C4E-9B83-32C0B29B2182}" srcOrd="4" destOrd="0" presId="urn:microsoft.com/office/officeart/2005/8/layout/bProcess4"/>
    <dgm:cxn modelId="{616E115F-7553-BA42-B924-45BAD2E2A0D2}" type="presParOf" srcId="{B116854B-089E-1C4E-9B83-32C0B29B2182}" destId="{74B68C3F-AA71-A24C-9768-EE03876793E6}" srcOrd="0" destOrd="0" presId="urn:microsoft.com/office/officeart/2005/8/layout/bProcess4"/>
    <dgm:cxn modelId="{3A2B3F4F-6301-E141-B5BD-985E5E3D5465}" type="presParOf" srcId="{B116854B-089E-1C4E-9B83-32C0B29B2182}" destId="{CD00B7CD-74F7-5644-8A33-EBA3D7256EC0}" srcOrd="1" destOrd="0" presId="urn:microsoft.com/office/officeart/2005/8/layout/bProcess4"/>
    <dgm:cxn modelId="{BC7E3AFF-82D8-5146-8617-4DC3DB3D56B9}" type="presParOf" srcId="{F02ECE78-27D3-894F-A696-1C17EBA51777}" destId="{6A545619-E1A5-C648-86A1-2BCFD1C31E78}" srcOrd="5" destOrd="0" presId="urn:microsoft.com/office/officeart/2005/8/layout/bProcess4"/>
    <dgm:cxn modelId="{51E2C00F-075C-8D43-9088-7E0CE0959CD9}" type="presParOf" srcId="{F02ECE78-27D3-894F-A696-1C17EBA51777}" destId="{3C1F5781-FE06-B849-8D49-A4FA16FCDBC6}" srcOrd="6" destOrd="0" presId="urn:microsoft.com/office/officeart/2005/8/layout/bProcess4"/>
    <dgm:cxn modelId="{80688EF7-4B57-FD4B-B548-5121C71FDA5F}" type="presParOf" srcId="{3C1F5781-FE06-B849-8D49-A4FA16FCDBC6}" destId="{3D6C0311-1DE5-914F-A44F-CD992278CDC3}" srcOrd="0" destOrd="0" presId="urn:microsoft.com/office/officeart/2005/8/layout/bProcess4"/>
    <dgm:cxn modelId="{BEDF3DBD-EF45-F04B-A80A-5933081F2F93}" type="presParOf" srcId="{3C1F5781-FE06-B849-8D49-A4FA16FCDBC6}" destId="{BD24634E-952D-9A4C-A8DF-ECE335BAA59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769" custLinFactNeighborY="-828">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044C8D4F-06BD-4056-92AE-E0468C953DEB}" srcId="{B486C4C9-C035-4AD6-9931-5239BC854774}" destId="{B933F1C2-4640-413D-8AAD-6DBC37F0019D}" srcOrd="0" destOrd="0" parTransId="{427A5F94-4CA2-4DAD-8431-EAA582FF31E0}" sibTransId="{ED0E8A72-70E1-4A27-88F9-77B5826AB76D}"/>
    <dgm:cxn modelId="{AD18465D-E159-4744-8EE5-E0E6E87C9059}" type="presOf" srcId="{02B23C1E-1C0C-4FF9-9021-A4968B900CFF}" destId="{9B62995D-0918-44CE-8126-6422155D8F70}" srcOrd="0" destOrd="0" presId="urn:microsoft.com/office/officeart/2005/8/layout/vList6"/>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289D43-358F-4849-AE24-ACA6BF0DEAC9}" type="doc">
      <dgm:prSet loTypeId="urn:microsoft.com/office/officeart/2005/8/layout/default" loCatId="list" qsTypeId="urn:microsoft.com/office/officeart/2005/8/quickstyle/simple3" qsCatId="simple" csTypeId="urn:microsoft.com/office/officeart/2005/8/colors/accent1_3" csCatId="accent1" phldr="1"/>
      <dgm:spPr/>
      <dgm:t>
        <a:bodyPr/>
        <a:lstStyle/>
        <a:p>
          <a:endParaRPr lang="en-US"/>
        </a:p>
      </dgm:t>
    </dgm:pt>
    <dgm:pt modelId="{9514218A-0CB6-4742-9BE6-FCBDCABAFE65}">
      <dgm:prSet/>
      <dgm:spPr/>
      <dgm:t>
        <a:bodyPr/>
        <a:lstStyle/>
        <a:p>
          <a:r>
            <a:rPr lang="en-GB" b="1"/>
            <a:t>Unlawfully</a:t>
          </a:r>
          <a:r>
            <a:rPr lang="en-GB"/>
            <a:t> – means ‘without</a:t>
          </a:r>
          <a:r>
            <a:rPr lang="en-GB" baseline="0"/>
            <a:t> lawful justification’</a:t>
          </a:r>
          <a:endParaRPr lang="en-US"/>
        </a:p>
      </dgm:t>
    </dgm:pt>
    <dgm:pt modelId="{FAEA3195-1434-4AE1-BCDB-8EE8A0C87560}" type="parTrans" cxnId="{F53A8CD6-C3CF-4EBF-A653-65C1EF281C48}">
      <dgm:prSet/>
      <dgm:spPr/>
      <dgm:t>
        <a:bodyPr/>
        <a:lstStyle/>
        <a:p>
          <a:endParaRPr lang="en-US"/>
        </a:p>
      </dgm:t>
    </dgm:pt>
    <dgm:pt modelId="{F621BAC5-CDB3-410A-86C5-D6E498FCA806}" type="sibTrans" cxnId="{F53A8CD6-C3CF-4EBF-A653-65C1EF281C48}">
      <dgm:prSet/>
      <dgm:spPr/>
      <dgm:t>
        <a:bodyPr/>
        <a:lstStyle/>
        <a:p>
          <a:endParaRPr lang="en-US"/>
        </a:p>
      </dgm:t>
    </dgm:pt>
    <dgm:pt modelId="{3818AE1A-876D-40E4-8339-1B7BEE0BFF4C}">
      <dgm:prSet/>
      <dgm:spPr/>
      <dgm:t>
        <a:bodyPr/>
        <a:lstStyle/>
        <a:p>
          <a:r>
            <a:rPr lang="en-GB" b="1" dirty="0"/>
            <a:t>Maliciously</a:t>
          </a:r>
          <a:r>
            <a:rPr lang="en-GB" dirty="0"/>
            <a:t> – includes intentionally or recklessly - the defendant must realise that there is a risk of some harm being caused to the victim. </a:t>
          </a:r>
          <a:br>
            <a:rPr lang="en-GB" dirty="0"/>
          </a:br>
          <a:r>
            <a:rPr lang="en-US" dirty="0"/>
            <a:t>It is only necessary to prove that the suspect FORESAW a RISK of </a:t>
          </a:r>
          <a:r>
            <a:rPr lang="en-US" u="sng" dirty="0"/>
            <a:t>SOME HARM</a:t>
          </a:r>
          <a:r>
            <a:rPr lang="en-US" dirty="0"/>
            <a:t> and went on to use force against the victim regardless.</a:t>
          </a:r>
        </a:p>
      </dgm:t>
    </dgm:pt>
    <dgm:pt modelId="{D95DDA75-5C5A-466D-AC90-76EB0A83A624}" type="parTrans" cxnId="{EB1CCE5C-03AB-4B19-B827-7291C4A451E9}">
      <dgm:prSet/>
      <dgm:spPr/>
      <dgm:t>
        <a:bodyPr/>
        <a:lstStyle/>
        <a:p>
          <a:endParaRPr lang="en-US"/>
        </a:p>
      </dgm:t>
    </dgm:pt>
    <dgm:pt modelId="{1DD72AD1-1CB4-4FDA-98D5-11C2CDBD1219}" type="sibTrans" cxnId="{EB1CCE5C-03AB-4B19-B827-7291C4A451E9}">
      <dgm:prSet/>
      <dgm:spPr/>
      <dgm:t>
        <a:bodyPr/>
        <a:lstStyle/>
        <a:p>
          <a:endParaRPr lang="en-US"/>
        </a:p>
      </dgm:t>
    </dgm:pt>
    <dgm:pt modelId="{16ADFA9D-A060-4FA2-861C-7D9CC81D16F8}">
      <dgm:prSet/>
      <dgm:spPr/>
      <dgm:t>
        <a:bodyPr/>
        <a:lstStyle/>
        <a:p>
          <a:r>
            <a:rPr lang="en-US"/>
            <a:t>It is </a:t>
          </a:r>
          <a:r>
            <a:rPr lang="en-US" u="sng"/>
            <a:t>not</a:t>
          </a:r>
          <a:r>
            <a:rPr lang="en-US"/>
            <a:t> necessary to prove that the suspect foresaw the </a:t>
          </a:r>
          <a:r>
            <a:rPr lang="en-US" u="sng"/>
            <a:t>EXTENT</a:t>
          </a:r>
          <a:r>
            <a:rPr lang="en-US"/>
            <a:t> of the </a:t>
          </a:r>
          <a:r>
            <a:rPr lang="en-US" u="sng"/>
            <a:t>actual harm </a:t>
          </a:r>
          <a:r>
            <a:rPr lang="en-US"/>
            <a:t>caused as a result – which may have been far more severe than anticipated</a:t>
          </a:r>
        </a:p>
      </dgm:t>
    </dgm:pt>
    <dgm:pt modelId="{D0C4E6F7-37BD-4B35-8B20-821083804B50}" type="parTrans" cxnId="{00ECA5A7-802B-4DC4-9214-DE734950C60B}">
      <dgm:prSet/>
      <dgm:spPr/>
      <dgm:t>
        <a:bodyPr/>
        <a:lstStyle/>
        <a:p>
          <a:endParaRPr lang="en-US"/>
        </a:p>
      </dgm:t>
    </dgm:pt>
    <dgm:pt modelId="{A153265E-8060-4309-A33E-B85BC4F6DC93}" type="sibTrans" cxnId="{00ECA5A7-802B-4DC4-9214-DE734950C60B}">
      <dgm:prSet/>
      <dgm:spPr/>
      <dgm:t>
        <a:bodyPr/>
        <a:lstStyle/>
        <a:p>
          <a:endParaRPr lang="en-US"/>
        </a:p>
      </dgm:t>
    </dgm:pt>
    <dgm:pt modelId="{30CA1671-7E67-4632-B84F-CF2A69CB1759}">
      <dgm:prSet/>
      <dgm:spPr/>
      <dgm:t>
        <a:bodyPr/>
        <a:lstStyle/>
        <a:p>
          <a:r>
            <a:rPr lang="en-GB" b="1"/>
            <a:t>Wounding - </a:t>
          </a:r>
          <a:r>
            <a:rPr lang="en-GB"/>
            <a:t>is the breaking of the whole skin.</a:t>
          </a:r>
          <a:endParaRPr lang="en-US"/>
        </a:p>
      </dgm:t>
    </dgm:pt>
    <dgm:pt modelId="{8F795E86-94C2-4B04-B38B-CA6ABC8D91BA}" type="parTrans" cxnId="{ACFE65EC-0B6D-4BFA-9B18-2B42BDDCFF14}">
      <dgm:prSet/>
      <dgm:spPr/>
      <dgm:t>
        <a:bodyPr/>
        <a:lstStyle/>
        <a:p>
          <a:endParaRPr lang="en-US"/>
        </a:p>
      </dgm:t>
    </dgm:pt>
    <dgm:pt modelId="{00627B11-97E0-4D6C-B86C-DCD823D5D5AA}" type="sibTrans" cxnId="{ACFE65EC-0B6D-4BFA-9B18-2B42BDDCFF14}">
      <dgm:prSet/>
      <dgm:spPr/>
      <dgm:t>
        <a:bodyPr/>
        <a:lstStyle/>
        <a:p>
          <a:endParaRPr lang="en-US"/>
        </a:p>
      </dgm:t>
    </dgm:pt>
    <dgm:pt modelId="{A9DB4A63-ADBD-4F11-BA6B-A1CFFB98B9CA}">
      <dgm:prSet/>
      <dgm:spPr/>
      <dgm:t>
        <a:bodyPr/>
        <a:lstStyle/>
        <a:p>
          <a:r>
            <a:rPr lang="en-GB" b="1"/>
            <a:t>Inflict</a:t>
          </a:r>
          <a:r>
            <a:rPr lang="en-GB"/>
            <a:t> - there does not need to be a physical</a:t>
          </a:r>
          <a:r>
            <a:rPr lang="en-GB" baseline="0"/>
            <a:t> contact</a:t>
          </a:r>
          <a:r>
            <a:rPr lang="en-GB"/>
            <a:t> and it must be shown that the behaviour of the defendant brought about the resulting harm</a:t>
          </a:r>
          <a:endParaRPr lang="en-US"/>
        </a:p>
      </dgm:t>
    </dgm:pt>
    <dgm:pt modelId="{AC6031C5-D8B2-4190-A537-64861F7E60A5}" type="parTrans" cxnId="{43D4C178-82B5-494B-A545-402B29B2C846}">
      <dgm:prSet/>
      <dgm:spPr/>
      <dgm:t>
        <a:bodyPr/>
        <a:lstStyle/>
        <a:p>
          <a:endParaRPr lang="en-US"/>
        </a:p>
      </dgm:t>
    </dgm:pt>
    <dgm:pt modelId="{18863A29-EA2F-4C40-9D19-5E371B65360F}" type="sibTrans" cxnId="{43D4C178-82B5-494B-A545-402B29B2C846}">
      <dgm:prSet/>
      <dgm:spPr/>
      <dgm:t>
        <a:bodyPr/>
        <a:lstStyle/>
        <a:p>
          <a:endParaRPr lang="en-US"/>
        </a:p>
      </dgm:t>
    </dgm:pt>
    <dgm:pt modelId="{9166350B-F59A-F542-B6D0-E167106AE566}" type="pres">
      <dgm:prSet presAssocID="{22289D43-358F-4849-AE24-ACA6BF0DEAC9}" presName="diagram" presStyleCnt="0">
        <dgm:presLayoutVars>
          <dgm:dir/>
          <dgm:resizeHandles val="exact"/>
        </dgm:presLayoutVars>
      </dgm:prSet>
      <dgm:spPr/>
    </dgm:pt>
    <dgm:pt modelId="{13807D5F-037B-2E40-B94F-75E33739E88D}" type="pres">
      <dgm:prSet presAssocID="{9514218A-0CB6-4742-9BE6-FCBDCABAFE65}" presName="node" presStyleLbl="node1" presStyleIdx="0" presStyleCnt="5">
        <dgm:presLayoutVars>
          <dgm:bulletEnabled val="1"/>
        </dgm:presLayoutVars>
      </dgm:prSet>
      <dgm:spPr/>
    </dgm:pt>
    <dgm:pt modelId="{76549218-E7CF-244E-9F98-8C9255F52AF3}" type="pres">
      <dgm:prSet presAssocID="{F621BAC5-CDB3-410A-86C5-D6E498FCA806}" presName="sibTrans" presStyleCnt="0"/>
      <dgm:spPr/>
    </dgm:pt>
    <dgm:pt modelId="{B14377E9-742E-334B-9AB6-CA7E6CFB9CB8}" type="pres">
      <dgm:prSet presAssocID="{3818AE1A-876D-40E4-8339-1B7BEE0BFF4C}" presName="node" presStyleLbl="node1" presStyleIdx="1" presStyleCnt="5">
        <dgm:presLayoutVars>
          <dgm:bulletEnabled val="1"/>
        </dgm:presLayoutVars>
      </dgm:prSet>
      <dgm:spPr/>
    </dgm:pt>
    <dgm:pt modelId="{BDC4A211-3EF8-9F44-8EE2-EF3902F29FAA}" type="pres">
      <dgm:prSet presAssocID="{1DD72AD1-1CB4-4FDA-98D5-11C2CDBD1219}" presName="sibTrans" presStyleCnt="0"/>
      <dgm:spPr/>
    </dgm:pt>
    <dgm:pt modelId="{082ED54A-1620-BC42-9E9E-756518F6F628}" type="pres">
      <dgm:prSet presAssocID="{16ADFA9D-A060-4FA2-861C-7D9CC81D16F8}" presName="node" presStyleLbl="node1" presStyleIdx="2" presStyleCnt="5">
        <dgm:presLayoutVars>
          <dgm:bulletEnabled val="1"/>
        </dgm:presLayoutVars>
      </dgm:prSet>
      <dgm:spPr/>
    </dgm:pt>
    <dgm:pt modelId="{1B1AC472-3745-7646-A0EE-F38C45459449}" type="pres">
      <dgm:prSet presAssocID="{A153265E-8060-4309-A33E-B85BC4F6DC93}" presName="sibTrans" presStyleCnt="0"/>
      <dgm:spPr/>
    </dgm:pt>
    <dgm:pt modelId="{5528A831-E0E2-BB4F-9741-7F6E8C82913D}" type="pres">
      <dgm:prSet presAssocID="{30CA1671-7E67-4632-B84F-CF2A69CB1759}" presName="node" presStyleLbl="node1" presStyleIdx="3" presStyleCnt="5">
        <dgm:presLayoutVars>
          <dgm:bulletEnabled val="1"/>
        </dgm:presLayoutVars>
      </dgm:prSet>
      <dgm:spPr/>
    </dgm:pt>
    <dgm:pt modelId="{951B3254-678E-E54F-9E9E-1C03327505C7}" type="pres">
      <dgm:prSet presAssocID="{00627B11-97E0-4D6C-B86C-DCD823D5D5AA}" presName="sibTrans" presStyleCnt="0"/>
      <dgm:spPr/>
    </dgm:pt>
    <dgm:pt modelId="{E4FAE524-D157-0A4E-ACDB-8392ABA9D83B}" type="pres">
      <dgm:prSet presAssocID="{A9DB4A63-ADBD-4F11-BA6B-A1CFFB98B9CA}" presName="node" presStyleLbl="node1" presStyleIdx="4" presStyleCnt="5">
        <dgm:presLayoutVars>
          <dgm:bulletEnabled val="1"/>
        </dgm:presLayoutVars>
      </dgm:prSet>
      <dgm:spPr/>
    </dgm:pt>
  </dgm:ptLst>
  <dgm:cxnLst>
    <dgm:cxn modelId="{FB791012-D383-A84F-AF8B-EEAE6ABC1CC6}" type="presOf" srcId="{A9DB4A63-ADBD-4F11-BA6B-A1CFFB98B9CA}" destId="{E4FAE524-D157-0A4E-ACDB-8392ABA9D83B}" srcOrd="0" destOrd="0" presId="urn:microsoft.com/office/officeart/2005/8/layout/default"/>
    <dgm:cxn modelId="{44090A57-D0B4-7B4D-B908-D3EF8E7A4D65}" type="presOf" srcId="{3818AE1A-876D-40E4-8339-1B7BEE0BFF4C}" destId="{B14377E9-742E-334B-9AB6-CA7E6CFB9CB8}" srcOrd="0" destOrd="0" presId="urn:microsoft.com/office/officeart/2005/8/layout/default"/>
    <dgm:cxn modelId="{EB1CCE5C-03AB-4B19-B827-7291C4A451E9}" srcId="{22289D43-358F-4849-AE24-ACA6BF0DEAC9}" destId="{3818AE1A-876D-40E4-8339-1B7BEE0BFF4C}" srcOrd="1" destOrd="0" parTransId="{D95DDA75-5C5A-466D-AC90-76EB0A83A624}" sibTransId="{1DD72AD1-1CB4-4FDA-98D5-11C2CDBD1219}"/>
    <dgm:cxn modelId="{B84C496E-CDAE-A242-A732-1174EFF4150E}" type="presOf" srcId="{16ADFA9D-A060-4FA2-861C-7D9CC81D16F8}" destId="{082ED54A-1620-BC42-9E9E-756518F6F628}" srcOrd="0" destOrd="0" presId="urn:microsoft.com/office/officeart/2005/8/layout/default"/>
    <dgm:cxn modelId="{43D4C178-82B5-494B-A545-402B29B2C846}" srcId="{22289D43-358F-4849-AE24-ACA6BF0DEAC9}" destId="{A9DB4A63-ADBD-4F11-BA6B-A1CFFB98B9CA}" srcOrd="4" destOrd="0" parTransId="{AC6031C5-D8B2-4190-A537-64861F7E60A5}" sibTransId="{18863A29-EA2F-4C40-9D19-5E371B65360F}"/>
    <dgm:cxn modelId="{00ECA5A7-802B-4DC4-9214-DE734950C60B}" srcId="{22289D43-358F-4849-AE24-ACA6BF0DEAC9}" destId="{16ADFA9D-A060-4FA2-861C-7D9CC81D16F8}" srcOrd="2" destOrd="0" parTransId="{D0C4E6F7-37BD-4B35-8B20-821083804B50}" sibTransId="{A153265E-8060-4309-A33E-B85BC4F6DC93}"/>
    <dgm:cxn modelId="{182232D5-1860-0A46-924E-5379D469DE6F}" type="presOf" srcId="{30CA1671-7E67-4632-B84F-CF2A69CB1759}" destId="{5528A831-E0E2-BB4F-9741-7F6E8C82913D}" srcOrd="0" destOrd="0" presId="urn:microsoft.com/office/officeart/2005/8/layout/default"/>
    <dgm:cxn modelId="{F53A8CD6-C3CF-4EBF-A653-65C1EF281C48}" srcId="{22289D43-358F-4849-AE24-ACA6BF0DEAC9}" destId="{9514218A-0CB6-4742-9BE6-FCBDCABAFE65}" srcOrd="0" destOrd="0" parTransId="{FAEA3195-1434-4AE1-BCDB-8EE8A0C87560}" sibTransId="{F621BAC5-CDB3-410A-86C5-D6E498FCA806}"/>
    <dgm:cxn modelId="{CE5381E4-0D06-1844-B740-857115A2BBEA}" type="presOf" srcId="{22289D43-358F-4849-AE24-ACA6BF0DEAC9}" destId="{9166350B-F59A-F542-B6D0-E167106AE566}" srcOrd="0" destOrd="0" presId="urn:microsoft.com/office/officeart/2005/8/layout/default"/>
    <dgm:cxn modelId="{ACFE65EC-0B6D-4BFA-9B18-2B42BDDCFF14}" srcId="{22289D43-358F-4849-AE24-ACA6BF0DEAC9}" destId="{30CA1671-7E67-4632-B84F-CF2A69CB1759}" srcOrd="3" destOrd="0" parTransId="{8F795E86-94C2-4B04-B38B-CA6ABC8D91BA}" sibTransId="{00627B11-97E0-4D6C-B86C-DCD823D5D5AA}"/>
    <dgm:cxn modelId="{10DDC9EE-CD64-044B-9594-F6FF3E868AE9}" type="presOf" srcId="{9514218A-0CB6-4742-9BE6-FCBDCABAFE65}" destId="{13807D5F-037B-2E40-B94F-75E33739E88D}" srcOrd="0" destOrd="0" presId="urn:microsoft.com/office/officeart/2005/8/layout/default"/>
    <dgm:cxn modelId="{E83D1C6B-0CDA-1847-879A-646C955B984D}" type="presParOf" srcId="{9166350B-F59A-F542-B6D0-E167106AE566}" destId="{13807D5F-037B-2E40-B94F-75E33739E88D}" srcOrd="0" destOrd="0" presId="urn:microsoft.com/office/officeart/2005/8/layout/default"/>
    <dgm:cxn modelId="{22427010-7B1B-704D-A5B9-885BCDEC4537}" type="presParOf" srcId="{9166350B-F59A-F542-B6D0-E167106AE566}" destId="{76549218-E7CF-244E-9F98-8C9255F52AF3}" srcOrd="1" destOrd="0" presId="urn:microsoft.com/office/officeart/2005/8/layout/default"/>
    <dgm:cxn modelId="{29357669-448F-6E4E-A088-BABC22E3DDBD}" type="presParOf" srcId="{9166350B-F59A-F542-B6D0-E167106AE566}" destId="{B14377E9-742E-334B-9AB6-CA7E6CFB9CB8}" srcOrd="2" destOrd="0" presId="urn:microsoft.com/office/officeart/2005/8/layout/default"/>
    <dgm:cxn modelId="{94A6E4ED-D06F-4547-9E72-D7900FED0B69}" type="presParOf" srcId="{9166350B-F59A-F542-B6D0-E167106AE566}" destId="{BDC4A211-3EF8-9F44-8EE2-EF3902F29FAA}" srcOrd="3" destOrd="0" presId="urn:microsoft.com/office/officeart/2005/8/layout/default"/>
    <dgm:cxn modelId="{3CB2F5C2-A403-5F49-8115-7301CEE482DB}" type="presParOf" srcId="{9166350B-F59A-F542-B6D0-E167106AE566}" destId="{082ED54A-1620-BC42-9E9E-756518F6F628}" srcOrd="4" destOrd="0" presId="urn:microsoft.com/office/officeart/2005/8/layout/default"/>
    <dgm:cxn modelId="{1347E580-F807-C74D-8B22-54B706078A0E}" type="presParOf" srcId="{9166350B-F59A-F542-B6D0-E167106AE566}" destId="{1B1AC472-3745-7646-A0EE-F38C45459449}" srcOrd="5" destOrd="0" presId="urn:microsoft.com/office/officeart/2005/8/layout/default"/>
    <dgm:cxn modelId="{7D61E1D1-DA8B-2E4D-AAA9-050E79C7FB26}" type="presParOf" srcId="{9166350B-F59A-F542-B6D0-E167106AE566}" destId="{5528A831-E0E2-BB4F-9741-7F6E8C82913D}" srcOrd="6" destOrd="0" presId="urn:microsoft.com/office/officeart/2005/8/layout/default"/>
    <dgm:cxn modelId="{F390B7FF-C624-5E47-A57E-A4B30E3831FB}" type="presParOf" srcId="{9166350B-F59A-F542-B6D0-E167106AE566}" destId="{951B3254-678E-E54F-9E9E-1C03327505C7}" srcOrd="7" destOrd="0" presId="urn:microsoft.com/office/officeart/2005/8/layout/default"/>
    <dgm:cxn modelId="{4F9FF206-7F98-D647-86DF-791D58CDF47F}" type="presParOf" srcId="{9166350B-F59A-F542-B6D0-E167106AE566}" destId="{E4FAE524-D157-0A4E-ACDB-8392ABA9D8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570E2BC-B4CF-449B-B081-34F51567CBD8}" type="doc">
      <dgm:prSet loTypeId="urn:microsoft.com/office/officeart/2005/8/layout/process1" loCatId="list" qsTypeId="urn:microsoft.com/office/officeart/2005/8/quickstyle/simple1" qsCatId="simple" csTypeId="urn:microsoft.com/office/officeart/2005/8/colors/accent3_3" csCatId="accent3" phldr="1"/>
      <dgm:spPr/>
      <dgm:t>
        <a:bodyPr/>
        <a:lstStyle/>
        <a:p>
          <a:endParaRPr lang="en-US"/>
        </a:p>
      </dgm:t>
    </dgm:pt>
    <dgm:pt modelId="{E82A9198-5772-4E16-A765-97C41BD2299B}">
      <dgm:prSet phldrT="[Text]" custT="1"/>
      <dgm:spPr/>
      <dgm:t>
        <a:bodyPr/>
        <a:lstStyle/>
        <a:p>
          <a:r>
            <a:rPr lang="en-US" sz="2400" dirty="0"/>
            <a:t>Whosoever shall </a:t>
          </a:r>
          <a:r>
            <a:rPr lang="en-US" sz="2400" b="1" i="1" u="sng" dirty="0"/>
            <a:t>unlawfully</a:t>
          </a:r>
          <a:r>
            <a:rPr lang="en-US" sz="2400" dirty="0"/>
            <a:t> &amp; </a:t>
          </a:r>
          <a:r>
            <a:rPr lang="en-US" sz="2400" b="1" i="1" u="sng" dirty="0"/>
            <a:t>maliciously</a:t>
          </a:r>
          <a:r>
            <a:rPr lang="en-US" sz="2400" dirty="0"/>
            <a:t> by any means whatsoever </a:t>
          </a:r>
          <a:r>
            <a:rPr lang="en-US" sz="2400" b="1" i="1" u="sng" dirty="0"/>
            <a:t>wound</a:t>
          </a:r>
          <a:r>
            <a:rPr lang="en-US" sz="2400" dirty="0"/>
            <a:t> or </a:t>
          </a:r>
          <a:r>
            <a:rPr lang="en-US" sz="2400" b="1" i="1" u="sng" dirty="0"/>
            <a:t>cause</a:t>
          </a:r>
          <a:r>
            <a:rPr lang="en-US" sz="2400" dirty="0"/>
            <a:t> any grievous bodily harm to any person</a:t>
          </a:r>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4D543C91-4F68-4A5B-AA8D-A5D9B239F356}">
      <dgm:prSet phldrT="[Text]" custT="1"/>
      <dgm:spPr/>
      <dgm:t>
        <a:bodyPr/>
        <a:lstStyle/>
        <a:p>
          <a:r>
            <a:rPr lang="en-US" sz="2400" dirty="0"/>
            <a:t>With </a:t>
          </a:r>
          <a:r>
            <a:rPr lang="en-US" sz="2400" b="1" i="1" u="sng" dirty="0"/>
            <a:t>INTENT </a:t>
          </a:r>
          <a:r>
            <a:rPr lang="en-US" sz="2400" dirty="0"/>
            <a:t>to do some grievous bodily harm to any person</a:t>
          </a:r>
          <a:endParaRPr lang="en-US" dirty="0"/>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C21B5ACE-6279-457B-A733-C70DE22FBFB6}">
      <dgm:prSet phldrT="[Text]" custT="1"/>
      <dgm:spPr/>
      <dgm:t>
        <a:bodyPr/>
        <a:lstStyle/>
        <a:p>
          <a:r>
            <a:rPr lang="en-US" sz="2400" dirty="0"/>
            <a:t>Or with intent to resist or prevent the </a:t>
          </a:r>
          <a:r>
            <a:rPr lang="en-US" sz="2400" b="1" i="1" u="sng" dirty="0"/>
            <a:t>lawful apprehension </a:t>
          </a:r>
          <a:r>
            <a:rPr lang="en-US" sz="2400" dirty="0"/>
            <a:t>or detainer of any person shall be guilty of an offence</a:t>
          </a:r>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0D2F3023-F5EF-A040-AA38-6AA85285BED2}" type="pres">
      <dgm:prSet presAssocID="{8570E2BC-B4CF-449B-B081-34F51567CBD8}" presName="Name0" presStyleCnt="0">
        <dgm:presLayoutVars>
          <dgm:dir/>
          <dgm:resizeHandles val="exact"/>
        </dgm:presLayoutVars>
      </dgm:prSet>
      <dgm:spPr/>
    </dgm:pt>
    <dgm:pt modelId="{9DB471A8-60B6-A942-8D6E-7C10B358FBF2}" type="pres">
      <dgm:prSet presAssocID="{E82A9198-5772-4E16-A765-97C41BD2299B}" presName="node" presStyleLbl="node1" presStyleIdx="0" presStyleCnt="3">
        <dgm:presLayoutVars>
          <dgm:bulletEnabled val="1"/>
        </dgm:presLayoutVars>
      </dgm:prSet>
      <dgm:spPr/>
    </dgm:pt>
    <dgm:pt modelId="{DCA80800-468A-8546-9570-3218B9BC8835}" type="pres">
      <dgm:prSet presAssocID="{1BFCFE10-5CDB-4453-8B07-4A47B0A0C460}" presName="sibTrans" presStyleLbl="sibTrans2D1" presStyleIdx="0" presStyleCnt="2"/>
      <dgm:spPr/>
    </dgm:pt>
    <dgm:pt modelId="{A35C88FD-8C34-464E-89FC-1860708C047D}" type="pres">
      <dgm:prSet presAssocID="{1BFCFE10-5CDB-4453-8B07-4A47B0A0C460}" presName="connectorText" presStyleLbl="sibTrans2D1" presStyleIdx="0" presStyleCnt="2"/>
      <dgm:spPr/>
    </dgm:pt>
    <dgm:pt modelId="{B8649201-8F0B-3341-930D-FE4E544F60BB}" type="pres">
      <dgm:prSet presAssocID="{4D543C91-4F68-4A5B-AA8D-A5D9B239F356}" presName="node" presStyleLbl="node1" presStyleIdx="1" presStyleCnt="3">
        <dgm:presLayoutVars>
          <dgm:bulletEnabled val="1"/>
        </dgm:presLayoutVars>
      </dgm:prSet>
      <dgm:spPr/>
    </dgm:pt>
    <dgm:pt modelId="{BC6D6175-77ED-1F47-B885-B23553D7F5BB}" type="pres">
      <dgm:prSet presAssocID="{B9B908EE-3C17-4C68-99E8-F25469DF1539}" presName="sibTrans" presStyleLbl="sibTrans2D1" presStyleIdx="1" presStyleCnt="2"/>
      <dgm:spPr/>
    </dgm:pt>
    <dgm:pt modelId="{B7EA0616-A24C-E34F-81AB-1E96EB843EE1}" type="pres">
      <dgm:prSet presAssocID="{B9B908EE-3C17-4C68-99E8-F25469DF1539}" presName="connectorText" presStyleLbl="sibTrans2D1" presStyleIdx="1" presStyleCnt="2"/>
      <dgm:spPr/>
    </dgm:pt>
    <dgm:pt modelId="{F971D264-C1D9-0A4B-A339-783CA72993B4}" type="pres">
      <dgm:prSet presAssocID="{C21B5ACE-6279-457B-A733-C70DE22FBFB6}" presName="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E9BDDE21-EF3F-FE47-B9AB-4D3968899FFB}" type="presOf" srcId="{B9B908EE-3C17-4C68-99E8-F25469DF1539}" destId="{BC6D6175-77ED-1F47-B885-B23553D7F5BB}" srcOrd="0" destOrd="0" presId="urn:microsoft.com/office/officeart/2005/8/layout/process1"/>
    <dgm:cxn modelId="{D1C93F44-96E0-4243-928C-925BE9740A33}" srcId="{8570E2BC-B4CF-449B-B081-34F51567CBD8}" destId="{E82A9198-5772-4E16-A765-97C41BD2299B}" srcOrd="0" destOrd="0" parTransId="{221B2886-27B2-49B8-B2C0-E943350C2714}" sibTransId="{1BFCFE10-5CDB-4453-8B07-4A47B0A0C460}"/>
    <dgm:cxn modelId="{769E026F-2ED9-F34A-8AE1-38263D989D2B}" type="presOf" srcId="{1BFCFE10-5CDB-4453-8B07-4A47B0A0C460}" destId="{DCA80800-468A-8546-9570-3218B9BC8835}" srcOrd="0" destOrd="0" presId="urn:microsoft.com/office/officeart/2005/8/layout/process1"/>
    <dgm:cxn modelId="{E1B42284-356D-7C45-9C97-34EB5CFCC6F6}" type="presOf" srcId="{8570E2BC-B4CF-449B-B081-34F51567CBD8}" destId="{0D2F3023-F5EF-A040-AA38-6AA85285BED2}" srcOrd="0" destOrd="0" presId="urn:microsoft.com/office/officeart/2005/8/layout/process1"/>
    <dgm:cxn modelId="{851AE29E-BABC-A245-97D2-F96D92DC444A}" type="presOf" srcId="{C21B5ACE-6279-457B-A733-C70DE22FBFB6}" destId="{F971D264-C1D9-0A4B-A339-783CA72993B4}" srcOrd="0" destOrd="0" presId="urn:microsoft.com/office/officeart/2005/8/layout/process1"/>
    <dgm:cxn modelId="{AA1FDBAF-1FC1-304C-865C-B9A76EFF8A66}" type="presOf" srcId="{E82A9198-5772-4E16-A765-97C41BD2299B}" destId="{9DB471A8-60B6-A942-8D6E-7C10B358FBF2}" srcOrd="0" destOrd="0" presId="urn:microsoft.com/office/officeart/2005/8/layout/process1"/>
    <dgm:cxn modelId="{26A460BB-D855-A94A-B674-0EBDC8BC6F48}" type="presOf" srcId="{B9B908EE-3C17-4C68-99E8-F25469DF1539}" destId="{B7EA0616-A24C-E34F-81AB-1E96EB843EE1}" srcOrd="1" destOrd="0" presId="urn:microsoft.com/office/officeart/2005/8/layout/process1"/>
    <dgm:cxn modelId="{B6EDF2CF-6CF7-C54F-8FD0-EF7B4785E0EB}" type="presOf" srcId="{1BFCFE10-5CDB-4453-8B07-4A47B0A0C460}" destId="{A35C88FD-8C34-464E-89FC-1860708C047D}" srcOrd="1" destOrd="0" presId="urn:microsoft.com/office/officeart/2005/8/layout/process1"/>
    <dgm:cxn modelId="{BF4DC0E5-23EE-B04B-B800-46C2AE150C9E}" type="presOf" srcId="{4D543C91-4F68-4A5B-AA8D-A5D9B239F356}" destId="{B8649201-8F0B-3341-930D-FE4E544F60BB}" srcOrd="0" destOrd="0" presId="urn:microsoft.com/office/officeart/2005/8/layout/process1"/>
    <dgm:cxn modelId="{0F32D076-5FC2-7E4B-A304-2909C96CE064}" type="presParOf" srcId="{0D2F3023-F5EF-A040-AA38-6AA85285BED2}" destId="{9DB471A8-60B6-A942-8D6E-7C10B358FBF2}" srcOrd="0" destOrd="0" presId="urn:microsoft.com/office/officeart/2005/8/layout/process1"/>
    <dgm:cxn modelId="{90574A94-FC27-594C-A9A5-4D28CB37BA1E}" type="presParOf" srcId="{0D2F3023-F5EF-A040-AA38-6AA85285BED2}" destId="{DCA80800-468A-8546-9570-3218B9BC8835}" srcOrd="1" destOrd="0" presId="urn:microsoft.com/office/officeart/2005/8/layout/process1"/>
    <dgm:cxn modelId="{55ECF5F0-3CFE-6249-A4F1-D52E2DA5B49D}" type="presParOf" srcId="{DCA80800-468A-8546-9570-3218B9BC8835}" destId="{A35C88FD-8C34-464E-89FC-1860708C047D}" srcOrd="0" destOrd="0" presId="urn:microsoft.com/office/officeart/2005/8/layout/process1"/>
    <dgm:cxn modelId="{E14A7965-38F9-BE4D-B48E-D9CE71CAF1BB}" type="presParOf" srcId="{0D2F3023-F5EF-A040-AA38-6AA85285BED2}" destId="{B8649201-8F0B-3341-930D-FE4E544F60BB}" srcOrd="2" destOrd="0" presId="urn:microsoft.com/office/officeart/2005/8/layout/process1"/>
    <dgm:cxn modelId="{024920F7-E06A-E44C-A011-7669B474F9D9}" type="presParOf" srcId="{0D2F3023-F5EF-A040-AA38-6AA85285BED2}" destId="{BC6D6175-77ED-1F47-B885-B23553D7F5BB}" srcOrd="3" destOrd="0" presId="urn:microsoft.com/office/officeart/2005/8/layout/process1"/>
    <dgm:cxn modelId="{58A0E0D0-594D-A644-B305-33A9F1D4E1A2}" type="presParOf" srcId="{BC6D6175-77ED-1F47-B885-B23553D7F5BB}" destId="{B7EA0616-A24C-E34F-81AB-1E96EB843EE1}" srcOrd="0" destOrd="0" presId="urn:microsoft.com/office/officeart/2005/8/layout/process1"/>
    <dgm:cxn modelId="{7F615F46-7225-CB4F-8070-2DE7E15E7000}" type="presParOf" srcId="{0D2F3023-F5EF-A040-AA38-6AA85285BED2}" destId="{F971D264-C1D9-0A4B-A339-783CA72993B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60D869A-0C3B-4DE8-8BBD-67D330D18C2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US"/>
        </a:p>
      </dgm:t>
    </dgm:pt>
    <dgm:pt modelId="{F2A1CDAA-02E2-4B56-8541-44B66D8469D6}">
      <dgm:prSet/>
      <dgm:spPr/>
      <dgm:t>
        <a:bodyPr/>
        <a:lstStyle/>
        <a:p>
          <a:r>
            <a:rPr lang="en-US" b="1"/>
            <a:t>By any means whatsoever </a:t>
          </a:r>
          <a:r>
            <a:rPr lang="en-US"/>
            <a:t>– harm can be produced in any way but a connection between the means and the harm must be proved. </a:t>
          </a:r>
        </a:p>
      </dgm:t>
    </dgm:pt>
    <dgm:pt modelId="{7B484CBC-A3AA-4B3D-94AE-AF4B6C964C5C}" type="parTrans" cxnId="{B68A19A7-71D5-4ED8-893E-E58EC4BF5B18}">
      <dgm:prSet/>
      <dgm:spPr/>
      <dgm:t>
        <a:bodyPr/>
        <a:lstStyle/>
        <a:p>
          <a:endParaRPr lang="en-US"/>
        </a:p>
      </dgm:t>
    </dgm:pt>
    <dgm:pt modelId="{6181BDAF-DA49-448D-B661-3804534DF80F}" type="sibTrans" cxnId="{B68A19A7-71D5-4ED8-893E-E58EC4BF5B18}">
      <dgm:prSet/>
      <dgm:spPr/>
      <dgm:t>
        <a:bodyPr/>
        <a:lstStyle/>
        <a:p>
          <a:endParaRPr lang="en-US"/>
        </a:p>
      </dgm:t>
    </dgm:pt>
    <dgm:pt modelId="{FCED8AF5-8653-4A30-9FE5-94985E20B410}">
      <dgm:prSet/>
      <dgm:spPr/>
      <dgm:t>
        <a:bodyPr/>
        <a:lstStyle/>
        <a:p>
          <a:r>
            <a:rPr lang="en-US" b="1"/>
            <a:t>Wound - </a:t>
          </a:r>
          <a:r>
            <a:rPr lang="en-US"/>
            <a:t>the breaking of the whole skin e.g. a cut which goes right through all the layers of the skin whether externally or internally.</a:t>
          </a:r>
        </a:p>
      </dgm:t>
    </dgm:pt>
    <dgm:pt modelId="{DE4DD4B8-E787-467A-AEA0-81281CF73097}" type="parTrans" cxnId="{9AB94AEB-4ED5-4828-8E99-D4DC8D770DB2}">
      <dgm:prSet/>
      <dgm:spPr/>
      <dgm:t>
        <a:bodyPr/>
        <a:lstStyle/>
        <a:p>
          <a:endParaRPr lang="en-US"/>
        </a:p>
      </dgm:t>
    </dgm:pt>
    <dgm:pt modelId="{B94E6C84-E79B-451A-84B3-7CDEF1CD8786}" type="sibTrans" cxnId="{9AB94AEB-4ED5-4828-8E99-D4DC8D770DB2}">
      <dgm:prSet/>
      <dgm:spPr/>
      <dgm:t>
        <a:bodyPr/>
        <a:lstStyle/>
        <a:p>
          <a:endParaRPr lang="en-US"/>
        </a:p>
      </dgm:t>
    </dgm:pt>
    <dgm:pt modelId="{5CC4B069-C693-4719-A2E1-25E84F706250}">
      <dgm:prSet/>
      <dgm:spPr/>
      <dgm:t>
        <a:bodyPr/>
        <a:lstStyle/>
        <a:p>
          <a:r>
            <a:rPr lang="en-US" b="1"/>
            <a:t>Cause</a:t>
          </a:r>
          <a:r>
            <a:rPr lang="en-US"/>
            <a:t> –</a:t>
          </a:r>
          <a:r>
            <a:rPr lang="en-US" baseline="0"/>
            <a:t> is to make something happen it is a wider term than inflict. </a:t>
          </a:r>
          <a:endParaRPr lang="en-US"/>
        </a:p>
      </dgm:t>
    </dgm:pt>
    <dgm:pt modelId="{7D5286EA-69F2-464E-BF3A-F716578E25E1}" type="parTrans" cxnId="{BE1524BD-1EEC-4556-BC25-8F8C5CE2B8E9}">
      <dgm:prSet/>
      <dgm:spPr/>
      <dgm:t>
        <a:bodyPr/>
        <a:lstStyle/>
        <a:p>
          <a:endParaRPr lang="en-US"/>
        </a:p>
      </dgm:t>
    </dgm:pt>
    <dgm:pt modelId="{AF892480-F251-45A3-A1A8-A12E11B9DB9E}" type="sibTrans" cxnId="{BE1524BD-1EEC-4556-BC25-8F8C5CE2B8E9}">
      <dgm:prSet/>
      <dgm:spPr/>
      <dgm:t>
        <a:bodyPr/>
        <a:lstStyle/>
        <a:p>
          <a:endParaRPr lang="en-US"/>
        </a:p>
      </dgm:t>
    </dgm:pt>
    <dgm:pt modelId="{0038E717-3E26-4415-AD7D-260A8A7A1EC2}">
      <dgm:prSet/>
      <dgm:spPr/>
      <dgm:t>
        <a:bodyPr/>
        <a:lstStyle/>
        <a:p>
          <a:r>
            <a:rPr lang="en-US" b="1" baseline="0"/>
            <a:t>Intent</a:t>
          </a:r>
          <a:r>
            <a:rPr lang="en-US" baseline="0"/>
            <a:t> – there requires a specific intent to wound or cause GBH. This is sometimes difficult to prove, although some obvious examples are</a:t>
          </a:r>
          <a:endParaRPr lang="en-US"/>
        </a:p>
      </dgm:t>
    </dgm:pt>
    <dgm:pt modelId="{32B46FDE-C0AE-430F-9DEF-4E90AA358898}" type="parTrans" cxnId="{1B6F1993-00FC-4F86-A466-E909E50C657D}">
      <dgm:prSet/>
      <dgm:spPr/>
      <dgm:t>
        <a:bodyPr/>
        <a:lstStyle/>
        <a:p>
          <a:endParaRPr lang="en-US"/>
        </a:p>
      </dgm:t>
    </dgm:pt>
    <dgm:pt modelId="{2E71E72A-8E80-4D87-B72B-D6BFA9E04F55}" type="sibTrans" cxnId="{1B6F1993-00FC-4F86-A466-E909E50C657D}">
      <dgm:prSet/>
      <dgm:spPr/>
      <dgm:t>
        <a:bodyPr/>
        <a:lstStyle/>
        <a:p>
          <a:endParaRPr lang="en-US"/>
        </a:p>
      </dgm:t>
    </dgm:pt>
    <dgm:pt modelId="{30F9D1A2-BC57-4956-87C4-A0F0C6FCEF99}">
      <dgm:prSet/>
      <dgm:spPr/>
      <dgm:t>
        <a:bodyPr/>
        <a:lstStyle/>
        <a:p>
          <a:r>
            <a:rPr lang="en-US" baseline="0"/>
            <a:t>-a weapon is used</a:t>
          </a:r>
          <a:endParaRPr lang="en-US"/>
        </a:p>
      </dgm:t>
    </dgm:pt>
    <dgm:pt modelId="{B8CA5B8D-AB31-42C7-8A74-BEFD9D4E2A72}" type="parTrans" cxnId="{035FF882-953C-402F-B6D9-46D32040AD07}">
      <dgm:prSet/>
      <dgm:spPr/>
      <dgm:t>
        <a:bodyPr/>
        <a:lstStyle/>
        <a:p>
          <a:endParaRPr lang="en-US"/>
        </a:p>
      </dgm:t>
    </dgm:pt>
    <dgm:pt modelId="{5A75D6F6-39EB-4A22-81A9-EF3ED4C7B9D9}" type="sibTrans" cxnId="{035FF882-953C-402F-B6D9-46D32040AD07}">
      <dgm:prSet/>
      <dgm:spPr/>
      <dgm:t>
        <a:bodyPr/>
        <a:lstStyle/>
        <a:p>
          <a:endParaRPr lang="en-US"/>
        </a:p>
      </dgm:t>
    </dgm:pt>
    <dgm:pt modelId="{F33A5A9E-3D44-4FD6-8FFD-EBED5BF75851}">
      <dgm:prSet/>
      <dgm:spPr/>
      <dgm:t>
        <a:bodyPr/>
        <a:lstStyle/>
        <a:p>
          <a:r>
            <a:rPr lang="en-US" baseline="0"/>
            <a:t>-repeated or planned attacks</a:t>
          </a:r>
          <a:endParaRPr lang="en-US"/>
        </a:p>
      </dgm:t>
    </dgm:pt>
    <dgm:pt modelId="{FCE5B168-F7DD-4A2F-B31F-1D0FA56E3831}" type="parTrans" cxnId="{0D5DAC0F-6A4C-4FC2-8592-432170EA64C2}">
      <dgm:prSet/>
      <dgm:spPr/>
      <dgm:t>
        <a:bodyPr/>
        <a:lstStyle/>
        <a:p>
          <a:endParaRPr lang="en-US"/>
        </a:p>
      </dgm:t>
    </dgm:pt>
    <dgm:pt modelId="{613B33AF-66F5-4C87-AD74-073F34B24153}" type="sibTrans" cxnId="{0D5DAC0F-6A4C-4FC2-8592-432170EA64C2}">
      <dgm:prSet/>
      <dgm:spPr/>
      <dgm:t>
        <a:bodyPr/>
        <a:lstStyle/>
        <a:p>
          <a:endParaRPr lang="en-US"/>
        </a:p>
      </dgm:t>
    </dgm:pt>
    <dgm:pt modelId="{FBD7A2F4-EB22-48DE-8F0C-E291E9C7A5FA}">
      <dgm:prSet/>
      <dgm:spPr/>
      <dgm:t>
        <a:bodyPr/>
        <a:lstStyle/>
        <a:p>
          <a:r>
            <a:rPr lang="en-US"/>
            <a:t>-</a:t>
          </a:r>
          <a:r>
            <a:rPr lang="en-US" baseline="0"/>
            <a:t>deliberate selection of a weapon or article adapted to cause injury – breaking a glass before an attack</a:t>
          </a:r>
          <a:endParaRPr lang="en-US"/>
        </a:p>
      </dgm:t>
    </dgm:pt>
    <dgm:pt modelId="{46747D56-A1A5-4318-A0EA-B4953C075343}" type="parTrans" cxnId="{D8177151-A0CA-4BE6-A000-5E4FB4FB06BF}">
      <dgm:prSet/>
      <dgm:spPr/>
      <dgm:t>
        <a:bodyPr/>
        <a:lstStyle/>
        <a:p>
          <a:endParaRPr lang="en-US"/>
        </a:p>
      </dgm:t>
    </dgm:pt>
    <dgm:pt modelId="{5EB174F4-2A14-4E2E-B3BF-FCA3D03A0EEF}" type="sibTrans" cxnId="{D8177151-A0CA-4BE6-A000-5E4FB4FB06BF}">
      <dgm:prSet/>
      <dgm:spPr/>
      <dgm:t>
        <a:bodyPr/>
        <a:lstStyle/>
        <a:p>
          <a:endParaRPr lang="en-US"/>
        </a:p>
      </dgm:t>
    </dgm:pt>
    <dgm:pt modelId="{8495BF4C-180D-42F5-8D93-6648B3F8D3B5}">
      <dgm:prSet/>
      <dgm:spPr/>
      <dgm:t>
        <a:bodyPr/>
        <a:lstStyle/>
        <a:p>
          <a:r>
            <a:rPr lang="en-US" baseline="0"/>
            <a:t>-prior threats </a:t>
          </a:r>
          <a:endParaRPr lang="en-US"/>
        </a:p>
      </dgm:t>
    </dgm:pt>
    <dgm:pt modelId="{F31A9555-9244-45C7-AD0D-C60D19F07744}" type="parTrans" cxnId="{C3AB9155-9BFA-4A50-B61E-6AB6C672D28D}">
      <dgm:prSet/>
      <dgm:spPr/>
      <dgm:t>
        <a:bodyPr/>
        <a:lstStyle/>
        <a:p>
          <a:endParaRPr lang="en-US"/>
        </a:p>
      </dgm:t>
    </dgm:pt>
    <dgm:pt modelId="{669BB718-6D88-4C3C-B551-A9EE135B282C}" type="sibTrans" cxnId="{C3AB9155-9BFA-4A50-B61E-6AB6C672D28D}">
      <dgm:prSet/>
      <dgm:spPr/>
      <dgm:t>
        <a:bodyPr/>
        <a:lstStyle/>
        <a:p>
          <a:endParaRPr lang="en-US"/>
        </a:p>
      </dgm:t>
    </dgm:pt>
    <dgm:pt modelId="{4E21B80D-3DE3-B84F-9464-FD579C5E90EC}" type="pres">
      <dgm:prSet presAssocID="{560D869A-0C3B-4DE8-8BBD-67D330D18C2B}" presName="linear" presStyleCnt="0">
        <dgm:presLayoutVars>
          <dgm:animLvl val="lvl"/>
          <dgm:resizeHandles val="exact"/>
        </dgm:presLayoutVars>
      </dgm:prSet>
      <dgm:spPr/>
    </dgm:pt>
    <dgm:pt modelId="{7502AB83-3E60-4143-BCA1-834DB11033BE}" type="pres">
      <dgm:prSet presAssocID="{F2A1CDAA-02E2-4B56-8541-44B66D8469D6}" presName="parentText" presStyleLbl="node1" presStyleIdx="0" presStyleCnt="8">
        <dgm:presLayoutVars>
          <dgm:chMax val="0"/>
          <dgm:bulletEnabled val="1"/>
        </dgm:presLayoutVars>
      </dgm:prSet>
      <dgm:spPr/>
    </dgm:pt>
    <dgm:pt modelId="{D13F8BC4-9F72-804C-997C-31E19C5D8BC1}" type="pres">
      <dgm:prSet presAssocID="{6181BDAF-DA49-448D-B661-3804534DF80F}" presName="spacer" presStyleCnt="0"/>
      <dgm:spPr/>
    </dgm:pt>
    <dgm:pt modelId="{E2623169-38F9-6D4C-8E55-CFFC5BEE81E5}" type="pres">
      <dgm:prSet presAssocID="{FCED8AF5-8653-4A30-9FE5-94985E20B410}" presName="parentText" presStyleLbl="node1" presStyleIdx="1" presStyleCnt="8">
        <dgm:presLayoutVars>
          <dgm:chMax val="0"/>
          <dgm:bulletEnabled val="1"/>
        </dgm:presLayoutVars>
      </dgm:prSet>
      <dgm:spPr/>
    </dgm:pt>
    <dgm:pt modelId="{DD4609CF-B2D0-8246-B764-01EA26378F7A}" type="pres">
      <dgm:prSet presAssocID="{B94E6C84-E79B-451A-84B3-7CDEF1CD8786}" presName="spacer" presStyleCnt="0"/>
      <dgm:spPr/>
    </dgm:pt>
    <dgm:pt modelId="{0691051B-F3AE-AF44-BE43-B852AF2B4196}" type="pres">
      <dgm:prSet presAssocID="{5CC4B069-C693-4719-A2E1-25E84F706250}" presName="parentText" presStyleLbl="node1" presStyleIdx="2" presStyleCnt="8">
        <dgm:presLayoutVars>
          <dgm:chMax val="0"/>
          <dgm:bulletEnabled val="1"/>
        </dgm:presLayoutVars>
      </dgm:prSet>
      <dgm:spPr/>
    </dgm:pt>
    <dgm:pt modelId="{961A93C0-B900-CA4C-9F95-9C1E305E8C52}" type="pres">
      <dgm:prSet presAssocID="{AF892480-F251-45A3-A1A8-A12E11B9DB9E}" presName="spacer" presStyleCnt="0"/>
      <dgm:spPr/>
    </dgm:pt>
    <dgm:pt modelId="{A099140C-6C59-4241-A652-D94097073AC0}" type="pres">
      <dgm:prSet presAssocID="{0038E717-3E26-4415-AD7D-260A8A7A1EC2}" presName="parentText" presStyleLbl="node1" presStyleIdx="3" presStyleCnt="8">
        <dgm:presLayoutVars>
          <dgm:chMax val="0"/>
          <dgm:bulletEnabled val="1"/>
        </dgm:presLayoutVars>
      </dgm:prSet>
      <dgm:spPr/>
    </dgm:pt>
    <dgm:pt modelId="{7F29FAA4-9E23-3B46-9993-F7FE800A5C5E}" type="pres">
      <dgm:prSet presAssocID="{2E71E72A-8E80-4D87-B72B-D6BFA9E04F55}" presName="spacer" presStyleCnt="0"/>
      <dgm:spPr/>
    </dgm:pt>
    <dgm:pt modelId="{E307827B-A38A-8F42-8EFD-31C36EB5988E}" type="pres">
      <dgm:prSet presAssocID="{30F9D1A2-BC57-4956-87C4-A0F0C6FCEF99}" presName="parentText" presStyleLbl="node1" presStyleIdx="4" presStyleCnt="8">
        <dgm:presLayoutVars>
          <dgm:chMax val="0"/>
          <dgm:bulletEnabled val="1"/>
        </dgm:presLayoutVars>
      </dgm:prSet>
      <dgm:spPr/>
    </dgm:pt>
    <dgm:pt modelId="{CB57940B-3C44-8440-8D93-B92550A4DBFA}" type="pres">
      <dgm:prSet presAssocID="{5A75D6F6-39EB-4A22-81A9-EF3ED4C7B9D9}" presName="spacer" presStyleCnt="0"/>
      <dgm:spPr/>
    </dgm:pt>
    <dgm:pt modelId="{50BFA72A-8598-5E49-A49A-10B17EDF7A0D}" type="pres">
      <dgm:prSet presAssocID="{F33A5A9E-3D44-4FD6-8FFD-EBED5BF75851}" presName="parentText" presStyleLbl="node1" presStyleIdx="5" presStyleCnt="8">
        <dgm:presLayoutVars>
          <dgm:chMax val="0"/>
          <dgm:bulletEnabled val="1"/>
        </dgm:presLayoutVars>
      </dgm:prSet>
      <dgm:spPr/>
    </dgm:pt>
    <dgm:pt modelId="{09FE1E76-9B32-2443-B957-F1C2CED86353}" type="pres">
      <dgm:prSet presAssocID="{613B33AF-66F5-4C87-AD74-073F34B24153}" presName="spacer" presStyleCnt="0"/>
      <dgm:spPr/>
    </dgm:pt>
    <dgm:pt modelId="{C0357C1D-F44E-E44E-83EA-C6391A034123}" type="pres">
      <dgm:prSet presAssocID="{FBD7A2F4-EB22-48DE-8F0C-E291E9C7A5FA}" presName="parentText" presStyleLbl="node1" presStyleIdx="6" presStyleCnt="8">
        <dgm:presLayoutVars>
          <dgm:chMax val="0"/>
          <dgm:bulletEnabled val="1"/>
        </dgm:presLayoutVars>
      </dgm:prSet>
      <dgm:spPr/>
    </dgm:pt>
    <dgm:pt modelId="{67E33392-479C-3F47-9271-497B16CA86A0}" type="pres">
      <dgm:prSet presAssocID="{5EB174F4-2A14-4E2E-B3BF-FCA3D03A0EEF}" presName="spacer" presStyleCnt="0"/>
      <dgm:spPr/>
    </dgm:pt>
    <dgm:pt modelId="{6A964540-406A-C842-B29D-7D50AD0BCAAB}" type="pres">
      <dgm:prSet presAssocID="{8495BF4C-180D-42F5-8D93-6648B3F8D3B5}" presName="parentText" presStyleLbl="node1" presStyleIdx="7" presStyleCnt="8">
        <dgm:presLayoutVars>
          <dgm:chMax val="0"/>
          <dgm:bulletEnabled val="1"/>
        </dgm:presLayoutVars>
      </dgm:prSet>
      <dgm:spPr/>
    </dgm:pt>
  </dgm:ptLst>
  <dgm:cxnLst>
    <dgm:cxn modelId="{0D5DAC0F-6A4C-4FC2-8592-432170EA64C2}" srcId="{560D869A-0C3B-4DE8-8BBD-67D330D18C2B}" destId="{F33A5A9E-3D44-4FD6-8FFD-EBED5BF75851}" srcOrd="5" destOrd="0" parTransId="{FCE5B168-F7DD-4A2F-B31F-1D0FA56E3831}" sibTransId="{613B33AF-66F5-4C87-AD74-073F34B24153}"/>
    <dgm:cxn modelId="{5E06DE0F-260C-DD4C-99CB-E45955125BD9}" type="presOf" srcId="{0038E717-3E26-4415-AD7D-260A8A7A1EC2}" destId="{A099140C-6C59-4241-A652-D94097073AC0}" srcOrd="0" destOrd="0" presId="urn:microsoft.com/office/officeart/2005/8/layout/vList2"/>
    <dgm:cxn modelId="{A4FC433B-8E2B-1945-B109-E4909029871F}" type="presOf" srcId="{5CC4B069-C693-4719-A2E1-25E84F706250}" destId="{0691051B-F3AE-AF44-BE43-B852AF2B4196}" srcOrd="0" destOrd="0" presId="urn:microsoft.com/office/officeart/2005/8/layout/vList2"/>
    <dgm:cxn modelId="{D8177151-A0CA-4BE6-A000-5E4FB4FB06BF}" srcId="{560D869A-0C3B-4DE8-8BBD-67D330D18C2B}" destId="{FBD7A2F4-EB22-48DE-8F0C-E291E9C7A5FA}" srcOrd="6" destOrd="0" parTransId="{46747D56-A1A5-4318-A0EA-B4953C075343}" sibTransId="{5EB174F4-2A14-4E2E-B3BF-FCA3D03A0EEF}"/>
    <dgm:cxn modelId="{C3AB9155-9BFA-4A50-B61E-6AB6C672D28D}" srcId="{560D869A-0C3B-4DE8-8BBD-67D330D18C2B}" destId="{8495BF4C-180D-42F5-8D93-6648B3F8D3B5}" srcOrd="7" destOrd="0" parTransId="{F31A9555-9244-45C7-AD0D-C60D19F07744}" sibTransId="{669BB718-6D88-4C3C-B551-A9EE135B282C}"/>
    <dgm:cxn modelId="{37AA3559-5A0E-3648-865E-B0539F0820F7}" type="presOf" srcId="{F33A5A9E-3D44-4FD6-8FFD-EBED5BF75851}" destId="{50BFA72A-8598-5E49-A49A-10B17EDF7A0D}" srcOrd="0" destOrd="0" presId="urn:microsoft.com/office/officeart/2005/8/layout/vList2"/>
    <dgm:cxn modelId="{C5CAC55D-B00F-C945-8B25-E09B003E8A9A}" type="presOf" srcId="{8495BF4C-180D-42F5-8D93-6648B3F8D3B5}" destId="{6A964540-406A-C842-B29D-7D50AD0BCAAB}" srcOrd="0" destOrd="0" presId="urn:microsoft.com/office/officeart/2005/8/layout/vList2"/>
    <dgm:cxn modelId="{0C84E579-BAF9-DB40-B4FC-B017AA8630D9}" type="presOf" srcId="{560D869A-0C3B-4DE8-8BBD-67D330D18C2B}" destId="{4E21B80D-3DE3-B84F-9464-FD579C5E90EC}" srcOrd="0" destOrd="0" presId="urn:microsoft.com/office/officeart/2005/8/layout/vList2"/>
    <dgm:cxn modelId="{035FF882-953C-402F-B6D9-46D32040AD07}" srcId="{560D869A-0C3B-4DE8-8BBD-67D330D18C2B}" destId="{30F9D1A2-BC57-4956-87C4-A0F0C6FCEF99}" srcOrd="4" destOrd="0" parTransId="{B8CA5B8D-AB31-42C7-8A74-BEFD9D4E2A72}" sibTransId="{5A75D6F6-39EB-4A22-81A9-EF3ED4C7B9D9}"/>
    <dgm:cxn modelId="{1B6F1993-00FC-4F86-A466-E909E50C657D}" srcId="{560D869A-0C3B-4DE8-8BBD-67D330D18C2B}" destId="{0038E717-3E26-4415-AD7D-260A8A7A1EC2}" srcOrd="3" destOrd="0" parTransId="{32B46FDE-C0AE-430F-9DEF-4E90AA358898}" sibTransId="{2E71E72A-8E80-4D87-B72B-D6BFA9E04F55}"/>
    <dgm:cxn modelId="{B68A19A7-71D5-4ED8-893E-E58EC4BF5B18}" srcId="{560D869A-0C3B-4DE8-8BBD-67D330D18C2B}" destId="{F2A1CDAA-02E2-4B56-8541-44B66D8469D6}" srcOrd="0" destOrd="0" parTransId="{7B484CBC-A3AA-4B3D-94AE-AF4B6C964C5C}" sibTransId="{6181BDAF-DA49-448D-B661-3804534DF80F}"/>
    <dgm:cxn modelId="{87CF7CA7-3E13-7349-AEC3-252E29A9AA0A}" type="presOf" srcId="{FBD7A2F4-EB22-48DE-8F0C-E291E9C7A5FA}" destId="{C0357C1D-F44E-E44E-83EA-C6391A034123}" srcOrd="0" destOrd="0" presId="urn:microsoft.com/office/officeart/2005/8/layout/vList2"/>
    <dgm:cxn modelId="{BE1524BD-1EEC-4556-BC25-8F8C5CE2B8E9}" srcId="{560D869A-0C3B-4DE8-8BBD-67D330D18C2B}" destId="{5CC4B069-C693-4719-A2E1-25E84F706250}" srcOrd="2" destOrd="0" parTransId="{7D5286EA-69F2-464E-BF3A-F716578E25E1}" sibTransId="{AF892480-F251-45A3-A1A8-A12E11B9DB9E}"/>
    <dgm:cxn modelId="{0CCE4CDC-6D68-7C4B-80B9-EDB58D9E6933}" type="presOf" srcId="{30F9D1A2-BC57-4956-87C4-A0F0C6FCEF99}" destId="{E307827B-A38A-8F42-8EFD-31C36EB5988E}" srcOrd="0" destOrd="0" presId="urn:microsoft.com/office/officeart/2005/8/layout/vList2"/>
    <dgm:cxn modelId="{51206BDC-5BE0-484E-98EF-846D63237036}" type="presOf" srcId="{FCED8AF5-8653-4A30-9FE5-94985E20B410}" destId="{E2623169-38F9-6D4C-8E55-CFFC5BEE81E5}" srcOrd="0" destOrd="0" presId="urn:microsoft.com/office/officeart/2005/8/layout/vList2"/>
    <dgm:cxn modelId="{5B41DAE2-8477-BD47-B143-754E75AAD4FB}" type="presOf" srcId="{F2A1CDAA-02E2-4B56-8541-44B66D8469D6}" destId="{7502AB83-3E60-4143-BCA1-834DB11033BE}" srcOrd="0" destOrd="0" presId="urn:microsoft.com/office/officeart/2005/8/layout/vList2"/>
    <dgm:cxn modelId="{9AB94AEB-4ED5-4828-8E99-D4DC8D770DB2}" srcId="{560D869A-0C3B-4DE8-8BBD-67D330D18C2B}" destId="{FCED8AF5-8653-4A30-9FE5-94985E20B410}" srcOrd="1" destOrd="0" parTransId="{DE4DD4B8-E787-467A-AEA0-81281CF73097}" sibTransId="{B94E6C84-E79B-451A-84B3-7CDEF1CD8786}"/>
    <dgm:cxn modelId="{1236F5D9-3EC4-334A-8FBA-C46F952F8304}" type="presParOf" srcId="{4E21B80D-3DE3-B84F-9464-FD579C5E90EC}" destId="{7502AB83-3E60-4143-BCA1-834DB11033BE}" srcOrd="0" destOrd="0" presId="urn:microsoft.com/office/officeart/2005/8/layout/vList2"/>
    <dgm:cxn modelId="{52F66742-7A7E-5647-B5F0-753AE2096882}" type="presParOf" srcId="{4E21B80D-3DE3-B84F-9464-FD579C5E90EC}" destId="{D13F8BC4-9F72-804C-997C-31E19C5D8BC1}" srcOrd="1" destOrd="0" presId="urn:microsoft.com/office/officeart/2005/8/layout/vList2"/>
    <dgm:cxn modelId="{56E71465-C698-1C4B-B0E5-C915D2B9A90A}" type="presParOf" srcId="{4E21B80D-3DE3-B84F-9464-FD579C5E90EC}" destId="{E2623169-38F9-6D4C-8E55-CFFC5BEE81E5}" srcOrd="2" destOrd="0" presId="urn:microsoft.com/office/officeart/2005/8/layout/vList2"/>
    <dgm:cxn modelId="{B4D1CB5B-034E-1D4F-9326-1C705A3C6284}" type="presParOf" srcId="{4E21B80D-3DE3-B84F-9464-FD579C5E90EC}" destId="{DD4609CF-B2D0-8246-B764-01EA26378F7A}" srcOrd="3" destOrd="0" presId="urn:microsoft.com/office/officeart/2005/8/layout/vList2"/>
    <dgm:cxn modelId="{23B43356-5E5F-EB41-AF18-6577A50B6C01}" type="presParOf" srcId="{4E21B80D-3DE3-B84F-9464-FD579C5E90EC}" destId="{0691051B-F3AE-AF44-BE43-B852AF2B4196}" srcOrd="4" destOrd="0" presId="urn:microsoft.com/office/officeart/2005/8/layout/vList2"/>
    <dgm:cxn modelId="{D2F0F381-27F3-F547-948A-BC22E6F83435}" type="presParOf" srcId="{4E21B80D-3DE3-B84F-9464-FD579C5E90EC}" destId="{961A93C0-B900-CA4C-9F95-9C1E305E8C52}" srcOrd="5" destOrd="0" presId="urn:microsoft.com/office/officeart/2005/8/layout/vList2"/>
    <dgm:cxn modelId="{F2ABEB3F-01E0-BD46-A548-89731DD856CF}" type="presParOf" srcId="{4E21B80D-3DE3-B84F-9464-FD579C5E90EC}" destId="{A099140C-6C59-4241-A652-D94097073AC0}" srcOrd="6" destOrd="0" presId="urn:microsoft.com/office/officeart/2005/8/layout/vList2"/>
    <dgm:cxn modelId="{43FE6F15-6ED1-024F-BF4C-35AFE1563F21}" type="presParOf" srcId="{4E21B80D-3DE3-B84F-9464-FD579C5E90EC}" destId="{7F29FAA4-9E23-3B46-9993-F7FE800A5C5E}" srcOrd="7" destOrd="0" presId="urn:microsoft.com/office/officeart/2005/8/layout/vList2"/>
    <dgm:cxn modelId="{104AE8DC-E1DF-0344-84BE-D5D017FDE25C}" type="presParOf" srcId="{4E21B80D-3DE3-B84F-9464-FD579C5E90EC}" destId="{E307827B-A38A-8F42-8EFD-31C36EB5988E}" srcOrd="8" destOrd="0" presId="urn:microsoft.com/office/officeart/2005/8/layout/vList2"/>
    <dgm:cxn modelId="{D5CCDED2-93F5-4442-AF0C-1D0A50C4BC4F}" type="presParOf" srcId="{4E21B80D-3DE3-B84F-9464-FD579C5E90EC}" destId="{CB57940B-3C44-8440-8D93-B92550A4DBFA}" srcOrd="9" destOrd="0" presId="urn:microsoft.com/office/officeart/2005/8/layout/vList2"/>
    <dgm:cxn modelId="{EA2169DD-9111-D848-A1B5-606B66EA5E38}" type="presParOf" srcId="{4E21B80D-3DE3-B84F-9464-FD579C5E90EC}" destId="{50BFA72A-8598-5E49-A49A-10B17EDF7A0D}" srcOrd="10" destOrd="0" presId="urn:microsoft.com/office/officeart/2005/8/layout/vList2"/>
    <dgm:cxn modelId="{623C7396-4EE2-CD46-8461-6D1208FAADC5}" type="presParOf" srcId="{4E21B80D-3DE3-B84F-9464-FD579C5E90EC}" destId="{09FE1E76-9B32-2443-B957-F1C2CED86353}" srcOrd="11" destOrd="0" presId="urn:microsoft.com/office/officeart/2005/8/layout/vList2"/>
    <dgm:cxn modelId="{D8DCAFF7-4333-C844-A871-ABB369D1181C}" type="presParOf" srcId="{4E21B80D-3DE3-B84F-9464-FD579C5E90EC}" destId="{C0357C1D-F44E-E44E-83EA-C6391A034123}" srcOrd="12" destOrd="0" presId="urn:microsoft.com/office/officeart/2005/8/layout/vList2"/>
    <dgm:cxn modelId="{AFB910C1-46D7-D544-B387-1D7C79E32DB8}" type="presParOf" srcId="{4E21B80D-3DE3-B84F-9464-FD579C5E90EC}" destId="{67E33392-479C-3F47-9271-497B16CA86A0}" srcOrd="13" destOrd="0" presId="urn:microsoft.com/office/officeart/2005/8/layout/vList2"/>
    <dgm:cxn modelId="{7BD6362A-1E6D-AA4E-B9FF-65AF6785CF61}" type="presParOf" srcId="{4E21B80D-3DE3-B84F-9464-FD579C5E90EC}" destId="{6A964540-406A-C842-B29D-7D50AD0BCA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F7BAC6-0740-42D0-93C2-446766507B12}"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pPr algn="ctr"/>
          <a:r>
            <a:rPr lang="en-GB" sz="2400" dirty="0"/>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pPr algn="ctr"/>
          <a:r>
            <a:rPr lang="en-GB" sz="2400" dirty="0"/>
            <a:t>Whosoever shall </a:t>
          </a:r>
          <a:r>
            <a:rPr lang="en-GB" sz="2400" b="1" i="1" dirty="0"/>
            <a:t>unlawfully</a:t>
          </a:r>
          <a:r>
            <a:rPr lang="en-GB" sz="2400" dirty="0"/>
            <a:t> &amp; </a:t>
          </a:r>
          <a:r>
            <a:rPr lang="en-GB" sz="2400" b="1" i="1" dirty="0"/>
            <a:t>maliciously</a:t>
          </a:r>
          <a:r>
            <a:rPr lang="en-GB" sz="2400" dirty="0"/>
            <a:t> administer to or cause to be administered to or taken by any other person any poison or other destructive or </a:t>
          </a:r>
          <a:r>
            <a:rPr lang="en-GB" sz="2400" b="1" i="1" dirty="0"/>
            <a:t>noxious</a:t>
          </a:r>
          <a:r>
            <a:rPr lang="en-GB" sz="2400" dirty="0"/>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5899B256-B81C-5644-AE18-4F8FBE2F14FF}" type="pres">
      <dgm:prSet presAssocID="{39F7BAC6-0740-42D0-93C2-446766507B12}" presName="linear" presStyleCnt="0">
        <dgm:presLayoutVars>
          <dgm:animLvl val="lvl"/>
          <dgm:resizeHandles val="exact"/>
        </dgm:presLayoutVars>
      </dgm:prSet>
      <dgm:spPr/>
    </dgm:pt>
    <dgm:pt modelId="{BC066071-8742-F844-B536-BF178CD20F86}" type="pres">
      <dgm:prSet presAssocID="{12019092-7A1C-447A-B9D8-1D89CE4C359C}" presName="parentText" presStyleLbl="node1" presStyleIdx="0" presStyleCnt="2">
        <dgm:presLayoutVars>
          <dgm:chMax val="0"/>
          <dgm:bulletEnabled val="1"/>
        </dgm:presLayoutVars>
      </dgm:prSet>
      <dgm:spPr/>
    </dgm:pt>
    <dgm:pt modelId="{5A977DEF-FCD5-D545-B91D-EA0B1076579A}" type="pres">
      <dgm:prSet presAssocID="{5CD5E20F-85AD-4C15-8235-522A3B3FCE1D}" presName="spacer" presStyleCnt="0"/>
      <dgm:spPr/>
    </dgm:pt>
    <dgm:pt modelId="{83E009AF-230B-C54A-B698-2ED8AF9CF5B7}" type="pres">
      <dgm:prSet presAssocID="{754836C8-9077-44CA-A690-2EF9C3D7331F}" presName="parentText" presStyleLbl="node1" presStyleIdx="1" presStyleCnt="2">
        <dgm:presLayoutVars>
          <dgm:chMax val="0"/>
          <dgm:bulletEnabled val="1"/>
        </dgm:presLayoutVars>
      </dgm:prSet>
      <dgm:spPr/>
    </dgm:pt>
  </dgm:ptLst>
  <dgm:cxnLst>
    <dgm:cxn modelId="{C7CBFE77-11D4-6F42-BAD0-D91FC33F8E48}" type="presOf" srcId="{12019092-7A1C-447A-B9D8-1D89CE4C359C}" destId="{BC066071-8742-F844-B536-BF178CD20F86}" srcOrd="0" destOrd="0" presId="urn:microsoft.com/office/officeart/2005/8/layout/vList2"/>
    <dgm:cxn modelId="{C43B4FA2-94E7-4277-A164-2041846F9B7A}" srcId="{39F7BAC6-0740-42D0-93C2-446766507B12}" destId="{754836C8-9077-44CA-A690-2EF9C3D7331F}" srcOrd="1" destOrd="0" parTransId="{3E3B2084-7E64-4B08-8FF8-AF815A992E67}" sibTransId="{7796B5EF-0AA9-4B0C-BA68-E9540BB5A70E}"/>
    <dgm:cxn modelId="{1D20BBA3-D300-0046-B396-0AB1B55F23DF}" type="presOf" srcId="{39F7BAC6-0740-42D0-93C2-446766507B12}" destId="{5899B256-B81C-5644-AE18-4F8FBE2F14FF}" srcOrd="0" destOrd="0" presId="urn:microsoft.com/office/officeart/2005/8/layout/vList2"/>
    <dgm:cxn modelId="{4B72DAC5-B4D0-4D79-8265-1CA2A7C48799}" srcId="{39F7BAC6-0740-42D0-93C2-446766507B12}" destId="{12019092-7A1C-447A-B9D8-1D89CE4C359C}" srcOrd="0" destOrd="0" parTransId="{95843B45-9417-4BC6-9E1A-7FC69AE5136B}" sibTransId="{5CD5E20F-85AD-4C15-8235-522A3B3FCE1D}"/>
    <dgm:cxn modelId="{C1EF52EC-BA7E-CC4C-B275-62E89BDAE4EC}" type="presOf" srcId="{754836C8-9077-44CA-A690-2EF9C3D7331F}" destId="{83E009AF-230B-C54A-B698-2ED8AF9CF5B7}" srcOrd="0" destOrd="0" presId="urn:microsoft.com/office/officeart/2005/8/layout/vList2"/>
    <dgm:cxn modelId="{6A08803F-C9B5-944E-9544-740FA505F9FF}" type="presParOf" srcId="{5899B256-B81C-5644-AE18-4F8FBE2F14FF}" destId="{BC066071-8742-F844-B536-BF178CD20F86}" srcOrd="0" destOrd="0" presId="urn:microsoft.com/office/officeart/2005/8/layout/vList2"/>
    <dgm:cxn modelId="{481E20C8-F871-E34E-8E3A-ADA639BA5915}" type="presParOf" srcId="{5899B256-B81C-5644-AE18-4F8FBE2F14FF}" destId="{5A977DEF-FCD5-D545-B91D-EA0B1076579A}" srcOrd="1" destOrd="0" presId="urn:microsoft.com/office/officeart/2005/8/layout/vList2"/>
    <dgm:cxn modelId="{0C48934D-935C-9D40-A91C-77A2E8694B7F}" type="presParOf" srcId="{5899B256-B81C-5644-AE18-4F8FBE2F14FF}" destId="{83E009AF-230B-C54A-B698-2ED8AF9CF5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custLinFactNeighborY="-6671">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dirty="0"/>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dirty="0"/>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dirty="0"/>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9C598-8A20-6848-915D-B827E9AD1C7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7E341-E8EF-EF48-9BCC-5424B9E7844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Historically the Offences Against The Person Act 1861 provided magistrates with the opportunity to imprison or fine anyone committing the common law offences of assault or battery. </a:t>
          </a:r>
          <a:endParaRPr lang="en-US" sz="2100" kern="1200"/>
        </a:p>
      </dsp:txBody>
      <dsp:txXfrm>
        <a:off x="0" y="0"/>
        <a:ext cx="6900512" cy="1384035"/>
      </dsp:txXfrm>
    </dsp:sp>
    <dsp:sp modelId="{E918F4A6-2AB3-D744-A7E5-5A1214B9D17F}">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BBA49-C3AA-B44F-A16B-0F86E0BE78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same statute provided the offences of Assault occasioning actual bodily harm (ABH), GBH and GBH with intent. </a:t>
          </a:r>
          <a:endParaRPr lang="en-US" sz="2100" kern="1200"/>
        </a:p>
      </dsp:txBody>
      <dsp:txXfrm>
        <a:off x="0" y="1384035"/>
        <a:ext cx="6900512" cy="1384035"/>
      </dsp:txXfrm>
    </dsp:sp>
    <dsp:sp modelId="{DAE45772-27DF-1549-9F6B-CF7C8C27500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AE450-1172-3648-A79E-9B3D41E5DAC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Assault and battery remained a common law offence until they became summary offences by S39 Criminal Justice Act 1988. </a:t>
          </a:r>
          <a:endParaRPr lang="en-US" sz="2100" kern="1200"/>
        </a:p>
      </dsp:txBody>
      <dsp:txXfrm>
        <a:off x="0" y="2768070"/>
        <a:ext cx="6900512" cy="1384035"/>
      </dsp:txXfrm>
    </dsp:sp>
    <dsp:sp modelId="{852C6D23-B8BA-8740-BBDA-32E2E72654FB}">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BF444-BA82-F741-A594-6FE427855746}">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CPS decide on how to charge a defendant depending on the level of injury. In general, if there are no serious injuries then the offence charged will be common assault. </a:t>
          </a:r>
          <a:endParaRPr lang="en-US" sz="21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F7FC-C307-954E-99E6-21F6A3D2F0A7}">
      <dsp:nvSpPr>
        <dsp:cNvPr id="0" name=""/>
        <dsp:cNvSpPr/>
      </dsp:nvSpPr>
      <dsp:spPr>
        <a:xfrm>
          <a:off x="0" y="59213"/>
          <a:ext cx="6245265"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Common Assaults:</a:t>
          </a:r>
          <a:r>
            <a:rPr lang="en-GB" sz="2600" kern="1200" dirty="0"/>
            <a:t> </a:t>
          </a:r>
          <a:br>
            <a:rPr lang="en-GB" sz="2600" kern="1200" dirty="0"/>
          </a:br>
          <a:r>
            <a:rPr lang="en-GB" sz="2600" kern="1200" dirty="0"/>
            <a:t>The most minor form of assault</a:t>
          </a:r>
          <a:endParaRPr lang="en-US" sz="2600" kern="1200" dirty="0"/>
        </a:p>
      </dsp:txBody>
      <dsp:txXfrm>
        <a:off x="50489" y="109702"/>
        <a:ext cx="6144287" cy="933302"/>
      </dsp:txXfrm>
    </dsp:sp>
    <dsp:sp modelId="{F79C2F30-9361-B84B-86F6-85FFBD1B5110}">
      <dsp:nvSpPr>
        <dsp:cNvPr id="0" name=""/>
        <dsp:cNvSpPr/>
      </dsp:nvSpPr>
      <dsp:spPr>
        <a:xfrm>
          <a:off x="0" y="1168373"/>
          <a:ext cx="6245265"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ABH: </a:t>
          </a:r>
          <a:r>
            <a:rPr lang="en-GB" sz="2600" kern="1200"/>
            <a:t>Where actual harm is caused, normally refers to physical injury. </a:t>
          </a:r>
          <a:endParaRPr lang="en-US" sz="2600" kern="1200"/>
        </a:p>
      </dsp:txBody>
      <dsp:txXfrm>
        <a:off x="50489" y="1218862"/>
        <a:ext cx="6144287" cy="933302"/>
      </dsp:txXfrm>
    </dsp:sp>
    <dsp:sp modelId="{F189865E-5EB5-BD41-AC25-9B06E014F15D}">
      <dsp:nvSpPr>
        <dsp:cNvPr id="0" name=""/>
        <dsp:cNvSpPr/>
      </dsp:nvSpPr>
      <dsp:spPr>
        <a:xfrm>
          <a:off x="0" y="2277533"/>
          <a:ext cx="6245265"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Assault Police:</a:t>
          </a:r>
          <a:r>
            <a:rPr lang="en-GB" sz="2600" kern="1200" dirty="0"/>
            <a:t> Provided they are acting in the execution of their duty.</a:t>
          </a:r>
          <a:endParaRPr lang="en-US" sz="2600" kern="1200" dirty="0"/>
        </a:p>
      </dsp:txBody>
      <dsp:txXfrm>
        <a:off x="50489" y="2328022"/>
        <a:ext cx="6144287" cy="933302"/>
      </dsp:txXfrm>
    </dsp:sp>
    <dsp:sp modelId="{96CFF28F-FC60-3248-B3B0-D6D3C5375D03}">
      <dsp:nvSpPr>
        <dsp:cNvPr id="0" name=""/>
        <dsp:cNvSpPr/>
      </dsp:nvSpPr>
      <dsp:spPr>
        <a:xfrm>
          <a:off x="0" y="3386693"/>
          <a:ext cx="6245265"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More Serious Assaults: </a:t>
          </a:r>
          <a:r>
            <a:rPr lang="en-GB" sz="2600" kern="1200"/>
            <a:t>Section 20 G.B.H or Section 18 causing G.B.H with Intent.</a:t>
          </a:r>
          <a:endParaRPr lang="en-US" sz="2600" kern="1200"/>
        </a:p>
      </dsp:txBody>
      <dsp:txXfrm>
        <a:off x="50489" y="3437182"/>
        <a:ext cx="6144287" cy="933302"/>
      </dsp:txXfrm>
    </dsp:sp>
    <dsp:sp modelId="{B0C06B36-EFCF-224B-9289-F036761B851E}">
      <dsp:nvSpPr>
        <dsp:cNvPr id="0" name=""/>
        <dsp:cNvSpPr/>
      </dsp:nvSpPr>
      <dsp:spPr>
        <a:xfrm>
          <a:off x="0" y="4495853"/>
          <a:ext cx="6245265"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Homicide: </a:t>
          </a:r>
          <a:r>
            <a:rPr lang="en-GB" sz="2600" kern="1200"/>
            <a:t>Murder and Manslaughter</a:t>
          </a:r>
          <a:r>
            <a:rPr lang="en-GB" sz="2600" b="1" kern="1200"/>
            <a:t> </a:t>
          </a:r>
          <a:endParaRPr lang="en-US" sz="2600" kern="1200"/>
        </a:p>
      </dsp:txBody>
      <dsp:txXfrm>
        <a:off x="50489" y="4546342"/>
        <a:ext cx="6144287"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B4E9-7DCA-2D41-AF45-A290553C302E}">
      <dsp:nvSpPr>
        <dsp:cNvPr id="0" name=""/>
        <dsp:cNvSpPr/>
      </dsp:nvSpPr>
      <dsp:spPr>
        <a:xfrm>
          <a:off x="514162" y="365"/>
          <a:ext cx="5344575" cy="3206745"/>
        </a:xfrm>
        <a:prstGeom prst="roundRect">
          <a:avLst>
            <a:gd name="adj" fmla="val 10000"/>
          </a:avLst>
        </a:prstGeom>
        <a:gradFill rotWithShape="0">
          <a:gsLst>
            <a:gs pos="0">
              <a:schemeClr val="accent2">
                <a:alpha val="90000"/>
                <a:hueOff val="0"/>
                <a:satOff val="0"/>
                <a:lumOff val="0"/>
                <a:alphaOff val="0"/>
                <a:lumMod val="110000"/>
                <a:satMod val="105000"/>
                <a:tint val="67000"/>
              </a:schemeClr>
            </a:gs>
            <a:gs pos="50000">
              <a:schemeClr val="accent2">
                <a:alpha val="90000"/>
                <a:hueOff val="0"/>
                <a:satOff val="0"/>
                <a:lumOff val="0"/>
                <a:alphaOff val="0"/>
                <a:lumMod val="105000"/>
                <a:satMod val="103000"/>
                <a:tint val="73000"/>
              </a:schemeClr>
            </a:gs>
            <a:gs pos="100000">
              <a:schemeClr val="accent2">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There are TWO offences under S39 of the Criminal Justice Act 1988: </a:t>
          </a:r>
        </a:p>
        <a:p>
          <a:pPr marL="285750" lvl="1" indent="-285750" algn="l" defTabSz="1244600">
            <a:lnSpc>
              <a:spcPct val="90000"/>
            </a:lnSpc>
            <a:spcBef>
              <a:spcPct val="0"/>
            </a:spcBef>
            <a:spcAft>
              <a:spcPct val="15000"/>
            </a:spcAft>
            <a:buChar char="•"/>
          </a:pPr>
          <a:r>
            <a:rPr lang="en-US" sz="2800" kern="1200" dirty="0"/>
            <a:t>Common Assault</a:t>
          </a:r>
        </a:p>
        <a:p>
          <a:pPr marL="285750" lvl="1" indent="-285750" algn="l" defTabSz="1244600">
            <a:lnSpc>
              <a:spcPct val="90000"/>
            </a:lnSpc>
            <a:spcBef>
              <a:spcPct val="0"/>
            </a:spcBef>
            <a:spcAft>
              <a:spcPct val="15000"/>
            </a:spcAft>
            <a:buChar char="•"/>
          </a:pPr>
          <a:r>
            <a:rPr lang="en-US" sz="2800" kern="1200" dirty="0"/>
            <a:t>Assault by Beating (Battery)</a:t>
          </a:r>
        </a:p>
      </dsp:txBody>
      <dsp:txXfrm>
        <a:off x="608084" y="94287"/>
        <a:ext cx="5156731" cy="3018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57360">
          <a:off x="4021256" y="2564879"/>
          <a:ext cx="380680" cy="45675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75524" y="2602923"/>
        <a:ext cx="274051" cy="266476"/>
      </dsp:txXfrm>
    </dsp:sp>
    <dsp:sp modelId="{F0B86EEF-77A6-462C-8DDA-95AE51F50815}">
      <dsp:nvSpPr>
        <dsp:cNvPr id="0" name=""/>
        <dsp:cNvSpPr/>
      </dsp:nvSpPr>
      <dsp:spPr>
        <a:xfrm>
          <a:off x="64231" y="3047007"/>
          <a:ext cx="8269324" cy="101500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93960" y="3076736"/>
        <a:ext cx="8209866" cy="955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5CF4-5A43-4E49-AED5-8EFE0F7A5523}">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There is no legal definition of assault. </a:t>
          </a:r>
          <a:br>
            <a:rPr lang="en-GB" sz="2500" b="0" i="0" kern="1200" baseline="0" dirty="0"/>
          </a:br>
          <a:r>
            <a:rPr lang="en-GB" sz="2500" b="0" i="0" kern="1200" baseline="0" dirty="0"/>
            <a:t>However this definition has been referred to in a court of law: R v Brown 1993</a:t>
          </a:r>
          <a:endParaRPr lang="en-US" sz="2500" kern="1200" dirty="0"/>
        </a:p>
      </dsp:txBody>
      <dsp:txXfrm>
        <a:off x="38611" y="38611"/>
        <a:ext cx="6530184" cy="1241038"/>
      </dsp:txXfrm>
    </dsp:sp>
    <dsp:sp modelId="{55DDC20E-18AB-774B-8E42-2C2AC5DB11D8}">
      <dsp:nvSpPr>
        <dsp:cNvPr id="0" name=""/>
        <dsp:cNvSpPr/>
      </dsp:nvSpPr>
      <dsp:spPr>
        <a:xfrm>
          <a:off x="701708" y="1537970"/>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Any act </a:t>
          </a:r>
          <a:r>
            <a:rPr lang="en-GB" sz="2500" b="0" i="0" kern="1200" baseline="0" dirty="0"/>
            <a:t>– The act could be words in a letter, or a telephone call including threatening silences </a:t>
          </a:r>
          <a:endParaRPr lang="en-US" sz="2500" kern="1200" dirty="0"/>
        </a:p>
      </dsp:txBody>
      <dsp:txXfrm>
        <a:off x="740319" y="1576581"/>
        <a:ext cx="6316891" cy="1241038"/>
      </dsp:txXfrm>
    </dsp:sp>
    <dsp:sp modelId="{A4BA74D4-259E-0C44-BD90-486EF892EB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No contact is required</a:t>
          </a:r>
          <a:endParaRPr lang="en-US" sz="2500" kern="1200"/>
        </a:p>
      </dsp:txBody>
      <dsp:txXfrm>
        <a:off x="1442027" y="3114551"/>
        <a:ext cx="6316891" cy="1241038"/>
      </dsp:txXfrm>
    </dsp:sp>
    <dsp:sp modelId="{E333DC1C-AA61-EE4C-A32A-0AC6D989E09A}">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7A3389CD-A120-2B47-AC14-8208B8AB206C}">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EB61-424B-BB41-A666-80C8AD6204CE}">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Causes another person to apprehend </a:t>
          </a:r>
          <a:r>
            <a:rPr lang="en-GB" sz="2500" b="0" i="0" kern="1200" baseline="0" dirty="0"/>
            <a:t>– The action of the suspect leave the victim in no doubt of what he is about to face. </a:t>
          </a:r>
          <a:endParaRPr lang="en-US" sz="2500" kern="1200" dirty="0"/>
        </a:p>
      </dsp:txBody>
      <dsp:txXfrm>
        <a:off x="38611" y="38611"/>
        <a:ext cx="6530184" cy="1241038"/>
      </dsp:txXfrm>
    </dsp:sp>
    <dsp:sp modelId="{0D2DBCE3-9896-3249-8A78-EC0EE7BA5526}">
      <dsp:nvSpPr>
        <dsp:cNvPr id="0" name=""/>
        <dsp:cNvSpPr/>
      </dsp:nvSpPr>
      <dsp:spPr>
        <a:xfrm>
          <a:off x="714432" y="1614613"/>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To apprehend </a:t>
          </a:r>
          <a:r>
            <a:rPr lang="en-GB" sz="2500" b="0" i="0" kern="1200" baseline="0" dirty="0"/>
            <a:t>is to anticipate or fear a certain act or consequence. </a:t>
          </a:r>
          <a:endParaRPr lang="en-US" sz="2500" kern="1200" dirty="0"/>
        </a:p>
      </dsp:txBody>
      <dsp:txXfrm>
        <a:off x="753043" y="1653224"/>
        <a:ext cx="6316891" cy="1241038"/>
      </dsp:txXfrm>
    </dsp:sp>
    <dsp:sp modelId="{CB2905D8-12AA-EF41-BD18-9644256AA1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Apprehension</a:t>
          </a:r>
          <a:r>
            <a:rPr lang="en-GB" sz="2500" b="0" i="0" kern="1200" baseline="0" dirty="0"/>
            <a:t> can come from words, silence or conduct.</a:t>
          </a:r>
          <a:endParaRPr lang="en-US" sz="2500" kern="1200" dirty="0"/>
        </a:p>
      </dsp:txBody>
      <dsp:txXfrm>
        <a:off x="1442027" y="3114551"/>
        <a:ext cx="6316891" cy="1241038"/>
      </dsp:txXfrm>
    </dsp:sp>
    <dsp:sp modelId="{0E3BA44D-2A5D-4746-915B-D5BCBEB2042F}">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8D9EBAD8-4FE5-274F-9552-1C18B7C1C745}">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34675-8B91-7B4F-8153-F49395BFDBAD}">
      <dsp:nvSpPr>
        <dsp:cNvPr id="0" name=""/>
        <dsp:cNvSpPr/>
      </dsp:nvSpPr>
      <dsp:spPr>
        <a:xfrm>
          <a:off x="0" y="2626307"/>
          <a:ext cx="8688324" cy="172185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i="0" kern="1200" baseline="0"/>
            <a:t>A future or conditional threat is </a:t>
          </a:r>
          <a:r>
            <a:rPr lang="en-US" sz="2400" b="0" i="0" u="sng" kern="1200" baseline="0"/>
            <a:t>not </a:t>
          </a:r>
          <a:r>
            <a:rPr lang="en-US" sz="2400" b="0" i="0" kern="1200" baseline="0"/>
            <a:t>an assault. e.g. “I’ll punch your lights out next week” </a:t>
          </a:r>
          <a:endParaRPr lang="en-US" sz="2400" kern="1200"/>
        </a:p>
      </dsp:txBody>
      <dsp:txXfrm>
        <a:off x="0" y="2626307"/>
        <a:ext cx="8688324" cy="1721855"/>
      </dsp:txXfrm>
    </dsp:sp>
    <dsp:sp modelId="{513C80D9-2098-8A49-8187-296B9C827F59}">
      <dsp:nvSpPr>
        <dsp:cNvPr id="0" name=""/>
        <dsp:cNvSpPr/>
      </dsp:nvSpPr>
      <dsp:spPr>
        <a:xfrm rot="10800000">
          <a:off x="0" y="1960"/>
          <a:ext cx="8688324" cy="264821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0" u="sng" kern="1200" baseline="0" dirty="0"/>
            <a:t>Immediate</a:t>
          </a:r>
          <a:r>
            <a:rPr lang="en-US" sz="2400" b="0" i="0" kern="1200" baseline="0" dirty="0"/>
            <a:t> – Not necessary instantaneous but within a minute or two e.g. if a threat is made from outside a house to a victim inside a house, it would take a few moments before it could be carried out. </a:t>
          </a:r>
          <a:endParaRPr lang="en-US" sz="2400" kern="1200" dirty="0"/>
        </a:p>
      </dsp:txBody>
      <dsp:txXfrm rot="10800000">
        <a:off x="0" y="1960"/>
        <a:ext cx="8688324" cy="17207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F847-D915-0749-BC99-545692067868}">
      <dsp:nvSpPr>
        <dsp:cNvPr id="0" name=""/>
        <dsp:cNvSpPr/>
      </dsp:nvSpPr>
      <dsp:spPr>
        <a:xfrm>
          <a:off x="0" y="4151527"/>
          <a:ext cx="11020043" cy="1362304"/>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Personal violence </a:t>
          </a:r>
          <a:r>
            <a:rPr lang="en-GB" sz="2000" b="0" i="0" kern="1200" baseline="0" dirty="0"/>
            <a:t>– The person should fear a violent act being committed against him. </a:t>
          </a:r>
          <a:endParaRPr lang="en-US" sz="2000" kern="1200" dirty="0"/>
        </a:p>
      </dsp:txBody>
      <dsp:txXfrm>
        <a:off x="0" y="4151527"/>
        <a:ext cx="11020043" cy="1362304"/>
      </dsp:txXfrm>
    </dsp:sp>
    <dsp:sp modelId="{4AEC41CC-2EEA-3B4F-8795-D93371AB537E}">
      <dsp:nvSpPr>
        <dsp:cNvPr id="0" name=""/>
        <dsp:cNvSpPr/>
      </dsp:nvSpPr>
      <dsp:spPr>
        <a:xfrm rot="10800000">
          <a:off x="0" y="2075763"/>
          <a:ext cx="11020043" cy="2095223"/>
        </a:xfrm>
        <a:prstGeom prst="upArrowCallou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 “conditional threat” will </a:t>
          </a:r>
          <a:r>
            <a:rPr lang="en-GB" sz="2000" b="1" u="sng" kern="1200"/>
            <a:t>not</a:t>
          </a:r>
          <a:r>
            <a:rPr lang="en-GB" sz="2000" kern="1200"/>
            <a:t> constitute an assault – e.g.</a:t>
          </a:r>
          <a:r>
            <a:rPr lang="en-GB" sz="2000" kern="1200" baseline="0"/>
            <a:t> </a:t>
          </a:r>
          <a:r>
            <a:rPr lang="en-GB" sz="2000" kern="1200"/>
            <a:t>a conditional threat would be a person saying to another “I’d chin you if there wasn’t a copper over there”</a:t>
          </a:r>
          <a:endParaRPr lang="en-US" sz="2000" kern="1200"/>
        </a:p>
      </dsp:txBody>
      <dsp:txXfrm rot="10800000">
        <a:off x="0" y="2075763"/>
        <a:ext cx="11020043" cy="1361413"/>
      </dsp:txXfrm>
    </dsp:sp>
    <dsp:sp modelId="{8DA9E5E1-7E6A-2D40-82B4-3BAEB39DF4D6}">
      <dsp:nvSpPr>
        <dsp:cNvPr id="0" name=""/>
        <dsp:cNvSpPr/>
      </dsp:nvSpPr>
      <dsp:spPr>
        <a:xfrm rot="10800000">
          <a:off x="0" y="974"/>
          <a:ext cx="11020043" cy="209522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a:t>
          </a:r>
          <a:r>
            <a:rPr lang="en-GB" sz="2000" b="0" i="0" kern="120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sz="2000" kern="1200" dirty="0"/>
        </a:p>
      </dsp:txBody>
      <dsp:txXfrm rot="10800000">
        <a:off x="0" y="974"/>
        <a:ext cx="11020043" cy="136141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47098" y="301106"/>
          <a:ext cx="4933821" cy="1818474"/>
        </a:xfrm>
        <a:prstGeom prst="rightArrow">
          <a:avLst>
            <a:gd name="adj1" fmla="val 75000"/>
            <a:gd name="adj2" fmla="val 50000"/>
          </a:avLst>
        </a:prstGeom>
        <a:solidFill>
          <a:schemeClr val="accent3">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A person is guilty of battery if they </a:t>
          </a:r>
          <a:r>
            <a:rPr lang="en-US" sz="2000" b="1" i="1" u="sng" kern="1200" dirty="0"/>
            <a:t>intentionally</a:t>
          </a:r>
          <a:r>
            <a:rPr lang="en-US" sz="2000" kern="1200" dirty="0"/>
            <a:t> or </a:t>
          </a:r>
          <a:r>
            <a:rPr lang="en-US" sz="2000" b="1" i="1" u="sng" kern="1200" dirty="0"/>
            <a:t>recklessly</a:t>
          </a:r>
          <a:r>
            <a:rPr lang="en-US" sz="2000" kern="1200" dirty="0"/>
            <a:t> apply </a:t>
          </a:r>
          <a:r>
            <a:rPr lang="en-US" sz="2000" b="1" i="1" u="sng" kern="1200" dirty="0"/>
            <a:t>unlawful force </a:t>
          </a:r>
          <a:r>
            <a:rPr lang="en-US" sz="2000" kern="1200" dirty="0"/>
            <a:t>on </a:t>
          </a:r>
          <a:r>
            <a:rPr lang="en-US" sz="2000" b="1" i="1" u="sng" kern="1200" dirty="0"/>
            <a:t>another</a:t>
          </a:r>
          <a:r>
            <a:rPr lang="en-US" sz="2000" kern="1200" dirty="0"/>
            <a:t> person</a:t>
          </a:r>
        </a:p>
      </dsp:txBody>
      <dsp:txXfrm>
        <a:off x="3347098" y="528415"/>
        <a:ext cx="4251893" cy="1363856"/>
      </dsp:txXfrm>
    </dsp:sp>
    <dsp:sp modelId="{63778C58-71F6-4602-B2B1-21AA69BD733B}">
      <dsp:nvSpPr>
        <dsp:cNvPr id="0" name=""/>
        <dsp:cNvSpPr/>
      </dsp:nvSpPr>
      <dsp:spPr>
        <a:xfrm>
          <a:off x="17365" y="0"/>
          <a:ext cx="3312368" cy="2528292"/>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40786" y="123421"/>
        <a:ext cx="3065526" cy="2281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2EA7-2ADA-C647-9508-78B6B89FAB81}">
      <dsp:nvSpPr>
        <dsp:cNvPr id="0" name=""/>
        <dsp:cNvSpPr/>
      </dsp:nvSpPr>
      <dsp:spPr>
        <a:xfrm rot="5400000">
          <a:off x="331938"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A32598-5908-D944-8DDB-488FF42B0D50}">
      <dsp:nvSpPr>
        <dsp:cNvPr id="0" name=""/>
        <dsp:cNvSpPr/>
      </dsp:nvSpPr>
      <dsp:spPr>
        <a:xfrm>
          <a:off x="888647"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 force </a:t>
          </a:r>
          <a:r>
            <a:rPr lang="en-GB" sz="2000" b="0" i="0" kern="1200" baseline="0" dirty="0"/>
            <a:t>– Force can be applied in many ways, it involves contact but only the slightest degree of force is required. Force can be applied </a:t>
          </a:r>
          <a:r>
            <a:rPr lang="en-GB" sz="2000" b="1" kern="1200" dirty="0"/>
            <a:t>DIRECTLY</a:t>
          </a:r>
          <a:endParaRPr lang="en-US" sz="2000" kern="1200" dirty="0"/>
        </a:p>
      </dsp:txBody>
      <dsp:txXfrm>
        <a:off x="945808" y="58682"/>
        <a:ext cx="3138387" cy="1837303"/>
      </dsp:txXfrm>
    </dsp:sp>
    <dsp:sp modelId="{BB806F79-4890-4644-9D45-3B782AF13C74}">
      <dsp:nvSpPr>
        <dsp:cNvPr id="0" name=""/>
        <dsp:cNvSpPr/>
      </dsp:nvSpPr>
      <dsp:spPr>
        <a:xfrm>
          <a:off x="1551704" y="2772581"/>
          <a:ext cx="4313587"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9A287-752A-E54E-9FEB-09ABC9405E39}">
      <dsp:nvSpPr>
        <dsp:cNvPr id="0" name=""/>
        <dsp:cNvSpPr/>
      </dsp:nvSpPr>
      <dsp:spPr>
        <a:xfrm>
          <a:off x="888647"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A applies force to B</a:t>
          </a:r>
          <a:r>
            <a:rPr lang="en-GB" sz="2000" kern="1200" baseline="0"/>
            <a:t> </a:t>
          </a:r>
          <a:r>
            <a:rPr lang="en-GB" sz="2000" kern="1200"/>
            <a:t>or</a:t>
          </a:r>
          <a:r>
            <a:rPr lang="en-GB" sz="2000" kern="1200" baseline="0"/>
            <a:t> </a:t>
          </a:r>
          <a:r>
            <a:rPr lang="en-GB" sz="2000" b="1" kern="1200"/>
            <a:t>INDIRECTLY</a:t>
          </a:r>
          <a:r>
            <a:rPr lang="en-GB" sz="2000" b="1" kern="1200" baseline="0"/>
            <a:t> </a:t>
          </a:r>
          <a:r>
            <a:rPr lang="en-GB" sz="2000" kern="1200"/>
            <a:t>e.g. A applies force to B who knocks into C (thereby applying force to C)</a:t>
          </a:r>
          <a:endParaRPr lang="en-US" sz="2000" kern="1200"/>
        </a:p>
      </dsp:txBody>
      <dsp:txXfrm>
        <a:off x="945808" y="2498214"/>
        <a:ext cx="3138387" cy="1837303"/>
      </dsp:txXfrm>
    </dsp:sp>
    <dsp:sp modelId="{6A545619-E1A5-C648-86A1-2BCFD1C31E78}">
      <dsp:nvSpPr>
        <dsp:cNvPr id="0" name=""/>
        <dsp:cNvSpPr/>
      </dsp:nvSpPr>
      <dsp:spPr>
        <a:xfrm rot="16200000">
          <a:off x="4658042"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00B7CD-74F7-5644-8A33-EBA3D7256EC0}">
      <dsp:nvSpPr>
        <dsp:cNvPr id="0" name=""/>
        <dsp:cNvSpPr/>
      </dsp:nvSpPr>
      <dsp:spPr>
        <a:xfrm>
          <a:off x="5214750"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It can include a simple punch or kick, a blow with a stick or the throwing of a stone at someone. Technically mere touching is a battery</a:t>
          </a:r>
          <a:endParaRPr lang="en-US" sz="2000" kern="1200" dirty="0"/>
        </a:p>
      </dsp:txBody>
      <dsp:txXfrm>
        <a:off x="5271911" y="2498214"/>
        <a:ext cx="3138387" cy="1837303"/>
      </dsp:txXfrm>
    </dsp:sp>
    <dsp:sp modelId="{BD24634E-952D-9A4C-A8DF-ECE335BAA59F}">
      <dsp:nvSpPr>
        <dsp:cNvPr id="0" name=""/>
        <dsp:cNvSpPr/>
      </dsp:nvSpPr>
      <dsp:spPr>
        <a:xfrm>
          <a:off x="5214750"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On another </a:t>
          </a:r>
          <a:r>
            <a:rPr lang="en-GB" sz="2000" b="0" i="0" kern="1200" baseline="0" dirty="0"/>
            <a:t>– the force can be applied indirectly e.g. a suspect punches a man carrying a baby, causing him to drop the baby. Force is applied to the baby. </a:t>
          </a:r>
          <a:endParaRPr lang="en-US" sz="2000" kern="1200" dirty="0"/>
        </a:p>
      </dsp:txBody>
      <dsp:txXfrm>
        <a:off x="5271911" y="58682"/>
        <a:ext cx="3138387" cy="18373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1">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07D5F-037B-2E40-B94F-75E33739E88D}">
      <dsp:nvSpPr>
        <dsp:cNvPr id="0" name=""/>
        <dsp:cNvSpPr/>
      </dsp:nvSpPr>
      <dsp:spPr>
        <a:xfrm>
          <a:off x="0" y="185394"/>
          <a:ext cx="3575839" cy="2145503"/>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Unlawfully</a:t>
          </a:r>
          <a:r>
            <a:rPr lang="en-GB" sz="1700" kern="1200"/>
            <a:t> – means ‘without</a:t>
          </a:r>
          <a:r>
            <a:rPr lang="en-GB" sz="1700" kern="1200" baseline="0"/>
            <a:t> lawful justification’</a:t>
          </a:r>
          <a:endParaRPr lang="en-US" sz="1700" kern="1200"/>
        </a:p>
      </dsp:txBody>
      <dsp:txXfrm>
        <a:off x="0" y="185394"/>
        <a:ext cx="3575839" cy="2145503"/>
      </dsp:txXfrm>
    </dsp:sp>
    <dsp:sp modelId="{B14377E9-742E-334B-9AB6-CA7E6CFB9CB8}">
      <dsp:nvSpPr>
        <dsp:cNvPr id="0" name=""/>
        <dsp:cNvSpPr/>
      </dsp:nvSpPr>
      <dsp:spPr>
        <a:xfrm>
          <a:off x="3933423" y="185394"/>
          <a:ext cx="3575839" cy="2145503"/>
        </a:xfrm>
        <a:prstGeom prst="rect">
          <a:avLst/>
        </a:prstGeom>
        <a:gradFill rotWithShape="0">
          <a:gsLst>
            <a:gs pos="0">
              <a:schemeClr val="accent1">
                <a:shade val="80000"/>
                <a:hueOff val="87321"/>
                <a:satOff val="-1564"/>
                <a:lumOff val="6646"/>
                <a:alphaOff val="0"/>
                <a:lumMod val="110000"/>
                <a:satMod val="105000"/>
                <a:tint val="67000"/>
              </a:schemeClr>
            </a:gs>
            <a:gs pos="50000">
              <a:schemeClr val="accent1">
                <a:shade val="80000"/>
                <a:hueOff val="87321"/>
                <a:satOff val="-1564"/>
                <a:lumOff val="6646"/>
                <a:alphaOff val="0"/>
                <a:lumMod val="105000"/>
                <a:satMod val="103000"/>
                <a:tint val="73000"/>
              </a:schemeClr>
            </a:gs>
            <a:gs pos="100000">
              <a:schemeClr val="accent1">
                <a:shade val="80000"/>
                <a:hueOff val="87321"/>
                <a:satOff val="-1564"/>
                <a:lumOff val="66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Maliciously</a:t>
          </a:r>
          <a:r>
            <a:rPr lang="en-GB" sz="1700" kern="1200" dirty="0"/>
            <a:t> – includes intentionally or recklessly - the defendant must realise that there is a risk of some harm being caused to the victim. </a:t>
          </a:r>
          <a:br>
            <a:rPr lang="en-GB" sz="1700" kern="1200" dirty="0"/>
          </a:br>
          <a:r>
            <a:rPr lang="en-US" sz="1700" kern="1200" dirty="0"/>
            <a:t>It is only necessary to prove that the suspect FORESAW a RISK of </a:t>
          </a:r>
          <a:r>
            <a:rPr lang="en-US" sz="1700" u="sng" kern="1200" dirty="0"/>
            <a:t>SOME HARM</a:t>
          </a:r>
          <a:r>
            <a:rPr lang="en-US" sz="1700" kern="1200" dirty="0"/>
            <a:t> and went on to use force against the victim regardless.</a:t>
          </a:r>
        </a:p>
      </dsp:txBody>
      <dsp:txXfrm>
        <a:off x="3933423" y="185394"/>
        <a:ext cx="3575839" cy="2145503"/>
      </dsp:txXfrm>
    </dsp:sp>
    <dsp:sp modelId="{082ED54A-1620-BC42-9E9E-756518F6F628}">
      <dsp:nvSpPr>
        <dsp:cNvPr id="0" name=""/>
        <dsp:cNvSpPr/>
      </dsp:nvSpPr>
      <dsp:spPr>
        <a:xfrm>
          <a:off x="7866847" y="185394"/>
          <a:ext cx="3575839" cy="2145503"/>
        </a:xfrm>
        <a:prstGeom prst="rect">
          <a:avLst/>
        </a:prstGeom>
        <a:gradFill rotWithShape="0">
          <a:gsLst>
            <a:gs pos="0">
              <a:schemeClr val="accent1">
                <a:shade val="80000"/>
                <a:hueOff val="174641"/>
                <a:satOff val="-3128"/>
                <a:lumOff val="13293"/>
                <a:alphaOff val="0"/>
                <a:lumMod val="110000"/>
                <a:satMod val="105000"/>
                <a:tint val="67000"/>
              </a:schemeClr>
            </a:gs>
            <a:gs pos="50000">
              <a:schemeClr val="accent1">
                <a:shade val="80000"/>
                <a:hueOff val="174641"/>
                <a:satOff val="-3128"/>
                <a:lumOff val="13293"/>
                <a:alphaOff val="0"/>
                <a:lumMod val="105000"/>
                <a:satMod val="103000"/>
                <a:tint val="73000"/>
              </a:schemeClr>
            </a:gs>
            <a:gs pos="100000">
              <a:schemeClr val="accent1">
                <a:shade val="80000"/>
                <a:hueOff val="174641"/>
                <a:satOff val="-3128"/>
                <a:lumOff val="13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a:t>
          </a:r>
          <a:r>
            <a:rPr lang="en-US" sz="1700" u="sng" kern="1200"/>
            <a:t>not</a:t>
          </a:r>
          <a:r>
            <a:rPr lang="en-US" sz="1700" kern="1200"/>
            <a:t> necessary to prove that the suspect foresaw the </a:t>
          </a:r>
          <a:r>
            <a:rPr lang="en-US" sz="1700" u="sng" kern="1200"/>
            <a:t>EXTENT</a:t>
          </a:r>
          <a:r>
            <a:rPr lang="en-US" sz="1700" kern="1200"/>
            <a:t> of the </a:t>
          </a:r>
          <a:r>
            <a:rPr lang="en-US" sz="1700" u="sng" kern="1200"/>
            <a:t>actual harm </a:t>
          </a:r>
          <a:r>
            <a:rPr lang="en-US" sz="1700" kern="1200"/>
            <a:t>caused as a result – which may have been far more severe than anticipated</a:t>
          </a:r>
        </a:p>
      </dsp:txBody>
      <dsp:txXfrm>
        <a:off x="7866847" y="185394"/>
        <a:ext cx="3575839" cy="2145503"/>
      </dsp:txXfrm>
    </dsp:sp>
    <dsp:sp modelId="{5528A831-E0E2-BB4F-9741-7F6E8C82913D}">
      <dsp:nvSpPr>
        <dsp:cNvPr id="0" name=""/>
        <dsp:cNvSpPr/>
      </dsp:nvSpPr>
      <dsp:spPr>
        <a:xfrm>
          <a:off x="1966711" y="2688481"/>
          <a:ext cx="3575839" cy="2145503"/>
        </a:xfrm>
        <a:prstGeom prst="rect">
          <a:avLst/>
        </a:prstGeom>
        <a:gradFill rotWithShape="0">
          <a:gsLst>
            <a:gs pos="0">
              <a:schemeClr val="accent1">
                <a:shade val="80000"/>
                <a:hueOff val="261962"/>
                <a:satOff val="-4692"/>
                <a:lumOff val="19939"/>
                <a:alphaOff val="0"/>
                <a:lumMod val="110000"/>
                <a:satMod val="105000"/>
                <a:tint val="67000"/>
              </a:schemeClr>
            </a:gs>
            <a:gs pos="50000">
              <a:schemeClr val="accent1">
                <a:shade val="80000"/>
                <a:hueOff val="261962"/>
                <a:satOff val="-4692"/>
                <a:lumOff val="19939"/>
                <a:alphaOff val="0"/>
                <a:lumMod val="105000"/>
                <a:satMod val="103000"/>
                <a:tint val="73000"/>
              </a:schemeClr>
            </a:gs>
            <a:gs pos="100000">
              <a:schemeClr val="accent1">
                <a:shade val="80000"/>
                <a:hueOff val="261962"/>
                <a:satOff val="-4692"/>
                <a:lumOff val="199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Wounding - </a:t>
          </a:r>
          <a:r>
            <a:rPr lang="en-GB" sz="1700" kern="1200"/>
            <a:t>is the breaking of the whole skin.</a:t>
          </a:r>
          <a:endParaRPr lang="en-US" sz="1700" kern="1200"/>
        </a:p>
      </dsp:txBody>
      <dsp:txXfrm>
        <a:off x="1966711" y="2688481"/>
        <a:ext cx="3575839" cy="2145503"/>
      </dsp:txXfrm>
    </dsp:sp>
    <dsp:sp modelId="{E4FAE524-D157-0A4E-ACDB-8392ABA9D83B}">
      <dsp:nvSpPr>
        <dsp:cNvPr id="0" name=""/>
        <dsp:cNvSpPr/>
      </dsp:nvSpPr>
      <dsp:spPr>
        <a:xfrm>
          <a:off x="5900135" y="2688481"/>
          <a:ext cx="3575839" cy="2145503"/>
        </a:xfrm>
        <a:prstGeom prst="rect">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Inflict</a:t>
          </a:r>
          <a:r>
            <a:rPr lang="en-GB" sz="1700" kern="1200"/>
            <a:t> - there does not need to be a physical</a:t>
          </a:r>
          <a:r>
            <a:rPr lang="en-GB" sz="1700" kern="1200" baseline="0"/>
            <a:t> contact</a:t>
          </a:r>
          <a:r>
            <a:rPr lang="en-GB" sz="1700" kern="1200"/>
            <a:t> and it must be shown that the behaviour of the defendant brought about the resulting harm</a:t>
          </a:r>
          <a:endParaRPr lang="en-US" sz="1700" kern="1200"/>
        </a:p>
      </dsp:txBody>
      <dsp:txXfrm>
        <a:off x="5900135" y="2688481"/>
        <a:ext cx="3575839" cy="2145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71A8-60B6-A942-8D6E-7C10B358FBF2}">
      <dsp:nvSpPr>
        <dsp:cNvPr id="0" name=""/>
        <dsp:cNvSpPr/>
      </dsp:nvSpPr>
      <dsp:spPr>
        <a:xfrm>
          <a:off x="7361" y="809210"/>
          <a:ext cx="2200132" cy="4022116"/>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Whosoever shall </a:t>
          </a:r>
          <a:r>
            <a:rPr lang="en-US" sz="2400" b="1" i="1" u="sng" kern="1200" dirty="0"/>
            <a:t>unlawfully</a:t>
          </a:r>
          <a:r>
            <a:rPr lang="en-US" sz="2400" kern="1200" dirty="0"/>
            <a:t> &amp; </a:t>
          </a:r>
          <a:r>
            <a:rPr lang="en-US" sz="2400" b="1" i="1" u="sng" kern="1200" dirty="0"/>
            <a:t>maliciously</a:t>
          </a:r>
          <a:r>
            <a:rPr lang="en-US" sz="2400" kern="1200" dirty="0"/>
            <a:t> by any means whatsoever </a:t>
          </a:r>
          <a:r>
            <a:rPr lang="en-US" sz="2400" b="1" i="1" u="sng" kern="1200" dirty="0"/>
            <a:t>wound</a:t>
          </a:r>
          <a:r>
            <a:rPr lang="en-US" sz="2400" kern="1200" dirty="0"/>
            <a:t> or </a:t>
          </a:r>
          <a:r>
            <a:rPr lang="en-US" sz="2400" b="1" i="1" u="sng" kern="1200" dirty="0"/>
            <a:t>cause</a:t>
          </a:r>
          <a:r>
            <a:rPr lang="en-US" sz="2400" kern="1200" dirty="0"/>
            <a:t> any grievous bodily harm to any person</a:t>
          </a:r>
          <a:endParaRPr lang="en-US" kern="1200" dirty="0"/>
        </a:p>
      </dsp:txBody>
      <dsp:txXfrm>
        <a:off x="71801" y="873650"/>
        <a:ext cx="2071252" cy="3893236"/>
      </dsp:txXfrm>
    </dsp:sp>
    <dsp:sp modelId="{DCA80800-468A-8546-9570-3218B9BC8835}">
      <dsp:nvSpPr>
        <dsp:cNvPr id="0" name=""/>
        <dsp:cNvSpPr/>
      </dsp:nvSpPr>
      <dsp:spPr>
        <a:xfrm>
          <a:off x="2427506" y="2547452"/>
          <a:ext cx="466428" cy="54563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27506" y="2656578"/>
        <a:ext cx="326500" cy="327380"/>
      </dsp:txXfrm>
    </dsp:sp>
    <dsp:sp modelId="{B8649201-8F0B-3341-930D-FE4E544F60BB}">
      <dsp:nvSpPr>
        <dsp:cNvPr id="0" name=""/>
        <dsp:cNvSpPr/>
      </dsp:nvSpPr>
      <dsp:spPr>
        <a:xfrm>
          <a:off x="3087546" y="809210"/>
          <a:ext cx="2200132" cy="4022116"/>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 </a:t>
          </a:r>
          <a:r>
            <a:rPr lang="en-US" sz="2400" b="1" i="1" u="sng" kern="1200" dirty="0"/>
            <a:t>INTENT </a:t>
          </a:r>
          <a:r>
            <a:rPr lang="en-US" sz="2400" kern="1200" dirty="0"/>
            <a:t>to do some grievous bodily harm to any person</a:t>
          </a:r>
          <a:endParaRPr lang="en-US" kern="1200" dirty="0"/>
        </a:p>
      </dsp:txBody>
      <dsp:txXfrm>
        <a:off x="3151986" y="873650"/>
        <a:ext cx="2071252" cy="3893236"/>
      </dsp:txXfrm>
    </dsp:sp>
    <dsp:sp modelId="{BC6D6175-77ED-1F47-B885-B23553D7F5BB}">
      <dsp:nvSpPr>
        <dsp:cNvPr id="0" name=""/>
        <dsp:cNvSpPr/>
      </dsp:nvSpPr>
      <dsp:spPr>
        <a:xfrm>
          <a:off x="5507691" y="2547452"/>
          <a:ext cx="466428" cy="54563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507691" y="2656578"/>
        <a:ext cx="326500" cy="327380"/>
      </dsp:txXfrm>
    </dsp:sp>
    <dsp:sp modelId="{F971D264-C1D9-0A4B-A339-783CA72993B4}">
      <dsp:nvSpPr>
        <dsp:cNvPr id="0" name=""/>
        <dsp:cNvSpPr/>
      </dsp:nvSpPr>
      <dsp:spPr>
        <a:xfrm>
          <a:off x="6167731" y="809210"/>
          <a:ext cx="2200132" cy="4022116"/>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with intent to resist or prevent the </a:t>
          </a:r>
          <a:r>
            <a:rPr lang="en-US" sz="2400" b="1" i="1" u="sng" kern="1200" dirty="0"/>
            <a:t>lawful apprehension </a:t>
          </a:r>
          <a:r>
            <a:rPr lang="en-US" sz="2400" kern="1200" dirty="0"/>
            <a:t>or detainer of any person shall be guilty of an offence</a:t>
          </a:r>
          <a:endParaRPr lang="en-US" kern="1200" dirty="0"/>
        </a:p>
      </dsp:txBody>
      <dsp:txXfrm>
        <a:off x="6232171" y="873650"/>
        <a:ext cx="2071252" cy="38932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AB83-3E60-4143-BCA1-834DB11033BE}">
      <dsp:nvSpPr>
        <dsp:cNvPr id="0" name=""/>
        <dsp:cNvSpPr/>
      </dsp:nvSpPr>
      <dsp:spPr>
        <a:xfrm>
          <a:off x="0" y="60870"/>
          <a:ext cx="6900512" cy="63648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By any means whatsoever </a:t>
          </a:r>
          <a:r>
            <a:rPr lang="en-US" sz="1600" kern="1200"/>
            <a:t>– harm can be produced in any way but a connection between the means and the harm must be proved. </a:t>
          </a:r>
        </a:p>
      </dsp:txBody>
      <dsp:txXfrm>
        <a:off x="31070" y="91940"/>
        <a:ext cx="6838372" cy="574340"/>
      </dsp:txXfrm>
    </dsp:sp>
    <dsp:sp modelId="{E2623169-38F9-6D4C-8E55-CFFC5BEE81E5}">
      <dsp:nvSpPr>
        <dsp:cNvPr id="0" name=""/>
        <dsp:cNvSpPr/>
      </dsp:nvSpPr>
      <dsp:spPr>
        <a:xfrm>
          <a:off x="0" y="743430"/>
          <a:ext cx="6900512" cy="636480"/>
        </a:xfrm>
        <a:prstGeom prst="roundRect">
          <a:avLst/>
        </a:prstGeom>
        <a:solidFill>
          <a:schemeClr val="accent3">
            <a:alpha val="90000"/>
            <a:hueOff val="0"/>
            <a:satOff val="0"/>
            <a:lumOff val="0"/>
            <a:alphaOff val="-571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Wound - </a:t>
          </a:r>
          <a:r>
            <a:rPr lang="en-US" sz="1600" kern="1200"/>
            <a:t>the breaking of the whole skin e.g. a cut which goes right through all the layers of the skin whether externally or internally.</a:t>
          </a:r>
        </a:p>
      </dsp:txBody>
      <dsp:txXfrm>
        <a:off x="31070" y="774500"/>
        <a:ext cx="6838372" cy="574340"/>
      </dsp:txXfrm>
    </dsp:sp>
    <dsp:sp modelId="{0691051B-F3AE-AF44-BE43-B852AF2B4196}">
      <dsp:nvSpPr>
        <dsp:cNvPr id="0" name=""/>
        <dsp:cNvSpPr/>
      </dsp:nvSpPr>
      <dsp:spPr>
        <a:xfrm>
          <a:off x="0" y="1425990"/>
          <a:ext cx="6900512" cy="636480"/>
        </a:xfrm>
        <a:prstGeom prst="roundRect">
          <a:avLst/>
        </a:prstGeom>
        <a:solidFill>
          <a:schemeClr val="accent3">
            <a:alpha val="90000"/>
            <a:hueOff val="0"/>
            <a:satOff val="0"/>
            <a:lumOff val="0"/>
            <a:alphaOff val="-1142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Cause</a:t>
          </a:r>
          <a:r>
            <a:rPr lang="en-US" sz="1600" kern="1200"/>
            <a:t> –</a:t>
          </a:r>
          <a:r>
            <a:rPr lang="en-US" sz="1600" kern="1200" baseline="0"/>
            <a:t> is to make something happen it is a wider term than inflict. </a:t>
          </a:r>
          <a:endParaRPr lang="en-US" sz="1600" kern="1200"/>
        </a:p>
      </dsp:txBody>
      <dsp:txXfrm>
        <a:off x="31070" y="1457060"/>
        <a:ext cx="6838372" cy="574340"/>
      </dsp:txXfrm>
    </dsp:sp>
    <dsp:sp modelId="{A099140C-6C59-4241-A652-D94097073AC0}">
      <dsp:nvSpPr>
        <dsp:cNvPr id="0" name=""/>
        <dsp:cNvSpPr/>
      </dsp:nvSpPr>
      <dsp:spPr>
        <a:xfrm>
          <a:off x="0" y="2108550"/>
          <a:ext cx="6900512" cy="636480"/>
        </a:xfrm>
        <a:prstGeom prst="roundRect">
          <a:avLst/>
        </a:prstGeom>
        <a:solidFill>
          <a:schemeClr val="accent3">
            <a:alpha val="90000"/>
            <a:hueOff val="0"/>
            <a:satOff val="0"/>
            <a:lumOff val="0"/>
            <a:alphaOff val="-1714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baseline="0"/>
            <a:t>Intent</a:t>
          </a:r>
          <a:r>
            <a:rPr lang="en-US" sz="1600" kern="1200" baseline="0"/>
            <a:t> – there requires a specific intent to wound or cause GBH. This is sometimes difficult to prove, although some obvious examples are</a:t>
          </a:r>
          <a:endParaRPr lang="en-US" sz="1600" kern="1200"/>
        </a:p>
      </dsp:txBody>
      <dsp:txXfrm>
        <a:off x="31070" y="2139620"/>
        <a:ext cx="6838372" cy="574340"/>
      </dsp:txXfrm>
    </dsp:sp>
    <dsp:sp modelId="{E307827B-A38A-8F42-8EFD-31C36EB5988E}">
      <dsp:nvSpPr>
        <dsp:cNvPr id="0" name=""/>
        <dsp:cNvSpPr/>
      </dsp:nvSpPr>
      <dsp:spPr>
        <a:xfrm>
          <a:off x="0" y="2791110"/>
          <a:ext cx="6900512" cy="636480"/>
        </a:xfrm>
        <a:prstGeom prst="roundRect">
          <a:avLst/>
        </a:prstGeom>
        <a:solidFill>
          <a:schemeClr val="accent3">
            <a:alpha val="90000"/>
            <a:hueOff val="0"/>
            <a:satOff val="0"/>
            <a:lumOff val="0"/>
            <a:alphaOff val="-2285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-a weapon is used</a:t>
          </a:r>
          <a:endParaRPr lang="en-US" sz="1600" kern="1200"/>
        </a:p>
      </dsp:txBody>
      <dsp:txXfrm>
        <a:off x="31070" y="2822180"/>
        <a:ext cx="6838372" cy="574340"/>
      </dsp:txXfrm>
    </dsp:sp>
    <dsp:sp modelId="{50BFA72A-8598-5E49-A49A-10B17EDF7A0D}">
      <dsp:nvSpPr>
        <dsp:cNvPr id="0" name=""/>
        <dsp:cNvSpPr/>
      </dsp:nvSpPr>
      <dsp:spPr>
        <a:xfrm>
          <a:off x="0" y="3473670"/>
          <a:ext cx="6900512" cy="636480"/>
        </a:xfrm>
        <a:prstGeom prst="roundRect">
          <a:avLst/>
        </a:prstGeom>
        <a:solidFill>
          <a:schemeClr val="accent3">
            <a:alpha val="90000"/>
            <a:hueOff val="0"/>
            <a:satOff val="0"/>
            <a:lumOff val="0"/>
            <a:alphaOff val="-2857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-repeated or planned attacks</a:t>
          </a:r>
          <a:endParaRPr lang="en-US" sz="1600" kern="1200"/>
        </a:p>
      </dsp:txBody>
      <dsp:txXfrm>
        <a:off x="31070" y="3504740"/>
        <a:ext cx="6838372" cy="574340"/>
      </dsp:txXfrm>
    </dsp:sp>
    <dsp:sp modelId="{C0357C1D-F44E-E44E-83EA-C6391A034123}">
      <dsp:nvSpPr>
        <dsp:cNvPr id="0" name=""/>
        <dsp:cNvSpPr/>
      </dsp:nvSpPr>
      <dsp:spPr>
        <a:xfrm>
          <a:off x="0" y="4156230"/>
          <a:ext cx="6900512" cy="636480"/>
        </a:xfrm>
        <a:prstGeom prst="roundRect">
          <a:avLst/>
        </a:prstGeom>
        <a:solidFill>
          <a:schemeClr val="accent3">
            <a:alpha val="90000"/>
            <a:hueOff val="0"/>
            <a:satOff val="0"/>
            <a:lumOff val="0"/>
            <a:alphaOff val="-3428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t>
          </a:r>
          <a:r>
            <a:rPr lang="en-US" sz="1600" kern="1200" baseline="0"/>
            <a:t>deliberate selection of a weapon or article adapted to cause injury – breaking a glass before an attack</a:t>
          </a:r>
          <a:endParaRPr lang="en-US" sz="1600" kern="1200"/>
        </a:p>
      </dsp:txBody>
      <dsp:txXfrm>
        <a:off x="31070" y="4187300"/>
        <a:ext cx="6838372" cy="574340"/>
      </dsp:txXfrm>
    </dsp:sp>
    <dsp:sp modelId="{6A964540-406A-C842-B29D-7D50AD0BCAAB}">
      <dsp:nvSpPr>
        <dsp:cNvPr id="0" name=""/>
        <dsp:cNvSpPr/>
      </dsp:nvSpPr>
      <dsp:spPr>
        <a:xfrm>
          <a:off x="0" y="4838790"/>
          <a:ext cx="6900512" cy="63648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-prior threats </a:t>
          </a:r>
          <a:endParaRPr lang="en-US" sz="1600" kern="1200"/>
        </a:p>
      </dsp:txBody>
      <dsp:txXfrm>
        <a:off x="31070" y="4869860"/>
        <a:ext cx="6838372" cy="5743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6071-8742-F844-B536-BF178CD20F86}">
      <dsp:nvSpPr>
        <dsp:cNvPr id="0" name=""/>
        <dsp:cNvSpPr/>
      </dsp:nvSpPr>
      <dsp:spPr>
        <a:xfrm>
          <a:off x="0" y="83276"/>
          <a:ext cx="7920880" cy="2091375"/>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an offence to administer poison or other noxious substance with intent to injure, aggrieve or annoy a person</a:t>
          </a:r>
        </a:p>
      </dsp:txBody>
      <dsp:txXfrm>
        <a:off x="102093" y="185369"/>
        <a:ext cx="7716694" cy="1887189"/>
      </dsp:txXfrm>
    </dsp:sp>
    <dsp:sp modelId="{83E009AF-230B-C54A-B698-2ED8AF9CF5B7}">
      <dsp:nvSpPr>
        <dsp:cNvPr id="0" name=""/>
        <dsp:cNvSpPr/>
      </dsp:nvSpPr>
      <dsp:spPr>
        <a:xfrm>
          <a:off x="0" y="2361852"/>
          <a:ext cx="7920880" cy="2091375"/>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Whosoever shall </a:t>
          </a:r>
          <a:r>
            <a:rPr lang="en-GB" sz="2400" b="1" i="1" kern="1200" dirty="0"/>
            <a:t>unlawfully</a:t>
          </a:r>
          <a:r>
            <a:rPr lang="en-GB" sz="2400" kern="1200" dirty="0"/>
            <a:t> &amp; </a:t>
          </a:r>
          <a:r>
            <a:rPr lang="en-GB" sz="2400" b="1" i="1" kern="1200" dirty="0"/>
            <a:t>maliciously</a:t>
          </a:r>
          <a:r>
            <a:rPr lang="en-GB" sz="2400" kern="1200" dirty="0"/>
            <a:t> administer to or cause to be administered to or taken by any other person any poison or other destructive or </a:t>
          </a:r>
          <a:r>
            <a:rPr lang="en-GB" sz="2400" b="1" i="1" kern="1200" dirty="0"/>
            <a:t>noxious</a:t>
          </a:r>
          <a:r>
            <a:rPr lang="en-GB" sz="2400" kern="1200" dirty="0"/>
            <a:t> thing, with intent to injure, aggrieve, or annoy such person, shall be guilty of an offence</a:t>
          </a:r>
        </a:p>
      </dsp:txBody>
      <dsp:txXfrm>
        <a:off x="102093" y="2463945"/>
        <a:ext cx="7716694" cy="18871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3035" y="833907"/>
          <a:ext cx="2408207" cy="14449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3035" y="833907"/>
        <a:ext cx="2408207" cy="1444924"/>
      </dsp:txXfrm>
    </dsp:sp>
    <dsp:sp modelId="{330681E5-8C18-467D-BA1F-D60EFC7517C8}">
      <dsp:nvSpPr>
        <dsp:cNvPr id="0" name=""/>
        <dsp:cNvSpPr/>
      </dsp:nvSpPr>
      <dsp:spPr>
        <a:xfrm>
          <a:off x="2652063" y="833907"/>
          <a:ext cx="2408207" cy="144492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S.39 CJA 1988 Assault/Batt.</a:t>
          </a:r>
        </a:p>
      </dsp:txBody>
      <dsp:txXfrm>
        <a:off x="2652063" y="833907"/>
        <a:ext cx="2408207" cy="1444924"/>
      </dsp:txXfrm>
    </dsp:sp>
    <dsp:sp modelId="{088603E3-7419-46D7-9781-49D77CB449BE}">
      <dsp:nvSpPr>
        <dsp:cNvPr id="0" name=""/>
        <dsp:cNvSpPr/>
      </dsp:nvSpPr>
      <dsp:spPr>
        <a:xfrm>
          <a:off x="5301092" y="833907"/>
          <a:ext cx="2408207" cy="14449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ABH S.47</a:t>
          </a:r>
        </a:p>
      </dsp:txBody>
      <dsp:txXfrm>
        <a:off x="5301092" y="833907"/>
        <a:ext cx="2408207" cy="1444924"/>
      </dsp:txXfrm>
    </dsp:sp>
    <dsp:sp modelId="{EA2E9CC5-5FE8-46F1-8EA2-93C6E2D79198}">
      <dsp:nvSpPr>
        <dsp:cNvPr id="0" name=""/>
        <dsp:cNvSpPr/>
      </dsp:nvSpPr>
      <dsp:spPr>
        <a:xfrm>
          <a:off x="7950120" y="833907"/>
          <a:ext cx="2408207" cy="14449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Wounding or GBH S.20</a:t>
          </a:r>
        </a:p>
      </dsp:txBody>
      <dsp:txXfrm>
        <a:off x="7950120" y="833907"/>
        <a:ext cx="2408207" cy="14449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70B67-C308-064E-BCFE-161EA926A0A6}" type="datetimeFigureOut">
              <a:rPr lang="en-US" smtClean="0"/>
              <a:t>10/30/22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C8E4A-5A90-B641-AD2D-E68BA0EA6BD7}" type="slidenum">
              <a:rPr lang="en-US" smtClean="0"/>
              <a:t>‹#›</a:t>
            </a:fld>
            <a:endParaRPr lang="en-US"/>
          </a:p>
        </p:txBody>
      </p:sp>
    </p:spTree>
    <p:extLst>
      <p:ext uri="{BB962C8B-B14F-4D97-AF65-F5344CB8AC3E}">
        <p14:creationId xmlns:p14="http://schemas.microsoft.com/office/powerpoint/2010/main" val="100134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7</a:t>
            </a:fld>
            <a:endParaRPr lang="en-US"/>
          </a:p>
        </p:txBody>
      </p:sp>
    </p:spTree>
    <p:extLst>
      <p:ext uri="{BB962C8B-B14F-4D97-AF65-F5344CB8AC3E}">
        <p14:creationId xmlns:p14="http://schemas.microsoft.com/office/powerpoint/2010/main" val="175784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9</a:t>
            </a:fld>
            <a:endParaRPr lang="en-US"/>
          </a:p>
        </p:txBody>
      </p:sp>
    </p:spTree>
    <p:extLst>
      <p:ext uri="{BB962C8B-B14F-4D97-AF65-F5344CB8AC3E}">
        <p14:creationId xmlns:p14="http://schemas.microsoft.com/office/powerpoint/2010/main" val="3210517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10</a:t>
            </a:fld>
            <a:endParaRPr lang="en-US"/>
          </a:p>
        </p:txBody>
      </p:sp>
    </p:spTree>
    <p:extLst>
      <p:ext uri="{BB962C8B-B14F-4D97-AF65-F5344CB8AC3E}">
        <p14:creationId xmlns:p14="http://schemas.microsoft.com/office/powerpoint/2010/main" val="2358832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11</a:t>
            </a:fld>
            <a:endParaRPr lang="en-US"/>
          </a:p>
        </p:txBody>
      </p:sp>
    </p:spTree>
    <p:extLst>
      <p:ext uri="{BB962C8B-B14F-4D97-AF65-F5344CB8AC3E}">
        <p14:creationId xmlns:p14="http://schemas.microsoft.com/office/powerpoint/2010/main" val="3781509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12</a:t>
            </a:fld>
            <a:endParaRPr lang="en-US"/>
          </a:p>
        </p:txBody>
      </p:sp>
    </p:spTree>
    <p:extLst>
      <p:ext uri="{BB962C8B-B14F-4D97-AF65-F5344CB8AC3E}">
        <p14:creationId xmlns:p14="http://schemas.microsoft.com/office/powerpoint/2010/main" val="2512705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16</a:t>
            </a:fld>
            <a:endParaRPr lang="en-US"/>
          </a:p>
        </p:txBody>
      </p:sp>
    </p:spTree>
    <p:extLst>
      <p:ext uri="{BB962C8B-B14F-4D97-AF65-F5344CB8AC3E}">
        <p14:creationId xmlns:p14="http://schemas.microsoft.com/office/powerpoint/2010/main" val="16714397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21</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b="1" baseline="0"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32</a:t>
            </a:fld>
            <a:endParaRPr lang="en-US"/>
          </a:p>
        </p:txBody>
      </p:sp>
    </p:spTree>
    <p:extLst>
      <p:ext uri="{BB962C8B-B14F-4D97-AF65-F5344CB8AC3E}">
        <p14:creationId xmlns:p14="http://schemas.microsoft.com/office/powerpoint/2010/main" val="152325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36</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37</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38</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39</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42</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43</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46</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47</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48</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49</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2400" b="1" baseline="10000" dirty="0">
                <a:solidFill>
                  <a:srgbClr val="FF9900"/>
                </a:solidFill>
              </a:rPr>
              <a:t>A </a:t>
            </a:r>
            <a:r>
              <a:rPr lang="en-GB" altLang="en-US" sz="2800" dirty="0">
                <a:solidFill>
                  <a:schemeClr val="bg1"/>
                </a:solidFill>
              </a:rPr>
              <a:t> </a:t>
            </a:r>
            <a:r>
              <a:rPr lang="en-GB" altLang="en-US" dirty="0">
                <a:solidFill>
                  <a:schemeClr val="bg1"/>
                </a:solidFill>
              </a:rPr>
              <a:t>Section 18 GBH</a:t>
            </a:r>
          </a:p>
          <a:p>
            <a:pPr eaLnBrk="1" hangingPunct="1">
              <a:buFontTx/>
              <a:buNone/>
            </a:pPr>
            <a:r>
              <a:rPr lang="en-US" altLang="en-US" sz="2400" b="1" baseline="10000" dirty="0">
                <a:solidFill>
                  <a:srgbClr val="FF9900"/>
                </a:solidFill>
              </a:rPr>
              <a:t>B </a:t>
            </a:r>
            <a:r>
              <a:rPr lang="en-US" altLang="en-US" sz="2800" dirty="0"/>
              <a:t> </a:t>
            </a:r>
            <a:r>
              <a:rPr lang="en-US" altLang="en-US" dirty="0">
                <a:solidFill>
                  <a:schemeClr val="bg1"/>
                </a:solidFill>
              </a:rPr>
              <a:t>Section 47 ABH</a:t>
            </a:r>
          </a:p>
          <a:p>
            <a:pPr eaLnBrk="1" hangingPunct="1">
              <a:buFontTx/>
              <a:buNone/>
            </a:pPr>
            <a:r>
              <a:rPr lang="en-US" altLang="en-US" sz="2400" b="1" baseline="10000" dirty="0">
                <a:solidFill>
                  <a:srgbClr val="FF9900"/>
                </a:solidFill>
              </a:rPr>
              <a:t>C </a:t>
            </a:r>
            <a:r>
              <a:rPr lang="en-US" altLang="en-US" sz="2800" dirty="0"/>
              <a:t> </a:t>
            </a:r>
            <a:r>
              <a:rPr lang="en-US" altLang="en-US" dirty="0">
                <a:solidFill>
                  <a:schemeClr val="bg1"/>
                </a:solidFill>
              </a:rPr>
              <a:t>Racially Aggravated Assault</a:t>
            </a:r>
          </a:p>
          <a:p>
            <a:pPr eaLnBrk="1" hangingPunct="1">
              <a:buFontTx/>
              <a:buNone/>
            </a:pPr>
            <a:r>
              <a:rPr lang="en-US" altLang="en-US" sz="2400" b="1" baseline="10000" dirty="0">
                <a:solidFill>
                  <a:srgbClr val="FF9900"/>
                </a:solidFill>
              </a:rPr>
              <a:t>D   </a:t>
            </a:r>
            <a:r>
              <a:rPr lang="en-US" altLang="en-US" sz="2400" baseline="10000" dirty="0">
                <a:solidFill>
                  <a:schemeClr val="bg1"/>
                </a:solidFill>
              </a:rPr>
              <a:t>Section</a:t>
            </a:r>
            <a:r>
              <a:rPr lang="en-US" altLang="en-US" sz="2400" dirty="0">
                <a:solidFill>
                  <a:schemeClr val="bg1"/>
                </a:solidFill>
              </a:rPr>
              <a:t> </a:t>
            </a:r>
            <a:r>
              <a:rPr lang="en-US" altLang="en-US" sz="1600" dirty="0">
                <a:solidFill>
                  <a:schemeClr val="bg1"/>
                </a:solidFill>
              </a:rPr>
              <a:t>20 GBH</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50</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51</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D03D-8E29-E965-3314-13378D8785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D50E67-AC3F-FD33-E833-154C31C26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249F72-161F-9860-AAD8-8726ACEE0FAA}"/>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5" name="Footer Placeholder 4">
            <a:extLst>
              <a:ext uri="{FF2B5EF4-FFF2-40B4-BE49-F238E27FC236}">
                <a16:creationId xmlns:a16="http://schemas.microsoft.com/office/drawing/2014/main" id="{600ED8D6-D1AE-0210-A6DC-BE73615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30360-A5D8-01D7-80ED-B79FF7FBC1C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75696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771-6333-6318-F59A-B8C88344D5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7B552C-E909-6067-D517-4FAA8D42A5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C3181E-EFD2-3C6A-7F57-6A90D3542479}"/>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5" name="Footer Placeholder 4">
            <a:extLst>
              <a:ext uri="{FF2B5EF4-FFF2-40B4-BE49-F238E27FC236}">
                <a16:creationId xmlns:a16="http://schemas.microsoft.com/office/drawing/2014/main" id="{E3EBA76D-8861-5BC4-933B-02AF01671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6E412-28D0-4277-C62B-6215204ABBA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360062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C3F-CE63-DB7A-0AE4-856FD1F8BA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693B77-2D87-294B-F3F5-FE3711D5F4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AFED4B-AE45-95B0-64EE-98E9AE5EB37F}"/>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5" name="Footer Placeholder 4">
            <a:extLst>
              <a:ext uri="{FF2B5EF4-FFF2-40B4-BE49-F238E27FC236}">
                <a16:creationId xmlns:a16="http://schemas.microsoft.com/office/drawing/2014/main" id="{A056BF18-A145-64A8-7D40-643C31F8E2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1A5CF-0240-83BF-C4AA-E1B08FF405D9}"/>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6101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B09C-CCE5-EF67-0C73-E8ABCB06BC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F1131-5E13-AB59-CFFC-C98A6340C4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9F5947-F1FB-50DA-47AA-A8DCC2F16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BDC9E9-82B3-732F-FCAF-EEFDD73190CD}"/>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6" name="Footer Placeholder 5">
            <a:extLst>
              <a:ext uri="{FF2B5EF4-FFF2-40B4-BE49-F238E27FC236}">
                <a16:creationId xmlns:a16="http://schemas.microsoft.com/office/drawing/2014/main" id="{90FC0D71-8EB0-B9E1-83CC-8C2A1B13F0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3DCD0-251C-FBA6-B35D-08506FEF4791}"/>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84880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890B-F87E-A72A-EEC2-CCD4683C1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475CA7-4E51-D42A-EEEA-692EEF188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0CA6-AB74-7ED6-75FE-00B40D2142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0D2D72-F7B9-10F5-F1BD-681778DAA8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19D06C-DB04-BE40-5403-6BEEAFCB2A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D774EB-1F6B-1EFF-7527-EA84BA6C8988}"/>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8" name="Footer Placeholder 7">
            <a:extLst>
              <a:ext uri="{FF2B5EF4-FFF2-40B4-BE49-F238E27FC236}">
                <a16:creationId xmlns:a16="http://schemas.microsoft.com/office/drawing/2014/main" id="{2507F00F-AF2E-CC1F-653A-F2F49C35F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3C17-1F73-B22F-05F3-D41D1603370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11030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CD9-87FA-82D8-0DC2-2389E893EE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6C21F5-B496-91EC-DD96-0ACE0F632BCD}"/>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4" name="Footer Placeholder 3">
            <a:extLst>
              <a:ext uri="{FF2B5EF4-FFF2-40B4-BE49-F238E27FC236}">
                <a16:creationId xmlns:a16="http://schemas.microsoft.com/office/drawing/2014/main" id="{A3AEF30D-F315-87CF-80BA-AD2A8584A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310365-1144-2649-6368-A29A32266F7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40544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5E9EA-46D1-F7C4-82D6-0CC1D0AE40A6}"/>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3" name="Footer Placeholder 2">
            <a:extLst>
              <a:ext uri="{FF2B5EF4-FFF2-40B4-BE49-F238E27FC236}">
                <a16:creationId xmlns:a16="http://schemas.microsoft.com/office/drawing/2014/main" id="{2D43B11F-3C5A-0E62-F51D-8CD9D5C29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93276-1708-3103-B300-6C1660BB3D5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53619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7C5-B503-B630-DDDB-BAA4B59C30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CB92D8-D0D7-323D-9158-7A7E969CC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804CCE-408E-826B-EDF0-3A531A9CB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FF707F-582D-E616-9371-48DC2F369A93}"/>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6" name="Footer Placeholder 5">
            <a:extLst>
              <a:ext uri="{FF2B5EF4-FFF2-40B4-BE49-F238E27FC236}">
                <a16:creationId xmlns:a16="http://schemas.microsoft.com/office/drawing/2014/main" id="{1858861B-9B5D-2CB4-DE62-9C4FD0DB4B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B28E5-649A-82BA-9F63-D3FE932E4932}"/>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5006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2D1F-776D-5530-EAF5-B2588C075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112E83-2A78-CD37-4FD2-7D3BD6449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065588-4EA6-929D-E9A7-4390130F3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8A739-5262-541A-9090-D17C12CCE2C7}"/>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6" name="Footer Placeholder 5">
            <a:extLst>
              <a:ext uri="{FF2B5EF4-FFF2-40B4-BE49-F238E27FC236}">
                <a16:creationId xmlns:a16="http://schemas.microsoft.com/office/drawing/2014/main" id="{406E72A4-6D52-8DE5-5F96-BD14F71AD9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40349C-D82A-BEBC-F0D5-0C6DA6FF67D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82070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5C90-F5C9-C8D9-9541-CB85EBCE1A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AB62DD-7E1E-932D-9D3E-48D2BB98DE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90B68-28A1-8285-E28A-46412350FE91}"/>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5" name="Footer Placeholder 4">
            <a:extLst>
              <a:ext uri="{FF2B5EF4-FFF2-40B4-BE49-F238E27FC236}">
                <a16:creationId xmlns:a16="http://schemas.microsoft.com/office/drawing/2014/main" id="{97FD12AD-D0DC-40D4-3362-F9509E822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11ABC0-BA22-90CC-643F-C1F4BE6A203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7360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D658C1-9AF3-3EC4-1274-C95B3FC68E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91A58-62DA-0D2B-398F-AE88823E86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BFBF46-0D74-6334-B5E1-4EF120A68696}"/>
              </a:ext>
            </a:extLst>
          </p:cNvPr>
          <p:cNvSpPr>
            <a:spLocks noGrp="1"/>
          </p:cNvSpPr>
          <p:nvPr>
            <p:ph type="dt" sz="half" idx="10"/>
          </p:nvPr>
        </p:nvSpPr>
        <p:spPr/>
        <p:txBody>
          <a:bodyPr/>
          <a:lstStyle/>
          <a:p>
            <a:fld id="{F0D4198D-C690-D447-BDCA-B42E263CBD40}" type="datetimeFigureOut">
              <a:rPr lang="en-US" smtClean="0"/>
              <a:t>10/30/22</a:t>
            </a:fld>
            <a:endParaRPr lang="en-US"/>
          </a:p>
        </p:txBody>
      </p:sp>
      <p:sp>
        <p:nvSpPr>
          <p:cNvPr id="5" name="Footer Placeholder 4">
            <a:extLst>
              <a:ext uri="{FF2B5EF4-FFF2-40B4-BE49-F238E27FC236}">
                <a16:creationId xmlns:a16="http://schemas.microsoft.com/office/drawing/2014/main" id="{69C14AEB-4EAF-7CE0-9D06-C83B61DBE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BAF75-3D46-49C9-3B96-290E619D78BD}"/>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9515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4DE97-751B-6B12-3137-BD17CB3A6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7C2640-93C2-30D6-1F30-0C92F8E97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D0EE75-3D07-8CEF-766C-FFB19E91E7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4198D-C690-D447-BDCA-B42E263CBD40}" type="datetimeFigureOut">
              <a:rPr lang="en-US" smtClean="0"/>
              <a:t>10/30/22</a:t>
            </a:fld>
            <a:endParaRPr lang="en-US"/>
          </a:p>
        </p:txBody>
      </p:sp>
      <p:sp>
        <p:nvSpPr>
          <p:cNvPr id="5" name="Footer Placeholder 4">
            <a:extLst>
              <a:ext uri="{FF2B5EF4-FFF2-40B4-BE49-F238E27FC236}">
                <a16:creationId xmlns:a16="http://schemas.microsoft.com/office/drawing/2014/main" id="{F188E19B-F288-9344-216E-2F154409E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FD4735-124F-1184-600B-EC3EB5C20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87E8B-5CA7-6947-B31A-FA536FC3C546}" type="slidenum">
              <a:rPr lang="en-US" smtClean="0"/>
              <a:t>‹#›</a:t>
            </a:fld>
            <a:endParaRPr lang="en-US"/>
          </a:p>
        </p:txBody>
      </p:sp>
    </p:spTree>
    <p:extLst>
      <p:ext uri="{BB962C8B-B14F-4D97-AF65-F5344CB8AC3E}">
        <p14:creationId xmlns:p14="http://schemas.microsoft.com/office/powerpoint/2010/main" val="1247791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jpeg"/><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30.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36.jpeg"/></Relationships>
</file>

<file path=ppt/slides/_rels/slide3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2.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44.png"/><Relationship Id="rId5" Type="http://schemas.openxmlformats.org/officeDocument/2006/relationships/slide" Target="slide14.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slide" Target="slide1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6.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8.xml"/></Relationships>
</file>

<file path=ppt/slides/_rels/slide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4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7612" r="-1" b="1747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68" r="1" b="4789"/>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24856-F9C4-26E5-48BF-71FE6EDD5BD4}"/>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BMPL4010 – Response Policing </a:t>
            </a:r>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Assaults </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937" y="4491037"/>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9D242BC-6A84-E290-768E-4FB5A7588FC1}"/>
              </a:ext>
            </a:extLst>
          </p:cNvPr>
          <p:cNvSpPr txBox="1"/>
          <p:nvPr/>
        </p:nvSpPr>
        <p:spPr>
          <a:xfrm>
            <a:off x="104265" y="-249507"/>
            <a:ext cx="4020192" cy="357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kern="1200" dirty="0">
                <a:solidFill>
                  <a:schemeClr val="tx1"/>
                </a:solidFill>
                <a:latin typeface="+mj-lt"/>
                <a:ea typeface="+mj-ea"/>
                <a:cs typeface="+mj-cs"/>
              </a:rPr>
              <a:t>Learning Outcomes</a:t>
            </a:r>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424182C-42D9-420E-BDAE-0C2DA1640737}"/>
              </a:ext>
            </a:extLst>
          </p:cNvPr>
          <p:cNvGraphicFramePr>
            <a:graphicFrameLocks noGrp="1"/>
          </p:cNvGraphicFramePr>
          <p:nvPr>
            <p:extLst>
              <p:ext uri="{D42A27DB-BD31-4B8C-83A1-F6EECF244321}">
                <p14:modId xmlns:p14="http://schemas.microsoft.com/office/powerpoint/2010/main" val="3487568581"/>
              </p:ext>
            </p:extLst>
          </p:nvPr>
        </p:nvGraphicFramePr>
        <p:xfrm>
          <a:off x="4654296" y="1206303"/>
          <a:ext cx="7214616" cy="4417964"/>
        </p:xfrm>
        <a:graphic>
          <a:graphicData uri="http://schemas.openxmlformats.org/drawingml/2006/table">
            <a:tbl>
              <a:tblPr firstRow="1" bandRow="1">
                <a:tableStyleId>{8799B23B-EC83-4686-B30A-512413B5E67A}</a:tableStyleId>
              </a:tblPr>
              <a:tblGrid>
                <a:gridCol w="7214616">
                  <a:extLst>
                    <a:ext uri="{9D8B030D-6E8A-4147-A177-3AD203B41FA5}">
                      <a16:colId xmlns:a16="http://schemas.microsoft.com/office/drawing/2014/main" val="2783020053"/>
                    </a:ext>
                  </a:extLst>
                </a:gridCol>
              </a:tblGrid>
              <a:tr h="1472705">
                <a:tc>
                  <a:txBody>
                    <a:bodyPr/>
                    <a:lstStyle/>
                    <a:p>
                      <a:pPr algn="l"/>
                      <a:endParaRPr lang="en-US" sz="1600" b="0" cap="none" spc="0" dirty="0">
                        <a:solidFill>
                          <a:schemeClr val="tx1"/>
                        </a:solidFill>
                      </a:endParaRPr>
                    </a:p>
                    <a:p>
                      <a:pPr algn="l"/>
                      <a:r>
                        <a:rPr lang="en-US" sz="1600" b="0" cap="none" spc="0" dirty="0">
                          <a:solidFill>
                            <a:schemeClr val="tx1"/>
                          </a:solidFill>
                        </a:rPr>
                        <a:t>Outline legislation relating to the ascending scales of assaults and other Offences Against the Person includin</a:t>
                      </a:r>
                      <a:r>
                        <a:rPr lang="en-US" sz="1600" b="0" cap="none" spc="0" dirty="0">
                          <a:solidFill>
                            <a:schemeClr val="bg1"/>
                          </a:solidFill>
                        </a:rPr>
                        <a:t>g common assault, battery, ABH, GBH and GBH with intent)</a:t>
                      </a:r>
                    </a:p>
                    <a:p>
                      <a:pPr algn="l"/>
                      <a:endParaRPr lang="en-US" sz="1600" b="0" cap="none" spc="0" dirty="0">
                        <a:solidFill>
                          <a:schemeClr val="bg1"/>
                        </a:solidFill>
                      </a:endParaRPr>
                    </a:p>
                  </a:txBody>
                  <a:tcPr marL="133932" marR="103024" marT="103024" marB="103024" anchor="ctr"/>
                </a:tc>
                <a:extLst>
                  <a:ext uri="{0D108BD9-81ED-4DB2-BD59-A6C34878D82A}">
                    <a16:rowId xmlns:a16="http://schemas.microsoft.com/office/drawing/2014/main" val="3127668461"/>
                  </a:ext>
                </a:extLst>
              </a:tr>
              <a:tr h="981753">
                <a:tc>
                  <a:txBody>
                    <a:bodyPr/>
                    <a:lstStyle/>
                    <a:p>
                      <a:pPr algn="l"/>
                      <a:r>
                        <a:rPr lang="en-US" sz="1600" b="0" cap="none" spc="0">
                          <a:solidFill>
                            <a:schemeClr val="tx1"/>
                          </a:solidFill>
                        </a:rPr>
                        <a:t>Identify and discuss the defences to the above offences.</a:t>
                      </a:r>
                    </a:p>
                    <a:p>
                      <a:pPr algn="l"/>
                      <a:endParaRPr lang="en-US" sz="1600" b="0" cap="none" spc="0">
                        <a:solidFill>
                          <a:schemeClr val="tx1"/>
                        </a:solidFill>
                      </a:endParaRP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187027728"/>
                  </a:ext>
                </a:extLst>
              </a:tr>
              <a:tr h="73627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600" b="0" cap="none" spc="0">
                          <a:solidFill>
                            <a:schemeClr val="tx1"/>
                          </a:solidFill>
                        </a:rPr>
                        <a:t>Apply knowledge to differentiate between all offences against the person. </a:t>
                      </a: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668337220"/>
                  </a:ext>
                </a:extLst>
              </a:tr>
              <a:tr h="1227229">
                <a:tc>
                  <a:txBody>
                    <a:bodyPr/>
                    <a:lstStyle/>
                    <a:p>
                      <a:pPr algn="l"/>
                      <a:endParaRPr lang="en-US" sz="1600" b="0" cap="none" spc="0" dirty="0">
                        <a:solidFill>
                          <a:schemeClr val="tx1"/>
                        </a:solidFill>
                      </a:endParaRPr>
                    </a:p>
                    <a:p>
                      <a:pPr algn="l"/>
                      <a:r>
                        <a:rPr lang="en-US" sz="1600" b="0" cap="none" spc="0" dirty="0">
                          <a:solidFill>
                            <a:schemeClr val="tx1"/>
                          </a:solidFill>
                        </a:rPr>
                        <a:t>Apply knowledge and discuss how these offences can become ‘racially’ or ‘religiously’ aggravated.</a:t>
                      </a:r>
                    </a:p>
                    <a:p>
                      <a:pPr algn="l"/>
                      <a:endParaRPr lang="en-US" sz="1600" b="0" cap="none" spc="0" dirty="0">
                        <a:solidFill>
                          <a:schemeClr val="tx1"/>
                        </a:solidFill>
                      </a:endParaRPr>
                    </a:p>
                  </a:txBody>
                  <a:tcPr marL="133932" marR="103024" marT="103024" marB="103024"/>
                </a:tc>
                <a:extLst>
                  <a:ext uri="{0D108BD9-81ED-4DB2-BD59-A6C34878D82A}">
                    <a16:rowId xmlns:a16="http://schemas.microsoft.com/office/drawing/2014/main" val="415647146"/>
                  </a:ext>
                </a:extLst>
              </a:tr>
            </a:tbl>
          </a:graphicData>
        </a:graphic>
      </p:graphicFrame>
      <p:pic>
        <p:nvPicPr>
          <p:cNvPr id="1026" name="Picture 2" descr="Assault vs Battery Archives - BestDifferenceBetween.com">
            <a:extLst>
              <a:ext uri="{FF2B5EF4-FFF2-40B4-BE49-F238E27FC236}">
                <a16:creationId xmlns:a16="http://schemas.microsoft.com/office/drawing/2014/main" id="{B9B228EE-7A8B-4BAA-7B12-3AF44597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8" y="4398704"/>
            <a:ext cx="3568700" cy="227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4722704-918E-F994-10C8-E5ED64133CAE}"/>
              </a:ext>
            </a:extLst>
          </p:cNvPr>
          <p:cNvGraphicFramePr/>
          <p:nvPr>
            <p:extLst>
              <p:ext uri="{D42A27DB-BD31-4B8C-83A1-F6EECF244321}">
                <p14:modId xmlns:p14="http://schemas.microsoft.com/office/powerpoint/2010/main" val="31062007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at are defences to an assault charge? | Wilson Criminal Defence">
            <a:extLst>
              <a:ext uri="{FF2B5EF4-FFF2-40B4-BE49-F238E27FC236}">
                <a16:creationId xmlns:a16="http://schemas.microsoft.com/office/drawing/2014/main" id="{3383879C-04F8-1435-30DD-4AC38E4915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453" y="385286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0F48BD-6B9E-47CA-C2FB-D6DC7822F1C0}"/>
              </a:ext>
            </a:extLst>
          </p:cNvPr>
          <p:cNvSpPr txBox="1"/>
          <p:nvPr/>
        </p:nvSpPr>
        <p:spPr>
          <a:xfrm>
            <a:off x="511365" y="412820"/>
            <a:ext cx="3105225" cy="2554545"/>
          </a:xfrm>
          <a:prstGeom prst="rect">
            <a:avLst/>
          </a:prstGeom>
          <a:noFill/>
        </p:spPr>
        <p:txBody>
          <a:bodyPr wrap="square" rtlCol="0">
            <a:spAutoFit/>
          </a:bodyPr>
          <a:lstStyle/>
          <a:p>
            <a:pPr algn="ctr"/>
            <a:r>
              <a:rPr lang="en-US" sz="4000" dirty="0"/>
              <a:t>Offences Against the Person Act 1861</a:t>
            </a:r>
          </a:p>
        </p:txBody>
      </p:sp>
    </p:spTree>
    <p:extLst>
      <p:ext uri="{BB962C8B-B14F-4D97-AF65-F5344CB8AC3E}">
        <p14:creationId xmlns:p14="http://schemas.microsoft.com/office/powerpoint/2010/main" val="4200682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726827156"/>
              </p:ext>
            </p:extLst>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3045292545"/>
              </p:ext>
            </p:extLst>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DA2FB31-8E57-CB65-2467-DE7B8E25DE38}"/>
              </a:ext>
            </a:extLst>
          </p:cNvPr>
          <p:cNvSpPr>
            <a:spLocks noGrp="1"/>
          </p:cNvSpPr>
          <p:nvPr>
            <p:ph type="title"/>
          </p:nvPr>
        </p:nvSpPr>
        <p:spPr>
          <a:xfrm>
            <a:off x="394183" y="-941510"/>
            <a:ext cx="3939688" cy="5583126"/>
          </a:xfrm>
        </p:spPr>
        <p:txBody>
          <a:bodyPr vert="horz" lIns="91440" tIns="45720" rIns="91440" bIns="45720" rtlCol="0" anchor="ctr">
            <a:normAutofit/>
          </a:bodyPr>
          <a:lstStyle/>
          <a:p>
            <a:pPr algn="ctr"/>
            <a:r>
              <a:rPr lang="en-US" sz="6200" u="sng" kern="1200" dirty="0">
                <a:solidFill>
                  <a:schemeClr val="tx1"/>
                </a:solidFill>
                <a:latin typeface="+mj-lt"/>
                <a:ea typeface="+mj-ea"/>
                <a:cs typeface="+mj-cs"/>
              </a:rPr>
              <a:t>Key Points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3A291F87-CF41-FD1F-1807-630FBA0368A6}"/>
              </a:ext>
            </a:extLst>
          </p:cNvPr>
          <p:cNvGraphicFramePr/>
          <p:nvPr>
            <p:extLst>
              <p:ext uri="{D42A27DB-BD31-4B8C-83A1-F6EECF244321}">
                <p14:modId xmlns:p14="http://schemas.microsoft.com/office/powerpoint/2010/main" val="40342268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Experts in Dealing with Section 18 | HAYMANS SOLICITORS">
            <a:extLst>
              <a:ext uri="{FF2B5EF4-FFF2-40B4-BE49-F238E27FC236}">
                <a16:creationId xmlns:a16="http://schemas.microsoft.com/office/drawing/2014/main" id="{0DCB7746-4B94-59FD-ACE5-A0CD2A23F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972" y="3353706"/>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3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386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Section 39 Criminal Justice Act 1988</a:t>
            </a:r>
          </a:p>
        </p:txBody>
      </p:sp>
      <p:graphicFrame>
        <p:nvGraphicFramePr>
          <p:cNvPr id="2" name="Diagram 1"/>
          <p:cNvGraphicFramePr/>
          <p:nvPr>
            <p:extLst>
              <p:ext uri="{D42A27DB-BD31-4B8C-83A1-F6EECF244321}">
                <p14:modId xmlns:p14="http://schemas.microsoft.com/office/powerpoint/2010/main" val="3056327318"/>
              </p:ext>
            </p:extLst>
          </p:nvPr>
        </p:nvGraphicFramePr>
        <p:xfrm>
          <a:off x="-197904" y="1437594"/>
          <a:ext cx="6936432" cy="3207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FBBBC6-CF01-72CE-267F-B2E98842DD62}"/>
              </a:ext>
            </a:extLst>
          </p:cNvPr>
          <p:cNvSpPr txBox="1"/>
          <p:nvPr/>
        </p:nvSpPr>
        <p:spPr>
          <a:xfrm rot="822772">
            <a:off x="8579224" y="889430"/>
            <a:ext cx="3084188" cy="147732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b="0"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p:txBody>
      </p:sp>
      <p:sp>
        <p:nvSpPr>
          <p:cNvPr id="6" name="TextBox 5">
            <a:extLst>
              <a:ext uri="{FF2B5EF4-FFF2-40B4-BE49-F238E27FC236}">
                <a16:creationId xmlns:a16="http://schemas.microsoft.com/office/drawing/2014/main" id="{4766A010-5407-A9D3-A0EC-58B22BD6A219}"/>
              </a:ext>
            </a:extLst>
          </p:cNvPr>
          <p:cNvSpPr txBox="1"/>
          <p:nvPr/>
        </p:nvSpPr>
        <p:spPr>
          <a:xfrm>
            <a:off x="62918" y="5420406"/>
            <a:ext cx="10058400" cy="584775"/>
          </a:xfrm>
          <a:prstGeom prst="rect">
            <a:avLst/>
          </a:prstGeom>
          <a:solidFill>
            <a:schemeClr val="accent2"/>
          </a:solidFill>
          <a:ln>
            <a:noFill/>
          </a:ln>
        </p:spPr>
        <p:txBody>
          <a:bodyPr wrap="square" rtlCol="0">
            <a:spAutoFit/>
          </a:bodyPr>
          <a:lstStyle/>
          <a:p>
            <a:r>
              <a:rPr lang="en-US" sz="3200" dirty="0">
                <a:solidFill>
                  <a:schemeClr val="bg1"/>
                </a:solidFill>
              </a:rPr>
              <a:t>Discuss – what does </a:t>
            </a:r>
            <a:r>
              <a:rPr lang="en-US" sz="3200" i="1" dirty="0">
                <a:solidFill>
                  <a:schemeClr val="bg1"/>
                </a:solidFill>
              </a:rPr>
              <a:t>‘Assault’ </a:t>
            </a:r>
            <a:r>
              <a:rPr lang="en-US" sz="3200" dirty="0">
                <a:solidFill>
                  <a:schemeClr val="bg1"/>
                </a:solidFill>
              </a:rPr>
              <a:t>and </a:t>
            </a:r>
            <a:r>
              <a:rPr lang="en-US" sz="3200" i="1" dirty="0">
                <a:solidFill>
                  <a:schemeClr val="bg1"/>
                </a:solidFill>
              </a:rPr>
              <a:t>‘Battery’ </a:t>
            </a:r>
            <a:r>
              <a:rPr lang="en-US" sz="3200" dirty="0">
                <a:solidFill>
                  <a:schemeClr val="bg1"/>
                </a:solidFill>
              </a:rPr>
              <a:t>mean? </a:t>
            </a:r>
          </a:p>
        </p:txBody>
      </p:sp>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F8B4E9-7DCA-2D41-AF45-A290553C302E}"/>
                                            </p:graphicEl>
                                          </p:spTgt>
                                        </p:tgtEl>
                                        <p:attrNameLst>
                                          <p:attrName>style.visibility</p:attrName>
                                        </p:attrNameLst>
                                      </p:cBhvr>
                                      <p:to>
                                        <p:strVal val="visible"/>
                                      </p:to>
                                    </p:set>
                                    <p:animEffect transition="in" filter="fade">
                                      <p:cBhvr>
                                        <p:cTn id="7" dur="500"/>
                                        <p:tgtEl>
                                          <p:spTgt spid="2">
                                            <p:graphicEl>
                                              <a:dgm id="{6DF8B4E9-7DCA-2D41-AF45-A290553C30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AB7FCB5-A3DC-BF20-A181-AFC35458F9BF}"/>
              </a:ext>
            </a:extLst>
          </p:cNvPr>
          <p:cNvSpPr txBox="1"/>
          <p:nvPr/>
        </p:nvSpPr>
        <p:spPr>
          <a:xfrm>
            <a:off x="371336" y="-147015"/>
            <a:ext cx="11375113" cy="1434415"/>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4600" dirty="0">
                <a:latin typeface="+mj-lt"/>
                <a:ea typeface="+mj-ea"/>
                <a:cs typeface="+mj-cs"/>
              </a:rPr>
              <a:t>Common Assault &amp; Assault by Beating (Battery)</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26816-BAB8-A9E3-3DA3-0E8943F641B2}"/>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endParaRPr lang="en-US" sz="1700" dirty="0"/>
          </a:p>
          <a:p>
            <a:pPr>
              <a:lnSpc>
                <a:spcPct val="90000"/>
              </a:lnSpc>
            </a:pPr>
            <a:r>
              <a:rPr lang="en-US" sz="1700" dirty="0"/>
              <a:t>1. Although </a:t>
            </a:r>
            <a:r>
              <a:rPr lang="en-US" sz="1700" u="sng" dirty="0"/>
              <a:t>any injury</a:t>
            </a:r>
            <a:r>
              <a:rPr lang="en-US" sz="1700" u="none" dirty="0"/>
              <a:t> </a:t>
            </a:r>
            <a:r>
              <a:rPr lang="en-US" sz="1700" dirty="0"/>
              <a:t>can be classified as actual bodily harm, the </a:t>
            </a:r>
            <a:r>
              <a:rPr lang="en-US" sz="1700" u="sng" dirty="0"/>
              <a:t>appropriate charge </a:t>
            </a:r>
            <a:r>
              <a:rPr lang="en-US" sz="1700" dirty="0"/>
              <a:t>will generally be contrary to section 39 where the injuries amount to no more than transient or trifling, for example; </a:t>
            </a:r>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dirty="0"/>
              <a:t>grazes; scratches; </a:t>
            </a:r>
          </a:p>
          <a:p>
            <a:pPr indent="-228600">
              <a:lnSpc>
                <a:spcPct val="90000"/>
              </a:lnSpc>
              <a:buFont typeface="Arial" panose="020B0604020202020204" pitchFamily="34" charset="0"/>
              <a:buChar char="•"/>
            </a:pPr>
            <a:r>
              <a:rPr lang="en-US" sz="1700" dirty="0"/>
              <a:t>abrasions; minor bruising; </a:t>
            </a:r>
          </a:p>
          <a:p>
            <a:pPr indent="-228600">
              <a:lnSpc>
                <a:spcPct val="90000"/>
              </a:lnSpc>
              <a:buFont typeface="Arial" panose="020B0604020202020204" pitchFamily="34" charset="0"/>
              <a:buChar char="•"/>
            </a:pPr>
            <a:r>
              <a:rPr lang="en-US" sz="1700" dirty="0"/>
              <a:t>swellings; reddening of the skin; </a:t>
            </a:r>
          </a:p>
          <a:p>
            <a:pPr indent="-228600">
              <a:lnSpc>
                <a:spcPct val="90000"/>
              </a:lnSpc>
              <a:buFont typeface="Arial" panose="020B0604020202020204" pitchFamily="34" charset="0"/>
              <a:buChar char="•"/>
            </a:pPr>
            <a:r>
              <a:rPr lang="en-US" sz="1700" dirty="0"/>
              <a:t>superficial cuts; or a "black eye".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2. Assault and battery remained a common law offence until they became summary offences by S39 Criminal Justice Act 1988. </a:t>
            </a:r>
          </a:p>
          <a:p>
            <a:pPr indent="-228600">
              <a:lnSpc>
                <a:spcPct val="90000"/>
              </a:lnSpc>
              <a:buFont typeface="Arial" panose="020B0604020202020204" pitchFamily="34" charset="0"/>
              <a:buChar char="•"/>
            </a:pPr>
            <a:endParaRPr lang="en-US" altLang="en-US" sz="1700" dirty="0"/>
          </a:p>
          <a:p>
            <a:pPr>
              <a:lnSpc>
                <a:spcPct val="90000"/>
              </a:lnSpc>
            </a:pPr>
            <a:r>
              <a:rPr lang="en-US" altLang="en-US" sz="1700" b="1" dirty="0"/>
              <a:t>3. Common Assault – Triable summarily only– Maximum penalty </a:t>
            </a:r>
          </a:p>
          <a:p>
            <a:pPr indent="-228600">
              <a:lnSpc>
                <a:spcPct val="90000"/>
              </a:lnSpc>
              <a:buFont typeface="Arial" panose="020B0604020202020204" pitchFamily="34" charset="0"/>
              <a:buChar char="•"/>
            </a:pPr>
            <a:r>
              <a:rPr lang="en-US" altLang="en-US" sz="1700" b="1" dirty="0"/>
              <a:t>6 months imprisonment and/or fine on conviction.</a:t>
            </a:r>
          </a:p>
        </p:txBody>
      </p:sp>
      <p:pic>
        <p:nvPicPr>
          <p:cNvPr id="5122" name="Picture 2" descr="How is Assault Proven in Court? | CIH">
            <a:extLst>
              <a:ext uri="{FF2B5EF4-FFF2-40B4-BE49-F238E27FC236}">
                <a16:creationId xmlns:a16="http://schemas.microsoft.com/office/drawing/2014/main" id="{1D628707-584F-FD79-BF30-4D9765F60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72" r="2015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24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20280" y="48181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4080283326"/>
              </p:ext>
            </p:extLst>
          </p:nvPr>
        </p:nvGraphicFramePr>
        <p:xfrm>
          <a:off x="1752600" y="1866900"/>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33290371-6845-D8CA-6215-3C1CE1A97F56}"/>
              </a:ext>
            </a:extLst>
          </p:cNvPr>
          <p:cNvGraphicFramePr/>
          <p:nvPr>
            <p:extLst>
              <p:ext uri="{D42A27DB-BD31-4B8C-83A1-F6EECF244321}">
                <p14:modId xmlns:p14="http://schemas.microsoft.com/office/powerpoint/2010/main" val="790501347"/>
              </p:ext>
            </p:extLst>
          </p:nvPr>
        </p:nvGraphicFramePr>
        <p:xfrm>
          <a:off x="260247" y="155124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1402B4C-10A2-FF5B-B413-CF8B835EA93F}"/>
              </a:ext>
            </a:extLst>
          </p:cNvPr>
          <p:cNvSpPr txBox="1"/>
          <p:nvPr/>
        </p:nvSpPr>
        <p:spPr>
          <a:xfrm>
            <a:off x="0" y="24870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460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1310FA4B-2F06-A762-4A6F-F77C4E8E7F13}"/>
              </a:ext>
            </a:extLst>
          </p:cNvPr>
          <p:cNvGraphicFramePr/>
          <p:nvPr>
            <p:extLst>
              <p:ext uri="{D42A27DB-BD31-4B8C-83A1-F6EECF244321}">
                <p14:modId xmlns:p14="http://schemas.microsoft.com/office/powerpoint/2010/main" val="2678916280"/>
              </p:ext>
            </p:extLst>
          </p:nvPr>
        </p:nvGraphicFramePr>
        <p:xfrm>
          <a:off x="324462" y="17875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1345137-40AE-85D1-C497-27DFEA35D4D0}"/>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
        <p:nvSpPr>
          <p:cNvPr id="5" name="TextBox 4">
            <a:extLst>
              <a:ext uri="{FF2B5EF4-FFF2-40B4-BE49-F238E27FC236}">
                <a16:creationId xmlns:a16="http://schemas.microsoft.com/office/drawing/2014/main" id="{38128AE9-3632-7A49-9C36-E8A154AE1176}"/>
              </a:ext>
            </a:extLst>
          </p:cNvPr>
          <p:cNvSpPr txBox="1"/>
          <p:nvPr/>
        </p:nvSpPr>
        <p:spPr>
          <a:xfrm rot="453077">
            <a:off x="8924272" y="372749"/>
            <a:ext cx="2854168" cy="2031325"/>
          </a:xfrm>
          <a:prstGeom prst="rect">
            <a:avLst/>
          </a:prstGeom>
          <a:solidFill>
            <a:schemeClr val="bg1"/>
          </a:solid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b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b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800" i="0"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p:txBody>
      </p:sp>
    </p:spTree>
    <p:extLst>
      <p:ext uri="{BB962C8B-B14F-4D97-AF65-F5344CB8AC3E}">
        <p14:creationId xmlns:p14="http://schemas.microsoft.com/office/powerpoint/2010/main" val="2192229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A3F750-54BC-64C0-5CDB-69E0BE0D6675}"/>
              </a:ext>
            </a:extLst>
          </p:cNvPr>
          <p:cNvGraphicFramePr/>
          <p:nvPr>
            <p:extLst>
              <p:ext uri="{D42A27DB-BD31-4B8C-83A1-F6EECF244321}">
                <p14:modId xmlns:p14="http://schemas.microsoft.com/office/powerpoint/2010/main" val="1032651235"/>
              </p:ext>
            </p:extLst>
          </p:nvPr>
        </p:nvGraphicFramePr>
        <p:xfrm>
          <a:off x="1750314" y="1828800"/>
          <a:ext cx="8688324"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336ECF-4567-60F9-1D26-95D5E99605EE}"/>
              </a:ext>
            </a:extLst>
          </p:cNvPr>
          <p:cNvSpPr txBox="1"/>
          <p:nvPr/>
        </p:nvSpPr>
        <p:spPr>
          <a:xfrm>
            <a:off x="0" y="32828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358102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TextBox 2">
            <a:extLst>
              <a:ext uri="{FF2B5EF4-FFF2-40B4-BE49-F238E27FC236}">
                <a16:creationId xmlns:a16="http://schemas.microsoft.com/office/drawing/2014/main" id="{3D421281-0AB9-6BDF-6391-DA82C1B07DDF}"/>
              </a:ext>
            </a:extLst>
          </p:cNvPr>
          <p:cNvGraphicFramePr/>
          <p:nvPr>
            <p:extLst>
              <p:ext uri="{D42A27DB-BD31-4B8C-83A1-F6EECF244321}">
                <p14:modId xmlns:p14="http://schemas.microsoft.com/office/powerpoint/2010/main" val="593097765"/>
              </p:ext>
            </p:extLst>
          </p:nvPr>
        </p:nvGraphicFramePr>
        <p:xfrm>
          <a:off x="444500" y="1166733"/>
          <a:ext cx="1102004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4E469DA-2A58-A1B8-5A79-3514671CADBD}"/>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203656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98E419-10C8-18C6-9226-0D26F13519B9}"/>
              </a:ext>
            </a:extLst>
          </p:cNvPr>
          <p:cNvSpPr txBox="1"/>
          <p:nvPr/>
        </p:nvSpPr>
        <p:spPr>
          <a:xfrm>
            <a:off x="768350" y="352454"/>
            <a:ext cx="10655300" cy="646331"/>
          </a:xfrm>
          <a:prstGeom prst="rect">
            <a:avLst/>
          </a:prstGeom>
          <a:solidFill>
            <a:schemeClr val="accent2"/>
          </a:solidFill>
        </p:spPr>
        <p:txBody>
          <a:bodyPr wrap="square" rtlCol="0">
            <a:spAutoFit/>
          </a:bodyPr>
          <a:lstStyle/>
          <a:p>
            <a:pPr algn="ctr"/>
            <a:r>
              <a:rPr lang="en-US" sz="3600" dirty="0">
                <a:solidFill>
                  <a:schemeClr val="bg1"/>
                </a:solidFill>
              </a:rPr>
              <a:t>Intentionally vs Recklessly - What’s the difference? </a:t>
            </a:r>
          </a:p>
        </p:txBody>
      </p:sp>
      <p:sp>
        <p:nvSpPr>
          <p:cNvPr id="8" name="TextBox 7">
            <a:extLst>
              <a:ext uri="{FF2B5EF4-FFF2-40B4-BE49-F238E27FC236}">
                <a16:creationId xmlns:a16="http://schemas.microsoft.com/office/drawing/2014/main" id="{AF036695-047C-EF05-BBFA-684810370C98}"/>
              </a:ext>
            </a:extLst>
          </p:cNvPr>
          <p:cNvSpPr txBox="1"/>
          <p:nvPr/>
        </p:nvSpPr>
        <p:spPr>
          <a:xfrm>
            <a:off x="4784092" y="1954629"/>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800" b="1"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800" b="0"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lang="en-GB" altLang="en-US" dirty="0">
                <a:solidFill>
                  <a:srgbClr val="000000"/>
                </a:solidFill>
                <a:latin typeface="Arial" charset="0"/>
                <a:ea typeface="ＭＳ Ｐゴシック" pitchFamily="-112" charset="-128"/>
                <a:cs typeface="Arial" panose="020B0604020202020204" pitchFamily="34" charset="0"/>
              </a:rPr>
              <a:t>M</a:t>
            </a:r>
            <a:r>
              <a:rPr kumimoji="0" lang="en-GB" altLang="en-US" sz="1800" b="0" i="0" u="none" strike="noStrike" kern="1200" cap="none" spc="0" normalizeH="0" baseline="0" noProof="0" dirty="0" err="1">
                <a:ln>
                  <a:noFill/>
                </a:ln>
                <a:solidFill>
                  <a:srgbClr val="000000"/>
                </a:solidFill>
                <a:effectLst/>
                <a:uLnTx/>
                <a:uFillTx/>
                <a:latin typeface="Arial" charset="0"/>
                <a:ea typeface="ＭＳ Ｐゴシック" pitchFamily="-112" charset="-128"/>
              </a:rPr>
              <a:t>eans</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a deliberate or purposeful act</a:t>
            </a:r>
          </a:p>
        </p:txBody>
      </p:sp>
      <p:sp>
        <p:nvSpPr>
          <p:cNvPr id="10" name="TextBox 9">
            <a:extLst>
              <a:ext uri="{FF2B5EF4-FFF2-40B4-BE49-F238E27FC236}">
                <a16:creationId xmlns:a16="http://schemas.microsoft.com/office/drawing/2014/main" id="{58E3EEDC-8C98-2FD0-53C6-A89A01BF57FB}"/>
              </a:ext>
            </a:extLst>
          </p:cNvPr>
          <p:cNvSpPr txBox="1"/>
          <p:nvPr/>
        </p:nvSpPr>
        <p:spPr>
          <a:xfrm>
            <a:off x="1012658" y="4849466"/>
            <a:ext cx="6096000" cy="923330"/>
          </a:xfrm>
          <a:prstGeom prst="rect">
            <a:avLst/>
          </a:prstGeom>
          <a:noFill/>
        </p:spPr>
        <p:txBody>
          <a:bodyPr wrap="square">
            <a:spAutoFit/>
          </a:bodyPr>
          <a:lstStyle/>
          <a:p>
            <a:r>
              <a:rPr kumimoji="0" lang="en-GB" altLang="en-US" sz="1800" b="1" i="0" u="none" strike="noStrike" kern="1200" cap="none" spc="0" normalizeH="0" baseline="0" noProof="0" dirty="0">
                <a:ln>
                  <a:noFill/>
                </a:ln>
                <a:solidFill>
                  <a:schemeClr val="accent2"/>
                </a:solidFill>
                <a:effectLst/>
                <a:uLnTx/>
                <a:uFillTx/>
                <a:latin typeface="Arial" charset="0"/>
                <a:ea typeface="ＭＳ Ｐゴシック" pitchFamily="-112" charset="-128"/>
              </a:rPr>
              <a:t>Recklessly</a:t>
            </a:r>
            <a:br>
              <a:rPr lang="en-GB" altLang="en-US" dirty="0">
                <a:solidFill>
                  <a:srgbClr val="000000"/>
                </a:solidFill>
                <a:latin typeface="Arial" charset="0"/>
                <a:ea typeface="ＭＳ Ｐゴシック" pitchFamily="-112" charset="-128"/>
              </a:rPr>
            </a:br>
            <a:r>
              <a:rPr lang="en-GB" altLang="en-US" dirty="0">
                <a:solidFill>
                  <a:srgbClr val="000000"/>
                </a:solidFill>
                <a:latin typeface="Arial" charset="0"/>
                <a:ea typeface="ＭＳ Ｐゴシック" pitchFamily="-112" charset="-128"/>
              </a:rPr>
              <a:t>D</a:t>
            </a:r>
            <a:r>
              <a:rPr lang="en-GB" sz="1800" dirty="0"/>
              <a:t>escribed as being aware of the existence of risk but nonetheless had gone on and taken it</a:t>
            </a:r>
            <a:endParaRPr lang="en-US" dirty="0"/>
          </a:p>
        </p:txBody>
      </p:sp>
      <p:pic>
        <p:nvPicPr>
          <p:cNvPr id="6146" name="Picture 2" descr="3,862 Throwing Brick Images, Stock Photos &amp; Vectors | Shutterstock">
            <a:extLst>
              <a:ext uri="{FF2B5EF4-FFF2-40B4-BE49-F238E27FC236}">
                <a16:creationId xmlns:a16="http://schemas.microsoft.com/office/drawing/2014/main" id="{27E3D639-272B-DC11-1493-E64BF2796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592" y="3642966"/>
            <a:ext cx="3365500" cy="2413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TV friends punch each other in the face so much? - The Washington  Post">
            <a:extLst>
              <a:ext uri="{FF2B5EF4-FFF2-40B4-BE49-F238E27FC236}">
                <a16:creationId xmlns:a16="http://schemas.microsoft.com/office/drawing/2014/main" id="{A0B81DD8-6F66-EB13-881F-2F1F97C289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410" y="136811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7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06D38-CDA1-DFBB-5056-899C46A50D01}"/>
              </a:ext>
            </a:extLst>
          </p:cNvPr>
          <p:cNvSpPr/>
          <p:nvPr/>
        </p:nvSpPr>
        <p:spPr>
          <a:xfrm>
            <a:off x="6227153" y="5139768"/>
            <a:ext cx="5523201" cy="1591232"/>
          </a:xfrm>
          <a:prstGeom prst="rect">
            <a:avLst/>
          </a:prstGeom>
          <a:solidFill>
            <a:schemeClr val="accent3">
              <a:alpha val="51016"/>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063B6A-B060-3E2D-97F7-90A7561BEFBA}"/>
              </a:ext>
            </a:extLst>
          </p:cNvPr>
          <p:cNvSpPr/>
          <p:nvPr/>
        </p:nvSpPr>
        <p:spPr>
          <a:xfrm>
            <a:off x="441645" y="5139768"/>
            <a:ext cx="5311455" cy="1591232"/>
          </a:xfrm>
          <a:prstGeom prst="rect">
            <a:avLst/>
          </a:prstGeom>
          <a:solidFill>
            <a:schemeClr val="accent3">
              <a:alpha val="45532"/>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 name="TextBox 3"/>
          <p:cNvSpPr txBox="1"/>
          <p:nvPr/>
        </p:nvSpPr>
        <p:spPr>
          <a:xfrm>
            <a:off x="0" y="32461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graphicFrame>
        <p:nvGraphicFramePr>
          <p:cNvPr id="3" name="Diagram 2"/>
          <p:cNvGraphicFramePr/>
          <p:nvPr>
            <p:extLst>
              <p:ext uri="{D42A27DB-BD31-4B8C-83A1-F6EECF244321}">
                <p14:modId xmlns:p14="http://schemas.microsoft.com/office/powerpoint/2010/main" val="709815270"/>
              </p:ext>
            </p:extLst>
          </p:nvPr>
        </p:nvGraphicFramePr>
        <p:xfrm>
          <a:off x="126741" y="1302129"/>
          <a:ext cx="8280920" cy="2528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500" y="1302129"/>
            <a:ext cx="2879530" cy="21568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9A906-B8A2-745B-215E-0CFDA455934F}"/>
              </a:ext>
            </a:extLst>
          </p:cNvPr>
          <p:cNvSpPr txBox="1"/>
          <p:nvPr/>
        </p:nvSpPr>
        <p:spPr>
          <a:xfrm>
            <a:off x="766154" y="5357151"/>
            <a:ext cx="4644046" cy="120032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p:txBody>
      </p:sp>
      <p:sp>
        <p:nvSpPr>
          <p:cNvPr id="7" name="TextBox 6">
            <a:extLst>
              <a:ext uri="{FF2B5EF4-FFF2-40B4-BE49-F238E27FC236}">
                <a16:creationId xmlns:a16="http://schemas.microsoft.com/office/drawing/2014/main" id="{66C79925-F2C1-5AF2-C444-32960AA81529}"/>
              </a:ext>
            </a:extLst>
          </p:cNvPr>
          <p:cNvSpPr txBox="1"/>
          <p:nvPr/>
        </p:nvSpPr>
        <p:spPr>
          <a:xfrm>
            <a:off x="6096000" y="4950463"/>
            <a:ext cx="5654355" cy="156042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foresaw that the consequence  of their conduct might be the application of unlawful force against another person, but continued</a:t>
            </a:r>
            <a:r>
              <a:rPr lang="en-GB" altLang="en-US" dirty="0">
                <a:solidFill>
                  <a:srgbClr val="000000"/>
                </a:solidFill>
                <a:latin typeface="Arial" charset="0"/>
                <a:ea typeface="ＭＳ Ｐゴシック" pitchFamily="-112" charset="-128"/>
              </a:rPr>
              <a:t>. </a:t>
            </a: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p:txBody>
      </p:sp>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51FA4DE-0580-7354-4E3A-699785C9D903}"/>
              </a:ext>
            </a:extLst>
          </p:cNvPr>
          <p:cNvGraphicFramePr/>
          <p:nvPr>
            <p:extLst>
              <p:ext uri="{D42A27DB-BD31-4B8C-83A1-F6EECF244321}">
                <p14:modId xmlns:p14="http://schemas.microsoft.com/office/powerpoint/2010/main" val="571439532"/>
              </p:ext>
            </p:extLst>
          </p:nvPr>
        </p:nvGraphicFramePr>
        <p:xfrm>
          <a:off x="1049922" y="1712570"/>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CCC55D-D70D-EBA2-DFD4-82973E66BD6F}"/>
              </a:ext>
            </a:extLst>
          </p:cNvPr>
          <p:cNvSpPr txBox="1"/>
          <p:nvPr/>
        </p:nvSpPr>
        <p:spPr>
          <a:xfrm>
            <a:off x="1587516" y="315009"/>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spTree>
    <p:extLst>
      <p:ext uri="{BB962C8B-B14F-4D97-AF65-F5344CB8AC3E}">
        <p14:creationId xmlns:p14="http://schemas.microsoft.com/office/powerpoint/2010/main" val="268249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ight Triangle 1536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1" name="Rectangle 1537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Warning Vectors &amp; Illustrations for Free Download | Freepik">
            <a:extLst>
              <a:ext uri="{FF2B5EF4-FFF2-40B4-BE49-F238E27FC236}">
                <a16:creationId xmlns:a16="http://schemas.microsoft.com/office/drawing/2014/main" id="{9217E6F2-BC44-23B4-0796-0D25BD0542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571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12648" y="365125"/>
            <a:ext cx="6036502"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dirty="0">
                <a:latin typeface="+mj-lt"/>
                <a:ea typeface="+mj-ea"/>
                <a:cs typeface="+mj-cs"/>
              </a:rPr>
              <a:t>Examples of Injuries Consistent with Battery </a:t>
            </a:r>
          </a:p>
        </p:txBody>
      </p:sp>
      <p:pic>
        <p:nvPicPr>
          <p:cNvPr id="5" name="Picture 4"/>
          <p:cNvPicPr>
            <a:picLocks noChangeAspect="1"/>
          </p:cNvPicPr>
          <p:nvPr/>
        </p:nvPicPr>
        <p:blipFill>
          <a:blip r:embed="rId4"/>
          <a:stretch>
            <a:fillRect/>
          </a:stretch>
        </p:blipFill>
        <p:spPr>
          <a:xfrm>
            <a:off x="7040575" y="365125"/>
            <a:ext cx="1525219" cy="2194560"/>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317799" y="365125"/>
            <a:ext cx="2479728" cy="2194560"/>
          </a:xfrm>
          <a:prstGeom prst="rect">
            <a:avLst/>
          </a:prstGeom>
        </p:spPr>
      </p:pic>
      <p:sp>
        <p:nvSpPr>
          <p:cNvPr id="21"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294D66-CA42-3AC9-2F65-D23080760937}"/>
              </a:ext>
            </a:extLst>
          </p:cNvPr>
          <p:cNvSpPr txBox="1"/>
          <p:nvPr/>
        </p:nvSpPr>
        <p:spPr>
          <a:xfrm>
            <a:off x="612648" y="2908005"/>
            <a:ext cx="5295015" cy="32689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Minor bruising or swelling e.g. black eye</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Grazes; scratches; abrasions; swellings; reddening of the skin; superficial cuts; </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Swellings; reddening of the skin; superficial cuts; </a:t>
            </a:r>
          </a:p>
        </p:txBody>
      </p:sp>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25431" y="2766251"/>
            <a:ext cx="2509985" cy="3410711"/>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8D0E3-B557-392B-837E-F7E24FC6F393}"/>
              </a:ext>
            </a:extLst>
          </p:cNvPr>
          <p:cNvSpPr txBox="1"/>
          <p:nvPr/>
        </p:nvSpPr>
        <p:spPr>
          <a:xfrm>
            <a:off x="841247" y="1655286"/>
            <a:ext cx="5254753" cy="26100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altLang="en-US" sz="5400" b="1" u="none" kern="1200" dirty="0">
                <a:solidFill>
                  <a:schemeClr val="tx1"/>
                </a:solidFill>
                <a:latin typeface="+mj-lt"/>
                <a:ea typeface="+mj-ea"/>
                <a:cs typeface="+mj-cs"/>
              </a:rPr>
              <a:t> What </a:t>
            </a:r>
            <a:r>
              <a:rPr lang="en-US" altLang="en-US" sz="5400" b="1" u="none" kern="1200" dirty="0" err="1">
                <a:solidFill>
                  <a:schemeClr val="tx1"/>
                </a:solidFill>
                <a:latin typeface="+mj-lt"/>
                <a:ea typeface="+mj-ea"/>
                <a:cs typeface="+mj-cs"/>
              </a:rPr>
              <a:t>defences</a:t>
            </a:r>
            <a:r>
              <a:rPr lang="en-US" altLang="en-US" sz="5400" b="1" u="none" kern="1200" dirty="0">
                <a:solidFill>
                  <a:schemeClr val="tx1"/>
                </a:solidFill>
                <a:latin typeface="+mj-lt"/>
                <a:ea typeface="+mj-ea"/>
                <a:cs typeface="+mj-cs"/>
              </a:rPr>
              <a:t> would one have to an assault? </a:t>
            </a:r>
          </a:p>
        </p:txBody>
      </p:sp>
      <p:sp>
        <p:nvSpPr>
          <p:cNvPr id="8199" name="Freeform: Shape 819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1" name="Freeform: Shape 820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Removing mental health defences | MHT">
            <a:extLst>
              <a:ext uri="{FF2B5EF4-FFF2-40B4-BE49-F238E27FC236}">
                <a16:creationId xmlns:a16="http://schemas.microsoft.com/office/drawing/2014/main" id="{5D089643-DB39-8386-3AB6-A14A689098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7579" y="2305873"/>
            <a:ext cx="5079371" cy="218323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5" name="Freeform: Shape 820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81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38200" y="400051"/>
            <a:ext cx="10515600" cy="12702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a:solidFill>
                  <a:schemeClr val="tx1"/>
                </a:solidFill>
                <a:latin typeface="+mj-lt"/>
                <a:ea typeface="+mj-ea"/>
                <a:cs typeface="+mj-cs"/>
              </a:rPr>
              <a:t>Defences</a:t>
            </a:r>
          </a:p>
        </p:txBody>
      </p:sp>
      <p:sp>
        <p:nvSpPr>
          <p:cNvPr id="9225"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277" r="-2" b="-2"/>
          <a:stretch/>
        </p:blipFill>
        <p:spPr bwMode="auto">
          <a:xfrm>
            <a:off x="510365" y="2322441"/>
            <a:ext cx="3524888" cy="3179053"/>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2240" r="21548" b="-2"/>
          <a:stretch/>
        </p:blipFill>
        <p:spPr bwMode="auto">
          <a:xfrm>
            <a:off x="4333556" y="2322441"/>
            <a:ext cx="3524888" cy="3160765"/>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Brexit: wisdom of crowds proves effective predictor of Britain's chaotic EU  departure">
            <a:extLst>
              <a:ext uri="{FF2B5EF4-FFF2-40B4-BE49-F238E27FC236}">
                <a16:creationId xmlns:a16="http://schemas.microsoft.com/office/drawing/2014/main" id="{8FF59204-84D6-0EBF-C0D5-B3141C147E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64" r="21720" b="-2"/>
          <a:stretch/>
        </p:blipFill>
        <p:spPr bwMode="auto">
          <a:xfrm>
            <a:off x="8156747" y="2294496"/>
            <a:ext cx="3524888" cy="3179052"/>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F8B27-5CE4-7B9D-5C48-61F3495E3B0F}"/>
              </a:ext>
            </a:extLst>
          </p:cNvPr>
          <p:cNvSpPr txBox="1"/>
          <p:nvPr/>
        </p:nvSpPr>
        <p:spPr>
          <a:xfrm>
            <a:off x="5511800" y="5868557"/>
            <a:ext cx="2806700" cy="584775"/>
          </a:xfrm>
          <a:prstGeom prst="rect">
            <a:avLst/>
          </a:prstGeom>
          <a:noFill/>
        </p:spPr>
        <p:txBody>
          <a:bodyPr wrap="square" rtlCol="0">
            <a:spAutoFit/>
          </a:bodyPr>
          <a:lstStyle/>
          <a:p>
            <a:r>
              <a:rPr lang="en-US" sz="3200" b="1" dirty="0"/>
              <a:t>Consent</a:t>
            </a:r>
            <a:r>
              <a:rPr lang="en-US" dirty="0"/>
              <a:t> </a:t>
            </a:r>
          </a:p>
        </p:txBody>
      </p:sp>
      <p:sp>
        <p:nvSpPr>
          <p:cNvPr id="9" name="TextBox 8">
            <a:extLst>
              <a:ext uri="{FF2B5EF4-FFF2-40B4-BE49-F238E27FC236}">
                <a16:creationId xmlns:a16="http://schemas.microsoft.com/office/drawing/2014/main" id="{F7FF9350-D2AA-CB86-9F12-8B8509644E55}"/>
              </a:ext>
            </a:extLst>
          </p:cNvPr>
          <p:cNvSpPr txBox="1"/>
          <p:nvPr/>
        </p:nvSpPr>
        <p:spPr>
          <a:xfrm>
            <a:off x="8455344" y="5868557"/>
            <a:ext cx="3355656" cy="584775"/>
          </a:xfrm>
          <a:prstGeom prst="rect">
            <a:avLst/>
          </a:prstGeom>
          <a:noFill/>
        </p:spPr>
        <p:txBody>
          <a:bodyPr wrap="square" rtlCol="0">
            <a:spAutoFit/>
          </a:bodyPr>
          <a:lstStyle/>
          <a:p>
            <a:r>
              <a:rPr lang="en-US" sz="3200" b="1" dirty="0"/>
              <a:t>Implied Consent </a:t>
            </a:r>
          </a:p>
        </p:txBody>
      </p:sp>
      <p:sp>
        <p:nvSpPr>
          <p:cNvPr id="10" name="TextBox 9">
            <a:extLst>
              <a:ext uri="{FF2B5EF4-FFF2-40B4-BE49-F238E27FC236}">
                <a16:creationId xmlns:a16="http://schemas.microsoft.com/office/drawing/2014/main" id="{2C34DBBF-AA42-A170-06F2-5CF213A65C59}"/>
              </a:ext>
            </a:extLst>
          </p:cNvPr>
          <p:cNvSpPr txBox="1"/>
          <p:nvPr/>
        </p:nvSpPr>
        <p:spPr>
          <a:xfrm>
            <a:off x="1333500" y="5887359"/>
            <a:ext cx="2565400" cy="584775"/>
          </a:xfrm>
          <a:prstGeom prst="rect">
            <a:avLst/>
          </a:prstGeom>
          <a:noFill/>
        </p:spPr>
        <p:txBody>
          <a:bodyPr wrap="square" rtlCol="0">
            <a:spAutoFit/>
          </a:bodyPr>
          <a:lstStyle/>
          <a:p>
            <a:r>
              <a:rPr lang="en-US" sz="3200" b="1" dirty="0"/>
              <a:t>Self </a:t>
            </a:r>
            <a:r>
              <a:rPr lang="en-US" sz="3200" b="1" dirty="0" err="1"/>
              <a:t>Defence</a:t>
            </a:r>
            <a:r>
              <a:rPr lang="en-US" sz="3200" b="1" dirty="0"/>
              <a:t> </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Defences</a:t>
            </a: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altLang="en-US" sz="1700" b="1" u="sng" dirty="0"/>
              <a:t>Lawful right or duty</a:t>
            </a:r>
            <a:br>
              <a:rPr lang="en-US" altLang="en-US" sz="1700" b="1" dirty="0"/>
            </a:br>
            <a:endParaRPr lang="en-US" altLang="en-US" sz="1700" b="1" dirty="0"/>
          </a:p>
          <a:p>
            <a:pPr indent="-228600">
              <a:lnSpc>
                <a:spcPct val="90000"/>
              </a:lnSpc>
              <a:buFont typeface="Arial" panose="020B0604020202020204" pitchFamily="34" charset="0"/>
              <a:buChar char="•"/>
            </a:pPr>
            <a:r>
              <a:rPr lang="en-US" altLang="en-US" sz="1700" dirty="0"/>
              <a:t>The police are not above the law and must carry out their duties exercising reasonable force.</a:t>
            </a:r>
            <a:br>
              <a:rPr lang="en-US" altLang="en-US" sz="1700" dirty="0"/>
            </a:br>
            <a:endParaRPr lang="en-US" altLang="en-US" sz="17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17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constables p</a:t>
            </a:r>
            <a:r>
              <a:rPr lang="en-US" altLang="en-US" sz="17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1700" dirty="0"/>
          </a:p>
          <a:p>
            <a:pPr indent="-228600">
              <a:lnSpc>
                <a:spcPct val="90000"/>
              </a:lnSpc>
              <a:buFont typeface="Arial" panose="020B0604020202020204" pitchFamily="34" charset="0"/>
              <a:buChar char="•"/>
            </a:pPr>
            <a:r>
              <a:rPr lang="en-US" altLang="en-US" sz="1700" dirty="0"/>
              <a:t>Consideration will be made as to what was reasonable in the circumstances.</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R="0" lvl="0" fontAlgn="base">
              <a:lnSpc>
                <a:spcPct val="90000"/>
              </a:lnSpc>
              <a:spcBef>
                <a:spcPct val="30000"/>
              </a:spcBef>
              <a:spcAft>
                <a:spcPct val="0"/>
              </a:spcAft>
              <a:buClrTx/>
              <a:buSzTx/>
              <a:tabLst/>
              <a:defRPr/>
            </a:pPr>
            <a:r>
              <a:rPr lang="en-US" sz="2000" dirty="0"/>
              <a:t>Since</a:t>
            </a:r>
            <a:r>
              <a:rPr lang="en-US" sz="2000" dirty="0">
                <a:effectLst/>
              </a:rPr>
              <a:t> 21 March 2022, physically punishing children has been illegal in Wales.</a:t>
            </a:r>
          </a:p>
          <a:p>
            <a:pPr indent="-228600">
              <a:lnSpc>
                <a:spcPct val="90000"/>
              </a:lnSpc>
              <a:buFont typeface="Arial" panose="020B0604020202020204" pitchFamily="34" charset="0"/>
              <a:buChar char="•"/>
            </a:pPr>
            <a:endParaRPr lang="en-US" sz="2000" b="1" i="0" u="none" strike="noStrike" baseline="0" dirty="0"/>
          </a:p>
          <a:p>
            <a:pPr>
              <a:lnSpc>
                <a:spcPct val="90000"/>
              </a:lnSpc>
            </a:pPr>
            <a:r>
              <a:rPr lang="en-US" sz="2000" b="0" i="0" u="none" strike="noStrike" baseline="0" dirty="0"/>
              <a:t>The change in law does not create a new offence, rather it removes a 160-year old legal </a:t>
            </a:r>
            <a:r>
              <a:rPr lang="en-US" sz="2000" b="0" i="0" u="none" strike="noStrike" baseline="0" dirty="0" err="1"/>
              <a:t>defence</a:t>
            </a:r>
            <a:r>
              <a:rPr lang="en-US" sz="2000" b="0" i="0" u="none" strike="noStrike" baseline="0" dirty="0"/>
              <a:t> which sent the message that it was acceptable for children to be physically punished by their parents or those with parental authority.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8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Freeform: Shape 1128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09D67A-2364-CEB5-3E9C-A3571B6B51D8}"/>
              </a:ext>
            </a:extLst>
          </p:cNvPr>
          <p:cNvSpPr txBox="1"/>
          <p:nvPr/>
        </p:nvSpPr>
        <p:spPr>
          <a:xfrm>
            <a:off x="1184744" y="5198168"/>
            <a:ext cx="9859618" cy="6427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dirty="0">
                <a:latin typeface="+mj-lt"/>
                <a:ea typeface="+mj-ea"/>
                <a:cs typeface="+mj-cs"/>
              </a:rPr>
              <a:t>What happens</a:t>
            </a:r>
            <a:r>
              <a:rPr lang="en-US" sz="3600" b="1" baseline="0" dirty="0">
                <a:latin typeface="+mj-lt"/>
                <a:ea typeface="+mj-ea"/>
                <a:cs typeface="+mj-cs"/>
              </a:rPr>
              <a:t> if a </a:t>
            </a:r>
            <a:r>
              <a:rPr lang="en-US" sz="3600" b="1" dirty="0">
                <a:latin typeface="+mj-lt"/>
                <a:ea typeface="+mj-ea"/>
                <a:cs typeface="+mj-cs"/>
              </a:rPr>
              <a:t>c</a:t>
            </a:r>
            <a:r>
              <a:rPr lang="en-US" sz="3600" b="1" baseline="0" dirty="0">
                <a:latin typeface="+mj-lt"/>
                <a:ea typeface="+mj-ea"/>
                <a:cs typeface="+mj-cs"/>
              </a:rPr>
              <a:t>ounter-allegation is made?</a:t>
            </a:r>
          </a:p>
        </p:txBody>
      </p:sp>
      <p:sp>
        <p:nvSpPr>
          <p:cNvPr id="11289" name="Freeform: Shape 1128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Read all Latest Updates on and about counter allegation">
            <a:extLst>
              <a:ext uri="{FF2B5EF4-FFF2-40B4-BE49-F238E27FC236}">
                <a16:creationId xmlns:a16="http://schemas.microsoft.com/office/drawing/2014/main" id="{273CE753-A18D-5D43-AFC7-D929922FD4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0552"/>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5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Counter Allegations</a:t>
            </a:r>
            <a:endParaRPr lang="en-US" sz="4000" b="1">
              <a:latin typeface="+mj-lt"/>
              <a:ea typeface="+mj-ea"/>
              <a:cs typeface="+mj-cs"/>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9FB669-262E-4735-A588-6F594C7106A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0" dirty="0">
                <a:effectLst/>
              </a:rPr>
              <a:t>The allegation would need to be investigated on its own merit </a:t>
            </a:r>
          </a:p>
          <a:p>
            <a:pPr>
              <a:lnSpc>
                <a:spcPct val="90000"/>
              </a:lnSpc>
              <a:spcAft>
                <a:spcPts val="600"/>
              </a:spcAft>
            </a:pPr>
            <a:endParaRPr lang="en-US" sz="2000" dirty="0"/>
          </a:p>
          <a:p>
            <a:pPr>
              <a:lnSpc>
                <a:spcPct val="90000"/>
              </a:lnSpc>
              <a:spcAft>
                <a:spcPts val="600"/>
              </a:spcAft>
            </a:pPr>
            <a:r>
              <a:rPr lang="en-US" sz="2000" b="0" dirty="0">
                <a:effectLst/>
              </a:rPr>
              <a:t>Victim &gt; Suspect? Possibility of being </a:t>
            </a:r>
            <a:r>
              <a:rPr lang="en-US" sz="2000" dirty="0"/>
              <a:t>tainted due to </a:t>
            </a:r>
            <a:r>
              <a:rPr lang="en-US" sz="2000" b="0" dirty="0">
                <a:effectLst/>
              </a:rPr>
              <a:t>being questioned about it when not under PACE</a:t>
            </a: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happens at a police interview? Everything you need to know">
            <a:extLst>
              <a:ext uri="{FF2B5EF4-FFF2-40B4-BE49-F238E27FC236}">
                <a16:creationId xmlns:a16="http://schemas.microsoft.com/office/drawing/2014/main" id="{2A40D8E4-2DC6-DB76-DFC6-0D2EC2C37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39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2608"/>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S.47 - Actual Bodily Harm (ABH)</a:t>
            </a:r>
          </a:p>
        </p:txBody>
      </p:sp>
      <p:graphicFrame>
        <p:nvGraphicFramePr>
          <p:cNvPr id="4" name="Diagram 3"/>
          <p:cNvGraphicFramePr/>
          <p:nvPr>
            <p:extLst>
              <p:ext uri="{D42A27DB-BD31-4B8C-83A1-F6EECF244321}">
                <p14:modId xmlns:p14="http://schemas.microsoft.com/office/powerpoint/2010/main" val="287065936"/>
              </p:ext>
            </p:extLst>
          </p:nvPr>
        </p:nvGraphicFramePr>
        <p:xfrm>
          <a:off x="294973" y="1210940"/>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307AD7-E12B-24D9-C524-DB002BD3FDAD}"/>
              </a:ext>
            </a:extLst>
          </p:cNvPr>
          <p:cNvSpPr txBox="1"/>
          <p:nvPr/>
        </p:nvSpPr>
        <p:spPr>
          <a:xfrm>
            <a:off x="578272" y="4965269"/>
            <a:ext cx="7378700" cy="523220"/>
          </a:xfrm>
          <a:prstGeom prst="rect">
            <a:avLst/>
          </a:prstGeom>
          <a:noFill/>
        </p:spPr>
        <p:txBody>
          <a:bodyPr wrap="square">
            <a:spAutoFit/>
          </a:bodyPr>
          <a:lstStyle/>
          <a:p>
            <a:pPr>
              <a:lnSpc>
                <a:spcPct val="100000"/>
              </a:lnSpc>
            </a:pPr>
            <a:r>
              <a:rPr lang="en-GB" altLang="en-US" sz="2800" b="1" dirty="0">
                <a:ea typeface="ＭＳ Ｐゴシック" panose="020B0600070205080204" pitchFamily="34" charset="-128"/>
              </a:rPr>
              <a:t>What do you think the definition of ABH is? </a:t>
            </a:r>
          </a:p>
        </p:txBody>
      </p:sp>
      <p:sp>
        <p:nvSpPr>
          <p:cNvPr id="7" name="TextBox 6">
            <a:extLst>
              <a:ext uri="{FF2B5EF4-FFF2-40B4-BE49-F238E27FC236}">
                <a16:creationId xmlns:a16="http://schemas.microsoft.com/office/drawing/2014/main" id="{CD22A326-B663-7D2A-9498-9D85F9B0D42A}"/>
              </a:ext>
            </a:extLst>
          </p:cNvPr>
          <p:cNvSpPr txBox="1"/>
          <p:nvPr/>
        </p:nvSpPr>
        <p:spPr>
          <a:xfrm rot="521359">
            <a:off x="8651796" y="579652"/>
            <a:ext cx="3024839" cy="1477328"/>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The main factor</a:t>
            </a:r>
            <a:r>
              <a:rPr lang="en-GB" altLang="en-US" sz="18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800" baseline="0" dirty="0">
              <a:ea typeface="ＭＳ Ｐゴシック" panose="020B0600070205080204" pitchFamily="34" charset="-128"/>
            </a:endParaRPr>
          </a:p>
        </p:txBody>
      </p:sp>
      <p:sp>
        <p:nvSpPr>
          <p:cNvPr id="9" name="TextBox 8">
            <a:extLst>
              <a:ext uri="{FF2B5EF4-FFF2-40B4-BE49-F238E27FC236}">
                <a16:creationId xmlns:a16="http://schemas.microsoft.com/office/drawing/2014/main" id="{E3E1AC45-18C0-1C48-3257-77525885EC10}"/>
              </a:ext>
            </a:extLst>
          </p:cNvPr>
          <p:cNvSpPr txBox="1"/>
          <p:nvPr/>
        </p:nvSpPr>
        <p:spPr>
          <a:xfrm>
            <a:off x="8240271" y="3795718"/>
            <a:ext cx="3530600" cy="2862322"/>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b="1" baseline="0" dirty="0">
                <a:ea typeface="ＭＳ Ｐゴシック" panose="020B0600070205080204" pitchFamily="34" charset="-128"/>
              </a:rPr>
              <a:t>Bodily harm </a:t>
            </a:r>
            <a:r>
              <a:rPr lang="en-GB" altLang="en-US" sz="18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gn="ctr">
              <a:lnSpc>
                <a:spcPct val="100000"/>
              </a:lnSpc>
            </a:pPr>
            <a:r>
              <a:rPr lang="en-GB" altLang="en-US" sz="1800" baseline="0" dirty="0">
                <a:ea typeface="ＭＳ Ｐゴシック" panose="020B0600070205080204" pitchFamily="34" charset="-128"/>
              </a:rPr>
              <a:t>The injury must be real and must be able to be seen and felt by the victim. </a:t>
            </a:r>
          </a:p>
        </p:txBody>
      </p:sp>
      <p:sp>
        <p:nvSpPr>
          <p:cNvPr id="11" name="TextBox 10">
            <a:extLst>
              <a:ext uri="{FF2B5EF4-FFF2-40B4-BE49-F238E27FC236}">
                <a16:creationId xmlns:a16="http://schemas.microsoft.com/office/drawing/2014/main" id="{287D9B00-7181-EE91-0D4F-7CBB9D43EB74}"/>
              </a:ext>
            </a:extLst>
          </p:cNvPr>
          <p:cNvSpPr txBox="1"/>
          <p:nvPr/>
        </p:nvSpPr>
        <p:spPr>
          <a:xfrm>
            <a:off x="421129" y="6133727"/>
            <a:ext cx="7756827" cy="461665"/>
          </a:xfrm>
          <a:prstGeom prst="rect">
            <a:avLst/>
          </a:prstGeom>
          <a:noFill/>
        </p:spPr>
        <p:txBody>
          <a:bodyPr wrap="square">
            <a:spAutoFit/>
          </a:bodyPr>
          <a:lstStyle/>
          <a:p>
            <a:pPr algn="ctr">
              <a:lnSpc>
                <a:spcPct val="100000"/>
              </a:lnSpc>
            </a:pPr>
            <a:r>
              <a:rPr lang="en-GB" altLang="en-US" sz="1200" dirty="0">
                <a:ea typeface="ＭＳ Ｐゴシック" panose="020B0600070205080204" pitchFamily="34" charset="-128"/>
              </a:rPr>
              <a:t>Intention or recklessness are the same for ABH as they are for common assault by beating,</a:t>
            </a:r>
            <a:r>
              <a:rPr lang="en-GB" altLang="en-US" sz="1200" baseline="0" dirty="0">
                <a:ea typeface="ＭＳ Ｐゴシック" panose="020B0600070205080204" pitchFamily="34" charset="-128"/>
              </a:rPr>
              <a:t> it only needs to be proved the assault was intended or carried out recklessly. </a:t>
            </a: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4573"/>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3018569572"/>
              </p:ext>
            </p:extLst>
          </p:nvPr>
        </p:nvGraphicFramePr>
        <p:xfrm>
          <a:off x="179636" y="11974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0BA8470-9DD8-6820-6CC5-05F416607710}"/>
              </a:ext>
            </a:extLst>
          </p:cNvPr>
          <p:cNvSpPr txBox="1"/>
          <p:nvPr/>
        </p:nvSpPr>
        <p:spPr>
          <a:xfrm>
            <a:off x="7503864" y="4309575"/>
            <a:ext cx="4330700" cy="2308324"/>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This definition is from case </a:t>
            </a:r>
            <a:r>
              <a:rPr lang="en-GB" altLang="en-US" dirty="0">
                <a:ea typeface="ＭＳ Ｐゴシック" panose="020B0600070205080204" pitchFamily="34" charset="-128"/>
              </a:rPr>
              <a:t>l</a:t>
            </a:r>
            <a:r>
              <a:rPr lang="en-GB" altLang="en-US" sz="1800" dirty="0">
                <a:ea typeface="ＭＳ Ｐゴシック" panose="020B0600070205080204" pitchFamily="34" charset="-128"/>
              </a:rPr>
              <a:t>aw </a:t>
            </a:r>
            <a:br>
              <a:rPr lang="en-GB" altLang="en-US" sz="1800" dirty="0">
                <a:ea typeface="ＭＳ Ｐゴシック" panose="020B0600070205080204" pitchFamily="34" charset="-128"/>
              </a:rPr>
            </a:br>
            <a:r>
              <a:rPr lang="en-GB" altLang="en-US" sz="1800" dirty="0">
                <a:ea typeface="ＭＳ Ｐゴシック" panose="020B0600070205080204" pitchFamily="34" charset="-128"/>
              </a:rPr>
              <a:t>R v Chan-Fook (1994)    </a:t>
            </a:r>
          </a:p>
          <a:p>
            <a:pPr algn="ctr">
              <a:lnSpc>
                <a:spcPct val="100000"/>
              </a:lnSpc>
            </a:pPr>
            <a:endParaRPr lang="en-GB" altLang="en-US" sz="1800" dirty="0">
              <a:ea typeface="ＭＳ Ｐゴシック" panose="020B0600070205080204" pitchFamily="34" charset="-128"/>
            </a:endParaRPr>
          </a:p>
          <a:p>
            <a:pPr algn="ctr">
              <a:lnSpc>
                <a:spcPct val="100000"/>
              </a:lnSpc>
            </a:pPr>
            <a:r>
              <a:rPr lang="en-GB" altLang="en-US" sz="1800" dirty="0">
                <a:ea typeface="ＭＳ Ｐゴシック" panose="020B0600070205080204" pitchFamily="34" charset="-128"/>
              </a:rPr>
              <a:t>Harm can be permanent or temporary.</a:t>
            </a:r>
            <a:r>
              <a:rPr lang="en-GB" altLang="en-US" sz="1800" baseline="0" dirty="0">
                <a:ea typeface="ＭＳ Ｐゴシック" panose="020B0600070205080204" pitchFamily="34" charset="-128"/>
              </a:rPr>
              <a:t> </a:t>
            </a:r>
          </a:p>
          <a:p>
            <a:pPr algn="ctr">
              <a:lnSpc>
                <a:spcPct val="100000"/>
              </a:lnSpc>
            </a:pPr>
            <a:endParaRPr lang="en-GB" altLang="en-US" sz="1800" baseline="0" dirty="0">
              <a:ea typeface="ＭＳ Ｐゴシック" panose="020B0600070205080204" pitchFamily="34" charset="-128"/>
            </a:endParaRPr>
          </a:p>
          <a:p>
            <a:pPr algn="ctr">
              <a:lnSpc>
                <a:spcPct val="100000"/>
              </a:lnSpc>
            </a:pPr>
            <a:r>
              <a:rPr lang="en-GB" altLang="en-US" sz="1800" baseline="0" dirty="0">
                <a:ea typeface="ＭＳ Ｐゴシック" panose="020B0600070205080204" pitchFamily="34" charset="-128"/>
              </a:rPr>
              <a:t>Harm includes both physical harm and shock or mental injury. It</a:t>
            </a:r>
            <a:r>
              <a:rPr lang="en-GB" altLang="en-US" sz="1800" dirty="0">
                <a:ea typeface="ＭＳ Ｐゴシック" panose="020B0600070205080204" pitchFamily="34" charset="-128"/>
              </a:rPr>
              <a:t> can include a loss of consciousness.</a:t>
            </a:r>
          </a:p>
        </p:txBody>
      </p:sp>
      <p:pic>
        <p:nvPicPr>
          <p:cNvPr id="13314" name="Picture 2" descr="What is the Sentence for Actual Bodily Harm? - Kang &amp; Co Solicitors">
            <a:extLst>
              <a:ext uri="{FF2B5EF4-FFF2-40B4-BE49-F238E27FC236}">
                <a16:creationId xmlns:a16="http://schemas.microsoft.com/office/drawing/2014/main" id="{A665D846-E24D-07D5-9A4E-3A7CDA4D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0556" y="184573"/>
            <a:ext cx="3227494" cy="161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47" name="Right Triangle 1434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38" name="Picture 2" descr="Warning Vectors &amp; Illustrations for Free Download | Freepik">
            <a:extLst>
              <a:ext uri="{FF2B5EF4-FFF2-40B4-BE49-F238E27FC236}">
                <a16:creationId xmlns:a16="http://schemas.microsoft.com/office/drawing/2014/main" id="{2F973738-9BDA-D60C-E16A-4BCAC103C2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4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a:solidFill>
                  <a:schemeClr val="tx1"/>
                </a:solidFill>
                <a:latin typeface="+mj-lt"/>
                <a:ea typeface="+mj-ea"/>
                <a:cs typeface="+mj-cs"/>
              </a:rPr>
              <a:t>Examples of Actual Bodily Harm</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AEF65A9-B566-D1E0-431C-025076BF2977}"/>
              </a:ext>
            </a:extLst>
          </p:cNvPr>
          <p:cNvSpPr txBox="1"/>
          <p:nvPr/>
        </p:nvSpPr>
        <p:spPr>
          <a:xfrm>
            <a:off x="474980" y="2274824"/>
            <a:ext cx="6894576" cy="3483864"/>
          </a:xfrm>
          <a:prstGeom prst="rect">
            <a:avLst/>
          </a:prstGeom>
        </p:spPr>
        <p:txBody>
          <a:bodyPr vert="horz" lIns="91440" tIns="45720" rIns="91440" bIns="45720" rtlCol="0">
            <a:normAutofit/>
          </a:bodyPr>
          <a:lstStyle/>
          <a:p>
            <a:pPr marL="0" lvl="1"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r>
              <a:rPr lang="en-US" altLang="en-US" sz="2200" dirty="0"/>
              <a:t>Loss or breaking of a tooth</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Temporary loss of sensory functions</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Extensive of multiple bruising</a:t>
            </a:r>
            <a:br>
              <a:rPr lang="en-US" altLang="en-US" sz="2200" dirty="0"/>
            </a:br>
            <a:endParaRPr lang="en-US" altLang="en-US" sz="2200" dirty="0"/>
          </a:p>
          <a:p>
            <a:pPr indent="-228600" fontAlgn="base">
              <a:lnSpc>
                <a:spcPct val="90000"/>
              </a:lnSpc>
              <a:spcBef>
                <a:spcPct val="30000"/>
              </a:spcBef>
              <a:spcAft>
                <a:spcPct val="0"/>
              </a:spcAft>
              <a:buFont typeface="Arial" panose="020B0604020202020204" pitchFamily="34" charset="0"/>
              <a:buChar char="•"/>
              <a:defRPr/>
            </a:pPr>
            <a:r>
              <a:rPr lang="en-US" sz="2200" dirty="0"/>
              <a:t>Minor fractures and cuts requiring stitches</a:t>
            </a:r>
          </a:p>
        </p:txBody>
      </p:sp>
      <p:pic>
        <p:nvPicPr>
          <p:cNvPr id="2" name="Picture 1"/>
          <p:cNvPicPr>
            <a:picLocks noChangeAspect="1"/>
          </p:cNvPicPr>
          <p:nvPr/>
        </p:nvPicPr>
        <p:blipFill rotWithShape="1">
          <a:blip r:embed="rId4"/>
          <a:srcRect l="16734" r="1900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5975" b="857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2B92DFA-359D-6A87-88FD-83EFDBC83E06}"/>
              </a:ext>
            </a:extLst>
          </p:cNvPr>
          <p:cNvSpPr txBox="1"/>
          <p:nvPr/>
        </p:nvSpPr>
        <p:spPr>
          <a:xfrm>
            <a:off x="471931" y="5156317"/>
            <a:ext cx="7338569" cy="1107996"/>
          </a:xfrm>
          <a:prstGeom prst="rect">
            <a:avLst/>
          </a:prstGeom>
          <a:solidFill>
            <a:schemeClr val="accent1">
              <a:lumMod val="60000"/>
              <a:lumOff val="40000"/>
            </a:schemeClr>
          </a:solidFill>
        </p:spPr>
        <p:txBody>
          <a:bodyPr wrap="square">
            <a:spAutoFit/>
          </a:bodyPr>
          <a:lstStyle/>
          <a:p>
            <a:pPr marL="0" lvl="1" algn="ctr">
              <a:lnSpc>
                <a:spcPct val="100000"/>
              </a:lnSpc>
            </a:pPr>
            <a:r>
              <a:rPr lang="en-GB" sz="1100" dirty="0">
                <a:solidFill>
                  <a:schemeClr val="bg1"/>
                </a:solidFill>
              </a:rPr>
              <a:t>These</a:t>
            </a:r>
            <a:r>
              <a:rPr lang="en-GB" sz="1100" baseline="0" dirty="0">
                <a:solidFill>
                  <a:schemeClr val="bg1"/>
                </a:solidFill>
              </a:rPr>
              <a:t> injuries may</a:t>
            </a:r>
            <a:r>
              <a:rPr lang="en-GB" sz="1100" dirty="0">
                <a:solidFill>
                  <a:schemeClr val="bg1"/>
                </a:solidFill>
              </a:rPr>
              <a:t> need not be visible or permanent, e.g. minor fractures such as a broken nose, bruising or abrasions. </a:t>
            </a:r>
          </a:p>
          <a:p>
            <a:pPr marL="0" lvl="1" algn="ctr">
              <a:lnSpc>
                <a:spcPct val="100000"/>
              </a:lnSpc>
            </a:pPr>
            <a:endParaRPr lang="en-GB" sz="1100" dirty="0">
              <a:solidFill>
                <a:schemeClr val="bg1"/>
              </a:solidFill>
            </a:endParaRPr>
          </a:p>
          <a:p>
            <a:pPr algn="ctr">
              <a:lnSpc>
                <a:spcPct val="100000"/>
              </a:lnSpc>
            </a:pPr>
            <a:r>
              <a:rPr lang="en-GB" sz="1100" dirty="0">
                <a:solidFill>
                  <a:schemeClr val="bg1"/>
                </a:solidFill>
              </a:rPr>
              <a:t>Actual bodily harm has been held to include shock</a:t>
            </a:r>
            <a:r>
              <a:rPr lang="en-GB" sz="1100" baseline="30000" dirty="0">
                <a:solidFill>
                  <a:schemeClr val="bg1"/>
                </a:solidFill>
              </a:rPr>
              <a:t> </a:t>
            </a:r>
            <a:r>
              <a:rPr lang="en-GB" sz="1100" dirty="0">
                <a:solidFill>
                  <a:schemeClr val="bg1"/>
                </a:solidFill>
              </a:rPr>
              <a:t>, psychiatric (i.e. mental) injury</a:t>
            </a:r>
            <a:r>
              <a:rPr lang="en-GB" sz="1100" baseline="30000" dirty="0">
                <a:solidFill>
                  <a:schemeClr val="bg1"/>
                </a:solidFill>
              </a:rPr>
              <a:t> </a:t>
            </a:r>
            <a:r>
              <a:rPr lang="en-GB" sz="1100" dirty="0">
                <a:solidFill>
                  <a:schemeClr val="bg1"/>
                </a:solidFill>
              </a:rPr>
              <a:t>, a momentary loss of consciousness</a:t>
            </a:r>
            <a:r>
              <a:rPr lang="en-GB" sz="1100" baseline="30000" dirty="0">
                <a:solidFill>
                  <a:schemeClr val="bg1"/>
                </a:solidFill>
              </a:rPr>
              <a:t> </a:t>
            </a:r>
            <a:r>
              <a:rPr lang="en-GB" sz="1100" dirty="0">
                <a:solidFill>
                  <a:schemeClr val="bg1"/>
                </a:solidFill>
              </a:rPr>
              <a:t>and there is even a stated case, DPP v Smith 2006, the deliberate cutting of a person's hair</a:t>
            </a:r>
            <a:r>
              <a:rPr lang="en-GB" sz="1100" baseline="30000" dirty="0">
                <a:solidFill>
                  <a:schemeClr val="bg1"/>
                </a:solidFill>
              </a:rPr>
              <a:t> </a:t>
            </a:r>
            <a:r>
              <a:rPr lang="en-GB" sz="1100" dirty="0">
                <a:solidFill>
                  <a:schemeClr val="bg1"/>
                </a:solidFill>
              </a:rPr>
              <a:t>was found to be ABH</a:t>
            </a:r>
          </a:p>
          <a:p>
            <a:pPr algn="ctr">
              <a:lnSpc>
                <a:spcPct val="100000"/>
              </a:lnSpc>
            </a:pPr>
            <a:endParaRPr lang="en-GB" sz="1100" dirty="0">
              <a:solidFill>
                <a:schemeClr val="bg1"/>
              </a:solidFill>
            </a:endParaRPr>
          </a:p>
          <a:p>
            <a:pPr algn="ctr">
              <a:lnSpc>
                <a:spcPct val="100000"/>
              </a:lnSpc>
            </a:pPr>
            <a:r>
              <a:rPr lang="en-GB" sz="1100" dirty="0">
                <a:solidFill>
                  <a:schemeClr val="bg1"/>
                </a:solidFill>
              </a:rPr>
              <a:t>However it does not include mere emotions such as fear, distress or panic. </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
        <p:nvSpPr>
          <p:cNvPr id="5" name="TextBox 4">
            <a:extLst>
              <a:ext uri="{FF2B5EF4-FFF2-40B4-BE49-F238E27FC236}">
                <a16:creationId xmlns:a16="http://schemas.microsoft.com/office/drawing/2014/main" id="{1BC978F0-E7C2-0966-11A5-E86021219F1B}"/>
              </a:ext>
            </a:extLst>
          </p:cNvPr>
          <p:cNvSpPr txBox="1"/>
          <p:nvPr/>
        </p:nvSpPr>
        <p:spPr>
          <a:xfrm>
            <a:off x="1026802" y="1312736"/>
            <a:ext cx="5033194" cy="3385542"/>
          </a:xfrm>
          <a:prstGeom prst="rect">
            <a:avLst/>
          </a:prstGeom>
          <a:solidFill>
            <a:schemeClr val="accent1">
              <a:lumMod val="60000"/>
              <a:lumOff val="40000"/>
            </a:schemeClr>
          </a:solidFill>
        </p:spPr>
        <p:txBody>
          <a:bodyPr wrap="square">
            <a:spAutoFit/>
          </a:bodyPr>
          <a:lstStyle/>
          <a:p>
            <a:pPr algn="ctr"/>
            <a:r>
              <a:rPr lang="en-US" sz="2800" dirty="0"/>
              <a:t>Whosoever shall </a:t>
            </a:r>
            <a:r>
              <a:rPr lang="en-US" sz="2800" b="1" i="1" u="sng" dirty="0"/>
              <a:t>unlawfully</a:t>
            </a:r>
            <a:r>
              <a:rPr lang="en-US" sz="2800" dirty="0"/>
              <a:t> &amp; </a:t>
            </a:r>
            <a:r>
              <a:rPr lang="en-US" sz="2800" b="1" i="1" u="sng" dirty="0"/>
              <a:t>maliciously</a:t>
            </a:r>
            <a:r>
              <a:rPr lang="en-US" sz="2800" dirty="0"/>
              <a:t> </a:t>
            </a:r>
            <a:r>
              <a:rPr lang="en-US" sz="2800" b="1" i="1" u="sng" dirty="0"/>
              <a:t>wound</a:t>
            </a:r>
            <a:r>
              <a:rPr lang="en-US" sz="2800" dirty="0"/>
              <a:t> or </a:t>
            </a:r>
            <a:r>
              <a:rPr lang="en-US" sz="2800" b="1" i="1" u="sng" dirty="0"/>
              <a:t>inflict</a:t>
            </a:r>
            <a:r>
              <a:rPr lang="en-US" sz="2800" dirty="0"/>
              <a:t> any </a:t>
            </a:r>
            <a:r>
              <a:rPr lang="en-US" sz="2800" b="1" i="1" u="sng" dirty="0"/>
              <a:t>grievous bodily harm </a:t>
            </a:r>
            <a:r>
              <a:rPr lang="en-US" sz="2800" dirty="0"/>
              <a:t>upon any other person, either with or without any weapon, or instrument, shall be guilty of an offence</a:t>
            </a:r>
          </a:p>
          <a:p>
            <a:pPr lvl="0"/>
            <a:endParaRPr lang="en-US" sz="1800" dirty="0"/>
          </a:p>
        </p:txBody>
      </p:sp>
      <p:pic>
        <p:nvPicPr>
          <p:cNvPr id="16386" name="Picture 2" descr="Types of Skull Fractures | Jim Dodson Law">
            <a:extLst>
              <a:ext uri="{FF2B5EF4-FFF2-40B4-BE49-F238E27FC236}">
                <a16:creationId xmlns:a16="http://schemas.microsoft.com/office/drawing/2014/main" id="{55801D0A-9C79-2EC3-78D0-A156BD3CF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516" y="1312736"/>
            <a:ext cx="3543684" cy="33838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36A604F-0340-F596-96B4-48DFACE9F85D}"/>
              </a:ext>
            </a:extLst>
          </p:cNvPr>
          <p:cNvSpPr txBox="1"/>
          <p:nvPr/>
        </p:nvSpPr>
        <p:spPr>
          <a:xfrm>
            <a:off x="787401" y="5155718"/>
            <a:ext cx="10617198" cy="1200329"/>
          </a:xfrm>
          <a:prstGeom prst="rect">
            <a:avLst/>
          </a:prstGeom>
          <a:solidFill>
            <a:schemeClr val="accent1">
              <a:lumMod val="60000"/>
              <a:lumOff val="40000"/>
            </a:schemeClr>
          </a:solidFill>
          <a:ln>
            <a:noFill/>
          </a:ln>
        </p:spPr>
        <p:txBody>
          <a:bodyPr wrap="square">
            <a:spAutoFit/>
          </a:bodyPr>
          <a:lstStyle/>
          <a:p>
            <a:pPr algn="ctr"/>
            <a:r>
              <a:rPr lang="en-GB" altLang="en-US" sz="1800" b="0" dirty="0">
                <a:ea typeface="ＭＳ Ｐゴシック" panose="020B0600070205080204" pitchFamily="34" charset="-128"/>
              </a:rPr>
              <a:t>The</a:t>
            </a:r>
            <a:r>
              <a:rPr lang="en-GB" altLang="en-US" sz="1800" b="0" baseline="0" dirty="0">
                <a:ea typeface="ＭＳ Ｐゴシック" panose="020B0600070205080204" pitchFamily="34" charset="-128"/>
              </a:rPr>
              <a:t> suspect must know that the actions would result in some kind of jury , but does not necessarily have to foresee the degree of the injury. </a:t>
            </a:r>
          </a:p>
          <a:p>
            <a:pPr algn="ctr"/>
            <a:endParaRPr lang="en-GB" altLang="en-US" sz="1800" b="0" baseline="0" dirty="0">
              <a:ea typeface="ＭＳ Ｐゴシック" panose="020B0600070205080204" pitchFamily="34" charset="-128"/>
            </a:endParaRPr>
          </a:p>
          <a:p>
            <a:pPr algn="ctr"/>
            <a:r>
              <a:rPr lang="en-GB" altLang="en-US" sz="1800" b="0" baseline="0" dirty="0">
                <a:ea typeface="ＭＳ Ｐゴシック" panose="020B0600070205080204" pitchFamily="34" charset="-128"/>
              </a:rPr>
              <a:t>The injuries can be caused either with or without a weapon. </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2569602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969E4C55-5916-9AEA-46D5-0019A3908594}"/>
              </a:ext>
            </a:extLst>
          </p:cNvPr>
          <p:cNvGraphicFramePr/>
          <p:nvPr>
            <p:extLst>
              <p:ext uri="{D42A27DB-BD31-4B8C-83A1-F6EECF244321}">
                <p14:modId xmlns:p14="http://schemas.microsoft.com/office/powerpoint/2010/main" val="3492536476"/>
              </p:ext>
            </p:extLst>
          </p:nvPr>
        </p:nvGraphicFramePr>
        <p:xfrm>
          <a:off x="444507" y="1279820"/>
          <a:ext cx="11442687" cy="5019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E164CED-D066-F0CE-4DA1-A8C23B63809B}"/>
              </a:ext>
            </a:extLst>
          </p:cNvPr>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Tree>
    <p:extLst>
      <p:ext uri="{BB962C8B-B14F-4D97-AF65-F5344CB8AC3E}">
        <p14:creationId xmlns:p14="http://schemas.microsoft.com/office/powerpoint/2010/main" val="3353778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9740"/>
            <a:ext cx="9795608" cy="646331"/>
          </a:xfrm>
          <a:prstGeom prst="rect">
            <a:avLst/>
          </a:prstGeom>
          <a:solidFill>
            <a:schemeClr val="bg2">
              <a:lumMod val="75000"/>
            </a:schemeClr>
          </a:solidFill>
          <a:ln>
            <a:noFill/>
          </a:ln>
        </p:spPr>
        <p:txBody>
          <a:bodyPr wrap="square" rtlCol="0">
            <a:spAutoFit/>
          </a:bodyPr>
          <a:lstStyle/>
          <a:p>
            <a:pPr algn="ctr"/>
            <a:r>
              <a:rPr lang="en-GB" sz="3600" b="1" dirty="0">
                <a:solidFill>
                  <a:schemeClr val="bg1"/>
                </a:solidFill>
              </a:rPr>
              <a:t>S.18 Grievous Bodily Harm (GBH) with Intent</a:t>
            </a:r>
          </a:p>
        </p:txBody>
      </p:sp>
      <p:graphicFrame>
        <p:nvGraphicFramePr>
          <p:cNvPr id="2" name="Diagram 1"/>
          <p:cNvGraphicFramePr/>
          <p:nvPr>
            <p:extLst>
              <p:ext uri="{D42A27DB-BD31-4B8C-83A1-F6EECF244321}">
                <p14:modId xmlns:p14="http://schemas.microsoft.com/office/powerpoint/2010/main" val="267384586"/>
              </p:ext>
            </p:extLst>
          </p:nvPr>
        </p:nvGraphicFramePr>
        <p:xfrm>
          <a:off x="206588" y="1217463"/>
          <a:ext cx="8375225" cy="564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434" name="Picture 2" descr="Weapons of the Western Front | National Army Museum">
            <a:extLst>
              <a:ext uri="{FF2B5EF4-FFF2-40B4-BE49-F238E27FC236}">
                <a16:creationId xmlns:a16="http://schemas.microsoft.com/office/drawing/2014/main" id="{7A6CA752-C34A-0AC1-2E98-176A71A35F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3070" y="4697492"/>
            <a:ext cx="2019300"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ection 18 GBH with Intent | The Law Explained | Criminal Lawyers">
            <a:extLst>
              <a:ext uri="{FF2B5EF4-FFF2-40B4-BE49-F238E27FC236}">
                <a16:creationId xmlns:a16="http://schemas.microsoft.com/office/drawing/2014/main" id="{C887B830-1BEB-4489-C276-1985D5F128B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3070" y="2246423"/>
            <a:ext cx="2305697" cy="153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B471A8-60B6-A942-8D6E-7C10B358FBF2}"/>
                                            </p:graphicEl>
                                          </p:spTgt>
                                        </p:tgtEl>
                                        <p:attrNameLst>
                                          <p:attrName>style.visibility</p:attrName>
                                        </p:attrNameLst>
                                      </p:cBhvr>
                                      <p:to>
                                        <p:strVal val="visible"/>
                                      </p:to>
                                    </p:set>
                                    <p:animEffect transition="in" filter="fade">
                                      <p:cBhvr>
                                        <p:cTn id="7" dur="500"/>
                                        <p:tgtEl>
                                          <p:spTgt spid="2">
                                            <p:graphicEl>
                                              <a:dgm id="{9DB471A8-60B6-A942-8D6E-7C10B358FB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A80800-468A-8546-9570-3218B9BC8835}"/>
                                            </p:graphicEl>
                                          </p:spTgt>
                                        </p:tgtEl>
                                        <p:attrNameLst>
                                          <p:attrName>style.visibility</p:attrName>
                                        </p:attrNameLst>
                                      </p:cBhvr>
                                      <p:to>
                                        <p:strVal val="visible"/>
                                      </p:to>
                                    </p:set>
                                    <p:animEffect transition="in" filter="fade">
                                      <p:cBhvr>
                                        <p:cTn id="12" dur="500"/>
                                        <p:tgtEl>
                                          <p:spTgt spid="2">
                                            <p:graphicEl>
                                              <a:dgm id="{DCA80800-468A-8546-9570-3218B9BC88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649201-8F0B-3341-930D-FE4E544F60BB}"/>
                                            </p:graphicEl>
                                          </p:spTgt>
                                        </p:tgtEl>
                                        <p:attrNameLst>
                                          <p:attrName>style.visibility</p:attrName>
                                        </p:attrNameLst>
                                      </p:cBhvr>
                                      <p:to>
                                        <p:strVal val="visible"/>
                                      </p:to>
                                    </p:set>
                                    <p:animEffect transition="in" filter="fade">
                                      <p:cBhvr>
                                        <p:cTn id="15" dur="500"/>
                                        <p:tgtEl>
                                          <p:spTgt spid="2">
                                            <p:graphicEl>
                                              <a:dgm id="{B8649201-8F0B-3341-930D-FE4E544F60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6D6175-77ED-1F47-B885-B23553D7F5BB}"/>
                                            </p:graphicEl>
                                          </p:spTgt>
                                        </p:tgtEl>
                                        <p:attrNameLst>
                                          <p:attrName>style.visibility</p:attrName>
                                        </p:attrNameLst>
                                      </p:cBhvr>
                                      <p:to>
                                        <p:strVal val="visible"/>
                                      </p:to>
                                    </p:set>
                                    <p:animEffect transition="in" filter="fade">
                                      <p:cBhvr>
                                        <p:cTn id="20" dur="500"/>
                                        <p:tgtEl>
                                          <p:spTgt spid="2">
                                            <p:graphicEl>
                                              <a:dgm id="{BC6D6175-77ED-1F47-B885-B23553D7F5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71D264-C1D9-0A4B-A339-783CA72993B4}"/>
                                            </p:graphicEl>
                                          </p:spTgt>
                                        </p:tgtEl>
                                        <p:attrNameLst>
                                          <p:attrName>style.visibility</p:attrName>
                                        </p:attrNameLst>
                                      </p:cBhvr>
                                      <p:to>
                                        <p:strVal val="visible"/>
                                      </p:to>
                                    </p:set>
                                    <p:animEffect transition="in" filter="fade">
                                      <p:cBhvr>
                                        <p:cTn id="23" dur="500"/>
                                        <p:tgtEl>
                                          <p:spTgt spid="2">
                                            <p:graphicEl>
                                              <a:dgm id="{F971D264-C1D9-0A4B-A339-783CA7299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7E03AA-1A2F-FEF5-3E63-2745BAC1E81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S.18 Grievous Bodily Harm (GBH) </a:t>
            </a:r>
            <a:br>
              <a:rPr lang="en-US" sz="5400" b="1" kern="1200" dirty="0">
                <a:solidFill>
                  <a:schemeClr val="tx1"/>
                </a:solidFill>
                <a:latin typeface="+mj-lt"/>
                <a:ea typeface="+mj-ea"/>
                <a:cs typeface="+mj-cs"/>
              </a:rPr>
            </a:br>
            <a:r>
              <a:rPr lang="en-US" sz="5400" b="1" kern="1200" dirty="0">
                <a:solidFill>
                  <a:schemeClr val="tx1"/>
                </a:solidFill>
                <a:latin typeface="+mj-lt"/>
                <a:ea typeface="+mj-ea"/>
                <a:cs typeface="+mj-cs"/>
              </a:rPr>
              <a:t>with Intent</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extBox 2">
            <a:extLst>
              <a:ext uri="{FF2B5EF4-FFF2-40B4-BE49-F238E27FC236}">
                <a16:creationId xmlns:a16="http://schemas.microsoft.com/office/drawing/2014/main" id="{4A5C7489-61DE-1A4B-D1CD-9F09E00B1A0E}"/>
              </a:ext>
            </a:extLst>
          </p:cNvPr>
          <p:cNvGraphicFramePr/>
          <p:nvPr>
            <p:extLst>
              <p:ext uri="{D42A27DB-BD31-4B8C-83A1-F6EECF244321}">
                <p14:modId xmlns:p14="http://schemas.microsoft.com/office/powerpoint/2010/main" val="3035330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983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BF558E-9AFD-E865-DC04-0994C5D06E7C}"/>
              </a:ext>
            </a:extLst>
          </p:cNvPr>
          <p:cNvSpPr txBox="1"/>
          <p:nvPr/>
        </p:nvSpPr>
        <p:spPr>
          <a:xfrm>
            <a:off x="589560" y="856180"/>
            <a:ext cx="4560584" cy="1128068"/>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700" b="1">
                <a:latin typeface="+mj-lt"/>
                <a:ea typeface="+mj-ea"/>
                <a:cs typeface="+mj-cs"/>
              </a:rPr>
              <a:t>S.18 Grievous Bodily Harm (GBH) with Intent</a:t>
            </a:r>
          </a:p>
        </p:txBody>
      </p:sp>
      <p:grpSp>
        <p:nvGrpSpPr>
          <p:cNvPr id="20489" name="Group 2048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490" name="Rectangle 2048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3" name="Rectangle 2049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D7BA3E-E677-1471-066D-743009F42E63}"/>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altLang="en-US" sz="2000" b="1" dirty="0"/>
              <a:t>Resist lawful apprehension </a:t>
            </a:r>
            <a:r>
              <a:rPr lang="en-US" altLang="en-US" sz="2000" b="0" dirty="0"/>
              <a:t>– 2 elements are needed: </a:t>
            </a:r>
          </a:p>
          <a:p>
            <a:pPr marL="171450" indent="-228600">
              <a:lnSpc>
                <a:spcPct val="90000"/>
              </a:lnSpc>
              <a:spcAft>
                <a:spcPts val="600"/>
              </a:spcAft>
              <a:buFont typeface="Arial" panose="020B0604020202020204" pitchFamily="34" charset="0"/>
              <a:buChar char="•"/>
            </a:pPr>
            <a:r>
              <a:rPr lang="en-US" altLang="en-US" sz="2000" b="0" dirty="0"/>
              <a:t>the arrest is lawful</a:t>
            </a:r>
          </a:p>
          <a:p>
            <a:pPr marL="171450" indent="-228600">
              <a:lnSpc>
                <a:spcPct val="90000"/>
              </a:lnSpc>
              <a:spcAft>
                <a:spcPts val="600"/>
              </a:spcAft>
              <a:buFont typeface="Arial" panose="020B0604020202020204" pitchFamily="34" charset="0"/>
              <a:buChar char="•"/>
            </a:pPr>
            <a:r>
              <a:rPr lang="en-US" altLang="en-US" sz="2000" b="0" dirty="0"/>
              <a:t>the person knows arrest is being made </a:t>
            </a:r>
          </a:p>
          <a:p>
            <a:pPr marL="171450" indent="-228600">
              <a:lnSpc>
                <a:spcPct val="90000"/>
              </a:lnSpc>
              <a:spcAft>
                <a:spcPts val="600"/>
              </a:spcAft>
              <a:buFont typeface="Arial" panose="020B0604020202020204" pitchFamily="34" charset="0"/>
              <a:buChar char="•"/>
            </a:pPr>
            <a:endParaRPr lang="en-US" altLang="en-US" sz="2000" dirty="0"/>
          </a:p>
          <a:p>
            <a:pPr>
              <a:lnSpc>
                <a:spcPct val="90000"/>
              </a:lnSpc>
              <a:spcAft>
                <a:spcPts val="600"/>
              </a:spcAft>
            </a:pPr>
            <a:r>
              <a:rPr lang="en-US" altLang="en-US" sz="2000" b="0" dirty="0"/>
              <a:t>For example: if a suspect pushes a store detective who is trying to arrest them and causes them</a:t>
            </a:r>
            <a:r>
              <a:rPr lang="en-US" altLang="en-US" sz="2000" b="0" baseline="0" dirty="0"/>
              <a:t> serious injury (as a result of the push) the offence has been committed</a:t>
            </a:r>
          </a:p>
        </p:txBody>
      </p:sp>
      <p:sp>
        <p:nvSpPr>
          <p:cNvPr id="20495" name="Rectangle 2049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Rectangle 204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Cumbria Police arrest man in Drovers Drive Kendal for assault | The  Westmorland Gazette">
            <a:extLst>
              <a:ext uri="{FF2B5EF4-FFF2-40B4-BE49-F238E27FC236}">
                <a16:creationId xmlns:a16="http://schemas.microsoft.com/office/drawing/2014/main" id="{546A8335-1B27-C46F-47ED-95BB75C215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0" r="88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80C7DC-3E60-ED24-FA06-B058B3570620}"/>
              </a:ext>
            </a:extLst>
          </p:cNvPr>
          <p:cNvSpPr txBox="1"/>
          <p:nvPr/>
        </p:nvSpPr>
        <p:spPr>
          <a:xfrm>
            <a:off x="159341" y="6172389"/>
            <a:ext cx="11898376" cy="646331"/>
          </a:xfrm>
          <a:prstGeom prst="rect">
            <a:avLst/>
          </a:prstGeom>
          <a:noFill/>
        </p:spPr>
        <p:txBody>
          <a:bodyPr wrap="square">
            <a:spAutoFit/>
          </a:bodyPr>
          <a:lstStyle/>
          <a:p>
            <a:endParaRPr lang="en-GB" altLang="en-US" sz="1800" b="1" baseline="0" dirty="0">
              <a:ea typeface="ＭＳ Ｐゴシック" panose="020B0600070205080204" pitchFamily="34" charset="-128"/>
            </a:endParaRPr>
          </a:p>
          <a:p>
            <a:r>
              <a:rPr lang="en-GB" altLang="en-US" sz="1800" b="1" baseline="0" dirty="0">
                <a:ea typeface="ＭＳ Ｐゴシック" panose="020B0600070205080204" pitchFamily="34" charset="-128"/>
              </a:rPr>
              <a:t>Detainer</a:t>
            </a:r>
            <a:r>
              <a:rPr lang="en-GB" altLang="en-US" sz="1800" b="0" baseline="0" dirty="0">
                <a:ea typeface="ＭＳ Ｐゴシック" panose="020B0600070205080204" pitchFamily="34" charset="-128"/>
              </a:rPr>
              <a:t> – is anyone acting in the detention of the suspect </a:t>
            </a:r>
            <a:r>
              <a:rPr lang="en-GB" altLang="en-US" dirty="0" err="1">
                <a:ea typeface="ＭＳ Ｐゴシック" panose="020B0600070205080204" pitchFamily="34" charset="-128"/>
              </a:rPr>
              <a:t>i.e</a:t>
            </a:r>
            <a:r>
              <a:rPr lang="en-GB" altLang="en-US" dirty="0">
                <a:ea typeface="ＭＳ Ｐゴシック" panose="020B0600070205080204" pitchFamily="34" charset="-128"/>
              </a:rPr>
              <a:t>, </a:t>
            </a:r>
            <a:r>
              <a:rPr lang="en-GB" altLang="en-US" sz="1800" b="0" baseline="0" dirty="0">
                <a:ea typeface="ＭＳ Ｐゴシック" panose="020B0600070205080204" pitchFamily="34" charset="-128"/>
              </a:rPr>
              <a:t> store detective, police, customs officer etc</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968307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606359749"/>
              </p:ext>
            </p:extLst>
          </p:nvPr>
        </p:nvGraphicFramePr>
        <p:xfrm>
          <a:off x="393700" y="404665"/>
          <a:ext cx="11264899" cy="5896978"/>
        </p:xfrm>
        <a:graphic>
          <a:graphicData uri="http://schemas.openxmlformats.org/drawingml/2006/table">
            <a:tbl>
              <a:tblPr firstRow="1" bandRow="1">
                <a:tableStyleId>{F5AB1C69-6EDB-4FF4-983F-18BD219EF322}</a:tableStyleId>
              </a:tblPr>
              <a:tblGrid>
                <a:gridCol w="2536111">
                  <a:extLst>
                    <a:ext uri="{9D8B030D-6E8A-4147-A177-3AD203B41FA5}">
                      <a16:colId xmlns:a16="http://schemas.microsoft.com/office/drawing/2014/main" val="3514580752"/>
                    </a:ext>
                  </a:extLst>
                </a:gridCol>
                <a:gridCol w="4081266">
                  <a:extLst>
                    <a:ext uri="{9D8B030D-6E8A-4147-A177-3AD203B41FA5}">
                      <a16:colId xmlns:a16="http://schemas.microsoft.com/office/drawing/2014/main" val="1650670555"/>
                    </a:ext>
                  </a:extLst>
                </a:gridCol>
                <a:gridCol w="4647522">
                  <a:extLst>
                    <a:ext uri="{9D8B030D-6E8A-4147-A177-3AD203B41FA5}">
                      <a16:colId xmlns:a16="http://schemas.microsoft.com/office/drawing/2014/main" val="4247419603"/>
                    </a:ext>
                  </a:extLst>
                </a:gridCol>
              </a:tblGrid>
              <a:tr h="1175965">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515109">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785471">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92719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441727430"/>
                  </a:ext>
                </a:extLst>
              </a:tr>
              <a:tr h="2414593">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0" y="231923"/>
            <a:ext cx="11811000" cy="1286025"/>
          </a:xfrm>
          <a:solidFill>
            <a:schemeClr val="accent6">
              <a:lumMod val="40000"/>
              <a:lumOff val="60000"/>
            </a:schemeClr>
          </a:solidFill>
          <a:ln>
            <a:noFill/>
          </a:ln>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512520424"/>
              </p:ext>
            </p:extLst>
          </p:nvPr>
        </p:nvGraphicFramePr>
        <p:xfrm>
          <a:off x="455092" y="2109341"/>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9000" y="3157810"/>
            <a:ext cx="3527158" cy="2404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BC066071-8742-F844-B536-BF178CD20F86}"/>
                                            </p:graphicEl>
                                          </p:spTgt>
                                        </p:tgtEl>
                                        <p:attrNameLst>
                                          <p:attrName>style.visibility</p:attrName>
                                        </p:attrNameLst>
                                      </p:cBhvr>
                                      <p:to>
                                        <p:strVal val="visible"/>
                                      </p:to>
                                    </p:set>
                                    <p:animEffect transition="in" filter="fade">
                                      <p:cBhvr>
                                        <p:cTn id="7" dur="500"/>
                                        <p:tgtEl>
                                          <p:spTgt spid="7">
                                            <p:graphicEl>
                                              <a:dgm id="{BC066071-8742-F844-B536-BF178CD20F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3E009AF-230B-C54A-B698-2ED8AF9CF5B7}"/>
                                            </p:graphicEl>
                                          </p:spTgt>
                                        </p:tgtEl>
                                        <p:attrNameLst>
                                          <p:attrName>style.visibility</p:attrName>
                                        </p:attrNameLst>
                                      </p:cBhvr>
                                      <p:to>
                                        <p:strVal val="visible"/>
                                      </p:to>
                                    </p:set>
                                    <p:animEffect transition="in" filter="fade">
                                      <p:cBhvr>
                                        <p:cTn id="12" dur="500"/>
                                        <p:tgtEl>
                                          <p:spTgt spid="7">
                                            <p:graphicEl>
                                              <a:dgm id="{83E009AF-230B-C54A-B698-2ED8AF9CF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38284"/>
            <a:ext cx="8280920" cy="646331"/>
          </a:xfrm>
          <a:prstGeom prst="rect">
            <a:avLst/>
          </a:prstGeom>
          <a:solidFill>
            <a:srgbClr val="0070C0"/>
          </a:solidFill>
        </p:spPr>
        <p:txBody>
          <a:bodyPr wrap="square" rtlCol="0">
            <a:spAutoFit/>
          </a:bodyPr>
          <a:lstStyle/>
          <a:p>
            <a:pPr algn="ctr"/>
            <a:r>
              <a:rPr lang="en-GB" sz="3600" b="1" dirty="0">
                <a:solidFill>
                  <a:schemeClr val="bg1"/>
                </a:solidFill>
              </a:rPr>
              <a:t>Assault Police</a:t>
            </a:r>
          </a:p>
        </p:txBody>
      </p:sp>
      <p:graphicFrame>
        <p:nvGraphicFramePr>
          <p:cNvPr id="3" name="Diagram 2"/>
          <p:cNvGraphicFramePr/>
          <p:nvPr>
            <p:extLst>
              <p:ext uri="{D42A27DB-BD31-4B8C-83A1-F6EECF244321}">
                <p14:modId xmlns:p14="http://schemas.microsoft.com/office/powerpoint/2010/main" val="703333961"/>
              </p:ext>
            </p:extLst>
          </p:nvPr>
        </p:nvGraphicFramePr>
        <p:xfrm>
          <a:off x="251520" y="15570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1" y="338284"/>
            <a:ext cx="3809954" cy="2374514"/>
          </a:xfrm>
          <a:prstGeom prst="rect">
            <a:avLst/>
          </a:prstGeom>
          <a:noFill/>
          <a:extLst>
            <a:ext uri="{909E8E84-426E-40DD-AFC4-6F175D3DCCD1}">
              <a14:hiddenFill xmlns:a14="http://schemas.microsoft.com/office/drawing/2010/main">
                <a:solidFill>
                  <a:srgbClr val="FFFFFF"/>
                </a:solidFill>
              </a14:hiddenFill>
            </a:ext>
          </a:extLst>
        </p:spPr>
      </p:pic>
      <p:pic>
        <p:nvPicPr>
          <p:cNvPr id="21506" name="Picture 2" descr="At least 750 sexual misconduct claims against UK police officers in five  years | Police | The Guardian">
            <a:extLst>
              <a:ext uri="{FF2B5EF4-FFF2-40B4-BE49-F238E27FC236}">
                <a16:creationId xmlns:a16="http://schemas.microsoft.com/office/drawing/2014/main" id="{EFC5726F-8CB1-017E-1ACB-E17C00C2F1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7980" y="3285223"/>
            <a:ext cx="3492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9957"/>
            <a:ext cx="8280920" cy="646331"/>
          </a:xfrm>
          <a:prstGeom prst="rect">
            <a:avLst/>
          </a:prstGeom>
          <a:solidFill>
            <a:srgbClr val="0070C0"/>
          </a:solidFill>
        </p:spPr>
        <p:txBody>
          <a:bodyPr wrap="square" rtlCol="0">
            <a:spAutoFit/>
          </a:bodyPr>
          <a:lstStyle/>
          <a:p>
            <a:pPr algn="ctr"/>
            <a:r>
              <a:rPr lang="en-GB" sz="3600" dirty="0">
                <a:solidFill>
                  <a:schemeClr val="bg1"/>
                </a:solidFill>
              </a:rPr>
              <a:t>Obstruct</a:t>
            </a:r>
            <a:r>
              <a:rPr lang="en-GB" sz="3600" b="1" dirty="0">
                <a:solidFill>
                  <a:schemeClr val="bg1"/>
                </a:solidFill>
              </a:rPr>
              <a:t> Police</a:t>
            </a:r>
          </a:p>
        </p:txBody>
      </p:sp>
      <p:graphicFrame>
        <p:nvGraphicFramePr>
          <p:cNvPr id="7" name="Diagram 6"/>
          <p:cNvGraphicFramePr/>
          <p:nvPr>
            <p:extLst>
              <p:ext uri="{D42A27DB-BD31-4B8C-83A1-F6EECF244321}">
                <p14:modId xmlns:p14="http://schemas.microsoft.com/office/powerpoint/2010/main" val="98524457"/>
              </p:ext>
            </p:extLst>
          </p:nvPr>
        </p:nvGraphicFramePr>
        <p:xfrm>
          <a:off x="168170" y="1484784"/>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161" y="319957"/>
            <a:ext cx="3872695" cy="290078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36161" y="3429000"/>
            <a:ext cx="4372085" cy="259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6151"/>
            <a:ext cx="8280920" cy="584775"/>
          </a:xfrm>
          <a:prstGeom prst="rect">
            <a:avLst/>
          </a:prstGeom>
          <a:solidFill>
            <a:srgbClr val="0070C0"/>
          </a:solidFill>
        </p:spPr>
        <p:txBody>
          <a:bodyPr wrap="square" rtlCol="0">
            <a:spAutoFit/>
          </a:bodyPr>
          <a:lstStyle/>
          <a:p>
            <a:pPr algn="ctr"/>
            <a:r>
              <a:rPr lang="en-GB" sz="3200" dirty="0">
                <a:solidFill>
                  <a:schemeClr val="bg1"/>
                </a:solidFill>
              </a:rPr>
              <a:t>Assault with Intent to resist Arrest</a:t>
            </a:r>
            <a:endParaRPr lang="en-GB" sz="32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82099849"/>
              </p:ext>
            </p:extLst>
          </p:nvPr>
        </p:nvGraphicFramePr>
        <p:xfrm>
          <a:off x="217509" y="129635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20137" y="266151"/>
            <a:ext cx="4375636" cy="24503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Man arrested while having seizure says police held him 'for no reason' |  London | The Guardian">
            <a:extLst>
              <a:ext uri="{FF2B5EF4-FFF2-40B4-BE49-F238E27FC236}">
                <a16:creationId xmlns:a16="http://schemas.microsoft.com/office/drawing/2014/main" id="{21A3493A-2D7E-51AE-ADBE-DA68F2D289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0920" y="3618181"/>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764" y="281857"/>
            <a:ext cx="10344472" cy="646331"/>
          </a:xfrm>
          <a:prstGeom prst="rect">
            <a:avLst/>
          </a:prstGeom>
          <a:solidFill>
            <a:srgbClr val="0070C0"/>
          </a:solidFill>
        </p:spPr>
        <p:txBody>
          <a:bodyPr wrap="square" rtlCol="0">
            <a:spAutoFit/>
          </a:bodyPr>
          <a:lstStyle/>
          <a:p>
            <a:pPr algn="ctr"/>
            <a:r>
              <a:rPr lang="en-GB" sz="3600" dirty="0"/>
              <a:t>Assaults on Emergency Workers (Offences) Act 2018</a:t>
            </a:r>
            <a:endParaRPr lang="en-GB" sz="3600" b="1" dirty="0">
              <a:solidFill>
                <a:schemeClr val="bg1"/>
              </a:solidFill>
            </a:endParaRP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2920" y="4025900"/>
            <a:ext cx="5441050" cy="27154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8" y="4025900"/>
            <a:ext cx="6517123" cy="27154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D69B30-FC93-EFB7-CE37-DD0792C8F98F}"/>
              </a:ext>
            </a:extLst>
          </p:cNvPr>
          <p:cNvSpPr txBox="1"/>
          <p:nvPr/>
        </p:nvSpPr>
        <p:spPr>
          <a:xfrm>
            <a:off x="1171870" y="1319340"/>
            <a:ext cx="5441050" cy="2308324"/>
          </a:xfrm>
          <a:prstGeom prst="rect">
            <a:avLst/>
          </a:prstGeom>
          <a:noFill/>
        </p:spPr>
        <p:txBody>
          <a:bodyPr wrap="square">
            <a:spAutoFit/>
          </a:bodyPr>
          <a:lstStyle/>
          <a:p>
            <a:pPr algn="ctr"/>
            <a:r>
              <a:rPr lang="en-GB" sz="240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is committed against an </a:t>
            </a:r>
            <a:r>
              <a:rPr lang="en-GB" sz="2400" i="1" u="sng" dirty="0">
                <a:solidFill>
                  <a:schemeClr val="tx1"/>
                </a:solidFill>
              </a:rPr>
              <a:t>emergency worker,</a:t>
            </a:r>
            <a:r>
              <a:rPr lang="en-GB" sz="2400" dirty="0">
                <a:solidFill>
                  <a:schemeClr val="tx1"/>
                </a:solidFill>
              </a:rPr>
              <a:t> acting in the exercise of his functions as such a worker, the offence shall be triable either way and as such, carry a higher penalty</a:t>
            </a:r>
          </a:p>
        </p:txBody>
      </p:sp>
      <p:pic>
        <p:nvPicPr>
          <p:cNvPr id="23554" name="Picture 2" descr="New hub now up and running for emergency services to share information">
            <a:extLst>
              <a:ext uri="{FF2B5EF4-FFF2-40B4-BE49-F238E27FC236}">
                <a16:creationId xmlns:a16="http://schemas.microsoft.com/office/drawing/2014/main" id="{4370829B-59E3-AD50-A516-452CACD8F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5236" y="141786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332657"/>
            <a:ext cx="8280920" cy="646331"/>
          </a:xfrm>
          <a:prstGeom prst="rect">
            <a:avLst/>
          </a:prstGeom>
          <a:solidFill>
            <a:schemeClr val="accent6">
              <a:lumMod val="60000"/>
              <a:lumOff val="40000"/>
            </a:schemeClr>
          </a:solidFill>
        </p:spPr>
        <p:txBody>
          <a:bodyPr wrap="square" rtlCol="0">
            <a:spAutoFit/>
          </a:bodyPr>
          <a:lstStyle/>
          <a:p>
            <a:pPr algn="ctr"/>
            <a:r>
              <a:rPr lang="en-GB" sz="3600" dirty="0"/>
              <a:t>Racially or Religiously Aggravated</a:t>
            </a:r>
            <a:endParaRPr lang="en-GB" sz="3600" b="1" dirty="0">
              <a:solidFill>
                <a:schemeClr val="bg1"/>
              </a:solidFill>
            </a:endParaRPr>
          </a:p>
        </p:txBody>
      </p:sp>
      <p:sp>
        <p:nvSpPr>
          <p:cNvPr id="3" name="Down Arrow Callout 2"/>
          <p:cNvSpPr/>
          <p:nvPr/>
        </p:nvSpPr>
        <p:spPr>
          <a:xfrm>
            <a:off x="1919536" y="1159878"/>
            <a:ext cx="8248948" cy="2125107"/>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2925615221"/>
              </p:ext>
            </p:extLst>
          </p:nvPr>
        </p:nvGraphicFramePr>
        <p:xfrm>
          <a:off x="915318" y="2935184"/>
          <a:ext cx="10361364" cy="311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29096" y="5698122"/>
            <a:ext cx="11861800" cy="461665"/>
          </a:xfrm>
          <a:prstGeom prst="rect">
            <a:avLst/>
          </a:prstGeom>
          <a:solidFill>
            <a:schemeClr val="accent6">
              <a:lumMod val="60000"/>
              <a:lumOff val="40000"/>
            </a:schemeClr>
          </a:solidFill>
          <a:ln>
            <a:noFill/>
          </a:ln>
        </p:spPr>
        <p:txBody>
          <a:bodyPr wrap="square" rtlCol="0">
            <a:spAutoFit/>
          </a:bodyPr>
          <a:lstStyle/>
          <a:p>
            <a:pPr algn="ctr"/>
            <a:r>
              <a:rPr lang="en-GB" sz="2400" dirty="0"/>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o Wants To Be A Millionaire? | Be on TV">
            <a:extLst>
              <a:ext uri="{FF2B5EF4-FFF2-40B4-BE49-F238E27FC236}">
                <a16:creationId xmlns:a16="http://schemas.microsoft.com/office/drawing/2014/main" id="{D5F1D2C6-2FFA-9E71-A5D3-D9F84BD53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5015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3081" name="Rectangle 308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074" name="Picture 2" descr="Who Wants To Be A Millionaire ~ New Lifeline Reveal - YouTube">
            <a:extLst>
              <a:ext uri="{FF2B5EF4-FFF2-40B4-BE49-F238E27FC236}">
                <a16:creationId xmlns:a16="http://schemas.microsoft.com/office/drawing/2014/main" id="{45A7B43B-F1B4-1ABE-D3ED-4C52C4CF35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286" r="1" b="1299"/>
          <a:stretch/>
        </p:blipFill>
        <p:spPr bwMode="auto">
          <a:xfrm rot="21480000">
            <a:off x="1137836" y="903914"/>
            <a:ext cx="9916327" cy="4764396"/>
          </a:xfrm>
          <a:prstGeom prst="rect">
            <a:avLst/>
          </a:prstGeom>
          <a:noFill/>
          <a:extLst>
            <a:ext uri="{909E8E84-426E-40DD-AFC4-6F175D3DCCD1}">
              <a14:hiddenFill xmlns:a14="http://schemas.microsoft.com/office/drawing/2010/main">
                <a:solidFill>
                  <a:srgbClr val="FFFFFF"/>
                </a:solidFill>
              </a14:hiddenFill>
            </a:ext>
          </a:extLst>
        </p:spPr>
      </p:pic>
      <p:sp>
        <p:nvSpPr>
          <p:cNvPr id="2" name="Multiply 1">
            <a:extLst>
              <a:ext uri="{FF2B5EF4-FFF2-40B4-BE49-F238E27FC236}">
                <a16:creationId xmlns:a16="http://schemas.microsoft.com/office/drawing/2014/main" id="{5E102CF6-9170-82AD-6659-CFD8E006FD80}"/>
              </a:ext>
            </a:extLst>
          </p:cNvPr>
          <p:cNvSpPr/>
          <p:nvPr/>
        </p:nvSpPr>
        <p:spPr>
          <a:xfrm>
            <a:off x="4193492" y="1774098"/>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ultiply 2">
            <a:extLst>
              <a:ext uri="{FF2B5EF4-FFF2-40B4-BE49-F238E27FC236}">
                <a16:creationId xmlns:a16="http://schemas.microsoft.com/office/drawing/2014/main" id="{F5D468E8-FCE8-8AE0-94E2-1EB21E88FFEA}"/>
              </a:ext>
            </a:extLst>
          </p:cNvPr>
          <p:cNvSpPr/>
          <p:nvPr/>
        </p:nvSpPr>
        <p:spPr>
          <a:xfrm>
            <a:off x="6999795" y="1595584"/>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Multiply 3">
            <a:extLst>
              <a:ext uri="{FF2B5EF4-FFF2-40B4-BE49-F238E27FC236}">
                <a16:creationId xmlns:a16="http://schemas.microsoft.com/office/drawing/2014/main" id="{6C41AD4C-26A2-D70B-BA00-AAF054C992B0}"/>
              </a:ext>
            </a:extLst>
          </p:cNvPr>
          <p:cNvSpPr/>
          <p:nvPr/>
        </p:nvSpPr>
        <p:spPr>
          <a:xfrm>
            <a:off x="1569679" y="1952612"/>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Multiply 4">
            <a:extLst>
              <a:ext uri="{FF2B5EF4-FFF2-40B4-BE49-F238E27FC236}">
                <a16:creationId xmlns:a16="http://schemas.microsoft.com/office/drawing/2014/main" id="{19BD4B65-EBA8-BB18-491C-2D9C0DA8473F}"/>
              </a:ext>
            </a:extLst>
          </p:cNvPr>
          <p:cNvSpPr/>
          <p:nvPr/>
        </p:nvSpPr>
        <p:spPr>
          <a:xfrm>
            <a:off x="4375982" y="3458673"/>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60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1" name="Rectangle 7"/>
          <p:cNvSpPr>
            <a:spLocks noGrp="1" noChangeArrowheads="1"/>
          </p:cNvSpPr>
          <p:nvPr>
            <p:ph type="title" idx="4294967295"/>
          </p:nvPr>
        </p:nvSpPr>
        <p:spPr>
          <a:xfrm>
            <a:off x="2209800" y="457200"/>
            <a:ext cx="7696200" cy="2057400"/>
          </a:xfrm>
        </p:spPr>
        <p:txBody>
          <a:bodyPr/>
          <a:lstStyle/>
          <a:p>
            <a:pPr algn="ctr" eaLnBrk="1" hangingPunct="1"/>
            <a:r>
              <a:rPr lang="en-GB" altLang="en-US" sz="2000" b="1" dirty="0">
                <a:solidFill>
                  <a:schemeClr val="bg1"/>
                </a:solidFill>
                <a:latin typeface="+mn-lt"/>
                <a:cs typeface="Aharoni" panose="02010803020104030203" pitchFamily="2" charset="-79"/>
              </a:rPr>
              <a:t>Q1 = Has a common assault taken place here? </a:t>
            </a:r>
            <a:br>
              <a:rPr lang="en-GB" altLang="en-US" sz="2000" b="1" dirty="0">
                <a:solidFill>
                  <a:schemeClr val="bg1"/>
                </a:solidFill>
                <a:latin typeface="+mn-lt"/>
                <a:cs typeface="Aharoni" panose="02010803020104030203" pitchFamily="2" charset="-79"/>
              </a:rPr>
            </a:br>
            <a:br>
              <a:rPr lang="en-GB" altLang="en-US" sz="2000" b="1" dirty="0">
                <a:solidFill>
                  <a:schemeClr val="bg1"/>
                </a:solidFill>
                <a:latin typeface="+mn-lt"/>
                <a:cs typeface="Aharoni" panose="02010803020104030203" pitchFamily="2" charset="-79"/>
              </a:rPr>
            </a:br>
            <a:r>
              <a:rPr lang="en-GB" altLang="en-US" sz="2000" b="1" dirty="0">
                <a:solidFill>
                  <a:schemeClr val="bg1"/>
                </a:solidFill>
                <a:latin typeface="+mn-lt"/>
                <a:cs typeface="Aharoni" panose="02010803020104030203" pitchFamily="2" charset="-79"/>
              </a:rPr>
              <a:t>John sees Nigel in the street and says to him, “Bring back my DVD by tomorrow or I will come around and break your legs”</a:t>
            </a:r>
            <a:br>
              <a:rPr lang="en-GB" altLang="en-US" sz="2000" b="1" dirty="0">
                <a:solidFill>
                  <a:schemeClr val="bg1"/>
                </a:solidFill>
              </a:rPr>
            </a:br>
            <a:endParaRPr lang="en-US" altLang="en-US" sz="2000" b="1" dirty="0">
              <a:solidFill>
                <a:schemeClr val="bg1"/>
              </a:solidFill>
            </a:endParaRP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25811F86-7129-1B4C-276F-79F8EADF52B5}"/>
              </a:ext>
            </a:extLst>
          </p:cNvPr>
          <p:cNvSpPr txBox="1"/>
          <p:nvPr/>
        </p:nvSpPr>
        <p:spPr>
          <a:xfrm>
            <a:off x="2401724" y="2819400"/>
            <a:ext cx="6097424" cy="707886"/>
          </a:xfrm>
          <a:prstGeom prst="rect">
            <a:avLst/>
          </a:prstGeom>
          <a:noFill/>
        </p:spPr>
        <p:txBody>
          <a:bodyPr wrap="square">
            <a:spAutoFit/>
          </a:bodyPr>
          <a:lstStyle/>
          <a:p>
            <a:r>
              <a:rPr lang="en-US" altLang="en-US" sz="5400" b="1" baseline="10000" dirty="0">
                <a:solidFill>
                  <a:srgbClr val="FF9900"/>
                </a:solidFill>
              </a:rPr>
              <a:t>A </a:t>
            </a:r>
            <a:r>
              <a:rPr lang="en-GB" altLang="en-US" sz="6000" b="1" baseline="10000" dirty="0">
                <a:solidFill>
                  <a:schemeClr val="bg1"/>
                </a:solidFill>
              </a:rPr>
              <a:t> </a:t>
            </a:r>
            <a:r>
              <a:rPr lang="en-GB" altLang="en-US" sz="1600" dirty="0">
                <a:solidFill>
                  <a:schemeClr val="bg1"/>
                </a:solidFill>
              </a:rPr>
              <a:t>Yes, John has committed a Common Assault on Nigel.</a:t>
            </a:r>
            <a:endParaRPr lang="en-US" dirty="0"/>
          </a:p>
        </p:txBody>
      </p:sp>
      <p:sp>
        <p:nvSpPr>
          <p:cNvPr id="5" name="TextBox 4">
            <a:extLst>
              <a:ext uri="{FF2B5EF4-FFF2-40B4-BE49-F238E27FC236}">
                <a16:creationId xmlns:a16="http://schemas.microsoft.com/office/drawing/2014/main" id="{E8ACDAB5-BF5A-C8D1-538E-D4D6111429F9}"/>
              </a:ext>
            </a:extLst>
          </p:cNvPr>
          <p:cNvSpPr txBox="1"/>
          <p:nvPr/>
        </p:nvSpPr>
        <p:spPr>
          <a:xfrm>
            <a:off x="2424691" y="366540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 he has made threats to Nigel</a:t>
            </a:r>
            <a:r>
              <a:rPr lang="en-US" altLang="en-US" sz="1800" dirty="0">
                <a:solidFill>
                  <a:schemeClr val="bg1"/>
                </a:solidFill>
              </a:rPr>
              <a:t>.</a:t>
            </a:r>
            <a:endParaRPr lang="en-US" altLang="en-US" sz="1800" dirty="0"/>
          </a:p>
        </p:txBody>
      </p:sp>
      <p:sp>
        <p:nvSpPr>
          <p:cNvPr id="7" name="TextBox 6">
            <a:extLst>
              <a:ext uri="{FF2B5EF4-FFF2-40B4-BE49-F238E27FC236}">
                <a16:creationId xmlns:a16="http://schemas.microsoft.com/office/drawing/2014/main" id="{BB57E69C-D318-014A-7E77-23187991D1AD}"/>
              </a:ext>
            </a:extLst>
          </p:cNvPr>
          <p:cNvSpPr txBox="1"/>
          <p:nvPr/>
        </p:nvSpPr>
        <p:spPr>
          <a:xfrm>
            <a:off x="2477924" y="5889992"/>
            <a:ext cx="6097424"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600" dirty="0">
                <a:solidFill>
                  <a:schemeClr val="bg1"/>
                </a:solidFill>
              </a:rPr>
              <a:t>No, John has committed Threats to Kill.</a:t>
            </a:r>
            <a:endParaRPr lang="en-US" altLang="en-US" sz="1800" dirty="0">
              <a:solidFill>
                <a:schemeClr val="bg1"/>
              </a:solidFill>
            </a:endParaRPr>
          </a:p>
        </p:txBody>
      </p:sp>
      <p:sp>
        <p:nvSpPr>
          <p:cNvPr id="9" name="TextBox 8">
            <a:extLst>
              <a:ext uri="{FF2B5EF4-FFF2-40B4-BE49-F238E27FC236}">
                <a16:creationId xmlns:a16="http://schemas.microsoft.com/office/drawing/2014/main" id="{FA2F5519-CC9B-503E-B1E2-B9B5A8BDF6D1}"/>
              </a:ext>
            </a:extLst>
          </p:cNvPr>
          <p:cNvSpPr txBox="1"/>
          <p:nvPr/>
        </p:nvSpPr>
        <p:spPr>
          <a:xfrm>
            <a:off x="2311400" y="4564797"/>
            <a:ext cx="7188200" cy="1015663"/>
          </a:xfrm>
          <a:prstGeom prst="rect">
            <a:avLst/>
          </a:prstGeom>
          <a:noFill/>
        </p:spPr>
        <p:txBody>
          <a:bodyPr wrap="square">
            <a:spAutoFit/>
          </a:bodyPr>
          <a:lstStyle/>
          <a:p>
            <a:pPr eaLnBrk="1" hangingPunct="1">
              <a:buFontTx/>
              <a:buNone/>
            </a:pPr>
            <a:r>
              <a:rPr lang="en-US" altLang="en-US" sz="5400" b="1" baseline="10000" dirty="0">
                <a:solidFill>
                  <a:srgbClr val="FF9900"/>
                </a:solidFill>
              </a:rPr>
              <a:t>C </a:t>
            </a:r>
            <a:r>
              <a:rPr lang="en-US" altLang="en-US" sz="6000" dirty="0"/>
              <a:t> </a:t>
            </a:r>
            <a:r>
              <a:rPr lang="en-US" altLang="en-US" sz="2400" dirty="0">
                <a:solidFill>
                  <a:schemeClr val="bg1"/>
                </a:solidFill>
              </a:rPr>
              <a:t> </a:t>
            </a:r>
            <a:r>
              <a:rPr lang="en-GB" altLang="en-US" sz="1800" dirty="0">
                <a:solidFill>
                  <a:schemeClr val="bg1"/>
                </a:solidFill>
              </a:rPr>
              <a:t>No, there is no immediate threat of violence towards Nigel.</a:t>
            </a:r>
          </a:p>
        </p:txBody>
      </p:sp>
    </p:spTree>
    <p:extLst>
      <p:ext uri="{BB962C8B-B14F-4D97-AF65-F5344CB8AC3E}">
        <p14:creationId xmlns:p14="http://schemas.microsoft.com/office/powerpoint/2010/main" val="2784381849"/>
      </p:ext>
    </p:extLst>
  </p:cSld>
  <p:clrMapOvr>
    <a:masterClrMapping/>
  </p:clrMapOvr>
  <p:transition spd="slow">
    <p:wipe/>
    <p:sndAc>
      <p:stSnd>
        <p:snd r:embed="rId3" name="09. Who Correct.wav"/>
      </p:stSnd>
    </p:sndAc>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1" name="Rectangle 7"/>
          <p:cNvSpPr>
            <a:spLocks noGrp="1" noChangeArrowheads="1"/>
          </p:cNvSpPr>
          <p:nvPr>
            <p:ph type="title" idx="4294967295"/>
          </p:nvPr>
        </p:nvSpPr>
        <p:spPr>
          <a:xfrm>
            <a:off x="3146426" y="3203575"/>
            <a:ext cx="5897563" cy="1025525"/>
          </a:xfrm>
        </p:spPr>
        <p:txBody>
          <a:bodyPr>
            <a:normAutofit fontScale="90000"/>
          </a:bodyPr>
          <a:lstStyle/>
          <a:p>
            <a:pPr eaLnBrk="1" hangingPunct="1"/>
            <a:r>
              <a:rPr lang="en-GB" altLang="en-US" sz="4000" b="1" dirty="0">
                <a:solidFill>
                  <a:srgbClr val="009900"/>
                </a:solidFill>
                <a:latin typeface="+mn-lt"/>
              </a:rPr>
              <a:t>C – </a:t>
            </a:r>
            <a:r>
              <a:rPr lang="en-GB" altLang="en-US" sz="3600" b="1" dirty="0">
                <a:solidFill>
                  <a:srgbClr val="009900"/>
                </a:solidFill>
                <a:latin typeface="+mn-lt"/>
              </a:rPr>
              <a:t>No, there is no immediate threat of violence towards Nigel.</a:t>
            </a:r>
            <a:endParaRPr lang="en-US" altLang="en-US" sz="3600" b="1" dirty="0">
              <a:solidFill>
                <a:srgbClr val="009900"/>
              </a:solidFill>
              <a:latin typeface="+mn-lt"/>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79" name="AutoShape 3"/>
          <p:cNvSpPr>
            <a:spLocks noChangeArrowheads="1"/>
          </p:cNvSpPr>
          <p:nvPr/>
        </p:nvSpPr>
        <p:spPr bwMode="auto">
          <a:xfrm>
            <a:off x="2057400" y="3771899"/>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3" name="Rectangle 7"/>
          <p:cNvSpPr>
            <a:spLocks noGrp="1" noChangeArrowheads="1"/>
          </p:cNvSpPr>
          <p:nvPr>
            <p:ph type="title" idx="4294967295"/>
          </p:nvPr>
        </p:nvSpPr>
        <p:spPr>
          <a:xfrm>
            <a:off x="2209800" y="381000"/>
            <a:ext cx="7696200" cy="2057400"/>
          </a:xfrm>
        </p:spPr>
        <p:txBody>
          <a:bodyPr/>
          <a:lstStyle/>
          <a:p>
            <a:pPr algn="ctr" eaLnBrk="1" hangingPunct="1"/>
            <a:r>
              <a:rPr lang="en-GB" altLang="en-US" sz="2000" dirty="0">
                <a:solidFill>
                  <a:schemeClr val="bg1"/>
                </a:solidFill>
                <a:latin typeface="+mn-lt"/>
              </a:rPr>
              <a:t>Q2 = Ryan, the school bully threatens Jack, another 13-yr-old boy in the school yard. Ryan does not mean to hurt Jack in any way but begins to shove him in the chest. Jack loses footing and subsequently falls, lacerating his arm in the process.  Is Ryan guilty of an offence?</a:t>
            </a:r>
            <a:endParaRPr lang="en-US" altLang="en-US" sz="2000" dirty="0">
              <a:solidFill>
                <a:schemeClr val="bg1"/>
              </a:solidFill>
              <a:latin typeface="+mn-lt"/>
            </a:endParaRPr>
          </a:p>
        </p:txBody>
      </p:sp>
      <p:sp>
        <p:nvSpPr>
          <p:cNvPr id="6152" name="Rectangle 8"/>
          <p:cNvSpPr>
            <a:spLocks noGrp="1" noChangeArrowheads="1"/>
          </p:cNvSpPr>
          <p:nvPr>
            <p:ph idx="4294967295"/>
          </p:nvPr>
        </p:nvSpPr>
        <p:spPr>
          <a:xfrm>
            <a:off x="2440536" y="5924552"/>
            <a:ext cx="7620000" cy="495296"/>
          </a:xfrm>
        </p:spPr>
        <p:txBody>
          <a:bodyPr>
            <a:normAutofit lnSpcReduction="10000"/>
          </a:bodyPr>
          <a:lstStyle/>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16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B25FEFF0-E26C-7776-1F26-95E2A519F91F}"/>
              </a:ext>
            </a:extLst>
          </p:cNvPr>
          <p:cNvSpPr txBox="1"/>
          <p:nvPr/>
        </p:nvSpPr>
        <p:spPr>
          <a:xfrm>
            <a:off x="2347957" y="2773860"/>
            <a:ext cx="6097424" cy="769441"/>
          </a:xfrm>
          <a:prstGeom prst="rect">
            <a:avLst/>
          </a:prstGeom>
          <a:noFill/>
        </p:spPr>
        <p:txBody>
          <a:bodyPr wrap="square">
            <a:spAutoFit/>
          </a:bodyPr>
          <a:lstStyle/>
          <a:p>
            <a:pPr eaLnBrk="1" hangingPunct="1">
              <a:buFontTx/>
              <a:buNone/>
            </a:pPr>
            <a:r>
              <a:rPr lang="en-US" altLang="en-US" sz="4400" b="1" baseline="10000" dirty="0">
                <a:solidFill>
                  <a:srgbClr val="FF9900"/>
                </a:solidFill>
              </a:rPr>
              <a:t>A</a:t>
            </a:r>
            <a:r>
              <a:rPr lang="en-US" altLang="en-US" sz="4400" b="1" dirty="0">
                <a:solidFill>
                  <a:srgbClr val="FF9900"/>
                </a:solidFill>
              </a:rPr>
              <a:t>  </a:t>
            </a:r>
            <a:r>
              <a:rPr lang="en-US" altLang="en-US" sz="1600" dirty="0">
                <a:solidFill>
                  <a:schemeClr val="bg1"/>
                </a:solidFill>
              </a:rPr>
              <a:t>No, the injury was sustained as a result of the fall.</a:t>
            </a:r>
            <a:endParaRPr lang="en-US" altLang="en-US" sz="4800" dirty="0">
              <a:solidFill>
                <a:schemeClr val="bg1"/>
              </a:solidFill>
            </a:endParaRPr>
          </a:p>
        </p:txBody>
      </p:sp>
      <p:sp>
        <p:nvSpPr>
          <p:cNvPr id="5" name="TextBox 4">
            <a:extLst>
              <a:ext uri="{FF2B5EF4-FFF2-40B4-BE49-F238E27FC236}">
                <a16:creationId xmlns:a16="http://schemas.microsoft.com/office/drawing/2014/main" id="{35727312-E423-87E6-2266-2E66FFE03CF2}"/>
              </a:ext>
            </a:extLst>
          </p:cNvPr>
          <p:cNvSpPr txBox="1"/>
          <p:nvPr/>
        </p:nvSpPr>
        <p:spPr>
          <a:xfrm>
            <a:off x="2347957" y="370215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assault occasioning Actual Bodily Harm (ABH)</a:t>
            </a:r>
            <a:endParaRPr lang="en-US" altLang="en-US" sz="4800" dirty="0">
              <a:solidFill>
                <a:schemeClr val="bg1"/>
              </a:solidFill>
            </a:endParaRPr>
          </a:p>
        </p:txBody>
      </p:sp>
      <p:sp>
        <p:nvSpPr>
          <p:cNvPr id="7" name="TextBox 6">
            <a:extLst>
              <a:ext uri="{FF2B5EF4-FFF2-40B4-BE49-F238E27FC236}">
                <a16:creationId xmlns:a16="http://schemas.microsoft.com/office/drawing/2014/main" id="{151D6B6F-5D7B-D30C-8A49-1BF7319BE90A}"/>
              </a:ext>
            </a:extLst>
          </p:cNvPr>
          <p:cNvSpPr txBox="1"/>
          <p:nvPr/>
        </p:nvSpPr>
        <p:spPr>
          <a:xfrm>
            <a:off x="2363624" y="4630520"/>
            <a:ext cx="6097424" cy="923330"/>
          </a:xfrm>
          <a:prstGeom prst="rect">
            <a:avLst/>
          </a:prstGeom>
          <a:noFill/>
        </p:spPr>
        <p:txBody>
          <a:bodyPr wrap="square">
            <a:spAutoFit/>
          </a:bodyPr>
          <a:lstStyle/>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600" dirty="0">
                <a:solidFill>
                  <a:schemeClr val="bg1"/>
                </a:solidFill>
              </a:rPr>
              <a:t>No, he could have not foreseen the circs when he was pushed</a:t>
            </a:r>
            <a:endParaRPr lang="en-US" altLang="en-US" sz="1800" dirty="0">
              <a:solidFill>
                <a:schemeClr val="bg1"/>
              </a:solidFill>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3" name="Rectangle 7"/>
          <p:cNvSpPr>
            <a:spLocks noGrp="1" noChangeArrowheads="1"/>
          </p:cNvSpPr>
          <p:nvPr>
            <p:ph type="title" idx="4294967295"/>
          </p:nvPr>
        </p:nvSpPr>
        <p:spPr>
          <a:xfrm>
            <a:off x="3216276" y="3141664"/>
            <a:ext cx="5897563" cy="1025525"/>
          </a:xfrm>
        </p:spPr>
        <p:txBody>
          <a:bodyPr>
            <a:normAutofit fontScale="90000"/>
          </a:bodyPr>
          <a:lstStyle/>
          <a:p>
            <a:pPr eaLnBrk="1" hangingPunct="1"/>
            <a:r>
              <a:rPr lang="en-US" altLang="en-US" sz="3600" dirty="0">
                <a:solidFill>
                  <a:srgbClr val="009900"/>
                </a:solidFill>
                <a:latin typeface="+mn-lt"/>
              </a:rPr>
              <a:t>B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latin typeface="+mn-lt"/>
              </a:rPr>
              <a:t>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a:t>
            </a:r>
            <a:endParaRPr lang="en-US" altLang="en-US" sz="2000" dirty="0">
              <a:solidFill>
                <a:schemeClr val="bg1"/>
              </a:solidFill>
              <a:latin typeface="+mn-lt"/>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4" name="TextBox 3">
            <a:extLst>
              <a:ext uri="{FF2B5EF4-FFF2-40B4-BE49-F238E27FC236}">
                <a16:creationId xmlns:a16="http://schemas.microsoft.com/office/drawing/2014/main" id="{50CB1DB9-0354-E732-E28F-1A5E3204BA20}"/>
              </a:ext>
            </a:extLst>
          </p:cNvPr>
          <p:cNvSpPr txBox="1"/>
          <p:nvPr/>
        </p:nvSpPr>
        <p:spPr>
          <a:xfrm>
            <a:off x="2489200" y="2743200"/>
            <a:ext cx="7340600" cy="769441"/>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this was clearly self defence</a:t>
            </a:r>
            <a:endParaRPr lang="en-US" altLang="en-US" sz="4000" b="1" baseline="10000" dirty="0">
              <a:solidFill>
                <a:srgbClr val="FF9900"/>
              </a:solidFill>
            </a:endParaRPr>
          </a:p>
        </p:txBody>
      </p:sp>
      <p:sp>
        <p:nvSpPr>
          <p:cNvPr id="6" name="TextBox 5">
            <a:extLst>
              <a:ext uri="{FF2B5EF4-FFF2-40B4-BE49-F238E27FC236}">
                <a16:creationId xmlns:a16="http://schemas.microsoft.com/office/drawing/2014/main" id="{9DDBEBFB-9B77-6DC6-7282-244685F0D7BC}"/>
              </a:ext>
            </a:extLst>
          </p:cNvPr>
          <p:cNvSpPr txBox="1"/>
          <p:nvPr/>
        </p:nvSpPr>
        <p:spPr>
          <a:xfrm>
            <a:off x="2489200" y="3919130"/>
            <a:ext cx="7340600" cy="584775"/>
          </a:xfrm>
          <a:prstGeom prst="rect">
            <a:avLst/>
          </a:prstGeom>
          <a:noFill/>
        </p:spPr>
        <p:txBody>
          <a:bodyPr wrap="square">
            <a:spAutoFit/>
          </a:bodyPr>
          <a:lstStyle/>
          <a:p>
            <a:pPr eaLnBrk="1" hangingPunct="1">
              <a:buFontTx/>
              <a:buNone/>
            </a:pPr>
            <a:r>
              <a:rPr lang="en-US" altLang="en-US" sz="4800" b="1" baseline="10000" dirty="0">
                <a:solidFill>
                  <a:srgbClr val="FF9900"/>
                </a:solidFill>
              </a:rPr>
              <a:t>B</a:t>
            </a:r>
            <a:r>
              <a:rPr lang="en-US" altLang="en-US" sz="4800" b="1" baseline="10000" dirty="0">
                <a:solidFill>
                  <a:schemeClr val="bg1"/>
                </a:solidFill>
              </a:rPr>
              <a:t>  </a:t>
            </a:r>
            <a:r>
              <a:rPr lang="en-US" altLang="en-US" dirty="0">
                <a:solidFill>
                  <a:schemeClr val="bg1"/>
                </a:solidFill>
              </a:rPr>
              <a:t>Yes</a:t>
            </a:r>
            <a:r>
              <a:rPr lang="en-US" altLang="en-US" baseline="10000" dirty="0">
                <a:solidFill>
                  <a:schemeClr val="bg1"/>
                </a:solidFill>
              </a:rPr>
              <a:t>,</a:t>
            </a:r>
            <a:r>
              <a:rPr lang="en-US" altLang="en-US" dirty="0">
                <a:solidFill>
                  <a:schemeClr val="bg1"/>
                </a:solidFill>
              </a:rPr>
              <a:t> because the youth was in possession of a weapon</a:t>
            </a:r>
            <a:endParaRPr lang="en-US" altLang="en-US" baseline="10000" dirty="0">
              <a:solidFill>
                <a:schemeClr val="bg1"/>
              </a:solidFill>
            </a:endParaRPr>
          </a:p>
        </p:txBody>
      </p:sp>
      <p:sp>
        <p:nvSpPr>
          <p:cNvPr id="8" name="TextBox 7">
            <a:extLst>
              <a:ext uri="{FF2B5EF4-FFF2-40B4-BE49-F238E27FC236}">
                <a16:creationId xmlns:a16="http://schemas.microsoft.com/office/drawing/2014/main" id="{A41BFDE0-91E2-490D-7CA0-AAE5D45D2E6D}"/>
              </a:ext>
            </a:extLst>
          </p:cNvPr>
          <p:cNvSpPr txBox="1"/>
          <p:nvPr/>
        </p:nvSpPr>
        <p:spPr>
          <a:xfrm>
            <a:off x="2387600" y="4777470"/>
            <a:ext cx="6096000" cy="707886"/>
          </a:xfrm>
          <a:prstGeom prst="rect">
            <a:avLst/>
          </a:prstGeom>
          <a:noFill/>
        </p:spPr>
        <p:txBody>
          <a:bodyPr wrap="square">
            <a:spAutoFit/>
          </a:bodyPr>
          <a:lstStyle/>
          <a:p>
            <a:pPr eaLnBrk="1" hangingPunct="1">
              <a:buFontTx/>
              <a:buNone/>
            </a:pPr>
            <a:r>
              <a:rPr lang="en-US" altLang="en-US" sz="4000" dirty="0">
                <a:solidFill>
                  <a:schemeClr val="bg1"/>
                </a:solidFill>
              </a:rPr>
              <a:t> </a:t>
            </a:r>
            <a:r>
              <a:rPr lang="en-US" altLang="en-US" sz="4400" b="1" baseline="10000" dirty="0">
                <a:solidFill>
                  <a:srgbClr val="FF9900"/>
                </a:solidFill>
              </a:rPr>
              <a:t>C   </a:t>
            </a:r>
            <a:r>
              <a:rPr lang="en-GB" altLang="en-US" sz="1800" dirty="0">
                <a:solidFill>
                  <a:schemeClr val="bg1"/>
                </a:solidFill>
              </a:rPr>
              <a:t>No, an assault of this nature can never be justified.</a:t>
            </a:r>
            <a:r>
              <a:rPr lang="en-US" altLang="en-US" sz="1800" dirty="0">
                <a:solidFill>
                  <a:schemeClr val="bg1"/>
                </a:solidFill>
              </a:rPr>
              <a:t> </a:t>
            </a:r>
          </a:p>
        </p:txBody>
      </p:sp>
      <p:sp>
        <p:nvSpPr>
          <p:cNvPr id="10" name="TextBox 9">
            <a:extLst>
              <a:ext uri="{FF2B5EF4-FFF2-40B4-BE49-F238E27FC236}">
                <a16:creationId xmlns:a16="http://schemas.microsoft.com/office/drawing/2014/main" id="{36D25D85-A7B5-D142-C5E6-BDA77B05E2A3}"/>
              </a:ext>
            </a:extLst>
          </p:cNvPr>
          <p:cNvSpPr txBox="1"/>
          <p:nvPr/>
        </p:nvSpPr>
        <p:spPr>
          <a:xfrm>
            <a:off x="2527300" y="5669370"/>
            <a:ext cx="6096000"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4800" dirty="0">
                <a:solidFill>
                  <a:schemeClr val="bg1"/>
                </a:solidFill>
              </a:rPr>
              <a:t> </a:t>
            </a:r>
            <a:r>
              <a:rPr lang="en-US" altLang="en-US" sz="1800" dirty="0">
                <a:solidFill>
                  <a:schemeClr val="bg1"/>
                </a:solidFill>
              </a:rPr>
              <a:t>No, the injuries were caused after the youth was disarmed</a:t>
            </a:r>
          </a:p>
        </p:txBody>
      </p:sp>
    </p:spTree>
    <p:extLst>
      <p:ext uri="{BB962C8B-B14F-4D97-AF65-F5344CB8AC3E}">
        <p14:creationId xmlns:p14="http://schemas.microsoft.com/office/powerpoint/2010/main" val="14104755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3" name="09. Who Correct.wav"/>
          </p:stSnd>
        </p:sndAc>
      </p:transition>
    </mc:Choice>
    <mc:Fallback xmlns="">
      <p:transition spd="med">
        <p:fade/>
        <p:sndAc>
          <p:stSnd>
            <p:snd r:embed="rId5" name="09. Who Correct.wav"/>
          </p:stSnd>
        </p:sndAc>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5" name="Rectangle 7"/>
          <p:cNvSpPr>
            <a:spLocks noGrp="1" noChangeArrowheads="1"/>
          </p:cNvSpPr>
          <p:nvPr>
            <p:ph type="title" idx="4294967295"/>
          </p:nvPr>
        </p:nvSpPr>
        <p:spPr>
          <a:xfrm>
            <a:off x="3147218" y="3308350"/>
            <a:ext cx="5897563" cy="1025525"/>
          </a:xfrm>
        </p:spPr>
        <p:txBody>
          <a:bodyPr>
            <a:normAutofit fontScale="90000"/>
          </a:bodyPr>
          <a:lstStyle/>
          <a:p>
            <a:pPr algn="ctr" eaLnBrk="1" hangingPunct="1"/>
            <a:r>
              <a:rPr lang="en-US" altLang="en-US" sz="3600" b="1" dirty="0">
                <a:solidFill>
                  <a:srgbClr val="009900"/>
                </a:solidFill>
              </a:rPr>
              <a:t>D - </a:t>
            </a:r>
            <a:r>
              <a:rPr lang="en-GB" altLang="en-US" sz="36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b="1" dirty="0">
                <a:solidFill>
                  <a:schemeClr val="bg1"/>
                </a:solidFill>
              </a:rPr>
              <a:t>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a:t>
            </a:r>
            <a:endParaRPr lang="en-US" altLang="en-US" sz="2000" b="1" dirty="0">
              <a:solidFill>
                <a:schemeClr val="bg1"/>
              </a:solidFill>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33A53460-09C8-FA47-FAE6-AB133B7D81EE}"/>
              </a:ext>
            </a:extLst>
          </p:cNvPr>
          <p:cNvSpPr txBox="1"/>
          <p:nvPr/>
        </p:nvSpPr>
        <p:spPr>
          <a:xfrm>
            <a:off x="2590800" y="5889992"/>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800" dirty="0">
                <a:solidFill>
                  <a:schemeClr val="bg1"/>
                </a:solidFill>
              </a:rPr>
              <a:t>No, as Laura was not threatened first</a:t>
            </a:r>
          </a:p>
        </p:txBody>
      </p:sp>
      <p:sp>
        <p:nvSpPr>
          <p:cNvPr id="5" name="TextBox 4">
            <a:extLst>
              <a:ext uri="{FF2B5EF4-FFF2-40B4-BE49-F238E27FC236}">
                <a16:creationId xmlns:a16="http://schemas.microsoft.com/office/drawing/2014/main" id="{53E0AAFE-2CB3-251C-8293-CB4AFF7C8064}"/>
              </a:ext>
            </a:extLst>
          </p:cNvPr>
          <p:cNvSpPr txBox="1"/>
          <p:nvPr/>
        </p:nvSpPr>
        <p:spPr>
          <a:xfrm>
            <a:off x="2590800" y="4942661"/>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C </a:t>
            </a:r>
            <a:r>
              <a:rPr lang="en-GB" altLang="en-US" sz="1800" dirty="0">
                <a:solidFill>
                  <a:schemeClr val="bg1"/>
                </a:solidFill>
              </a:rPr>
              <a:t>No, as Gemma did not intend to injure Laura</a:t>
            </a:r>
          </a:p>
        </p:txBody>
      </p:sp>
      <p:sp>
        <p:nvSpPr>
          <p:cNvPr id="7" name="TextBox 6">
            <a:extLst>
              <a:ext uri="{FF2B5EF4-FFF2-40B4-BE49-F238E27FC236}">
                <a16:creationId xmlns:a16="http://schemas.microsoft.com/office/drawing/2014/main" id="{8ACBEB92-F77D-6E8D-3711-E8843817F15E}"/>
              </a:ext>
            </a:extLst>
          </p:cNvPr>
          <p:cNvSpPr txBox="1"/>
          <p:nvPr/>
        </p:nvSpPr>
        <p:spPr>
          <a:xfrm>
            <a:off x="2590800" y="3919130"/>
            <a:ext cx="6096000" cy="543739"/>
          </a:xfrm>
          <a:prstGeom prst="rect">
            <a:avLst/>
          </a:prstGeom>
          <a:noFill/>
        </p:spPr>
        <p:txBody>
          <a:bodyPr wrap="square">
            <a:spAutoFit/>
          </a:bodyPr>
          <a:lstStyle/>
          <a:p>
            <a:pPr eaLnBrk="1" hangingPunct="1">
              <a:buFontTx/>
              <a:buNone/>
            </a:pPr>
            <a:r>
              <a:rPr lang="en-US" altLang="en-US" sz="4400" baseline="10000" dirty="0">
                <a:solidFill>
                  <a:srgbClr val="FF9900"/>
                </a:solidFill>
              </a:rPr>
              <a:t>B</a:t>
            </a:r>
            <a:r>
              <a:rPr lang="en-US" altLang="en-US" sz="4400" baseline="10000" dirty="0">
                <a:solidFill>
                  <a:schemeClr val="bg1"/>
                </a:solidFill>
              </a:rPr>
              <a:t> </a:t>
            </a:r>
            <a:r>
              <a:rPr lang="en-US" altLang="en-US" dirty="0">
                <a:solidFill>
                  <a:schemeClr val="bg1"/>
                </a:solidFill>
              </a:rPr>
              <a:t>Yes, </a:t>
            </a:r>
            <a:r>
              <a:rPr lang="en-US" altLang="en-US" sz="1800" dirty="0">
                <a:solidFill>
                  <a:schemeClr val="bg1"/>
                </a:solidFill>
              </a:rPr>
              <a:t>Gemma intended to cause injury with the belt</a:t>
            </a:r>
          </a:p>
        </p:txBody>
      </p:sp>
      <p:sp>
        <p:nvSpPr>
          <p:cNvPr id="9" name="TextBox 8">
            <a:extLst>
              <a:ext uri="{FF2B5EF4-FFF2-40B4-BE49-F238E27FC236}">
                <a16:creationId xmlns:a16="http://schemas.microsoft.com/office/drawing/2014/main" id="{EF412965-9515-EB30-31C5-46B9E58B27C3}"/>
              </a:ext>
            </a:extLst>
          </p:cNvPr>
          <p:cNvSpPr txBox="1"/>
          <p:nvPr/>
        </p:nvSpPr>
        <p:spPr>
          <a:xfrm>
            <a:off x="2489200" y="2763649"/>
            <a:ext cx="6096000" cy="1179810"/>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Gemma is reckless in her actions</a:t>
            </a:r>
            <a:endParaRPr lang="en-US" altLang="en-US" sz="4000" b="1" baseline="10000" dirty="0">
              <a:solidFill>
                <a:srgbClr val="FF9900"/>
              </a:solidFill>
            </a:endParaRPr>
          </a:p>
          <a:p>
            <a:pPr eaLnBrk="1" hangingPunct="1">
              <a:buFontTx/>
              <a:buNone/>
            </a:pPr>
            <a:r>
              <a:rPr lang="en-US" altLang="en-US" sz="4000" baseline="10000" dirty="0">
                <a:solidFill>
                  <a:srgbClr val="FF9900"/>
                </a:solidFill>
              </a:rPr>
              <a:t> </a:t>
            </a: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47" name="Rectangle 7"/>
          <p:cNvSpPr>
            <a:spLocks noGrp="1" noChangeArrowheads="1"/>
          </p:cNvSpPr>
          <p:nvPr>
            <p:ph type="title" idx="4294967295"/>
          </p:nvPr>
        </p:nvSpPr>
        <p:spPr>
          <a:xfrm>
            <a:off x="2803526" y="3429000"/>
            <a:ext cx="7477124" cy="1025525"/>
          </a:xfrm>
        </p:spPr>
        <p:txBody>
          <a:bodyPr>
            <a:normAutofit fontScale="90000"/>
          </a:bodyPr>
          <a:lstStyle/>
          <a:p>
            <a:pPr eaLnBrk="1" hangingPunct="1"/>
            <a:r>
              <a:rPr lang="en-US" altLang="en-US" sz="4000" b="1" dirty="0">
                <a:solidFill>
                  <a:srgbClr val="009900"/>
                </a:solidFill>
              </a:rPr>
              <a:t> A - </a:t>
            </a:r>
            <a:r>
              <a:rPr lang="en-GB" altLang="en-US" sz="3200" b="1" dirty="0">
                <a:solidFill>
                  <a:srgbClr val="009900"/>
                </a:solidFill>
              </a:rPr>
              <a:t>Yes, Gemma was reckless in her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9"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E7A478BB-275A-5312-6A17-C6FAB93FDC8A}"/>
              </a:ext>
            </a:extLst>
          </p:cNvPr>
          <p:cNvSpPr txBox="1"/>
          <p:nvPr/>
        </p:nvSpPr>
        <p:spPr>
          <a:xfrm>
            <a:off x="2451100" y="5894170"/>
            <a:ext cx="6400800" cy="461665"/>
          </a:xfrm>
          <a:prstGeom prst="rect">
            <a:avLst/>
          </a:prstGeom>
          <a:noFill/>
        </p:spPr>
        <p:txBody>
          <a:bodyPr wrap="square">
            <a:spAutoFit/>
          </a:bodyPr>
          <a:lstStyle/>
          <a:p>
            <a:pPr eaLnBrk="1" hangingPunct="1">
              <a:buFontTx/>
              <a:buNone/>
            </a:pPr>
            <a:r>
              <a:rPr lang="en-US" altLang="en-US" sz="2400" b="1" dirty="0">
                <a:solidFill>
                  <a:srgbClr val="FF9900"/>
                </a:solidFill>
              </a:rPr>
              <a:t>D </a:t>
            </a:r>
            <a:r>
              <a:rPr lang="en-US" altLang="en-US" dirty="0">
                <a:solidFill>
                  <a:schemeClr val="bg1"/>
                </a:solidFill>
              </a:rPr>
              <a:t>Section 20 GBH</a:t>
            </a:r>
          </a:p>
        </p:txBody>
      </p:sp>
      <p:sp>
        <p:nvSpPr>
          <p:cNvPr id="5" name="TextBox 4">
            <a:extLst>
              <a:ext uri="{FF2B5EF4-FFF2-40B4-BE49-F238E27FC236}">
                <a16:creationId xmlns:a16="http://schemas.microsoft.com/office/drawing/2014/main" id="{C2FAC97D-0231-03B9-AC92-E6784798415E}"/>
              </a:ext>
            </a:extLst>
          </p:cNvPr>
          <p:cNvSpPr txBox="1"/>
          <p:nvPr/>
        </p:nvSpPr>
        <p:spPr>
          <a:xfrm>
            <a:off x="2451100" y="4765814"/>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C </a:t>
            </a:r>
            <a:r>
              <a:rPr lang="en-US" altLang="en-US" sz="4000" dirty="0"/>
              <a:t> </a:t>
            </a:r>
            <a:r>
              <a:rPr lang="en-US" altLang="en-US" dirty="0">
                <a:solidFill>
                  <a:schemeClr val="bg1"/>
                </a:solidFill>
              </a:rPr>
              <a:t>Racially Aggravated Assault</a:t>
            </a:r>
          </a:p>
        </p:txBody>
      </p:sp>
      <p:sp>
        <p:nvSpPr>
          <p:cNvPr id="7" name="TextBox 6">
            <a:extLst>
              <a:ext uri="{FF2B5EF4-FFF2-40B4-BE49-F238E27FC236}">
                <a16:creationId xmlns:a16="http://schemas.microsoft.com/office/drawing/2014/main" id="{B8CC51AC-3B88-96B5-42C9-9B58D131020E}"/>
              </a:ext>
            </a:extLst>
          </p:cNvPr>
          <p:cNvSpPr txBox="1"/>
          <p:nvPr/>
        </p:nvSpPr>
        <p:spPr>
          <a:xfrm>
            <a:off x="2451100" y="3683278"/>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B </a:t>
            </a:r>
            <a:r>
              <a:rPr lang="en-US" altLang="en-US" sz="4000" dirty="0"/>
              <a:t> </a:t>
            </a:r>
            <a:r>
              <a:rPr lang="en-US" altLang="en-US" dirty="0">
                <a:solidFill>
                  <a:schemeClr val="bg1"/>
                </a:solidFill>
              </a:rPr>
              <a:t>Section 47 ABH</a:t>
            </a:r>
          </a:p>
        </p:txBody>
      </p:sp>
      <p:sp>
        <p:nvSpPr>
          <p:cNvPr id="9" name="TextBox 8">
            <a:extLst>
              <a:ext uri="{FF2B5EF4-FFF2-40B4-BE49-F238E27FC236}">
                <a16:creationId xmlns:a16="http://schemas.microsoft.com/office/drawing/2014/main" id="{94B2BF79-114A-36DE-C771-A1BFF33A6F96}"/>
              </a:ext>
            </a:extLst>
          </p:cNvPr>
          <p:cNvSpPr txBox="1"/>
          <p:nvPr/>
        </p:nvSpPr>
        <p:spPr>
          <a:xfrm>
            <a:off x="2451100" y="2808357"/>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A </a:t>
            </a:r>
            <a:r>
              <a:rPr lang="en-GB" altLang="en-US" sz="4000" dirty="0">
                <a:solidFill>
                  <a:schemeClr val="bg1"/>
                </a:solidFill>
              </a:rPr>
              <a:t> </a:t>
            </a:r>
            <a:r>
              <a:rPr lang="en-GB" altLang="en-US" dirty="0">
                <a:solidFill>
                  <a:schemeClr val="bg1"/>
                </a:solidFill>
              </a:rPr>
              <a:t>Section 18 GBH</a:t>
            </a: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19" name="Rectangle 7"/>
          <p:cNvSpPr>
            <a:spLocks noGrp="1" noChangeArrowheads="1"/>
          </p:cNvSpPr>
          <p:nvPr>
            <p:ph type="title" idx="4294967295"/>
          </p:nvPr>
        </p:nvSpPr>
        <p:spPr>
          <a:xfrm>
            <a:off x="2438400" y="3203575"/>
            <a:ext cx="7694612" cy="1025525"/>
          </a:xfrm>
        </p:spPr>
        <p:txBody>
          <a:bodyPr>
            <a:noAutofit/>
          </a:bodyPr>
          <a:lstStyle/>
          <a:p>
            <a:pPr algn="ctr" eaLnBrk="1" hangingPunct="1"/>
            <a:r>
              <a:rPr lang="en-US" altLang="en-US" sz="2800" b="1" dirty="0">
                <a:solidFill>
                  <a:srgbClr val="009900"/>
                </a:solidFill>
              </a:rPr>
              <a:t> A- Section 18 GBH</a:t>
            </a:r>
            <a:br>
              <a:rPr lang="en-US" altLang="en-US" sz="2800" b="1" dirty="0">
                <a:solidFill>
                  <a:srgbClr val="009900"/>
                </a:solidFill>
              </a:rPr>
            </a:br>
            <a:r>
              <a:rPr lang="en-US" altLang="en-US" sz="2800" b="1" dirty="0">
                <a:solidFill>
                  <a:srgbClr val="009900"/>
                </a:solidFill>
              </a:rPr>
              <a:t>(Jones’ actions intended to inflict serious injury)</a:t>
            </a:r>
            <a:endParaRPr lang="en-US" altLang="en-US" sz="28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{CD50F693-BBCE-5744-9845-AA62E0520B42}tf10001120</Template>
  <TotalTime>269</TotalTime>
  <Words>3176</Words>
  <Application>Microsoft Macintosh PowerPoint</Application>
  <PresentationFormat>Widescreen</PresentationFormat>
  <Paragraphs>290</Paragraphs>
  <Slides>51</Slides>
  <Notes>40</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Impact</vt:lpstr>
      <vt:lpstr>Office Theme</vt:lpstr>
      <vt:lpstr>BMPL4010 – Response Policing </vt:lpstr>
      <vt:lpstr>PowerPoint Presentation</vt:lpstr>
      <vt:lpstr>PowerPoint Presentation</vt:lpstr>
      <vt:lpstr>The Scale of Assaults</vt:lpstr>
      <vt:lpstr>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Q1 = Has a common assault taken place here?   John sees Nigel in the street and says to him, “Bring back my DVD by tomorrow or I will come around and break your legs” </vt:lpstr>
      <vt:lpstr>C – No, there is no immediate threat of violence towards Nigel.</vt:lpstr>
      <vt:lpstr>Q2 = Ryan, the school bully threatens Jack, another 13-yr-old boy in the school yard. Ryan does not mean to hurt Jack in any way but begins to shove him in the chest. Jack loses footing and subsequently falls, lacerating his arm in the process.  Is Ryan guilty of an offence?</vt:lpstr>
      <vt:lpstr>B – Yes, assault occasioning ABH </vt:lpstr>
      <vt:lpstr>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vt:lpstr>
      <vt:lpstr>D - No, the injuries were caused after the youth was disarmed </vt:lpstr>
      <vt:lpstr>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vt:lpstr>
      <vt:lpstr> A - Yes, Gemma was reckless in her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 A- Section 18 GBH (Jones’ actions intended to inflict serious injury)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 Response Policing </dc:title>
  <dc:creator>Rhiannon Lloyd</dc:creator>
  <cp:lastModifiedBy>Rhiannon Lloyd</cp:lastModifiedBy>
  <cp:revision>3</cp:revision>
  <dcterms:created xsi:type="dcterms:W3CDTF">2022-10-30T13:11:20Z</dcterms:created>
  <dcterms:modified xsi:type="dcterms:W3CDTF">2022-10-30T21:24:27Z</dcterms:modified>
</cp:coreProperties>
</file>