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4"/>
  </p:sldMasterIdLst>
  <p:notesMasterIdLst>
    <p:notesMasterId r:id="rId18"/>
  </p:notesMasterIdLst>
  <p:sldIdLst>
    <p:sldId id="455" r:id="rId5"/>
    <p:sldId id="431" r:id="rId6"/>
    <p:sldId id="434" r:id="rId7"/>
    <p:sldId id="438" r:id="rId8"/>
    <p:sldId id="448" r:id="rId9"/>
    <p:sldId id="443" r:id="rId10"/>
    <p:sldId id="449" r:id="rId11"/>
    <p:sldId id="450" r:id="rId12"/>
    <p:sldId id="451" r:id="rId13"/>
    <p:sldId id="452" r:id="rId14"/>
    <p:sldId id="453" r:id="rId15"/>
    <p:sldId id="445" r:id="rId16"/>
    <p:sldId id="45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E9639D4-E3E2-4D34-9284-5A2195B3D0D7}">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70" autoAdjust="0"/>
    <p:restoredTop sz="95020" autoAdjust="0"/>
  </p:normalViewPr>
  <p:slideViewPr>
    <p:cSldViewPr snapToGrid="0" showGuides="1">
      <p:cViewPr varScale="1">
        <p:scale>
          <a:sx n="60" d="100"/>
          <a:sy n="60" d="100"/>
        </p:scale>
        <p:origin x="752" y="48"/>
      </p:cViewPr>
      <p:guideLst>
        <p:guide orient="horz" pos="2160"/>
        <p:guide pos="3840"/>
      </p:guideLst>
    </p:cSldViewPr>
  </p:slideViewPr>
  <p:notesTextViewPr>
    <p:cViewPr>
      <p:scale>
        <a:sx n="1" d="1"/>
        <a:sy n="1" d="1"/>
      </p:scale>
      <p:origin x="0" y="0"/>
    </p:cViewPr>
  </p:notesTextViewPr>
  <p:sorterViewPr>
    <p:cViewPr>
      <p:scale>
        <a:sx n="1" d="1"/>
        <a:sy n="1" d="1"/>
      </p:scale>
      <p:origin x="0" y="-2697"/>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D5FF0A-6232-4018-99D4-0CD4BDEB1221}" type="datetimeFigureOut">
              <a:rPr lang="en-US" smtClean="0"/>
              <a:t>10/13/25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355010-18A2-4F65-8219-37A6B04B0307}" type="slidenum">
              <a:rPr lang="en-US" smtClean="0"/>
              <a:t>‹#›</a:t>
            </a:fld>
            <a:endParaRPr lang="en-US" dirty="0"/>
          </a:p>
        </p:txBody>
      </p:sp>
    </p:spTree>
    <p:extLst>
      <p:ext uri="{BB962C8B-B14F-4D97-AF65-F5344CB8AC3E}">
        <p14:creationId xmlns:p14="http://schemas.microsoft.com/office/powerpoint/2010/main" val="4211876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primes the case: demand volatility, import structure, cost pressures, and the high-street to online shift set the stage for analysis.</a:t>
            </a:r>
            <a:endParaRPr lang="en-US" dirty="0"/>
          </a:p>
        </p:txBody>
      </p:sp>
      <p:sp>
        <p:nvSpPr>
          <p:cNvPr id="4" name="Slide Number Placeholder 3"/>
          <p:cNvSpPr>
            <a:spLocks noGrp="1"/>
          </p:cNvSpPr>
          <p:nvPr>
            <p:ph type="sldNum" sz="quarter" idx="5"/>
          </p:nvPr>
        </p:nvSpPr>
        <p:spPr/>
        <p:txBody>
          <a:bodyPr/>
          <a:lstStyle/>
          <a:p>
            <a:fld id="{C9355010-18A2-4F65-8219-37A6B04B0307}" type="slidenum">
              <a:rPr lang="en-US" smtClean="0"/>
              <a:t>2</a:t>
            </a:fld>
            <a:endParaRPr lang="en-US" dirty="0"/>
          </a:p>
        </p:txBody>
      </p:sp>
    </p:spTree>
    <p:extLst>
      <p:ext uri="{BB962C8B-B14F-4D97-AF65-F5344CB8AC3E}">
        <p14:creationId xmlns:p14="http://schemas.microsoft.com/office/powerpoint/2010/main" val="1813260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Situate the case: an independent Norwich florist with ~30% in-store decline amid rising costs. Note local demand potential versus uneven national footfall; retail momentum remains weak while non-store volumes outperform.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import-dependent supply exposing FX/logistics risks. This context motivates our question and justifies systematic diagnosis for actionable management decisions today.</a:t>
            </a:r>
            <a:endParaRPr lang="en-US" dirty="0"/>
          </a:p>
        </p:txBody>
      </p:sp>
      <p:sp>
        <p:nvSpPr>
          <p:cNvPr id="4" name="Slide Number Placeholder 3"/>
          <p:cNvSpPr>
            <a:spLocks noGrp="1"/>
          </p:cNvSpPr>
          <p:nvPr>
            <p:ph type="sldNum" sz="quarter" idx="5"/>
          </p:nvPr>
        </p:nvSpPr>
        <p:spPr/>
        <p:txBody>
          <a:bodyPr/>
          <a:lstStyle/>
          <a:p>
            <a:fld id="{C9355010-18A2-4F65-8219-37A6B04B0307}" type="slidenum">
              <a:rPr lang="en-US" smtClean="0"/>
              <a:t>3</a:t>
            </a:fld>
            <a:endParaRPr lang="en-US" dirty="0"/>
          </a:p>
        </p:txBody>
      </p:sp>
    </p:spTree>
    <p:extLst>
      <p:ext uri="{BB962C8B-B14F-4D97-AF65-F5344CB8AC3E}">
        <p14:creationId xmlns:p14="http://schemas.microsoft.com/office/powerpoint/2010/main" val="1656506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Use 5W2H to align stakeholders on scope and evidence. It surfaces who is affected, what has changed, where it occurs, when it escalated, why pressures persist, how operations contribute, and how much value is lost. This shared map prevents solution-jumping and prepares targeted PESTEL and Fishbone diagnosis with measurable priorities. 5W2H clarifies the </a:t>
            </a:r>
            <a:r>
              <a:rPr lang="en-US" sz="1200" b="1" kern="1200" dirty="0">
                <a:solidFill>
                  <a:schemeClr val="tx1"/>
                </a:solidFill>
                <a:effectLst/>
                <a:latin typeface="+mn-lt"/>
                <a:ea typeface="+mn-ea"/>
                <a:cs typeface="+mn-cs"/>
              </a:rPr>
              <a:t>problem’s boundaries</a:t>
            </a:r>
            <a:r>
              <a:rPr lang="en-US" sz="1200" kern="1200" dirty="0">
                <a:solidFill>
                  <a:schemeClr val="tx1"/>
                </a:solidFill>
                <a:effectLst/>
                <a:latin typeface="+mn-lt"/>
                <a:ea typeface="+mn-ea"/>
                <a:cs typeface="+mn-cs"/>
              </a:rPr>
              <a:t> before external diagnostics and root-cause mapping. (Birmingham City University, 2025b; ONS, 2025a; BRC, 2025a).</a:t>
            </a:r>
          </a:p>
          <a:p>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9355010-18A2-4F65-8219-37A6B04B0307}" type="slidenum">
              <a:rPr lang="en-US" smtClean="0"/>
              <a:t>4</a:t>
            </a:fld>
            <a:endParaRPr lang="en-US" dirty="0"/>
          </a:p>
        </p:txBody>
      </p:sp>
    </p:spTree>
    <p:extLst>
      <p:ext uri="{BB962C8B-B14F-4D97-AF65-F5344CB8AC3E}">
        <p14:creationId xmlns:p14="http://schemas.microsoft.com/office/powerpoint/2010/main" val="39507389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1A96DD-0946-EADA-9B8C-3ADFF36B8C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4EFE9B-A1B4-28F5-01B8-A51DA261D1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FDCEAB-4203-B60D-F5FA-0D24BDF1086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Use 5W2H to align stakeholders on scope and evidence. It surfaces who is affected, what has changed, where it occurs, when it escalated, why pressures persist, how operations contribute, and how much value is lost. This shared map prevents solution-jumping and prepares targeted PESTEL and Fishbone diagnosis with measurable priorities. 5W2H clarifies the </a:t>
            </a:r>
            <a:r>
              <a:rPr lang="en-US" sz="1200" b="1" kern="1200" dirty="0">
                <a:solidFill>
                  <a:schemeClr val="tx1"/>
                </a:solidFill>
                <a:effectLst/>
                <a:latin typeface="+mn-lt"/>
                <a:ea typeface="+mn-ea"/>
                <a:cs typeface="+mn-cs"/>
              </a:rPr>
              <a:t>problem’s boundaries</a:t>
            </a:r>
            <a:r>
              <a:rPr lang="en-US" sz="1200" kern="1200" dirty="0">
                <a:solidFill>
                  <a:schemeClr val="tx1"/>
                </a:solidFill>
                <a:effectLst/>
                <a:latin typeface="+mn-lt"/>
                <a:ea typeface="+mn-ea"/>
                <a:cs typeface="+mn-cs"/>
              </a:rPr>
              <a:t> before external diagnostics and root-cause mapping. (Birmingham City University, 2025b; ONS, 2025a; BRC, 2025a).</a:t>
            </a:r>
          </a:p>
          <a:p>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CA49DA32-E7E2-195C-DCE5-8AF714B97E36}"/>
              </a:ext>
            </a:extLst>
          </p:cNvPr>
          <p:cNvSpPr>
            <a:spLocks noGrp="1"/>
          </p:cNvSpPr>
          <p:nvPr>
            <p:ph type="sldNum" sz="quarter" idx="5"/>
          </p:nvPr>
        </p:nvSpPr>
        <p:spPr/>
        <p:txBody>
          <a:bodyPr/>
          <a:lstStyle/>
          <a:p>
            <a:fld id="{C9355010-18A2-4F65-8219-37A6B04B0307}" type="slidenum">
              <a:rPr lang="en-US" smtClean="0"/>
              <a:t>5</a:t>
            </a:fld>
            <a:endParaRPr lang="en-US" dirty="0"/>
          </a:p>
        </p:txBody>
      </p:sp>
    </p:spTree>
    <p:extLst>
      <p:ext uri="{BB962C8B-B14F-4D97-AF65-F5344CB8AC3E}">
        <p14:creationId xmlns:p14="http://schemas.microsoft.com/office/powerpoint/2010/main" val="68589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Each pillar is evidenced and proximally relevant to a florist’s P&amp;L and revenue engine.</a:t>
            </a:r>
          </a:p>
          <a:p>
            <a:endParaRPr lang="en-US" dirty="0"/>
          </a:p>
        </p:txBody>
      </p:sp>
      <p:sp>
        <p:nvSpPr>
          <p:cNvPr id="4" name="Slide Number Placeholder 3"/>
          <p:cNvSpPr>
            <a:spLocks noGrp="1"/>
          </p:cNvSpPr>
          <p:nvPr>
            <p:ph type="sldNum" sz="quarter" idx="5"/>
          </p:nvPr>
        </p:nvSpPr>
        <p:spPr/>
        <p:txBody>
          <a:bodyPr/>
          <a:lstStyle/>
          <a:p>
            <a:fld id="{C9355010-18A2-4F65-8219-37A6B04B0307}" type="slidenum">
              <a:rPr lang="en-US" smtClean="0"/>
              <a:t>6</a:t>
            </a:fld>
            <a:endParaRPr lang="en-US" dirty="0"/>
          </a:p>
        </p:txBody>
      </p:sp>
    </p:spTree>
    <p:extLst>
      <p:ext uri="{BB962C8B-B14F-4D97-AF65-F5344CB8AC3E}">
        <p14:creationId xmlns:p14="http://schemas.microsoft.com/office/powerpoint/2010/main" val="1429493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762981-79C4-B9E7-3B9D-88B3FEA542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451981-176B-9B96-84F5-F6344C831C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0E5A98-43E7-C5F1-E2D2-40005941BAD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Connect mandated wage floors and persistently high energy baselines to day-to-day florist operations.</a:t>
            </a:r>
            <a:endParaRPr lang="en-US" dirty="0"/>
          </a:p>
        </p:txBody>
      </p:sp>
      <p:sp>
        <p:nvSpPr>
          <p:cNvPr id="4" name="Slide Number Placeholder 3">
            <a:extLst>
              <a:ext uri="{FF2B5EF4-FFF2-40B4-BE49-F238E27FC236}">
                <a16:creationId xmlns:a16="http://schemas.microsoft.com/office/drawing/2014/main" id="{069DBDD5-B202-3EED-94AB-C512B20FEE84}"/>
              </a:ext>
            </a:extLst>
          </p:cNvPr>
          <p:cNvSpPr>
            <a:spLocks noGrp="1"/>
          </p:cNvSpPr>
          <p:nvPr>
            <p:ph type="sldNum" sz="quarter" idx="5"/>
          </p:nvPr>
        </p:nvSpPr>
        <p:spPr/>
        <p:txBody>
          <a:bodyPr/>
          <a:lstStyle/>
          <a:p>
            <a:fld id="{C9355010-18A2-4F65-8219-37A6B04B0307}" type="slidenum">
              <a:rPr lang="en-US" smtClean="0"/>
              <a:t>7</a:t>
            </a:fld>
            <a:endParaRPr lang="en-US" dirty="0"/>
          </a:p>
        </p:txBody>
      </p:sp>
    </p:spTree>
    <p:extLst>
      <p:ext uri="{BB962C8B-B14F-4D97-AF65-F5344CB8AC3E}">
        <p14:creationId xmlns:p14="http://schemas.microsoft.com/office/powerpoint/2010/main" val="3574948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4232F-037F-5F40-E861-06D187C8B6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A9410C-9D20-75BC-1C50-16FB3ED230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799BED-1E05-A8E2-8DF0-A0ADF8DC2596}"/>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Tie macro channel trends to Green Haven’s likely exposure given limited digital presence.</a:t>
            </a:r>
          </a:p>
          <a:p>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2AA324EE-2619-3C10-6DDE-B6A2FF350BEB}"/>
              </a:ext>
            </a:extLst>
          </p:cNvPr>
          <p:cNvSpPr>
            <a:spLocks noGrp="1"/>
          </p:cNvSpPr>
          <p:nvPr>
            <p:ph type="sldNum" sz="quarter" idx="5"/>
          </p:nvPr>
        </p:nvSpPr>
        <p:spPr/>
        <p:txBody>
          <a:bodyPr/>
          <a:lstStyle/>
          <a:p>
            <a:fld id="{C9355010-18A2-4F65-8219-37A6B04B0307}" type="slidenum">
              <a:rPr lang="en-US" smtClean="0"/>
              <a:t>8</a:t>
            </a:fld>
            <a:endParaRPr lang="en-US" dirty="0"/>
          </a:p>
        </p:txBody>
      </p:sp>
    </p:spTree>
    <p:extLst>
      <p:ext uri="{BB962C8B-B14F-4D97-AF65-F5344CB8AC3E}">
        <p14:creationId xmlns:p14="http://schemas.microsoft.com/office/powerpoint/2010/main" val="584589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1136C-0725-6C5A-1493-D404A4CC58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89B1A3-DE68-E8E8-AECE-2B23A93A02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CB016B-878F-2A82-24E2-816A994B7D2E}"/>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Despite tariff relief, landed cost remains multi-factor FX, freight, energy and cold-chain losses drive volatility. For Green Haven, supplier terms, delivery reliability and spikes affect waste, markdowns and margins; monitor KPIs, renegotiate logistics to </a:t>
            </a:r>
            <a:r>
              <a:rPr lang="en-US" sz="1200" kern="1200" dirty="0" err="1">
                <a:solidFill>
                  <a:schemeClr val="tx1"/>
                </a:solidFill>
                <a:effectLst/>
                <a:latin typeface="+mn-lt"/>
                <a:ea typeface="+mn-ea"/>
                <a:cs typeface="+mn-cs"/>
              </a:rPr>
              <a:t>stabilise</a:t>
            </a:r>
            <a:r>
              <a:rPr lang="en-US" sz="1200" kern="1200" dirty="0">
                <a:solidFill>
                  <a:schemeClr val="tx1"/>
                </a:solidFill>
                <a:effectLst/>
                <a:latin typeface="+mn-lt"/>
                <a:ea typeface="+mn-ea"/>
                <a:cs typeface="+mn-cs"/>
              </a:rPr>
              <a:t> costs</a:t>
            </a:r>
          </a:p>
          <a:p>
            <a:endParaRPr lang="en-US" dirty="0"/>
          </a:p>
        </p:txBody>
      </p:sp>
      <p:sp>
        <p:nvSpPr>
          <p:cNvPr id="4" name="Slide Number Placeholder 3">
            <a:extLst>
              <a:ext uri="{FF2B5EF4-FFF2-40B4-BE49-F238E27FC236}">
                <a16:creationId xmlns:a16="http://schemas.microsoft.com/office/drawing/2014/main" id="{B09A1BA8-7351-C3AF-0A86-B9E63B4E71F9}"/>
              </a:ext>
            </a:extLst>
          </p:cNvPr>
          <p:cNvSpPr>
            <a:spLocks noGrp="1"/>
          </p:cNvSpPr>
          <p:nvPr>
            <p:ph type="sldNum" sz="quarter" idx="5"/>
          </p:nvPr>
        </p:nvSpPr>
        <p:spPr/>
        <p:txBody>
          <a:bodyPr/>
          <a:lstStyle/>
          <a:p>
            <a:fld id="{C9355010-18A2-4F65-8219-37A6B04B0307}" type="slidenum">
              <a:rPr lang="en-US" smtClean="0"/>
              <a:t>9</a:t>
            </a:fld>
            <a:endParaRPr lang="en-US" dirty="0"/>
          </a:p>
        </p:txBody>
      </p:sp>
    </p:spTree>
    <p:extLst>
      <p:ext uri="{BB962C8B-B14F-4D97-AF65-F5344CB8AC3E}">
        <p14:creationId xmlns:p14="http://schemas.microsoft.com/office/powerpoint/2010/main" val="2413612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293B0B-A0CB-3AFC-F976-51B4D15CD1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AEE34A-EE42-DB48-342F-5DF88ADEE8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0C6851-C649-5CA9-0BAC-22409773ED87}"/>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Use this Ishikawa to structure the diagnosis behind the 30% in-store decline. Branches surface issues in Methods (bundles, cut-offs), Machines (e-commerce, POS), People (skills, staffing), Materials (imports/MOQs), Measurement (KPIs/ROAS), and Environment (footfall, energy). We’ll quantify each with </a:t>
            </a:r>
            <a:r>
              <a:rPr lang="en-US" sz="1200" kern="1200" dirty="0" err="1">
                <a:solidFill>
                  <a:schemeClr val="tx1"/>
                </a:solidFill>
                <a:effectLst/>
                <a:latin typeface="+mn-lt"/>
                <a:ea typeface="+mn-ea"/>
                <a:cs typeface="+mn-cs"/>
              </a:rPr>
              <a:t>traffic→conversion→AOV</a:t>
            </a:r>
            <a:r>
              <a:rPr lang="en-US" sz="1200" kern="1200" dirty="0">
                <a:solidFill>
                  <a:schemeClr val="tx1"/>
                </a:solidFill>
                <a:effectLst/>
                <a:latin typeface="+mn-lt"/>
                <a:ea typeface="+mn-ea"/>
                <a:cs typeface="+mn-cs"/>
              </a:rPr>
              <a:t>, waste%, margin impact, then rank causes to target in solutions for a </a:t>
            </a:r>
            <a:r>
              <a:rPr lang="en-US" sz="1200" kern="1200" dirty="0" err="1">
                <a:solidFill>
                  <a:schemeClr val="tx1"/>
                </a:solidFill>
                <a:effectLst/>
                <a:latin typeface="+mn-lt"/>
                <a:ea typeface="+mn-ea"/>
                <a:cs typeface="+mn-cs"/>
              </a:rPr>
              <a:t>prioritised</a:t>
            </a:r>
            <a:r>
              <a:rPr lang="en-US" sz="1200" kern="1200" dirty="0">
                <a:solidFill>
                  <a:schemeClr val="tx1"/>
                </a:solidFill>
                <a:effectLst/>
                <a:latin typeface="+mn-lt"/>
                <a:ea typeface="+mn-ea"/>
                <a:cs typeface="+mn-cs"/>
              </a:rPr>
              <a:t> improvement roadmap.</a:t>
            </a:r>
          </a:p>
          <a:p>
            <a:endParaRPr lang="en-US" dirty="0"/>
          </a:p>
        </p:txBody>
      </p:sp>
      <p:sp>
        <p:nvSpPr>
          <p:cNvPr id="4" name="Slide Number Placeholder 3">
            <a:extLst>
              <a:ext uri="{FF2B5EF4-FFF2-40B4-BE49-F238E27FC236}">
                <a16:creationId xmlns:a16="http://schemas.microsoft.com/office/drawing/2014/main" id="{562B11E7-8B3B-566A-E11E-E37F2A97B3C0}"/>
              </a:ext>
            </a:extLst>
          </p:cNvPr>
          <p:cNvSpPr>
            <a:spLocks noGrp="1"/>
          </p:cNvSpPr>
          <p:nvPr>
            <p:ph type="sldNum" sz="quarter" idx="5"/>
          </p:nvPr>
        </p:nvSpPr>
        <p:spPr/>
        <p:txBody>
          <a:bodyPr/>
          <a:lstStyle/>
          <a:p>
            <a:fld id="{C9355010-18A2-4F65-8219-37A6B04B0307}" type="slidenum">
              <a:rPr lang="en-US" smtClean="0"/>
              <a:t>10</a:t>
            </a:fld>
            <a:endParaRPr lang="en-US" dirty="0"/>
          </a:p>
        </p:txBody>
      </p:sp>
    </p:spTree>
    <p:extLst>
      <p:ext uri="{BB962C8B-B14F-4D97-AF65-F5344CB8AC3E}">
        <p14:creationId xmlns:p14="http://schemas.microsoft.com/office/powerpoint/2010/main" val="552407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6BBF61-C8A2-A34A-E70A-BE2E366DF4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D25EA1-45A9-576F-C166-0D7CFD2570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89535F-7BDF-CF4E-9CAB-78D15F0F38F9}"/>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Highlight the few causes with the biggest effect on sales and margins: weak online/channel integration, low local discovery and event-led offers, elevated wage/energy costs, and waste from cold-chain/process gaps. Explain how PESTEL evidence supports each branch on the Fishbone, and note these will guide </a:t>
            </a:r>
            <a:r>
              <a:rPr lang="en-US" sz="1200" kern="1200" dirty="0" err="1">
                <a:solidFill>
                  <a:schemeClr val="tx1"/>
                </a:solidFill>
                <a:effectLst/>
                <a:latin typeface="+mn-lt"/>
                <a:ea typeface="+mn-ea"/>
                <a:cs typeface="+mn-cs"/>
              </a:rPr>
              <a:t>prioritised</a:t>
            </a:r>
            <a:r>
              <a:rPr lang="en-US" sz="1200" kern="1200" dirty="0">
                <a:solidFill>
                  <a:schemeClr val="tx1"/>
                </a:solidFill>
                <a:effectLst/>
                <a:latin typeface="+mn-lt"/>
                <a:ea typeface="+mn-ea"/>
                <a:cs typeface="+mn-cs"/>
              </a:rPr>
              <a:t>, evidence-based solutions in the next component.</a:t>
            </a: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FC58B8B3-69D8-37F5-C8F4-DB89CF3ECF0E}"/>
              </a:ext>
            </a:extLst>
          </p:cNvPr>
          <p:cNvSpPr>
            <a:spLocks noGrp="1"/>
          </p:cNvSpPr>
          <p:nvPr>
            <p:ph type="sldNum" sz="quarter" idx="5"/>
          </p:nvPr>
        </p:nvSpPr>
        <p:spPr/>
        <p:txBody>
          <a:bodyPr/>
          <a:lstStyle/>
          <a:p>
            <a:fld id="{C9355010-18A2-4F65-8219-37A6B04B0307}" type="slidenum">
              <a:rPr lang="en-US" smtClean="0"/>
              <a:t>11</a:t>
            </a:fld>
            <a:endParaRPr lang="en-US" dirty="0"/>
          </a:p>
        </p:txBody>
      </p:sp>
    </p:spTree>
    <p:extLst>
      <p:ext uri="{BB962C8B-B14F-4D97-AF65-F5344CB8AC3E}">
        <p14:creationId xmlns:p14="http://schemas.microsoft.com/office/powerpoint/2010/main" val="12666927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355010-18A2-4F65-8219-37A6B04B0307}" type="slidenum">
              <a:rPr lang="en-US" smtClean="0"/>
              <a:t>12</a:t>
            </a:fld>
            <a:endParaRPr lang="en-US" dirty="0"/>
          </a:p>
        </p:txBody>
      </p:sp>
    </p:spTree>
    <p:extLst>
      <p:ext uri="{BB962C8B-B14F-4D97-AF65-F5344CB8AC3E}">
        <p14:creationId xmlns:p14="http://schemas.microsoft.com/office/powerpoint/2010/main" val="35888273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9B0DC9-D77D-1BFE-2A02-7AD23EAF56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A11DAD-AC4C-FC05-2E68-E362010C23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3B8C31-BA42-EC14-CAC6-BE5E229476DC}"/>
              </a:ext>
            </a:extLst>
          </p:cNvPr>
          <p:cNvSpPr>
            <a:spLocks noGrp="1"/>
          </p:cNvSpPr>
          <p:nvPr>
            <p:ph type="body" idx="1"/>
          </p:nvPr>
        </p:nvSpPr>
        <p:spPr/>
        <p:txBody>
          <a:bodyPr/>
          <a:lstStyle/>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FFE00005-92D2-4A2F-2B74-7CD4CB9A1DFE}"/>
              </a:ext>
            </a:extLst>
          </p:cNvPr>
          <p:cNvSpPr>
            <a:spLocks noGrp="1"/>
          </p:cNvSpPr>
          <p:nvPr>
            <p:ph type="sldNum" sz="quarter" idx="5"/>
          </p:nvPr>
        </p:nvSpPr>
        <p:spPr/>
        <p:txBody>
          <a:bodyPr/>
          <a:lstStyle/>
          <a:p>
            <a:fld id="{C9355010-18A2-4F65-8219-37A6B04B0307}" type="slidenum">
              <a:rPr lang="en-US" smtClean="0"/>
              <a:t>13</a:t>
            </a:fld>
            <a:endParaRPr lang="en-US" dirty="0"/>
          </a:p>
        </p:txBody>
      </p:sp>
    </p:spTree>
    <p:extLst>
      <p:ext uri="{BB962C8B-B14F-4D97-AF65-F5344CB8AC3E}">
        <p14:creationId xmlns:p14="http://schemas.microsoft.com/office/powerpoint/2010/main" val="2634593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1">
    <p:spTree>
      <p:nvGrpSpPr>
        <p:cNvPr id="1" name=""/>
        <p:cNvGrpSpPr/>
        <p:nvPr/>
      </p:nvGrpSpPr>
      <p:grpSpPr>
        <a:xfrm>
          <a:off x="0" y="0"/>
          <a:ext cx="0" cy="0"/>
          <a:chOff x="0" y="0"/>
          <a:chExt cx="0" cy="0"/>
        </a:xfrm>
      </p:grpSpPr>
      <p:sp>
        <p:nvSpPr>
          <p:cNvPr id="9" name="Rectangle 27">
            <a:extLst>
              <a:ext uri="{FF2B5EF4-FFF2-40B4-BE49-F238E27FC236}">
                <a16:creationId xmlns:a16="http://schemas.microsoft.com/office/drawing/2014/main" id="{4DF8F68D-D199-C3B4-4243-286C8705EC9B}"/>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 name="Rectangle 27">
            <a:extLst>
              <a:ext uri="{FF2B5EF4-FFF2-40B4-BE49-F238E27FC236}">
                <a16:creationId xmlns:a16="http://schemas.microsoft.com/office/drawing/2014/main" id="{18F28352-E81B-42EB-0E51-406E1479B070}"/>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FA5770B-4EB7-4513-8092-07E0F8C69457}" type="datetime1">
              <a:rPr lang="en-US" smtClean="0"/>
              <a:t>10/13/25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97358" y="4656433"/>
            <a:ext cx="6780559" cy="1321457"/>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97359" y="1346500"/>
            <a:ext cx="7604028" cy="3020819"/>
          </a:xfrm>
        </p:spPr>
        <p:txBody>
          <a:bodyPr anchor="t">
            <a:normAutofit/>
          </a:bodyPr>
          <a:lstStyle>
            <a:lvl1pPr algn="l">
              <a:defRPr sz="3600"/>
            </a:lvl1pPr>
          </a:lstStyle>
          <a:p>
            <a:r>
              <a:rPr lang="en-US"/>
              <a:t>Click to edit Master title style</a:t>
            </a:r>
            <a:endParaRPr lang="en-US" dirty="0"/>
          </a:p>
        </p:txBody>
      </p:sp>
    </p:spTree>
    <p:extLst>
      <p:ext uri="{BB962C8B-B14F-4D97-AF65-F5344CB8AC3E}">
        <p14:creationId xmlns:p14="http://schemas.microsoft.com/office/powerpoint/2010/main" val="380682230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9" name="Rectangle 27">
            <a:extLst>
              <a:ext uri="{FF2B5EF4-FFF2-40B4-BE49-F238E27FC236}">
                <a16:creationId xmlns:a16="http://schemas.microsoft.com/office/drawing/2014/main" id="{DBBAB8B3-C84F-B3F7-0207-A9CE4CF62854}"/>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 name="Rectangle 27">
            <a:extLst>
              <a:ext uri="{FF2B5EF4-FFF2-40B4-BE49-F238E27FC236}">
                <a16:creationId xmlns:a16="http://schemas.microsoft.com/office/drawing/2014/main" id="{D0CEF6C8-5392-4E5C-50BA-B6B622A90C76}"/>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4FE2543-8740-41BA-8561-4647B31C201E}" type="datetime1">
              <a:rPr lang="en-US" smtClean="0"/>
              <a:t>10/13/25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48740" y="4617138"/>
            <a:ext cx="7375466" cy="1014984"/>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48740" y="1383030"/>
            <a:ext cx="7876287" cy="3063838"/>
          </a:xfrm>
        </p:spPr>
        <p:txBody>
          <a:bodyPr anchor="b">
            <a:normAutofit/>
          </a:bodyPr>
          <a:lstStyle>
            <a:lvl1pPr algn="l">
              <a:defRPr sz="3600"/>
            </a:lvl1pPr>
          </a:lstStyle>
          <a:p>
            <a:r>
              <a:rPr lang="en-US"/>
              <a:t>Click to edit Master title style</a:t>
            </a:r>
            <a:endParaRPr lang="en-US" dirty="0"/>
          </a:p>
        </p:txBody>
      </p:sp>
    </p:spTree>
    <p:extLst>
      <p:ext uri="{BB962C8B-B14F-4D97-AF65-F5344CB8AC3E}">
        <p14:creationId xmlns:p14="http://schemas.microsoft.com/office/powerpoint/2010/main" val="370528618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8" name="Rectangle 27">
            <a:extLst>
              <a:ext uri="{FF2B5EF4-FFF2-40B4-BE49-F238E27FC236}">
                <a16:creationId xmlns:a16="http://schemas.microsoft.com/office/drawing/2014/main" id="{DFD0D4C6-05C5-ECDA-BC1E-AD237C7E54E2}"/>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9" name="Rectangle 27">
            <a:extLst>
              <a:ext uri="{FF2B5EF4-FFF2-40B4-BE49-F238E27FC236}">
                <a16:creationId xmlns:a16="http://schemas.microsoft.com/office/drawing/2014/main" id="{835746CC-8C16-CDE6-963C-57C625938D05}"/>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51E5B27-12A7-489F-8576-0C8D04D45FD7}" type="datetime1">
              <a:rPr lang="en-US" smtClean="0"/>
              <a:t>10/13/25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3600"/>
            </a:lvl1pPr>
          </a:lstStyle>
          <a:p>
            <a:r>
              <a:rPr lang="en-US"/>
              <a:t>Click to edit Master title style</a:t>
            </a:r>
            <a:endParaRPr lang="en-US" dirty="0"/>
          </a:p>
        </p:txBody>
      </p:sp>
    </p:spTree>
    <p:extLst>
      <p:ext uri="{BB962C8B-B14F-4D97-AF65-F5344CB8AC3E}">
        <p14:creationId xmlns:p14="http://schemas.microsoft.com/office/powerpoint/2010/main" val="7341047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1">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rot="5400000">
            <a:off x="11362895" y="5533561"/>
            <a:ext cx="996182" cy="365125"/>
          </a:xfrm>
        </p:spPr>
        <p:txBody>
          <a:bodyPr/>
          <a:lstStyle/>
          <a:p>
            <a:fld id="{EB6A1D13-05BC-4BA8-83E2-C6AA5FD67DB9}" type="datetime1">
              <a:rPr lang="en-US" smtClean="0"/>
              <a:t>10/13/25</a:t>
            </a:fld>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03555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0355580" cy="786384"/>
          </a:xfrm>
        </p:spPr>
        <p:txBody>
          <a:bodyPr anchor="b">
            <a:normAutofit/>
          </a:bodyPr>
          <a:lstStyle>
            <a:lvl1pPr algn="l">
              <a:defRPr sz="3200"/>
            </a:lvl1pPr>
          </a:lstStyle>
          <a:p>
            <a:r>
              <a:rPr lang="en-US"/>
              <a:t>Click to edit Master title style</a:t>
            </a:r>
            <a:endParaRPr lang="en-US" dirty="0"/>
          </a:p>
        </p:txBody>
      </p:sp>
    </p:spTree>
    <p:extLst>
      <p:ext uri="{BB962C8B-B14F-4D97-AF65-F5344CB8AC3E}">
        <p14:creationId xmlns:p14="http://schemas.microsoft.com/office/powerpoint/2010/main" val="125976001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2">
    <p:spTree>
      <p:nvGrpSpPr>
        <p:cNvPr id="1" name=""/>
        <p:cNvGrpSpPr/>
        <p:nvPr/>
      </p:nvGrpSpPr>
      <p:grpSpPr>
        <a:xfrm>
          <a:off x="0" y="0"/>
          <a:ext cx="0" cy="0"/>
          <a:chOff x="0" y="0"/>
          <a:chExt cx="0" cy="0"/>
        </a:xfrm>
      </p:grpSpPr>
      <p:sp>
        <p:nvSpPr>
          <p:cNvPr id="13" name="Rectangle 27">
            <a:extLst>
              <a:ext uri="{FF2B5EF4-FFF2-40B4-BE49-F238E27FC236}">
                <a16:creationId xmlns:a16="http://schemas.microsoft.com/office/drawing/2014/main" id="{E380770D-7540-D959-D1F4-170831EFDBEC}"/>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0489387" y="4660052"/>
            <a:ext cx="2743200" cy="365125"/>
          </a:xfrm>
        </p:spPr>
        <p:txBody>
          <a:bodyPr/>
          <a:lstStyle>
            <a:lvl1pPr>
              <a:defRPr>
                <a:solidFill>
                  <a:schemeClr val="tx1"/>
                </a:solidFill>
                <a:effectLst/>
              </a:defRPr>
            </a:lvl1pPr>
          </a:lstStyle>
          <a:p>
            <a:fld id="{A60DB3C0-19AB-401A-B141-BA70362BABF1}" type="datetime1">
              <a:rPr lang="en-US" smtClean="0"/>
              <a:t>10/13/25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081671"/>
            <a:ext cx="3666743" cy="1421228"/>
          </a:xfrm>
        </p:spPr>
        <p:txBody>
          <a:bodyPr anchor="t">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3666743" cy="2743201"/>
          </a:xfrm>
        </p:spPr>
        <p:txBody>
          <a:bodyPr anchor="b">
            <a:normAutofit/>
          </a:bodyPr>
          <a:lstStyle>
            <a:lvl1pPr algn="l">
              <a:defRPr sz="3200"/>
            </a:lvl1pPr>
          </a:lstStyle>
          <a:p>
            <a:r>
              <a:rPr lang="en-US"/>
              <a:t>Click to edit Master title style</a:t>
            </a:r>
            <a:endParaRPr lang="en-US" dirty="0"/>
          </a:p>
        </p:txBody>
      </p:sp>
    </p:spTree>
    <p:extLst>
      <p:ext uri="{BB962C8B-B14F-4D97-AF65-F5344CB8AC3E}">
        <p14:creationId xmlns:p14="http://schemas.microsoft.com/office/powerpoint/2010/main" val="137062155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Photo 3">
    <p:spTree>
      <p:nvGrpSpPr>
        <p:cNvPr id="1" name=""/>
        <p:cNvGrpSpPr/>
        <p:nvPr/>
      </p:nvGrpSpPr>
      <p:grpSpPr>
        <a:xfrm>
          <a:off x="0" y="0"/>
          <a:ext cx="0" cy="0"/>
          <a:chOff x="0" y="0"/>
          <a:chExt cx="0" cy="0"/>
        </a:xfrm>
      </p:grpSpPr>
      <p:sp>
        <p:nvSpPr>
          <p:cNvPr id="10" name="Rectangle 27">
            <a:extLst>
              <a:ext uri="{FF2B5EF4-FFF2-40B4-BE49-F238E27FC236}">
                <a16:creationId xmlns:a16="http://schemas.microsoft.com/office/drawing/2014/main" id="{7F586C70-7F75-F4F6-FB62-1980E9476B29}"/>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596128" y="0"/>
            <a:ext cx="6595872" cy="685800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6" name="Date Placeholder 3">
            <a:extLst>
              <a:ext uri="{FF2B5EF4-FFF2-40B4-BE49-F238E27FC236}">
                <a16:creationId xmlns:a16="http://schemas.microsoft.com/office/drawing/2014/main" id="{D2E1C153-93E3-28AA-EFD6-56DF1570F09E}"/>
              </a:ext>
            </a:extLst>
          </p:cNvPr>
          <p:cNvSpPr>
            <a:spLocks noGrp="1"/>
          </p:cNvSpPr>
          <p:nvPr>
            <p:ph type="dt" sz="half" idx="10"/>
          </p:nvPr>
        </p:nvSpPr>
        <p:spPr>
          <a:xfrm rot="16200000">
            <a:off x="-1041937" y="4660052"/>
            <a:ext cx="2743200" cy="365125"/>
          </a:xfrm>
        </p:spPr>
        <p:txBody>
          <a:bodyPr/>
          <a:lstStyle>
            <a:lvl1pPr algn="l">
              <a:defRPr/>
            </a:lvl1pPr>
          </a:lstStyle>
          <a:p>
            <a:fld id="{AB415708-2313-440B-A668-6BC5B5B31402}" type="datetime1">
              <a:rPr lang="en-US" smtClean="0"/>
              <a:t>10/13/25</a:t>
            </a:fld>
            <a:endParaRPr lang="en-US" dirty="0"/>
          </a:p>
        </p:txBody>
      </p:sp>
      <p:sp>
        <p:nvSpPr>
          <p:cNvPr id="4" name="Footer Placeholder 3">
            <a:extLst>
              <a:ext uri="{FF2B5EF4-FFF2-40B4-BE49-F238E27FC236}">
                <a16:creationId xmlns:a16="http://schemas.microsoft.com/office/drawing/2014/main" id="{90F3AF05-A712-7CEF-24F3-E3C5D0088052}"/>
              </a:ext>
            </a:extLst>
          </p:cNvPr>
          <p:cNvSpPr>
            <a:spLocks noGrp="1"/>
          </p:cNvSpPr>
          <p:nvPr>
            <p:ph type="ftr" sz="quarter" idx="16"/>
          </p:nvPr>
        </p:nvSpPr>
        <p:spPr>
          <a:xfrm flipH="1">
            <a:off x="716855" y="6356350"/>
            <a:ext cx="3280068" cy="365125"/>
          </a:xfrm>
        </p:spPr>
        <p:txBody>
          <a:bodyPr/>
          <a:lstStyle>
            <a:lvl1pPr algn="l">
              <a:defRPr/>
            </a:lvl1pPr>
          </a:lstStyle>
          <a:p>
            <a:r>
              <a:rPr lang="en-US" dirty="0"/>
              <a:t>Sample Footer Text</a:t>
            </a:r>
          </a:p>
        </p:txBody>
      </p:sp>
      <p:sp>
        <p:nvSpPr>
          <p:cNvPr id="5" name="Slide Number Placeholder 8">
            <a:extLst>
              <a:ext uri="{FF2B5EF4-FFF2-40B4-BE49-F238E27FC236}">
                <a16:creationId xmlns:a16="http://schemas.microsoft.com/office/drawing/2014/main" id="{63E540EE-1F44-0440-353A-1F1A96C3110A}"/>
              </a:ext>
            </a:extLst>
          </p:cNvPr>
          <p:cNvSpPr>
            <a:spLocks noGrp="1"/>
          </p:cNvSpPr>
          <p:nvPr>
            <p:ph type="sldNum" sz="quarter" idx="17"/>
          </p:nvPr>
        </p:nvSpPr>
        <p:spPr>
          <a:xfrm flipH="1">
            <a:off x="147100" y="6356350"/>
            <a:ext cx="569755" cy="365125"/>
          </a:xfrm>
        </p:spPr>
        <p:txBody>
          <a:bodyPr/>
          <a:lstStyle>
            <a:lvl1pPr algn="l">
              <a:defRPr/>
            </a:lvl1pPr>
          </a:lstStyle>
          <a:p>
            <a:fld id="{CC057153-B650-4DEB-B370-79DDCFDCE934}" type="slidenum">
              <a:rPr lang="en-US" smtClean="0"/>
              <a:pPr/>
              <a:t>‹#›</a:t>
            </a:fld>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48740" y="4873752"/>
            <a:ext cx="4064508" cy="1380744"/>
          </a:xfrm>
        </p:spPr>
        <p:txBody>
          <a:bodyPr anchor="b">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48740" y="1348740"/>
            <a:ext cx="4064508" cy="3326506"/>
          </a:xfrm>
        </p:spPr>
        <p:txBody>
          <a:bodyPr anchor="t">
            <a:normAutofit/>
          </a:bodyPr>
          <a:lstStyle>
            <a:lvl1pPr algn="l">
              <a:defRPr sz="3600"/>
            </a:lvl1pPr>
          </a:lstStyle>
          <a:p>
            <a:r>
              <a:rPr lang="en-US"/>
              <a:t>Click to edit Master title style</a:t>
            </a:r>
            <a:endParaRPr lang="en-US" dirty="0"/>
          </a:p>
        </p:txBody>
      </p:sp>
    </p:spTree>
    <p:extLst>
      <p:ext uri="{BB962C8B-B14F-4D97-AF65-F5344CB8AC3E}">
        <p14:creationId xmlns:p14="http://schemas.microsoft.com/office/powerpoint/2010/main" val="32792854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4">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D3324F1-AAB1-82BB-4A98-EB462C533DA8}"/>
              </a:ext>
            </a:extLst>
          </p:cNvPr>
          <p:cNvSpPr/>
          <p:nvPr userDrawn="1"/>
        </p:nvSpPr>
        <p:spPr>
          <a:xfrm>
            <a:off x="1"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E9437359-92AE-C889-87B9-89D0D7398DA1}"/>
              </a:ext>
            </a:extLst>
          </p:cNvPr>
          <p:cNvSpPr>
            <a:spLocks noGrp="1"/>
          </p:cNvSpPr>
          <p:nvPr>
            <p:ph type="pic" idx="10"/>
          </p:nvPr>
        </p:nvSpPr>
        <p:spPr>
          <a:xfrm>
            <a:off x="-1" y="1"/>
            <a:ext cx="12192000" cy="6857999"/>
          </a:xfrm>
          <a:custGeom>
            <a:avLst/>
            <a:gdLst>
              <a:gd name="connsiteX0" fmla="*/ 11269474 w 12192000"/>
              <a:gd name="connsiteY0" fmla="*/ 5502897 h 6857999"/>
              <a:gd name="connsiteX1" fmla="*/ 11269474 w 12192000"/>
              <a:gd name="connsiteY1" fmla="*/ 5932665 h 6857999"/>
              <a:gd name="connsiteX2" fmla="*/ 10839706 w 12192000"/>
              <a:gd name="connsiteY2" fmla="*/ 5932665 h 6857999"/>
              <a:gd name="connsiteX3" fmla="*/ 10839706 w 12192000"/>
              <a:gd name="connsiteY3" fmla="*/ 5987529 h 6857999"/>
              <a:gd name="connsiteX4" fmla="*/ 11269474 w 12192000"/>
              <a:gd name="connsiteY4" fmla="*/ 5987529 h 6857999"/>
              <a:gd name="connsiteX5" fmla="*/ 11324338 w 12192000"/>
              <a:gd name="connsiteY5" fmla="*/ 5987529 h 6857999"/>
              <a:gd name="connsiteX6" fmla="*/ 11324338 w 12192000"/>
              <a:gd name="connsiteY6" fmla="*/ 5932665 h 6857999"/>
              <a:gd name="connsiteX7" fmla="*/ 11324338 w 12192000"/>
              <a:gd name="connsiteY7" fmla="*/ 5502897 h 6857999"/>
              <a:gd name="connsiteX8" fmla="*/ 877767 w 12192000"/>
              <a:gd name="connsiteY8" fmla="*/ 871903 h 6857999"/>
              <a:gd name="connsiteX9" fmla="*/ 877767 w 12192000"/>
              <a:gd name="connsiteY9" fmla="*/ 926767 h 6857999"/>
              <a:gd name="connsiteX10" fmla="*/ 877767 w 12192000"/>
              <a:gd name="connsiteY10" fmla="*/ 1356535 h 6857999"/>
              <a:gd name="connsiteX11" fmla="*/ 932631 w 12192000"/>
              <a:gd name="connsiteY11" fmla="*/ 1356535 h 6857999"/>
              <a:gd name="connsiteX12" fmla="*/ 932631 w 12192000"/>
              <a:gd name="connsiteY12" fmla="*/ 926767 h 6857999"/>
              <a:gd name="connsiteX13" fmla="*/ 1362399 w 12192000"/>
              <a:gd name="connsiteY13" fmla="*/ 926767 h 6857999"/>
              <a:gd name="connsiteX14" fmla="*/ 1362399 w 12192000"/>
              <a:gd name="connsiteY14" fmla="*/ 871903 h 6857999"/>
              <a:gd name="connsiteX15" fmla="*/ 932631 w 12192000"/>
              <a:gd name="connsiteY15" fmla="*/ 871903 h 6857999"/>
              <a:gd name="connsiteX16" fmla="*/ 0 w 12192000"/>
              <a:gd name="connsiteY16" fmla="*/ 0 h 6857999"/>
              <a:gd name="connsiteX17" fmla="*/ 12192000 w 12192000"/>
              <a:gd name="connsiteY17" fmla="*/ 0 h 6857999"/>
              <a:gd name="connsiteX18" fmla="*/ 12192000 w 12192000"/>
              <a:gd name="connsiteY18" fmla="*/ 6857999 h 6857999"/>
              <a:gd name="connsiteX19" fmla="*/ 0 w 12192000"/>
              <a:gd name="connsiteY1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6857999">
                <a:moveTo>
                  <a:pt x="11269474" y="5502897"/>
                </a:moveTo>
                <a:lnTo>
                  <a:pt x="11269474" y="5932665"/>
                </a:lnTo>
                <a:lnTo>
                  <a:pt x="10839706" y="5932665"/>
                </a:lnTo>
                <a:lnTo>
                  <a:pt x="10839706" y="5987529"/>
                </a:lnTo>
                <a:lnTo>
                  <a:pt x="11269474" y="5987529"/>
                </a:lnTo>
                <a:lnTo>
                  <a:pt x="11324338" y="5987529"/>
                </a:lnTo>
                <a:lnTo>
                  <a:pt x="11324338" y="5932665"/>
                </a:lnTo>
                <a:lnTo>
                  <a:pt x="11324338" y="5502897"/>
                </a:lnTo>
                <a:close/>
                <a:moveTo>
                  <a:pt x="877767" y="871903"/>
                </a:moveTo>
                <a:lnTo>
                  <a:pt x="877767" y="926767"/>
                </a:lnTo>
                <a:lnTo>
                  <a:pt x="877767" y="1356535"/>
                </a:lnTo>
                <a:lnTo>
                  <a:pt x="932631" y="1356535"/>
                </a:lnTo>
                <a:lnTo>
                  <a:pt x="932631" y="926767"/>
                </a:lnTo>
                <a:lnTo>
                  <a:pt x="1362399" y="926767"/>
                </a:lnTo>
                <a:lnTo>
                  <a:pt x="1362399" y="871903"/>
                </a:lnTo>
                <a:lnTo>
                  <a:pt x="932631" y="871903"/>
                </a:lnTo>
                <a:close/>
                <a:moveTo>
                  <a:pt x="0" y="0"/>
                </a:moveTo>
                <a:lnTo>
                  <a:pt x="12192000" y="0"/>
                </a:lnTo>
                <a:lnTo>
                  <a:pt x="12192000" y="6857999"/>
                </a:lnTo>
                <a:lnTo>
                  <a:pt x="0" y="6857999"/>
                </a:lnTo>
                <a:close/>
              </a:path>
            </a:pathLst>
          </a:custGeom>
          <a:blipFill dpi="0" rotWithShape="1">
            <a:blip r:embed="rId2" cstate="email">
              <a:extLst>
                <a:ext uri="{28A0092B-C50C-407E-A947-70E740481C1C}">
                  <a14:useLocalDpi xmlns:a14="http://schemas.microsoft.com/office/drawing/2010/main"/>
                </a:ext>
              </a:extLst>
            </a:blip>
            <a:srcRect/>
            <a:stretch>
              <a:fillRect l="2"/>
            </a:stretch>
          </a:blipFill>
        </p:spPr>
        <p:txBody>
          <a:bodyPr wrap="square">
            <a:no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5" name="Rectangle 27">
            <a:extLst>
              <a:ext uri="{FF2B5EF4-FFF2-40B4-BE49-F238E27FC236}">
                <a16:creationId xmlns:a16="http://schemas.microsoft.com/office/drawing/2014/main" id="{FF3A7D3F-4A68-8C0F-3FF9-B4E1EF3F1A39}"/>
              </a:ext>
              <a:ext uri="{C183D7F6-B498-43B3-948B-1728B52AA6E4}">
                <adec:decorative xmlns:adec="http://schemas.microsoft.com/office/drawing/2017/decorative" val="1"/>
              </a:ext>
            </a:extLst>
          </p:cNvPr>
          <p:cNvSpPr/>
          <p:nvPr userDrawn="1"/>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Rectangle 27">
            <a:extLst>
              <a:ext uri="{FF2B5EF4-FFF2-40B4-BE49-F238E27FC236}">
                <a16:creationId xmlns:a16="http://schemas.microsoft.com/office/drawing/2014/main" id="{FEDF87E0-0EB7-6D63-D3F2-0504485023E6}"/>
              </a:ext>
              <a:ext uri="{C183D7F6-B498-43B3-948B-1728B52AA6E4}">
                <adec:decorative xmlns:adec="http://schemas.microsoft.com/office/drawing/2017/decorative" val="1"/>
              </a:ext>
            </a:extLst>
          </p:cNvPr>
          <p:cNvSpPr/>
          <p:nvPr userDrawn="1"/>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Subtitle 2">
            <a:extLst>
              <a:ext uri="{FF2B5EF4-FFF2-40B4-BE49-F238E27FC236}">
                <a16:creationId xmlns:a16="http://schemas.microsoft.com/office/drawing/2014/main" id="{A8C34E25-02B2-AB16-CD37-848C973CD23D}"/>
              </a:ext>
            </a:extLst>
          </p:cNvPr>
          <p:cNvSpPr>
            <a:spLocks noGrp="1"/>
          </p:cNvSpPr>
          <p:nvPr>
            <p:ph type="subTitle" idx="1"/>
          </p:nvPr>
        </p:nvSpPr>
        <p:spPr>
          <a:xfrm>
            <a:off x="2032717" y="3895685"/>
            <a:ext cx="8126567" cy="873742"/>
          </a:xfrm>
        </p:spPr>
        <p:txBody>
          <a:bodyPr>
            <a:normAutofit/>
          </a:bodyPr>
          <a:lstStyle>
            <a:lvl1pPr marL="0" indent="0" algn="ctr">
              <a:lnSpc>
                <a:spcPct val="110000"/>
              </a:lnSpc>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9156FD6C-382A-89AC-5218-83B303CEF520}"/>
              </a:ext>
            </a:extLst>
          </p:cNvPr>
          <p:cNvSpPr>
            <a:spLocks noGrp="1"/>
          </p:cNvSpPr>
          <p:nvPr>
            <p:ph type="ctrTitle"/>
          </p:nvPr>
        </p:nvSpPr>
        <p:spPr>
          <a:xfrm>
            <a:off x="2032717" y="1431235"/>
            <a:ext cx="8126567" cy="2326281"/>
          </a:xfrm>
        </p:spPr>
        <p:txBody>
          <a:bodyPr anchor="b">
            <a:normAutofit/>
          </a:bodyPr>
          <a:lstStyle>
            <a:lvl1pPr algn="ctr">
              <a:defRPr sz="36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650055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8B452C4-7F54-F55D-1491-B1B40FCBC138}"/>
              </a:ext>
            </a:extLst>
          </p:cNvPr>
          <p:cNvSpPr/>
          <p:nvPr/>
        </p:nvSpPr>
        <p:spPr>
          <a:xfrm>
            <a:off x="0" y="0"/>
            <a:ext cx="12192000"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27">
            <a:extLst>
              <a:ext uri="{FF2B5EF4-FFF2-40B4-BE49-F238E27FC236}">
                <a16:creationId xmlns:a16="http://schemas.microsoft.com/office/drawing/2014/main" id="{CA6795CE-B2F5-5B08-DE09-21D013BD0FBC}"/>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 name="Rectangle 27">
            <a:extLst>
              <a:ext uri="{FF2B5EF4-FFF2-40B4-BE49-F238E27FC236}">
                <a16:creationId xmlns:a16="http://schemas.microsoft.com/office/drawing/2014/main" id="{C13EF13F-A725-B312-E44A-3E39AC801D91}"/>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6D9CBAA-C12C-4024-AEF3-5D15655BA02C}" type="datetime1">
              <a:rPr lang="en-US" smtClean="0"/>
              <a:t>10/13/25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48740" y="1348740"/>
            <a:ext cx="8163306" cy="45222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7884" y="1943101"/>
            <a:ext cx="8163306" cy="4015564"/>
          </a:xfrm>
        </p:spPr>
        <p:txBody>
          <a:bodyPr anchor="b">
            <a:normAutofit/>
          </a:bodyPr>
          <a:lstStyle>
            <a:lvl1pPr algn="l">
              <a:defRPr sz="3600"/>
            </a:lvl1pPr>
          </a:lstStyle>
          <a:p>
            <a:r>
              <a:rPr lang="en-US"/>
              <a:t>Click to edit Master title style</a:t>
            </a:r>
            <a:endParaRPr lang="en-US" dirty="0"/>
          </a:p>
        </p:txBody>
      </p:sp>
    </p:spTree>
    <p:extLst>
      <p:ext uri="{BB962C8B-B14F-4D97-AF65-F5344CB8AC3E}">
        <p14:creationId xmlns:p14="http://schemas.microsoft.com/office/powerpoint/2010/main" val="409948259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824BDE3-55ED-47D3-BEC0-77B6A1C3C0E8}" type="datetime1">
              <a:rPr lang="en-US" smtClean="0"/>
              <a:t>10/13/25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362348" y="2823211"/>
            <a:ext cx="9477358" cy="2839834"/>
          </a:xfrm>
        </p:spPr>
        <p:txBody>
          <a:bodyPr>
            <a:normAutofit/>
          </a:bodyPr>
          <a:lstStyle>
            <a:lvl1pPr>
              <a:defRPr sz="2400"/>
            </a:lvl1pPr>
            <a:lvl2pPr>
              <a:defRPr sz="2000"/>
            </a:lvl2pPr>
            <a:lvl3pPr>
              <a:defRPr sz="1800"/>
            </a:lvl3pPr>
            <a:lvl4pPr>
              <a:defRPr sz="16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362348" y="1348740"/>
            <a:ext cx="9477358" cy="1348740"/>
          </a:xfrm>
        </p:spPr>
        <p:txBody>
          <a:bodyPr anchor="ctr">
            <a:normAutofit/>
          </a:bodyPr>
          <a:lstStyle>
            <a:lvl1pPr>
              <a:defRPr sz="3200"/>
            </a:lvl1pPr>
          </a:lstStyle>
          <a:p>
            <a:r>
              <a:rPr lang="en-US"/>
              <a:t>Click to edit Master title style</a:t>
            </a:r>
          </a:p>
        </p:txBody>
      </p:sp>
    </p:spTree>
    <p:extLst>
      <p:ext uri="{BB962C8B-B14F-4D97-AF65-F5344CB8AC3E}">
        <p14:creationId xmlns:p14="http://schemas.microsoft.com/office/powerpoint/2010/main" val="3660637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245A2BD-C815-459C-AD96-E620B32794D1}" type="datetime1">
              <a:rPr lang="en-US" smtClean="0"/>
              <a:t>10/13/25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60" y="776036"/>
            <a:ext cx="11425576" cy="5438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59" y="151598"/>
            <a:ext cx="11924209" cy="528186"/>
          </a:xfrm>
        </p:spPr>
        <p:txBody>
          <a:bodyPr anchor="ctr">
            <a:noAutofit/>
          </a:bodyPr>
          <a:lstStyle>
            <a:lvl1pPr>
              <a:defRPr sz="3200"/>
            </a:lvl1pPr>
          </a:lstStyle>
          <a:p>
            <a:r>
              <a:rPr lang="en-US"/>
              <a:t>Click to edit Master title style</a:t>
            </a:r>
          </a:p>
        </p:txBody>
      </p:sp>
    </p:spTree>
    <p:extLst>
      <p:ext uri="{BB962C8B-B14F-4D97-AF65-F5344CB8AC3E}">
        <p14:creationId xmlns:p14="http://schemas.microsoft.com/office/powerpoint/2010/main" val="1260703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Only (Max)">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E19200D-7787-4DA3-A2C4-262DE008BC25}" type="datetime1">
              <a:rPr lang="en-US" smtClean="0"/>
              <a:t>10/13/25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67091"/>
            <a:ext cx="11425576" cy="58471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ctr">
            <a:normAutofit/>
          </a:bodyPr>
          <a:lstStyle>
            <a:lvl1pPr>
              <a:defRPr sz="3200"/>
            </a:lvl1pPr>
          </a:lstStyle>
          <a:p>
            <a:r>
              <a:rPr lang="en-US"/>
              <a:t>Click to edit Master title style</a:t>
            </a:r>
          </a:p>
        </p:txBody>
      </p:sp>
    </p:spTree>
    <p:extLst>
      <p:ext uri="{BB962C8B-B14F-4D97-AF65-F5344CB8AC3E}">
        <p14:creationId xmlns:p14="http://schemas.microsoft.com/office/powerpoint/2010/main" val="14522441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DC8D101-118B-4AC3-A931-90CF0BEA5136}" type="datetime1">
              <a:rPr lang="en-US" smtClean="0"/>
              <a:t>10/13/25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15787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3" name="Rectangle 27">
            <a:extLst>
              <a:ext uri="{FF2B5EF4-FFF2-40B4-BE49-F238E27FC236}">
                <a16:creationId xmlns:a16="http://schemas.microsoft.com/office/drawing/2014/main" id="{2E75DA48-3565-8696-72D1-4F02EB75B254}"/>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 name="Rectangle 27">
            <a:extLst>
              <a:ext uri="{FF2B5EF4-FFF2-40B4-BE49-F238E27FC236}">
                <a16:creationId xmlns:a16="http://schemas.microsoft.com/office/drawing/2014/main" id="{C9E93CFA-6269-8472-4A64-8C3D79C79E20}"/>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457ECB0-0565-4873-ABA1-125D255D7C82}" type="datetime1">
              <a:rPr lang="en-US" smtClean="0"/>
              <a:t>10/13/25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3200"/>
            </a:lvl1pPr>
          </a:lstStyle>
          <a:p>
            <a:r>
              <a:rPr lang="en-US"/>
              <a:t>Click to edit Master title style</a:t>
            </a:r>
          </a:p>
        </p:txBody>
      </p:sp>
    </p:spTree>
    <p:extLst>
      <p:ext uri="{BB962C8B-B14F-4D97-AF65-F5344CB8AC3E}">
        <p14:creationId xmlns:p14="http://schemas.microsoft.com/office/powerpoint/2010/main" val="10313600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EA91C5D-9462-4EF9-993F-F2C330BFAEAC}" type="datetime1">
              <a:rPr lang="en-US" smtClean="0"/>
              <a:t>10/13/25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200"/>
            </a:lvl1pPr>
          </a:lstStyle>
          <a:p>
            <a:r>
              <a:rPr lang="en-US"/>
              <a:t>Click to edit Master title style</a:t>
            </a:r>
          </a:p>
        </p:txBody>
      </p:sp>
    </p:spTree>
    <p:extLst>
      <p:ext uri="{BB962C8B-B14F-4D97-AF65-F5344CB8AC3E}">
        <p14:creationId xmlns:p14="http://schemas.microsoft.com/office/powerpoint/2010/main" val="33468993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CDA1F0B-EBAF-4C39-ADF7-F306A3F3A481}" type="datetime1">
              <a:rPr lang="en-US" smtClean="0"/>
              <a:t>10/13/25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7"/>
            <a:ext cx="5201602" cy="3964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61298" y="1537853"/>
            <a:ext cx="3774883" cy="3965045"/>
          </a:xfrm>
        </p:spPr>
        <p:txBody>
          <a:bodyPr>
            <a:normAutofit/>
          </a:bodyPr>
          <a:lstStyle>
            <a:lvl1pPr>
              <a:defRPr sz="3200"/>
            </a:lvl1pPr>
          </a:lstStyle>
          <a:p>
            <a:r>
              <a:rPr lang="en-US"/>
              <a:t>Click to edit Master title style</a:t>
            </a:r>
          </a:p>
        </p:txBody>
      </p:sp>
    </p:spTree>
    <p:extLst>
      <p:ext uri="{BB962C8B-B14F-4D97-AF65-F5344CB8AC3E}">
        <p14:creationId xmlns:p14="http://schemas.microsoft.com/office/powerpoint/2010/main" val="3915016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2425B9A-6935-4598-96B4-ABFBDC050635}" type="datetime1">
              <a:rPr lang="en-US" smtClean="0"/>
              <a:t>10/13/25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1355436"/>
            <a:ext cx="5316793" cy="4144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61298" y="1355436"/>
            <a:ext cx="3668663" cy="4144473"/>
          </a:xfrm>
        </p:spPr>
        <p:txBody>
          <a:bodyPr>
            <a:normAutofit/>
          </a:bodyPr>
          <a:lstStyle>
            <a:lvl1pPr>
              <a:defRPr sz="3200"/>
            </a:lvl1pPr>
          </a:lstStyle>
          <a:p>
            <a:r>
              <a:rPr lang="en-US"/>
              <a:t>Click to edit Master title style</a:t>
            </a:r>
          </a:p>
        </p:txBody>
      </p:sp>
    </p:spTree>
    <p:extLst>
      <p:ext uri="{BB962C8B-B14F-4D97-AF65-F5344CB8AC3E}">
        <p14:creationId xmlns:p14="http://schemas.microsoft.com/office/powerpoint/2010/main" val="34615449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3" name="Rectangle 27">
            <a:extLst>
              <a:ext uri="{FF2B5EF4-FFF2-40B4-BE49-F238E27FC236}">
                <a16:creationId xmlns:a16="http://schemas.microsoft.com/office/drawing/2014/main" id="{00A5FEB7-4535-F12C-B9F3-D25FD39C0C31}"/>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 name="Rectangle 27">
            <a:extLst>
              <a:ext uri="{FF2B5EF4-FFF2-40B4-BE49-F238E27FC236}">
                <a16:creationId xmlns:a16="http://schemas.microsoft.com/office/drawing/2014/main" id="{C3675C35-D86E-A7F9-72BA-93AE0F37FC8E}"/>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FC33824-29EF-4D63-B5A6-B0A9BA825D7A}" type="datetime1">
              <a:rPr lang="en-US" smtClean="0"/>
              <a:t>10/13/25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1355436"/>
            <a:ext cx="6335438" cy="4147462"/>
          </a:xfrm>
        </p:spPr>
        <p:txBody>
          <a:bodyPr anchor="ctr"/>
          <a:lstStyle>
            <a:lvl1pPr marL="0" indent="0" algn="ctr">
              <a:buNone/>
              <a:defRPr/>
            </a:lvl1pPr>
            <a:lvl2pPr marL="237744" indent="0" algn="ctr">
              <a:buFont typeface="Arial" panose="020B0604020202020204" pitchFamily="34" charset="0"/>
              <a:buNone/>
              <a:defRPr/>
            </a:lvl2pPr>
            <a:lvl3pPr marL="137160" indent="0" algn="ctr">
              <a:buNone/>
              <a:defRPr/>
            </a:lvl3pPr>
            <a:lvl4pPr marL="411480" indent="0" algn="ctr">
              <a:buFont typeface="Arial" panose="020B0604020202020204" pitchFamily="34" charset="0"/>
              <a:buNone/>
              <a:defRPr/>
            </a:lvl4pPr>
            <a:lvl5pPr marL="41148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61299" y="1355437"/>
            <a:ext cx="2505547" cy="4147462"/>
          </a:xfrm>
        </p:spPr>
        <p:txBody>
          <a:bodyPr>
            <a:normAutofit/>
          </a:bodyPr>
          <a:lstStyle>
            <a:lvl1pPr algn="ctr">
              <a:defRPr sz="3200"/>
            </a:lvl1pPr>
          </a:lstStyle>
          <a:p>
            <a:r>
              <a:rPr lang="en-US"/>
              <a:t>Click to edit Master title style</a:t>
            </a:r>
          </a:p>
        </p:txBody>
      </p:sp>
    </p:spTree>
    <p:extLst>
      <p:ext uri="{BB962C8B-B14F-4D97-AF65-F5344CB8AC3E}">
        <p14:creationId xmlns:p14="http://schemas.microsoft.com/office/powerpoint/2010/main" val="1930448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Photo 1">
    <p:spTree>
      <p:nvGrpSpPr>
        <p:cNvPr id="1" name=""/>
        <p:cNvGrpSpPr/>
        <p:nvPr/>
      </p:nvGrpSpPr>
      <p:grpSpPr>
        <a:xfrm>
          <a:off x="0" y="0"/>
          <a:ext cx="0" cy="0"/>
          <a:chOff x="0" y="0"/>
          <a:chExt cx="0" cy="0"/>
        </a:xfrm>
      </p:grpSpPr>
      <p:sp>
        <p:nvSpPr>
          <p:cNvPr id="3" name="Rectangle 27">
            <a:extLst>
              <a:ext uri="{FF2B5EF4-FFF2-40B4-BE49-F238E27FC236}">
                <a16:creationId xmlns:a16="http://schemas.microsoft.com/office/drawing/2014/main" id="{C685FA8A-765E-DAF1-65F7-BA12C47E175B}"/>
              </a:ext>
              <a:ext uri="{C183D7F6-B498-43B3-948B-1728B52AA6E4}">
                <adec:decorative xmlns:adec="http://schemas.microsoft.com/office/drawing/2017/decorative" val="1"/>
              </a:ext>
            </a:extLst>
          </p:cNvPr>
          <p:cNvSpPr/>
          <p:nvPr userDrawn="1"/>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793885" cy="685800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15" name="Date Placeholder 3">
            <a:extLst>
              <a:ext uri="{FF2B5EF4-FFF2-40B4-BE49-F238E27FC236}">
                <a16:creationId xmlns:a16="http://schemas.microsoft.com/office/drawing/2014/main" id="{A5CBC448-A4AD-BA92-F407-B277709EB4B7}"/>
              </a:ext>
            </a:extLst>
          </p:cNvPr>
          <p:cNvSpPr>
            <a:spLocks noGrp="1"/>
          </p:cNvSpPr>
          <p:nvPr>
            <p:ph type="dt" sz="half" idx="10"/>
          </p:nvPr>
        </p:nvSpPr>
        <p:spPr>
          <a:xfrm rot="5400000">
            <a:off x="10489387" y="4660052"/>
            <a:ext cx="2743200" cy="365125"/>
          </a:xfrm>
        </p:spPr>
        <p:txBody>
          <a:bodyPr/>
          <a:lstStyle/>
          <a:p>
            <a:fld id="{707DB78C-84B0-40F7-ACBC-B3370FEB876E}" type="datetime1">
              <a:rPr lang="en-US" smtClean="0"/>
              <a:t>10/13/25</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97380"/>
            <a:ext cx="5756869" cy="40616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38937" y="548640"/>
            <a:ext cx="6093225" cy="1143000"/>
          </a:xfrm>
        </p:spPr>
        <p:txBody>
          <a:bodyPr anchor="b"/>
          <a:lstStyle/>
          <a:p>
            <a:r>
              <a:rPr lang="en-US"/>
              <a:t>Click to edit Master title style</a:t>
            </a:r>
          </a:p>
        </p:txBody>
      </p:sp>
    </p:spTree>
    <p:extLst>
      <p:ext uri="{BB962C8B-B14F-4D97-AF65-F5344CB8AC3E}">
        <p14:creationId xmlns:p14="http://schemas.microsoft.com/office/powerpoint/2010/main" val="35586943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Photo 2">
    <p:spTree>
      <p:nvGrpSpPr>
        <p:cNvPr id="1" name=""/>
        <p:cNvGrpSpPr/>
        <p:nvPr/>
      </p:nvGrpSpPr>
      <p:grpSpPr>
        <a:xfrm>
          <a:off x="0" y="0"/>
          <a:ext cx="0" cy="0"/>
          <a:chOff x="0" y="0"/>
          <a:chExt cx="0" cy="0"/>
        </a:xfrm>
      </p:grpSpPr>
      <p:sp>
        <p:nvSpPr>
          <p:cNvPr id="14" name="Rectangle 27">
            <a:extLst>
              <a:ext uri="{FF2B5EF4-FFF2-40B4-BE49-F238E27FC236}">
                <a16:creationId xmlns:a16="http://schemas.microsoft.com/office/drawing/2014/main" id="{7371AB39-E62B-E8A5-BB34-ECB833F8C9A3}"/>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400544" y="0"/>
            <a:ext cx="4791456" cy="685800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5" name="Date Placeholder 3">
            <a:extLst>
              <a:ext uri="{FF2B5EF4-FFF2-40B4-BE49-F238E27FC236}">
                <a16:creationId xmlns:a16="http://schemas.microsoft.com/office/drawing/2014/main" id="{8DF63DB3-E096-A7F3-9E23-6F09763077E9}"/>
              </a:ext>
            </a:extLst>
          </p:cNvPr>
          <p:cNvSpPr>
            <a:spLocks noGrp="1"/>
          </p:cNvSpPr>
          <p:nvPr>
            <p:ph type="dt" sz="half" idx="10"/>
          </p:nvPr>
        </p:nvSpPr>
        <p:spPr>
          <a:xfrm rot="16200000">
            <a:off x="-1041937" y="4660052"/>
            <a:ext cx="2743200" cy="365125"/>
          </a:xfrm>
        </p:spPr>
        <p:txBody>
          <a:bodyPr/>
          <a:lstStyle>
            <a:lvl1pPr algn="l">
              <a:defRPr/>
            </a:lvl1pPr>
          </a:lstStyle>
          <a:p>
            <a:fld id="{F0E1CE75-2F39-48BC-BD03-83DB53A5FCB1}" type="datetime1">
              <a:rPr lang="en-US" smtClean="0"/>
              <a:t>10/13/25</a:t>
            </a:fld>
            <a:endParaRPr lang="en-US" dirty="0"/>
          </a:p>
        </p:txBody>
      </p:sp>
      <p:sp>
        <p:nvSpPr>
          <p:cNvPr id="3" name="Footer Placeholder 3">
            <a:extLst>
              <a:ext uri="{FF2B5EF4-FFF2-40B4-BE49-F238E27FC236}">
                <a16:creationId xmlns:a16="http://schemas.microsoft.com/office/drawing/2014/main" id="{2A0E69BE-1D5D-6232-5560-D58DFF5DA995}"/>
              </a:ext>
            </a:extLst>
          </p:cNvPr>
          <p:cNvSpPr>
            <a:spLocks noGrp="1"/>
          </p:cNvSpPr>
          <p:nvPr>
            <p:ph type="ftr" sz="quarter" idx="16"/>
          </p:nvPr>
        </p:nvSpPr>
        <p:spPr>
          <a:xfrm flipH="1">
            <a:off x="716855" y="6356350"/>
            <a:ext cx="3280068" cy="365125"/>
          </a:xfrm>
        </p:spPr>
        <p:txBody>
          <a:bodyPr/>
          <a:lstStyle>
            <a:lvl1pPr algn="l">
              <a:defRPr/>
            </a:lvl1pPr>
          </a:lstStyle>
          <a:p>
            <a:r>
              <a:rPr lang="en-US" dirty="0"/>
              <a:t>Sample Footer Text</a:t>
            </a:r>
          </a:p>
        </p:txBody>
      </p:sp>
      <p:sp>
        <p:nvSpPr>
          <p:cNvPr id="4" name="Slide Number Placeholder 8">
            <a:extLst>
              <a:ext uri="{FF2B5EF4-FFF2-40B4-BE49-F238E27FC236}">
                <a16:creationId xmlns:a16="http://schemas.microsoft.com/office/drawing/2014/main" id="{D40C19A0-7348-6A40-976E-33881BEEE762}"/>
              </a:ext>
            </a:extLst>
          </p:cNvPr>
          <p:cNvSpPr>
            <a:spLocks noGrp="1"/>
          </p:cNvSpPr>
          <p:nvPr>
            <p:ph type="sldNum" sz="quarter" idx="17"/>
          </p:nvPr>
        </p:nvSpPr>
        <p:spPr>
          <a:xfrm flipH="1">
            <a:off x="147100" y="6356350"/>
            <a:ext cx="569755" cy="365125"/>
          </a:xfrm>
        </p:spPr>
        <p:txBody>
          <a:bodyPr/>
          <a:lstStyle>
            <a:lvl1pPr algn="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348866" y="2674620"/>
            <a:ext cx="5868672" cy="3539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48740" y="1348740"/>
            <a:ext cx="5868672" cy="1143000"/>
          </a:xfrm>
        </p:spPr>
        <p:txBody>
          <a:bodyPr anchor="b"/>
          <a:lstStyle/>
          <a:p>
            <a:r>
              <a:rPr lang="en-US"/>
              <a:t>Click to edit Master title style</a:t>
            </a:r>
          </a:p>
        </p:txBody>
      </p:sp>
    </p:spTree>
    <p:extLst>
      <p:ext uri="{BB962C8B-B14F-4D97-AF65-F5344CB8AC3E}">
        <p14:creationId xmlns:p14="http://schemas.microsoft.com/office/powerpoint/2010/main" val="12667254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Photo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23360" cy="685800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13" name="Date Placeholder 3">
            <a:extLst>
              <a:ext uri="{FF2B5EF4-FFF2-40B4-BE49-F238E27FC236}">
                <a16:creationId xmlns:a16="http://schemas.microsoft.com/office/drawing/2014/main" id="{FF18CCD5-4E86-D3BE-8453-BDEFCF37A9D4}"/>
              </a:ext>
            </a:extLst>
          </p:cNvPr>
          <p:cNvSpPr>
            <a:spLocks noGrp="1"/>
          </p:cNvSpPr>
          <p:nvPr>
            <p:ph type="dt" sz="half" idx="10"/>
          </p:nvPr>
        </p:nvSpPr>
        <p:spPr>
          <a:xfrm rot="5400000">
            <a:off x="10489387" y="4660052"/>
            <a:ext cx="2743200" cy="365125"/>
          </a:xfrm>
        </p:spPr>
        <p:txBody>
          <a:bodyPr/>
          <a:lstStyle/>
          <a:p>
            <a:fld id="{3591E182-54BF-4066-A6EE-1C7BC6496564}" type="datetime1">
              <a:rPr lang="en-US" smtClean="0"/>
              <a:t>10/13/25</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563623"/>
            <a:ext cx="6569964" cy="44111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448056"/>
            <a:ext cx="6858000" cy="932688"/>
          </a:xfrm>
        </p:spPr>
        <p:txBody>
          <a:bodyPr anchor="b"/>
          <a:lstStyle/>
          <a:p>
            <a:r>
              <a:rPr lang="en-US"/>
              <a:t>Click to edit Master title style</a:t>
            </a:r>
            <a:endParaRPr lang="en-US" dirty="0"/>
          </a:p>
        </p:txBody>
      </p:sp>
    </p:spTree>
    <p:extLst>
      <p:ext uri="{BB962C8B-B14F-4D97-AF65-F5344CB8AC3E}">
        <p14:creationId xmlns:p14="http://schemas.microsoft.com/office/powerpoint/2010/main" val="17746766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Photo 4">
    <p:spTree>
      <p:nvGrpSpPr>
        <p:cNvPr id="1" name=""/>
        <p:cNvGrpSpPr/>
        <p:nvPr/>
      </p:nvGrpSpPr>
      <p:grpSpPr>
        <a:xfrm>
          <a:off x="0" y="0"/>
          <a:ext cx="0" cy="0"/>
          <a:chOff x="0" y="0"/>
          <a:chExt cx="0" cy="0"/>
        </a:xfrm>
      </p:grpSpPr>
      <p:sp>
        <p:nvSpPr>
          <p:cNvPr id="14" name="Rectangle 27">
            <a:extLst>
              <a:ext uri="{FF2B5EF4-FFF2-40B4-BE49-F238E27FC236}">
                <a16:creationId xmlns:a16="http://schemas.microsoft.com/office/drawing/2014/main" id="{69C1F94A-F113-DB0B-6168-D74B793748FC}"/>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091732" y="0"/>
            <a:ext cx="4100267" cy="685800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5" name="Date Placeholder 3">
            <a:extLst>
              <a:ext uri="{FF2B5EF4-FFF2-40B4-BE49-F238E27FC236}">
                <a16:creationId xmlns:a16="http://schemas.microsoft.com/office/drawing/2014/main" id="{B00E7979-4F65-D4AB-AC9E-AC9B8EEBDAE3}"/>
              </a:ext>
            </a:extLst>
          </p:cNvPr>
          <p:cNvSpPr>
            <a:spLocks noGrp="1"/>
          </p:cNvSpPr>
          <p:nvPr>
            <p:ph type="dt" sz="half" idx="10"/>
          </p:nvPr>
        </p:nvSpPr>
        <p:spPr>
          <a:xfrm rot="16200000">
            <a:off x="-1041937" y="4660052"/>
            <a:ext cx="2743200" cy="365125"/>
          </a:xfrm>
        </p:spPr>
        <p:txBody>
          <a:bodyPr/>
          <a:lstStyle>
            <a:lvl1pPr algn="l">
              <a:defRPr/>
            </a:lvl1pPr>
          </a:lstStyle>
          <a:p>
            <a:fld id="{1FDE2E7C-BA9D-4C52-A51B-778C1B24044B}" type="datetime1">
              <a:rPr lang="en-US" smtClean="0"/>
              <a:t>10/13/25</a:t>
            </a:fld>
            <a:endParaRPr lang="en-US" dirty="0"/>
          </a:p>
        </p:txBody>
      </p:sp>
      <p:sp>
        <p:nvSpPr>
          <p:cNvPr id="3" name="Footer Placeholder 3">
            <a:extLst>
              <a:ext uri="{FF2B5EF4-FFF2-40B4-BE49-F238E27FC236}">
                <a16:creationId xmlns:a16="http://schemas.microsoft.com/office/drawing/2014/main" id="{FAFFAF75-57C4-C836-6C4A-7635E282B518}"/>
              </a:ext>
            </a:extLst>
          </p:cNvPr>
          <p:cNvSpPr>
            <a:spLocks noGrp="1"/>
          </p:cNvSpPr>
          <p:nvPr>
            <p:ph type="ftr" sz="quarter" idx="16"/>
          </p:nvPr>
        </p:nvSpPr>
        <p:spPr>
          <a:xfrm flipH="1">
            <a:off x="716855" y="6356350"/>
            <a:ext cx="3280068" cy="365125"/>
          </a:xfrm>
        </p:spPr>
        <p:txBody>
          <a:bodyPr/>
          <a:lstStyle>
            <a:lvl1pPr algn="l">
              <a:defRPr/>
            </a:lvl1pPr>
          </a:lstStyle>
          <a:p>
            <a:r>
              <a:rPr lang="en-US" dirty="0"/>
              <a:t>Sample Footer Text</a:t>
            </a:r>
          </a:p>
        </p:txBody>
      </p:sp>
      <p:sp>
        <p:nvSpPr>
          <p:cNvPr id="4" name="Slide Number Placeholder 8">
            <a:extLst>
              <a:ext uri="{FF2B5EF4-FFF2-40B4-BE49-F238E27FC236}">
                <a16:creationId xmlns:a16="http://schemas.microsoft.com/office/drawing/2014/main" id="{4FF72C69-7F94-8EC5-5559-A9FA79951AEC}"/>
              </a:ext>
            </a:extLst>
          </p:cNvPr>
          <p:cNvSpPr>
            <a:spLocks noGrp="1"/>
          </p:cNvSpPr>
          <p:nvPr>
            <p:ph type="sldNum" sz="quarter" idx="17"/>
          </p:nvPr>
        </p:nvSpPr>
        <p:spPr>
          <a:xfrm flipH="1">
            <a:off x="147100" y="6356350"/>
            <a:ext cx="569755" cy="365125"/>
          </a:xfrm>
        </p:spPr>
        <p:txBody>
          <a:bodyPr/>
          <a:lstStyle>
            <a:lvl1pPr algn="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348740" y="2464308"/>
            <a:ext cx="6543236" cy="37499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48740" y="1348740"/>
            <a:ext cx="6543236" cy="932688"/>
          </a:xfrm>
        </p:spPr>
        <p:txBody>
          <a:bodyPr anchor="b"/>
          <a:lstStyle/>
          <a:p>
            <a:r>
              <a:rPr lang="en-US"/>
              <a:t>Click to edit Master title style</a:t>
            </a:r>
            <a:endParaRPr lang="en-US" dirty="0"/>
          </a:p>
        </p:txBody>
      </p:sp>
    </p:spTree>
    <p:extLst>
      <p:ext uri="{BB962C8B-B14F-4D97-AF65-F5344CB8AC3E}">
        <p14:creationId xmlns:p14="http://schemas.microsoft.com/office/powerpoint/2010/main" val="36590065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Photo 5">
    <p:spTree>
      <p:nvGrpSpPr>
        <p:cNvPr id="1" name=""/>
        <p:cNvGrpSpPr/>
        <p:nvPr/>
      </p:nvGrpSpPr>
      <p:grpSpPr>
        <a:xfrm>
          <a:off x="0" y="0"/>
          <a:ext cx="0" cy="0"/>
          <a:chOff x="0" y="0"/>
          <a:chExt cx="0" cy="0"/>
        </a:xfrm>
      </p:grpSpPr>
      <p:sp>
        <p:nvSpPr>
          <p:cNvPr id="3" name="Rectangle 27">
            <a:extLst>
              <a:ext uri="{FF2B5EF4-FFF2-40B4-BE49-F238E27FC236}">
                <a16:creationId xmlns:a16="http://schemas.microsoft.com/office/drawing/2014/main" id="{6A933F85-AA8A-2674-D0DB-4D2018392D92}"/>
              </a:ext>
              <a:ext uri="{C183D7F6-B498-43B3-948B-1728B52AA6E4}">
                <adec:decorative xmlns:adec="http://schemas.microsoft.com/office/drawing/2017/decorative" val="1"/>
              </a:ext>
            </a:extLst>
          </p:cNvPr>
          <p:cNvSpPr/>
          <p:nvPr userDrawn="1"/>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6611509" cy="685800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10" name="Date Placeholder 3">
            <a:extLst>
              <a:ext uri="{FF2B5EF4-FFF2-40B4-BE49-F238E27FC236}">
                <a16:creationId xmlns:a16="http://schemas.microsoft.com/office/drawing/2014/main" id="{F8CADE68-D9D4-2727-6F42-2D408838C272}"/>
              </a:ext>
            </a:extLst>
          </p:cNvPr>
          <p:cNvSpPr>
            <a:spLocks noGrp="1"/>
          </p:cNvSpPr>
          <p:nvPr>
            <p:ph type="dt" sz="half" idx="2"/>
          </p:nvPr>
        </p:nvSpPr>
        <p:spPr>
          <a:xfrm rot="5400000">
            <a:off x="10489387" y="4660052"/>
            <a:ext cx="2743200"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fld id="{37D2F690-F673-428A-A50E-F42B336C7DDA}" type="datetime1">
              <a:rPr lang="en-US" smtClean="0"/>
              <a:t>10/13/25</a:t>
            </a:fld>
            <a:endParaRPr lang="en-US" dirty="0"/>
          </a:p>
        </p:txBody>
      </p:sp>
      <p:sp>
        <p:nvSpPr>
          <p:cNvPr id="12" name="Footer Placeholder 4">
            <a:extLst>
              <a:ext uri="{FF2B5EF4-FFF2-40B4-BE49-F238E27FC236}">
                <a16:creationId xmlns:a16="http://schemas.microsoft.com/office/drawing/2014/main" id="{BD2F0589-B32B-AB60-3FF7-F3CF49CCF2EF}"/>
              </a:ext>
            </a:extLst>
          </p:cNvPr>
          <p:cNvSpPr>
            <a:spLocks noGrp="1"/>
          </p:cNvSpPr>
          <p:nvPr>
            <p:ph type="ftr" sz="quarter" idx="3"/>
          </p:nvPr>
        </p:nvSpPr>
        <p:spPr>
          <a:xfrm>
            <a:off x="8177917" y="6356350"/>
            <a:ext cx="3280068"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r>
              <a:rPr lang="en-US" dirty="0"/>
              <a:t>Sample Footer Text</a:t>
            </a:r>
          </a:p>
        </p:txBody>
      </p:sp>
      <p:sp>
        <p:nvSpPr>
          <p:cNvPr id="13" name="Slide Number Placeholder 5">
            <a:extLst>
              <a:ext uri="{FF2B5EF4-FFF2-40B4-BE49-F238E27FC236}">
                <a16:creationId xmlns:a16="http://schemas.microsoft.com/office/drawing/2014/main" id="{B2BB831B-583A-A044-D830-ED455C5CA3D6}"/>
              </a:ext>
            </a:extLst>
          </p:cNvPr>
          <p:cNvSpPr>
            <a:spLocks noGrp="1"/>
          </p:cNvSpPr>
          <p:nvPr>
            <p:ph type="sldNum" sz="quarter" idx="4"/>
          </p:nvPr>
        </p:nvSpPr>
        <p:spPr>
          <a:xfrm>
            <a:off x="11457984" y="6356350"/>
            <a:ext cx="569755"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fld id="{0B363F69-2E69-4493-9263-0ED57289E596}" type="slidenum">
              <a:rPr lang="en-US" smtClean="0"/>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148593"/>
            <a:ext cx="3585961" cy="33543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584339"/>
            <a:ext cx="4204176" cy="1348740"/>
          </a:xfrm>
        </p:spPr>
        <p:txBody>
          <a:bodyPr anchor="b"/>
          <a:lstStyle/>
          <a:p>
            <a:r>
              <a:rPr lang="en-US"/>
              <a:t>Click to edit Master title style</a:t>
            </a:r>
          </a:p>
        </p:txBody>
      </p:sp>
    </p:spTree>
    <p:extLst>
      <p:ext uri="{BB962C8B-B14F-4D97-AF65-F5344CB8AC3E}">
        <p14:creationId xmlns:p14="http://schemas.microsoft.com/office/powerpoint/2010/main" val="28883607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Photo 6">
    <p:spTree>
      <p:nvGrpSpPr>
        <p:cNvPr id="1" name=""/>
        <p:cNvGrpSpPr/>
        <p:nvPr/>
      </p:nvGrpSpPr>
      <p:grpSpPr>
        <a:xfrm>
          <a:off x="0" y="0"/>
          <a:ext cx="0" cy="0"/>
          <a:chOff x="0" y="0"/>
          <a:chExt cx="0" cy="0"/>
        </a:xfrm>
      </p:grpSpPr>
      <p:sp>
        <p:nvSpPr>
          <p:cNvPr id="12" name="Rectangle 27">
            <a:extLst>
              <a:ext uri="{FF2B5EF4-FFF2-40B4-BE49-F238E27FC236}">
                <a16:creationId xmlns:a16="http://schemas.microsoft.com/office/drawing/2014/main" id="{47D286EE-0F15-1E27-3290-6F6175113A53}"/>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9" name="Date Placeholder 3">
            <a:extLst>
              <a:ext uri="{FF2B5EF4-FFF2-40B4-BE49-F238E27FC236}">
                <a16:creationId xmlns:a16="http://schemas.microsoft.com/office/drawing/2014/main" id="{7234C666-348B-CD0A-7339-62A6A985051F}"/>
              </a:ext>
            </a:extLst>
          </p:cNvPr>
          <p:cNvSpPr>
            <a:spLocks noGrp="1"/>
          </p:cNvSpPr>
          <p:nvPr>
            <p:ph type="dt" sz="half" idx="10"/>
          </p:nvPr>
        </p:nvSpPr>
        <p:spPr>
          <a:xfrm rot="16200000">
            <a:off x="-1041937" y="4646989"/>
            <a:ext cx="2743200" cy="365125"/>
          </a:xfrm>
        </p:spPr>
        <p:txBody>
          <a:bodyPr/>
          <a:lstStyle>
            <a:lvl1pPr algn="l">
              <a:defRPr/>
            </a:lvl1pPr>
          </a:lstStyle>
          <a:p>
            <a:fld id="{C0EE0D40-24E3-4E45-B455-C5EE43B3FABE}" type="datetime1">
              <a:rPr lang="en-US" smtClean="0"/>
              <a:t>10/13/25</a:t>
            </a:fld>
            <a:endParaRPr lang="en-US" dirty="0"/>
          </a:p>
        </p:txBody>
      </p:sp>
      <p:sp>
        <p:nvSpPr>
          <p:cNvPr id="3" name="Footer Placeholder 3">
            <a:extLst>
              <a:ext uri="{FF2B5EF4-FFF2-40B4-BE49-F238E27FC236}">
                <a16:creationId xmlns:a16="http://schemas.microsoft.com/office/drawing/2014/main" id="{D8AE6825-D44D-8A54-2486-172D82E95181}"/>
              </a:ext>
            </a:extLst>
          </p:cNvPr>
          <p:cNvSpPr>
            <a:spLocks noGrp="1"/>
          </p:cNvSpPr>
          <p:nvPr>
            <p:ph type="ftr" sz="quarter" idx="16"/>
          </p:nvPr>
        </p:nvSpPr>
        <p:spPr>
          <a:xfrm flipH="1">
            <a:off x="716855" y="6356350"/>
            <a:ext cx="3280068" cy="365125"/>
          </a:xfrm>
        </p:spPr>
        <p:txBody>
          <a:bodyPr/>
          <a:lstStyle>
            <a:lvl1pPr algn="l">
              <a:defRPr/>
            </a:lvl1pPr>
          </a:lstStyle>
          <a:p>
            <a:r>
              <a:rPr lang="en-US" dirty="0"/>
              <a:t>Sample Footer Text</a:t>
            </a:r>
          </a:p>
        </p:txBody>
      </p:sp>
      <p:sp>
        <p:nvSpPr>
          <p:cNvPr id="4" name="Slide Number Placeholder 8">
            <a:extLst>
              <a:ext uri="{FF2B5EF4-FFF2-40B4-BE49-F238E27FC236}">
                <a16:creationId xmlns:a16="http://schemas.microsoft.com/office/drawing/2014/main" id="{E0D8BF6A-2E37-5353-E940-034B2A507CF3}"/>
              </a:ext>
            </a:extLst>
          </p:cNvPr>
          <p:cNvSpPr>
            <a:spLocks noGrp="1"/>
          </p:cNvSpPr>
          <p:nvPr>
            <p:ph type="sldNum" sz="quarter" idx="17"/>
          </p:nvPr>
        </p:nvSpPr>
        <p:spPr>
          <a:xfrm flipH="1">
            <a:off x="147100" y="6356350"/>
            <a:ext cx="569755" cy="365125"/>
          </a:xfrm>
        </p:spPr>
        <p:txBody>
          <a:bodyPr/>
          <a:lstStyle>
            <a:lvl1pPr algn="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366267" y="2674620"/>
            <a:ext cx="4186494" cy="3539595"/>
          </a:xfrm>
        </p:spPr>
        <p:txBody>
          <a:bodyPr>
            <a:normAutofit/>
          </a:bodyPr>
          <a:lstStyle>
            <a:lvl1pPr marL="0" indent="0">
              <a:buNone/>
              <a:defRPr sz="1600"/>
            </a:lvl1pPr>
            <a:lvl2pPr>
              <a:defRPr sz="1400"/>
            </a:lvl2pPr>
            <a:lvl3pPr>
              <a:defRPr sz="1200"/>
            </a:lvl3pPr>
            <a:lvl4pPr>
              <a:defRPr sz="1100"/>
            </a:lvl4pPr>
            <a:lvl5pP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66139" y="1348740"/>
            <a:ext cx="4187286" cy="1143000"/>
          </a:xfrm>
        </p:spPr>
        <p:txBody>
          <a:bodyPr anchor="b"/>
          <a:lstStyle/>
          <a:p>
            <a:r>
              <a:rPr lang="en-US"/>
              <a:t>Click to edit Master title style</a:t>
            </a:r>
            <a:endParaRPr lang="en-US" dirty="0"/>
          </a:p>
        </p:txBody>
      </p:sp>
    </p:spTree>
    <p:extLst>
      <p:ext uri="{BB962C8B-B14F-4D97-AF65-F5344CB8AC3E}">
        <p14:creationId xmlns:p14="http://schemas.microsoft.com/office/powerpoint/2010/main" val="38422033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Photo 7">
    <p:spTree>
      <p:nvGrpSpPr>
        <p:cNvPr id="1" name=""/>
        <p:cNvGrpSpPr/>
        <p:nvPr/>
      </p:nvGrpSpPr>
      <p:grpSpPr>
        <a:xfrm>
          <a:off x="0" y="0"/>
          <a:ext cx="0" cy="0"/>
          <a:chOff x="0" y="0"/>
          <a:chExt cx="0" cy="0"/>
        </a:xfrm>
      </p:grpSpPr>
      <p:sp>
        <p:nvSpPr>
          <p:cNvPr id="18" name="Rectangle 27">
            <a:extLst>
              <a:ext uri="{FF2B5EF4-FFF2-40B4-BE49-F238E27FC236}">
                <a16:creationId xmlns:a16="http://schemas.microsoft.com/office/drawing/2014/main" id="{749549B4-3F54-80C8-1BAB-CEEDF6A0E1EE}"/>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492240" cy="685800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15" name="Date Placeholder 3">
            <a:extLst>
              <a:ext uri="{FF2B5EF4-FFF2-40B4-BE49-F238E27FC236}">
                <a16:creationId xmlns:a16="http://schemas.microsoft.com/office/drawing/2014/main" id="{441E4387-4811-B2AF-5482-852C60458B8D}"/>
              </a:ext>
            </a:extLst>
          </p:cNvPr>
          <p:cNvSpPr>
            <a:spLocks noGrp="1"/>
          </p:cNvSpPr>
          <p:nvPr>
            <p:ph type="dt" sz="half" idx="2"/>
          </p:nvPr>
        </p:nvSpPr>
        <p:spPr>
          <a:xfrm rot="5400000">
            <a:off x="10489387" y="4660052"/>
            <a:ext cx="2743200"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fld id="{CDA3E269-7FBC-44B5-97DA-493FA005236B}" type="datetime1">
              <a:rPr lang="en-US" smtClean="0"/>
              <a:t>10/13/25</a:t>
            </a:fld>
            <a:endParaRPr lang="en-US" dirty="0"/>
          </a:p>
        </p:txBody>
      </p:sp>
      <p:sp>
        <p:nvSpPr>
          <p:cNvPr id="16" name="Footer Placeholder 4">
            <a:extLst>
              <a:ext uri="{FF2B5EF4-FFF2-40B4-BE49-F238E27FC236}">
                <a16:creationId xmlns:a16="http://schemas.microsoft.com/office/drawing/2014/main" id="{1E814ED0-E53C-957A-4DEE-63760C79B421}"/>
              </a:ext>
            </a:extLst>
          </p:cNvPr>
          <p:cNvSpPr>
            <a:spLocks noGrp="1"/>
          </p:cNvSpPr>
          <p:nvPr>
            <p:ph type="ftr" sz="quarter" idx="3"/>
          </p:nvPr>
        </p:nvSpPr>
        <p:spPr>
          <a:xfrm>
            <a:off x="8177917" y="6356350"/>
            <a:ext cx="3280068"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r>
              <a:rPr lang="en-US" dirty="0"/>
              <a:t>Sample Footer Text</a:t>
            </a:r>
          </a:p>
        </p:txBody>
      </p:sp>
      <p:sp>
        <p:nvSpPr>
          <p:cNvPr id="17" name="Slide Number Placeholder 5">
            <a:extLst>
              <a:ext uri="{FF2B5EF4-FFF2-40B4-BE49-F238E27FC236}">
                <a16:creationId xmlns:a16="http://schemas.microsoft.com/office/drawing/2014/main" id="{0050D8A2-9339-6D4C-2558-9DA6D8B83E21}"/>
              </a:ext>
            </a:extLst>
          </p:cNvPr>
          <p:cNvSpPr>
            <a:spLocks noGrp="1"/>
          </p:cNvSpPr>
          <p:nvPr>
            <p:ph type="sldNum" sz="quarter" idx="4"/>
          </p:nvPr>
        </p:nvSpPr>
        <p:spPr>
          <a:xfrm>
            <a:off x="11457984" y="6356350"/>
            <a:ext cx="569755"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fld id="{0B363F69-2E69-4493-9263-0ED57289E596}" type="slidenum">
              <a:rPr lang="en-US" smtClean="0"/>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9" y="1531620"/>
            <a:ext cx="4176522" cy="44005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365760"/>
            <a:ext cx="4522936" cy="982980"/>
          </a:xfrm>
        </p:spPr>
        <p:txBody>
          <a:bodyPr anchor="b"/>
          <a:lstStyle>
            <a:lvl1pPr>
              <a:defRPr sz="3200"/>
            </a:lvl1pPr>
          </a:lstStyle>
          <a:p>
            <a:r>
              <a:rPr lang="en-US"/>
              <a:t>Click to edit Master title style</a:t>
            </a:r>
            <a:endParaRPr lang="en-US" dirty="0"/>
          </a:p>
        </p:txBody>
      </p:sp>
    </p:spTree>
    <p:extLst>
      <p:ext uri="{BB962C8B-B14F-4D97-AF65-F5344CB8AC3E}">
        <p14:creationId xmlns:p14="http://schemas.microsoft.com/office/powerpoint/2010/main" val="19477594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Photo 8">
    <p:spTree>
      <p:nvGrpSpPr>
        <p:cNvPr id="1" name=""/>
        <p:cNvGrpSpPr/>
        <p:nvPr/>
      </p:nvGrpSpPr>
      <p:grpSpPr>
        <a:xfrm>
          <a:off x="0" y="0"/>
          <a:ext cx="0" cy="0"/>
          <a:chOff x="0" y="0"/>
          <a:chExt cx="0" cy="0"/>
        </a:xfrm>
      </p:grpSpPr>
      <p:sp>
        <p:nvSpPr>
          <p:cNvPr id="13" name="Rectangle 27">
            <a:extLst>
              <a:ext uri="{FF2B5EF4-FFF2-40B4-BE49-F238E27FC236}">
                <a16:creationId xmlns:a16="http://schemas.microsoft.com/office/drawing/2014/main" id="{9F235622-4040-BE92-AB0D-6B3D06EE8FF8}"/>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17720" y="0"/>
            <a:ext cx="6274279" cy="685800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9" name="Date Placeholder 3">
            <a:extLst>
              <a:ext uri="{FF2B5EF4-FFF2-40B4-BE49-F238E27FC236}">
                <a16:creationId xmlns:a16="http://schemas.microsoft.com/office/drawing/2014/main" id="{CC0F7CD9-48AA-703D-BCE7-0C6B78B6A9AE}"/>
              </a:ext>
            </a:extLst>
          </p:cNvPr>
          <p:cNvSpPr>
            <a:spLocks noGrp="1"/>
          </p:cNvSpPr>
          <p:nvPr>
            <p:ph type="dt" sz="half" idx="10"/>
          </p:nvPr>
        </p:nvSpPr>
        <p:spPr>
          <a:xfrm rot="16200000">
            <a:off x="-1041937" y="4660052"/>
            <a:ext cx="2743200" cy="365125"/>
          </a:xfrm>
        </p:spPr>
        <p:txBody>
          <a:bodyPr/>
          <a:lstStyle>
            <a:lvl1pPr algn="l">
              <a:defRPr/>
            </a:lvl1pPr>
          </a:lstStyle>
          <a:p>
            <a:fld id="{64D3EE7D-B962-47A0-88D8-4F7006FAA5A7}" type="datetime1">
              <a:rPr lang="en-US" smtClean="0"/>
              <a:t>10/13/25</a:t>
            </a:fld>
            <a:endParaRPr lang="en-US" dirty="0"/>
          </a:p>
        </p:txBody>
      </p:sp>
      <p:sp>
        <p:nvSpPr>
          <p:cNvPr id="3" name="Footer Placeholder 3">
            <a:extLst>
              <a:ext uri="{FF2B5EF4-FFF2-40B4-BE49-F238E27FC236}">
                <a16:creationId xmlns:a16="http://schemas.microsoft.com/office/drawing/2014/main" id="{F0AD4245-8531-1F66-6A73-99781F119A86}"/>
              </a:ext>
            </a:extLst>
          </p:cNvPr>
          <p:cNvSpPr>
            <a:spLocks noGrp="1"/>
          </p:cNvSpPr>
          <p:nvPr>
            <p:ph type="ftr" sz="quarter" idx="16"/>
          </p:nvPr>
        </p:nvSpPr>
        <p:spPr>
          <a:xfrm flipH="1">
            <a:off x="716855" y="6356350"/>
            <a:ext cx="3280068" cy="365125"/>
          </a:xfrm>
        </p:spPr>
        <p:txBody>
          <a:bodyPr/>
          <a:lstStyle>
            <a:lvl1pPr algn="l">
              <a:defRPr/>
            </a:lvl1pPr>
          </a:lstStyle>
          <a:p>
            <a:r>
              <a:rPr lang="en-US" dirty="0"/>
              <a:t>Sample Footer Text</a:t>
            </a:r>
          </a:p>
        </p:txBody>
      </p:sp>
      <p:sp>
        <p:nvSpPr>
          <p:cNvPr id="4" name="Slide Number Placeholder 8">
            <a:extLst>
              <a:ext uri="{FF2B5EF4-FFF2-40B4-BE49-F238E27FC236}">
                <a16:creationId xmlns:a16="http://schemas.microsoft.com/office/drawing/2014/main" id="{F7291BD2-5218-0E47-3BFC-F30E15DE3096}"/>
              </a:ext>
            </a:extLst>
          </p:cNvPr>
          <p:cNvSpPr>
            <a:spLocks noGrp="1"/>
          </p:cNvSpPr>
          <p:nvPr>
            <p:ph type="sldNum" sz="quarter" idx="17"/>
          </p:nvPr>
        </p:nvSpPr>
        <p:spPr>
          <a:xfrm flipH="1">
            <a:off x="147100" y="6356350"/>
            <a:ext cx="569755" cy="365125"/>
          </a:xfrm>
        </p:spPr>
        <p:txBody>
          <a:bodyPr/>
          <a:lstStyle>
            <a:lvl1pPr algn="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347230" y="2518216"/>
            <a:ext cx="4358626" cy="36959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47230" y="1348740"/>
            <a:ext cx="4358626" cy="986596"/>
          </a:xfrm>
        </p:spPr>
        <p:txBody>
          <a:bodyPr anchor="b"/>
          <a:lstStyle>
            <a:lvl1pPr>
              <a:defRPr sz="3200"/>
            </a:lvl1pPr>
          </a:lstStyle>
          <a:p>
            <a:r>
              <a:rPr lang="en-US"/>
              <a:t>Click to edit Master title style</a:t>
            </a:r>
            <a:endParaRPr lang="en-US" dirty="0"/>
          </a:p>
        </p:txBody>
      </p:sp>
    </p:spTree>
    <p:extLst>
      <p:ext uri="{BB962C8B-B14F-4D97-AF65-F5344CB8AC3E}">
        <p14:creationId xmlns:p14="http://schemas.microsoft.com/office/powerpoint/2010/main" val="32063832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Photo 9">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A7F5FBDC-71EF-DE0C-CA26-CE4A0D3C1201}"/>
              </a:ext>
              <a:ext uri="{C183D7F6-B498-43B3-948B-1728B52AA6E4}">
                <adec:decorative xmlns:adec="http://schemas.microsoft.com/office/drawing/2017/decorative" val="1"/>
              </a:ext>
            </a:extLst>
          </p:cNvPr>
          <p:cNvSpPr/>
          <p:nvPr userDrawn="1"/>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3" name="Date Placeholder 3">
            <a:extLst>
              <a:ext uri="{FF2B5EF4-FFF2-40B4-BE49-F238E27FC236}">
                <a16:creationId xmlns:a16="http://schemas.microsoft.com/office/drawing/2014/main" id="{4502BB91-09B8-A48C-ABC2-46BB5E2B88E8}"/>
              </a:ext>
            </a:extLst>
          </p:cNvPr>
          <p:cNvSpPr>
            <a:spLocks noGrp="1"/>
          </p:cNvSpPr>
          <p:nvPr>
            <p:ph type="dt" sz="half" idx="2"/>
          </p:nvPr>
        </p:nvSpPr>
        <p:spPr>
          <a:xfrm rot="5400000">
            <a:off x="10489387" y="4660052"/>
            <a:ext cx="2743200"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fld id="{4B85014B-335E-447C-BE11-AB545630396E}" type="datetime1">
              <a:rPr lang="en-US" smtClean="0"/>
              <a:t>10/13/25</a:t>
            </a:fld>
            <a:endParaRPr lang="en-US" dirty="0"/>
          </a:p>
        </p:txBody>
      </p:sp>
      <p:sp>
        <p:nvSpPr>
          <p:cNvPr id="5" name="Footer Placeholder 4">
            <a:extLst>
              <a:ext uri="{FF2B5EF4-FFF2-40B4-BE49-F238E27FC236}">
                <a16:creationId xmlns:a16="http://schemas.microsoft.com/office/drawing/2014/main" id="{2A6A09AE-6707-2821-E334-3C7CCB3786CF}"/>
              </a:ext>
            </a:extLst>
          </p:cNvPr>
          <p:cNvSpPr>
            <a:spLocks noGrp="1"/>
          </p:cNvSpPr>
          <p:nvPr>
            <p:ph type="ftr" sz="quarter" idx="3"/>
          </p:nvPr>
        </p:nvSpPr>
        <p:spPr>
          <a:xfrm>
            <a:off x="8177917" y="6356350"/>
            <a:ext cx="3280068"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r>
              <a:rPr lang="en-US" dirty="0"/>
              <a:t>Sample Footer Text</a:t>
            </a:r>
          </a:p>
        </p:txBody>
      </p:sp>
      <p:sp>
        <p:nvSpPr>
          <p:cNvPr id="6" name="Slide Number Placeholder 5">
            <a:extLst>
              <a:ext uri="{FF2B5EF4-FFF2-40B4-BE49-F238E27FC236}">
                <a16:creationId xmlns:a16="http://schemas.microsoft.com/office/drawing/2014/main" id="{78BDB11C-73C7-694D-E908-82644412EBC5}"/>
              </a:ext>
            </a:extLst>
          </p:cNvPr>
          <p:cNvSpPr>
            <a:spLocks noGrp="1"/>
          </p:cNvSpPr>
          <p:nvPr>
            <p:ph type="sldNum" sz="quarter" idx="4"/>
          </p:nvPr>
        </p:nvSpPr>
        <p:spPr>
          <a:xfrm>
            <a:off x="11457984" y="6356350"/>
            <a:ext cx="569755"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fld id="{0B363F69-2E69-4493-9263-0ED57289E596}" type="slidenum">
              <a:rPr lang="en-US" smtClean="0"/>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97317"/>
            <a:ext cx="3083016" cy="36616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7"/>
          </a:xfrm>
        </p:spPr>
        <p:txBody>
          <a:bodyPr anchor="b">
            <a:normAutofit/>
          </a:bodyPr>
          <a:lstStyle>
            <a:lvl1pPr>
              <a:defRPr sz="3200"/>
            </a:lvl1pPr>
          </a:lstStyle>
          <a:p>
            <a:r>
              <a:rPr lang="en-US"/>
              <a:t>Click to edit Master title style</a:t>
            </a:r>
          </a:p>
        </p:txBody>
      </p:sp>
    </p:spTree>
    <p:extLst>
      <p:ext uri="{BB962C8B-B14F-4D97-AF65-F5344CB8AC3E}">
        <p14:creationId xmlns:p14="http://schemas.microsoft.com/office/powerpoint/2010/main" val="9154347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Photo 10">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292B1704-93A9-4193-ED5F-B3B8248A1AE3}"/>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10" name="Date Placeholder 3">
            <a:extLst>
              <a:ext uri="{FF2B5EF4-FFF2-40B4-BE49-F238E27FC236}">
                <a16:creationId xmlns:a16="http://schemas.microsoft.com/office/drawing/2014/main" id="{EF68F8FA-0E1B-6206-8AC7-CB0B1E1008BE}"/>
              </a:ext>
            </a:extLst>
          </p:cNvPr>
          <p:cNvSpPr>
            <a:spLocks noGrp="1"/>
          </p:cNvSpPr>
          <p:nvPr>
            <p:ph type="dt" sz="half" idx="10"/>
          </p:nvPr>
        </p:nvSpPr>
        <p:spPr>
          <a:xfrm rot="16200000">
            <a:off x="-1041937" y="4660052"/>
            <a:ext cx="2743200" cy="365125"/>
          </a:xfrm>
        </p:spPr>
        <p:txBody>
          <a:bodyPr/>
          <a:lstStyle>
            <a:lvl1pPr algn="l">
              <a:defRPr/>
            </a:lvl1pPr>
          </a:lstStyle>
          <a:p>
            <a:fld id="{A6B45011-5B75-4738-A01D-F8DAB0122D4B}" type="datetime1">
              <a:rPr lang="en-US" smtClean="0"/>
              <a:t>10/13/25</a:t>
            </a:fld>
            <a:endParaRPr lang="en-US" dirty="0"/>
          </a:p>
        </p:txBody>
      </p:sp>
      <p:sp>
        <p:nvSpPr>
          <p:cNvPr id="3" name="Footer Placeholder 3">
            <a:extLst>
              <a:ext uri="{FF2B5EF4-FFF2-40B4-BE49-F238E27FC236}">
                <a16:creationId xmlns:a16="http://schemas.microsoft.com/office/drawing/2014/main" id="{4A38CF03-D03D-C5EF-270D-64C1DFF0AF1D}"/>
              </a:ext>
            </a:extLst>
          </p:cNvPr>
          <p:cNvSpPr>
            <a:spLocks noGrp="1"/>
          </p:cNvSpPr>
          <p:nvPr>
            <p:ph type="ftr" sz="quarter" idx="16"/>
          </p:nvPr>
        </p:nvSpPr>
        <p:spPr>
          <a:xfrm flipH="1">
            <a:off x="716855" y="6356350"/>
            <a:ext cx="3280068" cy="365125"/>
          </a:xfrm>
        </p:spPr>
        <p:txBody>
          <a:bodyPr/>
          <a:lstStyle>
            <a:lvl1pPr algn="l">
              <a:defRPr/>
            </a:lvl1pPr>
          </a:lstStyle>
          <a:p>
            <a:r>
              <a:rPr lang="en-US" dirty="0"/>
              <a:t>Sample Footer Text</a:t>
            </a:r>
          </a:p>
        </p:txBody>
      </p:sp>
      <p:sp>
        <p:nvSpPr>
          <p:cNvPr id="9" name="Slide Number Placeholder 8">
            <a:extLst>
              <a:ext uri="{FF2B5EF4-FFF2-40B4-BE49-F238E27FC236}">
                <a16:creationId xmlns:a16="http://schemas.microsoft.com/office/drawing/2014/main" id="{F31CAA3E-41B8-B7E7-E008-99044956E62E}"/>
              </a:ext>
            </a:extLst>
          </p:cNvPr>
          <p:cNvSpPr>
            <a:spLocks noGrp="1"/>
          </p:cNvSpPr>
          <p:nvPr>
            <p:ph type="sldNum" sz="quarter" idx="17"/>
          </p:nvPr>
        </p:nvSpPr>
        <p:spPr>
          <a:xfrm flipH="1">
            <a:off x="147100" y="6356350"/>
            <a:ext cx="569755" cy="365125"/>
          </a:xfrm>
        </p:spPr>
        <p:txBody>
          <a:bodyPr/>
          <a:lstStyle>
            <a:lvl1pPr algn="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355435" y="2674620"/>
            <a:ext cx="3213498" cy="3539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55436" y="1355436"/>
            <a:ext cx="3213498" cy="1132326"/>
          </a:xfrm>
        </p:spPr>
        <p:txBody>
          <a:bodyPr anchor="b">
            <a:normAutofit/>
          </a:bodyPr>
          <a:lstStyle>
            <a:lvl1pPr>
              <a:defRPr sz="3200"/>
            </a:lvl1pPr>
          </a:lstStyle>
          <a:p>
            <a:r>
              <a:rPr lang="en-US"/>
              <a:t>Click to edit Master title style</a:t>
            </a:r>
          </a:p>
        </p:txBody>
      </p:sp>
    </p:spTree>
    <p:extLst>
      <p:ext uri="{BB962C8B-B14F-4D97-AF65-F5344CB8AC3E}">
        <p14:creationId xmlns:p14="http://schemas.microsoft.com/office/powerpoint/2010/main" val="14739187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Photo 11">
    <p:spTree>
      <p:nvGrpSpPr>
        <p:cNvPr id="1" name=""/>
        <p:cNvGrpSpPr/>
        <p:nvPr/>
      </p:nvGrpSpPr>
      <p:grpSpPr>
        <a:xfrm>
          <a:off x="0" y="0"/>
          <a:ext cx="0" cy="0"/>
          <a:chOff x="0" y="0"/>
          <a:chExt cx="0" cy="0"/>
        </a:xfrm>
      </p:grpSpPr>
      <p:sp>
        <p:nvSpPr>
          <p:cNvPr id="14" name="Rectangle 27">
            <a:extLst>
              <a:ext uri="{FF2B5EF4-FFF2-40B4-BE49-F238E27FC236}">
                <a16:creationId xmlns:a16="http://schemas.microsoft.com/office/drawing/2014/main" id="{519AD413-073A-7BC8-06B4-CEF2239B1164}"/>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3" name="Date Placeholder 3">
            <a:extLst>
              <a:ext uri="{FF2B5EF4-FFF2-40B4-BE49-F238E27FC236}">
                <a16:creationId xmlns:a16="http://schemas.microsoft.com/office/drawing/2014/main" id="{1C01F2E5-5971-5175-A9EB-2592E7D50237}"/>
              </a:ext>
            </a:extLst>
          </p:cNvPr>
          <p:cNvSpPr>
            <a:spLocks noGrp="1"/>
          </p:cNvSpPr>
          <p:nvPr>
            <p:ph type="dt" sz="half" idx="2"/>
          </p:nvPr>
        </p:nvSpPr>
        <p:spPr>
          <a:xfrm rot="5400000">
            <a:off x="10489387" y="4660052"/>
            <a:ext cx="2743200"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fld id="{97BDB32D-CB91-4DAA-856A-531D5EA442F4}" type="datetime1">
              <a:rPr lang="en-US" smtClean="0"/>
              <a:t>10/13/25</a:t>
            </a:fld>
            <a:endParaRPr lang="en-US" dirty="0"/>
          </a:p>
        </p:txBody>
      </p:sp>
      <p:sp>
        <p:nvSpPr>
          <p:cNvPr id="4" name="Footer Placeholder 4">
            <a:extLst>
              <a:ext uri="{FF2B5EF4-FFF2-40B4-BE49-F238E27FC236}">
                <a16:creationId xmlns:a16="http://schemas.microsoft.com/office/drawing/2014/main" id="{A7F42250-F4CD-09D6-1AB5-66D36CDC2505}"/>
              </a:ext>
            </a:extLst>
          </p:cNvPr>
          <p:cNvSpPr>
            <a:spLocks noGrp="1"/>
          </p:cNvSpPr>
          <p:nvPr>
            <p:ph type="ftr" sz="quarter" idx="3"/>
          </p:nvPr>
        </p:nvSpPr>
        <p:spPr>
          <a:xfrm>
            <a:off x="8177917" y="6356350"/>
            <a:ext cx="3280068"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r>
              <a:rPr lang="en-US" dirty="0"/>
              <a:t>Sample Footer Text</a:t>
            </a:r>
          </a:p>
        </p:txBody>
      </p:sp>
      <p:sp>
        <p:nvSpPr>
          <p:cNvPr id="9" name="Slide Number Placeholder 5">
            <a:extLst>
              <a:ext uri="{FF2B5EF4-FFF2-40B4-BE49-F238E27FC236}">
                <a16:creationId xmlns:a16="http://schemas.microsoft.com/office/drawing/2014/main" id="{68409617-A955-1C46-18F7-3E248989E2DB}"/>
              </a:ext>
            </a:extLst>
          </p:cNvPr>
          <p:cNvSpPr>
            <a:spLocks noGrp="1"/>
          </p:cNvSpPr>
          <p:nvPr>
            <p:ph type="sldNum" sz="quarter" idx="4"/>
          </p:nvPr>
        </p:nvSpPr>
        <p:spPr>
          <a:xfrm>
            <a:off x="11457984" y="6356350"/>
            <a:ext cx="569755"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fld id="{0B363F69-2E69-4493-9263-0ED57289E596}" type="slidenum">
              <a:rPr lang="en-US" smtClean="0"/>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7917" y="3041734"/>
            <a:ext cx="3117889" cy="2917264"/>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7917" y="1078992"/>
            <a:ext cx="3438737" cy="1775885"/>
          </a:xfrm>
        </p:spPr>
        <p:txBody>
          <a:bodyPr anchor="b"/>
          <a:lstStyle/>
          <a:p>
            <a:r>
              <a:rPr lang="en-US"/>
              <a:t>Click to edit Master title style</a:t>
            </a:r>
          </a:p>
        </p:txBody>
      </p:sp>
    </p:spTree>
    <p:extLst>
      <p:ext uri="{BB962C8B-B14F-4D97-AF65-F5344CB8AC3E}">
        <p14:creationId xmlns:p14="http://schemas.microsoft.com/office/powerpoint/2010/main" val="23533097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Photo 12">
    <p:spTree>
      <p:nvGrpSpPr>
        <p:cNvPr id="1" name=""/>
        <p:cNvGrpSpPr/>
        <p:nvPr/>
      </p:nvGrpSpPr>
      <p:grpSpPr>
        <a:xfrm>
          <a:off x="0" y="0"/>
          <a:ext cx="0" cy="0"/>
          <a:chOff x="0" y="0"/>
          <a:chExt cx="0" cy="0"/>
        </a:xfrm>
      </p:grpSpPr>
      <p:sp>
        <p:nvSpPr>
          <p:cNvPr id="9" name="Rectangle 27">
            <a:extLst>
              <a:ext uri="{FF2B5EF4-FFF2-40B4-BE49-F238E27FC236}">
                <a16:creationId xmlns:a16="http://schemas.microsoft.com/office/drawing/2014/main" id="{4BA836F4-2E15-BBB9-6C79-09FBD5C1A863}"/>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260013" y="5430678"/>
            <a:ext cx="1201947" cy="365125"/>
          </a:xfrm>
        </p:spPr>
        <p:txBody>
          <a:bodyPr/>
          <a:lstStyle/>
          <a:p>
            <a:fld id="{D5759696-30D4-43C6-A831-5F23FE5C26F6}" type="datetime1">
              <a:rPr lang="en-US" smtClean="0"/>
              <a:t>10/13/25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697731" y="5012267"/>
            <a:ext cx="6598076" cy="946731"/>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201948"/>
          </a:xfrm>
        </p:spPr>
        <p:txBody>
          <a:bodyPr anchor="t">
            <a:normAutofit/>
          </a:bodyPr>
          <a:lstStyle>
            <a:lvl1pPr>
              <a:defRPr sz="3200"/>
            </a:lvl1pPr>
          </a:lstStyle>
          <a:p>
            <a:r>
              <a:rPr lang="en-US"/>
              <a:t>Click to edit Master title style</a:t>
            </a:r>
          </a:p>
        </p:txBody>
      </p:sp>
    </p:spTree>
    <p:extLst>
      <p:ext uri="{BB962C8B-B14F-4D97-AF65-F5344CB8AC3E}">
        <p14:creationId xmlns:p14="http://schemas.microsoft.com/office/powerpoint/2010/main" val="39226639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Photo 13">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C7A3522C-24C4-E430-6602-30D2FE78F245}"/>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266479" y="5441146"/>
            <a:ext cx="1189012" cy="365125"/>
          </a:xfrm>
        </p:spPr>
        <p:txBody>
          <a:bodyPr/>
          <a:lstStyle/>
          <a:p>
            <a:fld id="{34128B85-1CD2-4797-A896-4626D7D1A663}" type="datetime1">
              <a:rPr lang="en-US" smtClean="0"/>
              <a:t>10/13/25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318166" cy="17966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Tree>
    <p:extLst>
      <p:ext uri="{BB962C8B-B14F-4D97-AF65-F5344CB8AC3E}">
        <p14:creationId xmlns:p14="http://schemas.microsoft.com/office/powerpoint/2010/main" val="34864021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Photo 14">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627FB0F-64F3-5846-DC7D-28A360BCE693}"/>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6" name="Date Placeholder 3">
            <a:extLst>
              <a:ext uri="{FF2B5EF4-FFF2-40B4-BE49-F238E27FC236}">
                <a16:creationId xmlns:a16="http://schemas.microsoft.com/office/drawing/2014/main" id="{02DCD148-3F88-28AB-52C0-1E03C4F05402}"/>
              </a:ext>
            </a:extLst>
          </p:cNvPr>
          <p:cNvSpPr>
            <a:spLocks noGrp="1"/>
          </p:cNvSpPr>
          <p:nvPr>
            <p:ph type="dt" sz="half" idx="10"/>
          </p:nvPr>
        </p:nvSpPr>
        <p:spPr>
          <a:xfrm rot="16200000">
            <a:off x="-393470" y="1141753"/>
            <a:ext cx="1446269" cy="365125"/>
          </a:xfrm>
        </p:spPr>
        <p:txBody>
          <a:bodyPr/>
          <a:lstStyle>
            <a:lvl1pPr algn="r">
              <a:defRPr/>
            </a:lvl1pPr>
          </a:lstStyle>
          <a:p>
            <a:fld id="{9E49934E-75F6-42FE-AA37-BA794F2E7AB8}" type="datetime1">
              <a:rPr lang="en-US" smtClean="0"/>
              <a:t>10/13/25</a:t>
            </a:fld>
            <a:endParaRPr lang="en-US" dirty="0"/>
          </a:p>
        </p:txBody>
      </p:sp>
      <p:sp>
        <p:nvSpPr>
          <p:cNvPr id="3" name="Footer Placeholder 3">
            <a:extLst>
              <a:ext uri="{FF2B5EF4-FFF2-40B4-BE49-F238E27FC236}">
                <a16:creationId xmlns:a16="http://schemas.microsoft.com/office/drawing/2014/main" id="{E57BB355-133A-353F-BA77-2A4E35C8E17B}"/>
              </a:ext>
            </a:extLst>
          </p:cNvPr>
          <p:cNvSpPr>
            <a:spLocks noGrp="1"/>
          </p:cNvSpPr>
          <p:nvPr>
            <p:ph type="ftr" sz="quarter" idx="16"/>
          </p:nvPr>
        </p:nvSpPr>
        <p:spPr>
          <a:xfrm flipH="1">
            <a:off x="716855" y="128164"/>
            <a:ext cx="3280068" cy="365125"/>
          </a:xfrm>
        </p:spPr>
        <p:txBody>
          <a:bodyPr/>
          <a:lstStyle>
            <a:lvl1pPr algn="l">
              <a:defRPr/>
            </a:lvl1pPr>
          </a:lstStyle>
          <a:p>
            <a:r>
              <a:rPr lang="en-US" dirty="0"/>
              <a:t>Sample Footer Text</a:t>
            </a:r>
          </a:p>
        </p:txBody>
      </p:sp>
      <p:sp>
        <p:nvSpPr>
          <p:cNvPr id="5" name="Slide Number Placeholder 8">
            <a:extLst>
              <a:ext uri="{FF2B5EF4-FFF2-40B4-BE49-F238E27FC236}">
                <a16:creationId xmlns:a16="http://schemas.microsoft.com/office/drawing/2014/main" id="{94C2C3A1-D379-7C2C-CAF0-05E4BCE3BCBB}"/>
              </a:ext>
            </a:extLst>
          </p:cNvPr>
          <p:cNvSpPr>
            <a:spLocks noGrp="1"/>
          </p:cNvSpPr>
          <p:nvPr>
            <p:ph type="sldNum" sz="quarter" idx="17"/>
          </p:nvPr>
        </p:nvSpPr>
        <p:spPr>
          <a:xfrm flipH="1">
            <a:off x="147100" y="128164"/>
            <a:ext cx="569755" cy="365125"/>
          </a:xfrm>
        </p:spPr>
        <p:txBody>
          <a:bodyPr/>
          <a:lstStyle>
            <a:lvl1pPr algn="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97910" y="561425"/>
            <a:ext cx="635213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55436" y="1355436"/>
            <a:ext cx="3880241" cy="1446269"/>
          </a:xfrm>
        </p:spPr>
        <p:txBody>
          <a:bodyPr anchor="t">
            <a:normAutofit/>
          </a:bodyPr>
          <a:lstStyle>
            <a:lvl1pPr>
              <a:defRPr sz="3200"/>
            </a:lvl1pPr>
          </a:lstStyle>
          <a:p>
            <a:r>
              <a:rPr lang="en-US"/>
              <a:t>Click to edit Master title style</a:t>
            </a:r>
            <a:endParaRPr lang="en-US" dirty="0"/>
          </a:p>
        </p:txBody>
      </p:sp>
    </p:spTree>
    <p:extLst>
      <p:ext uri="{BB962C8B-B14F-4D97-AF65-F5344CB8AC3E}">
        <p14:creationId xmlns:p14="http://schemas.microsoft.com/office/powerpoint/2010/main" val="10801786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Photo 15">
    <p:spTree>
      <p:nvGrpSpPr>
        <p:cNvPr id="1" name=""/>
        <p:cNvGrpSpPr/>
        <p:nvPr/>
      </p:nvGrpSpPr>
      <p:grpSpPr>
        <a:xfrm>
          <a:off x="0" y="0"/>
          <a:ext cx="0" cy="0"/>
          <a:chOff x="0" y="0"/>
          <a:chExt cx="0" cy="0"/>
        </a:xfrm>
      </p:grpSpPr>
      <p:sp>
        <p:nvSpPr>
          <p:cNvPr id="3" name="Rectangle 27">
            <a:extLst>
              <a:ext uri="{FF2B5EF4-FFF2-40B4-BE49-F238E27FC236}">
                <a16:creationId xmlns:a16="http://schemas.microsoft.com/office/drawing/2014/main" id="{A0A9B55F-30C2-525F-21AA-CE1A353BDC0C}"/>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Rectangle 27">
            <a:extLst>
              <a:ext uri="{FF2B5EF4-FFF2-40B4-BE49-F238E27FC236}">
                <a16:creationId xmlns:a16="http://schemas.microsoft.com/office/drawing/2014/main" id="{CBF6519D-01CB-0493-8493-8375F9C4D9F6}"/>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361297" y="2433485"/>
            <a:ext cx="5697867" cy="3525180"/>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DFD006B-2D78-422C-A860-0FD93D02F267}" type="datetime1">
              <a:rPr lang="en-US" smtClean="0"/>
              <a:t>10/13/25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562088" y="2433484"/>
            <a:ext cx="3277618" cy="3069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61298" y="1402219"/>
            <a:ext cx="10224150" cy="852554"/>
          </a:xfrm>
        </p:spPr>
        <p:txBody>
          <a:bodyPr anchor="ctr"/>
          <a:lstStyle/>
          <a:p>
            <a:r>
              <a:rPr lang="en-US"/>
              <a:t>Click to edit Master title style</a:t>
            </a:r>
            <a:endParaRPr lang="en-US" dirty="0"/>
          </a:p>
        </p:txBody>
      </p:sp>
    </p:spTree>
    <p:extLst>
      <p:ext uri="{BB962C8B-B14F-4D97-AF65-F5344CB8AC3E}">
        <p14:creationId xmlns:p14="http://schemas.microsoft.com/office/powerpoint/2010/main" val="35281105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Photo 16">
    <p:spTree>
      <p:nvGrpSpPr>
        <p:cNvPr id="1" name=""/>
        <p:cNvGrpSpPr/>
        <p:nvPr/>
      </p:nvGrpSpPr>
      <p:grpSpPr>
        <a:xfrm>
          <a:off x="0" y="0"/>
          <a:ext cx="0" cy="0"/>
          <a:chOff x="0" y="0"/>
          <a:chExt cx="0" cy="0"/>
        </a:xfrm>
      </p:grpSpPr>
      <p:sp>
        <p:nvSpPr>
          <p:cNvPr id="9" name="Rectangle 27">
            <a:extLst>
              <a:ext uri="{FF2B5EF4-FFF2-40B4-BE49-F238E27FC236}">
                <a16:creationId xmlns:a16="http://schemas.microsoft.com/office/drawing/2014/main" id="{C8D7DD94-2E5C-FB93-496F-826C256A0FD5}"/>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 name="Rectangle 27">
            <a:extLst>
              <a:ext uri="{FF2B5EF4-FFF2-40B4-BE49-F238E27FC236}">
                <a16:creationId xmlns:a16="http://schemas.microsoft.com/office/drawing/2014/main" id="{ADFDDC9E-F7FE-09C7-8E84-5295C03DEC22}"/>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352293" y="2715490"/>
            <a:ext cx="4237345" cy="2787072"/>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41FD138-40EE-4F3B-B6C6-9A90E603E217}" type="datetime1">
              <a:rPr lang="en-US" smtClean="0"/>
              <a:t>10/13/25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1" y="899003"/>
            <a:ext cx="4743706" cy="4603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61299" y="1355438"/>
            <a:ext cx="4525151" cy="1069108"/>
          </a:xfrm>
        </p:spPr>
        <p:txBody>
          <a:bodyPr anchor="b">
            <a:noAutofit/>
          </a:bodyPr>
          <a:lstStyle>
            <a:lvl1pPr>
              <a:defRPr sz="3200"/>
            </a:lvl1pPr>
          </a:lstStyle>
          <a:p>
            <a:r>
              <a:rPr lang="en-US"/>
              <a:t>Click to edit Master title style</a:t>
            </a:r>
            <a:endParaRPr lang="en-US" dirty="0"/>
          </a:p>
        </p:txBody>
      </p:sp>
    </p:spTree>
    <p:extLst>
      <p:ext uri="{BB962C8B-B14F-4D97-AF65-F5344CB8AC3E}">
        <p14:creationId xmlns:p14="http://schemas.microsoft.com/office/powerpoint/2010/main" val="81447831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Photo 1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352294" y="3650974"/>
            <a:ext cx="3227176" cy="2266941"/>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490E701-76B1-45A3-BC25-DA1A879B7CFF}" type="datetime1">
              <a:rPr lang="en-US" smtClean="0"/>
              <a:t>10/13/25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7615" y="1355436"/>
            <a:ext cx="6002663" cy="4562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61299" y="1355436"/>
            <a:ext cx="3218171" cy="1851590"/>
          </a:xfrm>
        </p:spPr>
        <p:txBody>
          <a:bodyPr anchor="t">
            <a:normAutofit/>
          </a:bodyPr>
          <a:lstStyle>
            <a:lvl1pPr>
              <a:defRPr sz="3200"/>
            </a:lvl1pPr>
          </a:lstStyle>
          <a:p>
            <a:r>
              <a:rPr lang="en-US"/>
              <a:t>Click to edit Master title style</a:t>
            </a:r>
            <a:endParaRPr lang="en-US" dirty="0"/>
          </a:p>
        </p:txBody>
      </p:sp>
    </p:spTree>
    <p:extLst>
      <p:ext uri="{BB962C8B-B14F-4D97-AF65-F5344CB8AC3E}">
        <p14:creationId xmlns:p14="http://schemas.microsoft.com/office/powerpoint/2010/main" val="360440187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Big Number 1">
    <p:spTree>
      <p:nvGrpSpPr>
        <p:cNvPr id="1" name=""/>
        <p:cNvGrpSpPr/>
        <p:nvPr/>
      </p:nvGrpSpPr>
      <p:grpSpPr>
        <a:xfrm>
          <a:off x="0" y="0"/>
          <a:ext cx="0" cy="0"/>
          <a:chOff x="0" y="0"/>
          <a:chExt cx="0" cy="0"/>
        </a:xfrm>
      </p:grpSpPr>
      <p:sp>
        <p:nvSpPr>
          <p:cNvPr id="7" name="Rectangle 27">
            <a:extLst>
              <a:ext uri="{FF2B5EF4-FFF2-40B4-BE49-F238E27FC236}">
                <a16:creationId xmlns:a16="http://schemas.microsoft.com/office/drawing/2014/main" id="{F877F175-E472-009C-5537-26776E1F12BD}"/>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8" name="Rectangle 27">
            <a:extLst>
              <a:ext uri="{FF2B5EF4-FFF2-40B4-BE49-F238E27FC236}">
                <a16:creationId xmlns:a16="http://schemas.microsoft.com/office/drawing/2014/main" id="{0A3702B7-8ABD-4831-AA34-9CBAA49413C9}"/>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F1BBA70-2AA6-42C1-87BB-811FFA58D995}" type="datetime1">
              <a:rPr lang="en-US" smtClean="0"/>
              <a:t>10/13/25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61296" y="5070410"/>
            <a:ext cx="5231527" cy="1001206"/>
          </a:xfrm>
        </p:spPr>
        <p:txBody>
          <a:bodyPr anchor="t">
            <a:normAutofit/>
          </a:bodyPr>
          <a:lstStyle>
            <a:lvl1pPr marL="0" indent="0" algn="l">
              <a:lnSpc>
                <a:spcPct val="100000"/>
              </a:lnSpc>
              <a:buNone/>
              <a:defRPr sz="20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361298" y="1355436"/>
            <a:ext cx="10004694" cy="3545747"/>
          </a:xfrm>
        </p:spPr>
        <p:txBody>
          <a:bodyPr anchor="b">
            <a:normAutofit/>
          </a:bodyPr>
          <a:lstStyle>
            <a:lvl1pPr algn="l">
              <a:defRPr sz="23200">
                <a:solidFill>
                  <a:schemeClr val="tx1"/>
                </a:solidFill>
              </a:defRPr>
            </a:lvl1pPr>
          </a:lstStyle>
          <a:p>
            <a:r>
              <a:rPr lang="en-US" dirty="0"/>
              <a:t>##%</a:t>
            </a:r>
          </a:p>
        </p:txBody>
      </p:sp>
    </p:spTree>
    <p:extLst>
      <p:ext uri="{BB962C8B-B14F-4D97-AF65-F5344CB8AC3E}">
        <p14:creationId xmlns:p14="http://schemas.microsoft.com/office/powerpoint/2010/main" val="27436670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Big Number 2">
    <p:spTree>
      <p:nvGrpSpPr>
        <p:cNvPr id="1" name=""/>
        <p:cNvGrpSpPr/>
        <p:nvPr/>
      </p:nvGrpSpPr>
      <p:grpSpPr>
        <a:xfrm>
          <a:off x="0" y="0"/>
          <a:ext cx="0" cy="0"/>
          <a:chOff x="0" y="0"/>
          <a:chExt cx="0" cy="0"/>
        </a:xfrm>
      </p:grpSpPr>
      <p:sp>
        <p:nvSpPr>
          <p:cNvPr id="7" name="Rectangle 27">
            <a:extLst>
              <a:ext uri="{FF2B5EF4-FFF2-40B4-BE49-F238E27FC236}">
                <a16:creationId xmlns:a16="http://schemas.microsoft.com/office/drawing/2014/main" id="{FAFB5367-34C6-699C-37C0-0C3AF505A1B4}"/>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8" name="Rectangle 27">
            <a:extLst>
              <a:ext uri="{FF2B5EF4-FFF2-40B4-BE49-F238E27FC236}">
                <a16:creationId xmlns:a16="http://schemas.microsoft.com/office/drawing/2014/main" id="{DD99B59B-A4A4-D3AD-C226-0DACFD0599D4}"/>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5E91F34-6CAA-400B-B61F-9A9FA17729A3}" type="datetime1">
              <a:rPr lang="en-US" smtClean="0"/>
              <a:t>10/13/25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978970"/>
            <a:ext cx="7525512" cy="980028"/>
          </a:xfrm>
        </p:spPr>
        <p:txBody>
          <a:bodyPr anchor="t">
            <a:normAutofit/>
          </a:bodyPr>
          <a:lstStyle>
            <a:lvl1pPr marL="0" indent="0" algn="ctr">
              <a:buNone/>
              <a:defRPr sz="20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361298" y="1355436"/>
            <a:ext cx="9478407" cy="3454307"/>
          </a:xfrm>
        </p:spPr>
        <p:txBody>
          <a:bodyPr anchor="b">
            <a:normAutofit/>
          </a:bodyPr>
          <a:lstStyle>
            <a:lvl1pPr algn="ctr">
              <a:defRPr sz="23200">
                <a:solidFill>
                  <a:schemeClr val="tx1"/>
                </a:solidFill>
              </a:defRPr>
            </a:lvl1pPr>
          </a:lstStyle>
          <a:p>
            <a:r>
              <a:rPr lang="en-US" dirty="0"/>
              <a:t>##%</a:t>
            </a:r>
          </a:p>
        </p:txBody>
      </p:sp>
    </p:spTree>
    <p:extLst>
      <p:ext uri="{BB962C8B-B14F-4D97-AF65-F5344CB8AC3E}">
        <p14:creationId xmlns:p14="http://schemas.microsoft.com/office/powerpoint/2010/main" val="208962815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Big Number 3">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B126ABF-7A5F-69A6-7D78-F59A90A7009E}"/>
              </a:ext>
            </a:extLst>
          </p:cNvPr>
          <p:cNvSpPr/>
          <p:nvPr userDrawn="1"/>
        </p:nvSpPr>
        <p:spPr>
          <a:xfrm>
            <a:off x="0" y="0"/>
            <a:ext cx="12191999"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7">
            <a:extLst>
              <a:ext uri="{FF2B5EF4-FFF2-40B4-BE49-F238E27FC236}">
                <a16:creationId xmlns:a16="http://schemas.microsoft.com/office/drawing/2014/main" id="{58BD598E-EE18-7213-4510-07FBAD08BBA4}"/>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9" name="Rectangle 27">
            <a:extLst>
              <a:ext uri="{FF2B5EF4-FFF2-40B4-BE49-F238E27FC236}">
                <a16:creationId xmlns:a16="http://schemas.microsoft.com/office/drawing/2014/main" id="{DCDBE953-4446-F1D2-80C9-BA7FCDBF4C9E}"/>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C66FEB3D-5673-43EB-811C-BC479FBB872C}" type="datetime1">
              <a:rPr lang="en-US" smtClean="0"/>
              <a:t>10/13/25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978970"/>
            <a:ext cx="7525512" cy="980028"/>
          </a:xfrm>
        </p:spPr>
        <p:txBody>
          <a:bodyPr anchor="t">
            <a:normAutofit/>
          </a:bodyPr>
          <a:lstStyle>
            <a:lvl1pPr marL="0" indent="0" algn="ctr">
              <a:buNone/>
              <a:defRPr sz="20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361298" y="1355436"/>
            <a:ext cx="9478408" cy="3454307"/>
          </a:xfrm>
        </p:spPr>
        <p:txBody>
          <a:bodyPr anchor="b">
            <a:normAutofit/>
          </a:bodyPr>
          <a:lstStyle>
            <a:lvl1pPr algn="ctr">
              <a:defRPr sz="23200">
                <a:solidFill>
                  <a:schemeClr val="tx1"/>
                </a:solidFill>
              </a:defRPr>
            </a:lvl1pPr>
          </a:lstStyle>
          <a:p>
            <a:r>
              <a:rPr lang="en-US" dirty="0"/>
              <a:t>##%</a:t>
            </a:r>
          </a:p>
        </p:txBody>
      </p:sp>
    </p:spTree>
    <p:extLst>
      <p:ext uri="{BB962C8B-B14F-4D97-AF65-F5344CB8AC3E}">
        <p14:creationId xmlns:p14="http://schemas.microsoft.com/office/powerpoint/2010/main" val="122032167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10" name="Rectangle 27">
            <a:extLst>
              <a:ext uri="{FF2B5EF4-FFF2-40B4-BE49-F238E27FC236}">
                <a16:creationId xmlns:a16="http://schemas.microsoft.com/office/drawing/2014/main" id="{69285330-04EF-FABE-6AC6-842AABED0C00}"/>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 name="Rectangle 27">
            <a:extLst>
              <a:ext uri="{FF2B5EF4-FFF2-40B4-BE49-F238E27FC236}">
                <a16:creationId xmlns:a16="http://schemas.microsoft.com/office/drawing/2014/main" id="{0A295DDF-1376-9A20-EF47-FB3A0B4BD04D}"/>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414B7A1-41E8-4A76-878D-2634E23B8A7A}" type="datetime1">
              <a:rPr lang="en-US" smtClean="0"/>
              <a:t>10/13/25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61298" y="1355437"/>
            <a:ext cx="9478408" cy="4147461"/>
          </a:xfrm>
        </p:spPr>
        <p:txBody>
          <a:bodyPr anchor="ctr">
            <a:noAutofit/>
          </a:bodyPr>
          <a:lstStyle>
            <a:lvl1pPr marL="0" indent="0" algn="ctr">
              <a:lnSpc>
                <a:spcPct val="100000"/>
              </a:lnSpc>
              <a:buNone/>
              <a:defRPr sz="3600" b="1"/>
            </a:lvl1pPr>
            <a:lvl2pPr marL="228600" indent="0" algn="ctr">
              <a:lnSpc>
                <a:spcPct val="100000"/>
              </a:lnSpc>
              <a:buNone/>
              <a:defRPr sz="3200" b="1"/>
            </a:lvl2pPr>
            <a:lvl3pPr marL="457200" indent="0" algn="ctr">
              <a:lnSpc>
                <a:spcPct val="100000"/>
              </a:lnSpc>
              <a:buNone/>
              <a:defRPr sz="2800" b="1"/>
            </a:lvl3pPr>
            <a:lvl4pPr marL="685800" indent="0" algn="ctr">
              <a:lnSpc>
                <a:spcPct val="100000"/>
              </a:lnSpc>
              <a:buNone/>
              <a:defRPr sz="2400" b="1"/>
            </a:lvl4pPr>
            <a:lvl5pPr marL="914400" indent="0" algn="ctr">
              <a:lnSpc>
                <a:spcPct val="100000"/>
              </a:lnSpc>
              <a:buNone/>
              <a:defRPr sz="20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Tree>
    <p:extLst>
      <p:ext uri="{BB962C8B-B14F-4D97-AF65-F5344CB8AC3E}">
        <p14:creationId xmlns:p14="http://schemas.microsoft.com/office/powerpoint/2010/main" val="31913082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6" name="Rectangle 27">
            <a:extLst>
              <a:ext uri="{FF2B5EF4-FFF2-40B4-BE49-F238E27FC236}">
                <a16:creationId xmlns:a16="http://schemas.microsoft.com/office/drawing/2014/main" id="{1F06BB4A-8D6A-1428-8002-E2519822EEFF}"/>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8" name="Rectangle 27">
            <a:extLst>
              <a:ext uri="{FF2B5EF4-FFF2-40B4-BE49-F238E27FC236}">
                <a16:creationId xmlns:a16="http://schemas.microsoft.com/office/drawing/2014/main" id="{5B106A03-B7C4-C3C8-340B-4A592AF9BABC}"/>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EE8AC208-2CE8-4467-87FC-2C3CDDF8B189}" type="datetime1">
              <a:rPr lang="en-US" smtClean="0"/>
              <a:t>10/13/25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61298" y="1929384"/>
            <a:ext cx="9095790" cy="4029280"/>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Tree>
    <p:extLst>
      <p:ext uri="{BB962C8B-B14F-4D97-AF65-F5344CB8AC3E}">
        <p14:creationId xmlns:p14="http://schemas.microsoft.com/office/powerpoint/2010/main" val="212573859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27">
            <a:extLst>
              <a:ext uri="{FF2B5EF4-FFF2-40B4-BE49-F238E27FC236}">
                <a16:creationId xmlns:a16="http://schemas.microsoft.com/office/drawing/2014/main" id="{7843119B-637A-164F-EA38-21DFFF204001}"/>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8" name="Rectangle 27">
            <a:extLst>
              <a:ext uri="{FF2B5EF4-FFF2-40B4-BE49-F238E27FC236}">
                <a16:creationId xmlns:a16="http://schemas.microsoft.com/office/drawing/2014/main" id="{E3BACD90-CC53-93E3-C10A-10F791EE11E7}"/>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C4DD269-ADC4-4272-8281-D707A0CDD051}" type="datetime1">
              <a:rPr lang="en-US" smtClean="0"/>
              <a:t>10/13/25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61298" y="1355437"/>
            <a:ext cx="9095790" cy="4603227"/>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Tree>
    <p:extLst>
      <p:ext uri="{BB962C8B-B14F-4D97-AF65-F5344CB8AC3E}">
        <p14:creationId xmlns:p14="http://schemas.microsoft.com/office/powerpoint/2010/main" val="396874829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Quote 1">
    <p:spTree>
      <p:nvGrpSpPr>
        <p:cNvPr id="1" name=""/>
        <p:cNvGrpSpPr/>
        <p:nvPr/>
      </p:nvGrpSpPr>
      <p:grpSpPr>
        <a:xfrm>
          <a:off x="0" y="0"/>
          <a:ext cx="0" cy="0"/>
          <a:chOff x="0" y="0"/>
          <a:chExt cx="0" cy="0"/>
        </a:xfrm>
      </p:grpSpPr>
      <p:sp>
        <p:nvSpPr>
          <p:cNvPr id="7" name="Rectangle 27">
            <a:extLst>
              <a:ext uri="{FF2B5EF4-FFF2-40B4-BE49-F238E27FC236}">
                <a16:creationId xmlns:a16="http://schemas.microsoft.com/office/drawing/2014/main" id="{D63E7D34-68D7-C900-DBF4-A3125667E0A8}"/>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8" name="Rectangle 27">
            <a:extLst>
              <a:ext uri="{FF2B5EF4-FFF2-40B4-BE49-F238E27FC236}">
                <a16:creationId xmlns:a16="http://schemas.microsoft.com/office/drawing/2014/main" id="{692589AD-1422-9184-FE05-87EFDC478203}"/>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3F89F6D4-53F9-4196-B665-184F5B93F04B}" type="datetime1">
              <a:rPr lang="en-US" smtClean="0"/>
              <a:t>10/13/25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361298" y="5428752"/>
            <a:ext cx="9469402" cy="529912"/>
          </a:xfrm>
        </p:spPr>
        <p:txBody>
          <a:bodyPr anchor="ctr">
            <a:norm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Quote Author</a:t>
            </a: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361298" y="1355436"/>
            <a:ext cx="9469402" cy="3490883"/>
          </a:xfrm>
        </p:spPr>
        <p:txBody>
          <a:bodyPr anchor="ctr">
            <a:normAutofit/>
          </a:bodyPr>
          <a:lstStyle>
            <a:lvl1pPr algn="l">
              <a:lnSpc>
                <a:spcPct val="100000"/>
              </a:lnSpc>
              <a:defRPr sz="3600" b="0"/>
            </a:lvl1pPr>
          </a:lstStyle>
          <a:p>
            <a:r>
              <a:rPr lang="en-US" dirty="0"/>
              <a:t>Click to edit Quote</a:t>
            </a:r>
          </a:p>
        </p:txBody>
      </p:sp>
    </p:spTree>
    <p:extLst>
      <p:ext uri="{BB962C8B-B14F-4D97-AF65-F5344CB8AC3E}">
        <p14:creationId xmlns:p14="http://schemas.microsoft.com/office/powerpoint/2010/main" val="33425746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Quote 2">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4B7DE80-38F2-0338-74F2-A93AEC8DC19C}"/>
              </a:ext>
            </a:extLst>
          </p:cNvPr>
          <p:cNvSpPr/>
          <p:nvPr userDrawn="1"/>
        </p:nvSpPr>
        <p:spPr>
          <a:xfrm>
            <a:off x="1" y="0"/>
            <a:ext cx="12192000"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7">
            <a:extLst>
              <a:ext uri="{FF2B5EF4-FFF2-40B4-BE49-F238E27FC236}">
                <a16:creationId xmlns:a16="http://schemas.microsoft.com/office/drawing/2014/main" id="{C153A569-73C3-01D5-E101-77F38458E3C6}"/>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9" name="Rectangle 27">
            <a:extLst>
              <a:ext uri="{FF2B5EF4-FFF2-40B4-BE49-F238E27FC236}">
                <a16:creationId xmlns:a16="http://schemas.microsoft.com/office/drawing/2014/main" id="{E8B49FFE-5394-E441-17D5-19E03B0708BF}"/>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9F97091-B5BC-4569-84E8-E2C687B2F96D}" type="datetime1">
              <a:rPr lang="en-US" smtClean="0"/>
              <a:t>10/13/25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361297" y="5349240"/>
            <a:ext cx="9469403" cy="466344"/>
          </a:xfrm>
        </p:spPr>
        <p:txBody>
          <a:bodyPr anchor="ctr">
            <a:norm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Quote Author</a:t>
            </a: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361298" y="1355436"/>
            <a:ext cx="9478408" cy="3280571"/>
          </a:xfrm>
        </p:spPr>
        <p:txBody>
          <a:bodyPr anchor="ctr">
            <a:normAutofit/>
          </a:bodyPr>
          <a:lstStyle>
            <a:lvl1pPr algn="l">
              <a:lnSpc>
                <a:spcPct val="100000"/>
              </a:lnSpc>
              <a:defRPr sz="3600" b="0"/>
            </a:lvl1pPr>
          </a:lstStyle>
          <a:p>
            <a:r>
              <a:rPr lang="en-US" dirty="0"/>
              <a:t>Click to edit Quote</a:t>
            </a:r>
          </a:p>
        </p:txBody>
      </p:sp>
    </p:spTree>
    <p:extLst>
      <p:ext uri="{BB962C8B-B14F-4D97-AF65-F5344CB8AC3E}">
        <p14:creationId xmlns:p14="http://schemas.microsoft.com/office/powerpoint/2010/main" val="110348346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Quote 3">
    <p:spTree>
      <p:nvGrpSpPr>
        <p:cNvPr id="1" name=""/>
        <p:cNvGrpSpPr/>
        <p:nvPr/>
      </p:nvGrpSpPr>
      <p:grpSpPr>
        <a:xfrm>
          <a:off x="0" y="0"/>
          <a:ext cx="0" cy="0"/>
          <a:chOff x="0" y="0"/>
          <a:chExt cx="0" cy="0"/>
        </a:xfrm>
      </p:grpSpPr>
      <p:sp>
        <p:nvSpPr>
          <p:cNvPr id="15" name="Rectangle 27">
            <a:extLst>
              <a:ext uri="{FF2B5EF4-FFF2-40B4-BE49-F238E27FC236}">
                <a16:creationId xmlns:a16="http://schemas.microsoft.com/office/drawing/2014/main" id="{E29F6E16-05E4-A78F-A97B-BFB08E76530B}"/>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Rectangle 27">
            <a:extLst>
              <a:ext uri="{FF2B5EF4-FFF2-40B4-BE49-F238E27FC236}">
                <a16:creationId xmlns:a16="http://schemas.microsoft.com/office/drawing/2014/main" id="{EE9353AB-8E8F-5D7C-E294-6B250769FADD}"/>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888EAE5-4E4E-4E14-965B-1C7EA71A795F}" type="datetime1">
              <a:rPr lang="en-US" smtClean="0"/>
              <a:t>10/13/25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361298" y="5486014"/>
            <a:ext cx="8961120" cy="466344"/>
          </a:xfrm>
        </p:spPr>
        <p:txBody>
          <a:bodyPr anchor="ctr">
            <a:norm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Quote Author</a:t>
            </a: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361298" y="1355437"/>
            <a:ext cx="8961120" cy="3169920"/>
          </a:xfrm>
        </p:spPr>
        <p:txBody>
          <a:bodyPr anchor="ctr">
            <a:normAutofit/>
          </a:bodyPr>
          <a:lstStyle>
            <a:lvl1pPr algn="l">
              <a:lnSpc>
                <a:spcPct val="100000"/>
              </a:lnSpc>
              <a:defRPr sz="3600" b="0"/>
            </a:lvl1pPr>
          </a:lstStyle>
          <a:p>
            <a:r>
              <a:rPr lang="en-US" dirty="0"/>
              <a:t>Click to edit Quote</a:t>
            </a:r>
          </a:p>
        </p:txBody>
      </p:sp>
    </p:spTree>
    <p:extLst>
      <p:ext uri="{BB962C8B-B14F-4D97-AF65-F5344CB8AC3E}">
        <p14:creationId xmlns:p14="http://schemas.microsoft.com/office/powerpoint/2010/main" val="106865503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12" name="Rectangle 27">
            <a:extLst>
              <a:ext uri="{FF2B5EF4-FFF2-40B4-BE49-F238E27FC236}">
                <a16:creationId xmlns:a16="http://schemas.microsoft.com/office/drawing/2014/main" id="{9CE8485D-0F5A-8EE6-1CFB-452B14F3784E}"/>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3" name="Rectangle 27">
            <a:extLst>
              <a:ext uri="{FF2B5EF4-FFF2-40B4-BE49-F238E27FC236}">
                <a16:creationId xmlns:a16="http://schemas.microsoft.com/office/drawing/2014/main" id="{67E490B7-4A84-3262-AE51-71560ACFE60F}"/>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2609163-2D8F-47AF-B66D-9CA4EF2E8B2E}" type="datetime1">
              <a:rPr lang="en-US" smtClean="0"/>
              <a:t>10/13/25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4" name="Text Placeholder 8">
            <a:extLst>
              <a:ext uri="{FF2B5EF4-FFF2-40B4-BE49-F238E27FC236}">
                <a16:creationId xmlns:a16="http://schemas.microsoft.com/office/drawing/2014/main" id="{6F33C853-B8A7-B137-2B65-A4021A24DAC1}"/>
              </a:ext>
            </a:extLst>
          </p:cNvPr>
          <p:cNvSpPr>
            <a:spLocks noGrp="1"/>
          </p:cNvSpPr>
          <p:nvPr>
            <p:ph type="body" sz="quarter" idx="15"/>
          </p:nvPr>
        </p:nvSpPr>
        <p:spPr>
          <a:xfrm>
            <a:off x="6397624" y="2296752"/>
            <a:ext cx="4433077" cy="32058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1361297" y="2296752"/>
            <a:ext cx="4433077" cy="32058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61297" y="1355437"/>
            <a:ext cx="9478410" cy="758433"/>
          </a:xfrm>
        </p:spPr>
        <p:txBody>
          <a:bodyPr/>
          <a:lstStyle/>
          <a:p>
            <a:r>
              <a:rPr lang="en-US"/>
              <a:t>Click to edit Master title style</a:t>
            </a:r>
          </a:p>
        </p:txBody>
      </p:sp>
    </p:spTree>
    <p:extLst>
      <p:ext uri="{BB962C8B-B14F-4D97-AF65-F5344CB8AC3E}">
        <p14:creationId xmlns:p14="http://schemas.microsoft.com/office/powerpoint/2010/main" val="55392030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A62FB8FC-1BAB-099F-795F-9A363AB3F6CF}"/>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6" name="Rectangle 27">
            <a:extLst>
              <a:ext uri="{FF2B5EF4-FFF2-40B4-BE49-F238E27FC236}">
                <a16:creationId xmlns:a16="http://schemas.microsoft.com/office/drawing/2014/main" id="{CEB013B7-4546-E415-CB65-45F3DAF3862C}"/>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8D9429DB-F491-4FE5-A7E5-C08C8D5C4E46}" type="datetime1">
              <a:rPr lang="en-US" smtClean="0"/>
              <a:t>10/13/25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621516" y="2758965"/>
            <a:ext cx="4674289" cy="32000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621516" y="2020987"/>
            <a:ext cx="46742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1355433" y="2758931"/>
            <a:ext cx="4674289" cy="31997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355435" y="2020987"/>
            <a:ext cx="46742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1355436" y="1355435"/>
            <a:ext cx="9999952" cy="559833"/>
          </a:xfrm>
        </p:spPr>
        <p:txBody>
          <a:bodyPr/>
          <a:lstStyle/>
          <a:p>
            <a:r>
              <a:rPr lang="en-US"/>
              <a:t>Click to edit Master title style</a:t>
            </a:r>
            <a:endParaRPr lang="en-US" dirty="0"/>
          </a:p>
        </p:txBody>
      </p:sp>
    </p:spTree>
    <p:extLst>
      <p:ext uri="{BB962C8B-B14F-4D97-AF65-F5344CB8AC3E}">
        <p14:creationId xmlns:p14="http://schemas.microsoft.com/office/powerpoint/2010/main" val="39145256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27">
            <a:extLst>
              <a:ext uri="{FF2B5EF4-FFF2-40B4-BE49-F238E27FC236}">
                <a16:creationId xmlns:a16="http://schemas.microsoft.com/office/drawing/2014/main" id="{07E74D72-393E-8A13-2E60-C6CC4AFE647F}"/>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8" name="Rectangle 27">
            <a:extLst>
              <a:ext uri="{FF2B5EF4-FFF2-40B4-BE49-F238E27FC236}">
                <a16:creationId xmlns:a16="http://schemas.microsoft.com/office/drawing/2014/main" id="{1D3BDE14-7401-4B8B-B075-EDB936658C0B}"/>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EEDAC84-4DFF-410D-A2CB-CA3FC7492ACB}" type="datetime1">
              <a:rPr lang="en-US" smtClean="0"/>
              <a:t>10/13/25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1355436" y="1355436"/>
            <a:ext cx="9491240" cy="1177334"/>
          </a:xfrm>
        </p:spPr>
        <p:txBody>
          <a:bodyPr/>
          <a:lstStyle/>
          <a:p>
            <a:r>
              <a:rPr lang="en-US"/>
              <a:t>Click to edit Master title style</a:t>
            </a:r>
          </a:p>
        </p:txBody>
      </p:sp>
    </p:spTree>
    <p:extLst>
      <p:ext uri="{BB962C8B-B14F-4D97-AF65-F5344CB8AC3E}">
        <p14:creationId xmlns:p14="http://schemas.microsoft.com/office/powerpoint/2010/main" val="293899720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27">
            <a:extLst>
              <a:ext uri="{FF2B5EF4-FFF2-40B4-BE49-F238E27FC236}">
                <a16:creationId xmlns:a16="http://schemas.microsoft.com/office/drawing/2014/main" id="{39CE58CB-CDBE-8EA9-CE2E-E99F891DDA03}"/>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6" name="Rectangle 27">
            <a:extLst>
              <a:ext uri="{FF2B5EF4-FFF2-40B4-BE49-F238E27FC236}">
                <a16:creationId xmlns:a16="http://schemas.microsoft.com/office/drawing/2014/main" id="{6444346A-8C6D-F671-200C-56AA80A15660}"/>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56A99F7E-F7B6-4CA8-8FB9-17017535C2F5}" type="datetime1">
              <a:rPr lang="en-US" smtClean="0"/>
              <a:t>10/13/25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444887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27">
            <a:extLst>
              <a:ext uri="{FF2B5EF4-FFF2-40B4-BE49-F238E27FC236}">
                <a16:creationId xmlns:a16="http://schemas.microsoft.com/office/drawing/2014/main" id="{1B565062-01CE-0BD1-C054-6F9DB6F0993D}"/>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 name="Rectangle 27">
            <a:extLst>
              <a:ext uri="{FF2B5EF4-FFF2-40B4-BE49-F238E27FC236}">
                <a16:creationId xmlns:a16="http://schemas.microsoft.com/office/drawing/2014/main" id="{224ED13C-BA86-A3CC-D61F-9E266EA45547}"/>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8D55E6A-4B20-419B-8975-EC9D5EE3F000}" type="datetime1">
              <a:rPr lang="en-US" smtClean="0"/>
              <a:t>10/13/25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9" y="1355436"/>
            <a:ext cx="5701856" cy="4147462"/>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355436" y="3166976"/>
            <a:ext cx="3595634" cy="2791688"/>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355436" y="1355437"/>
            <a:ext cx="3595634" cy="1613050"/>
          </a:xfrm>
        </p:spPr>
        <p:txBody>
          <a:bodyPr anchor="t">
            <a:noAutofit/>
          </a:bodyPr>
          <a:lstStyle>
            <a:lvl1pPr>
              <a:defRPr sz="3200"/>
            </a:lvl1pPr>
          </a:lstStyle>
          <a:p>
            <a:r>
              <a:rPr lang="en-US"/>
              <a:t>Click to edit Master title style</a:t>
            </a:r>
            <a:endParaRPr lang="en-US" dirty="0"/>
          </a:p>
        </p:txBody>
      </p:sp>
    </p:spTree>
    <p:extLst>
      <p:ext uri="{BB962C8B-B14F-4D97-AF65-F5344CB8AC3E}">
        <p14:creationId xmlns:p14="http://schemas.microsoft.com/office/powerpoint/2010/main" val="337751515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Rectangle 27">
            <a:extLst>
              <a:ext uri="{FF2B5EF4-FFF2-40B4-BE49-F238E27FC236}">
                <a16:creationId xmlns:a16="http://schemas.microsoft.com/office/drawing/2014/main" id="{86748F50-DB9E-273F-AC47-8853CF0BCA29}"/>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 name="Rectangle 27">
            <a:extLst>
              <a:ext uri="{FF2B5EF4-FFF2-40B4-BE49-F238E27FC236}">
                <a16:creationId xmlns:a16="http://schemas.microsoft.com/office/drawing/2014/main" id="{70B9A921-7B5C-AFCD-BDA8-ABE54BCE76BE}"/>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139559" y="1355435"/>
            <a:ext cx="5694954" cy="4147463"/>
          </a:xfrm>
          <a:blipFill dpi="0" rotWithShape="1">
            <a:blip r:embed="rId2" cstate="email">
              <a:alphaModFix amt="80000"/>
              <a:extLst>
                <a:ext uri="{28A0092B-C50C-407E-A947-70E740481C1C}">
                  <a14:useLocalDpi xmlns:a14="http://schemas.microsoft.com/office/drawing/2010/main"/>
                </a:ext>
              </a:extLst>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EEB7332-06A9-4FE5-B9D1-BB7784ED9F11}" type="datetime1">
              <a:rPr lang="en-US" smtClean="0"/>
              <a:t>10/13/25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370677" y="3471015"/>
            <a:ext cx="3585586" cy="2487984"/>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355436" y="1355436"/>
            <a:ext cx="3595634" cy="1878775"/>
          </a:xfrm>
        </p:spPr>
        <p:txBody>
          <a:bodyPr anchor="t">
            <a:normAutofit/>
          </a:bodyPr>
          <a:lstStyle>
            <a:lvl1pPr>
              <a:defRPr sz="3200"/>
            </a:lvl1pPr>
          </a:lstStyle>
          <a:p>
            <a:r>
              <a:rPr lang="en-US"/>
              <a:t>Click to edit Master title style</a:t>
            </a:r>
            <a:endParaRPr lang="en-US" dirty="0"/>
          </a:p>
        </p:txBody>
      </p:sp>
    </p:spTree>
    <p:extLst>
      <p:ext uri="{BB962C8B-B14F-4D97-AF65-F5344CB8AC3E}">
        <p14:creationId xmlns:p14="http://schemas.microsoft.com/office/powerpoint/2010/main" val="185041026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7D195F9-9FB7-9BBC-263B-8A6A1F43E2B7}"/>
              </a:ext>
            </a:extLst>
          </p:cNvPr>
          <p:cNvSpPr/>
          <p:nvPr userDrawn="1"/>
        </p:nvSpPr>
        <p:spPr>
          <a:xfrm>
            <a:off x="0" y="0"/>
            <a:ext cx="12192000"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7">
            <a:extLst>
              <a:ext uri="{FF2B5EF4-FFF2-40B4-BE49-F238E27FC236}">
                <a16:creationId xmlns:a16="http://schemas.microsoft.com/office/drawing/2014/main" id="{A5293FEE-773C-124D-6964-AFC510580216}"/>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 name="Rectangle 27">
            <a:extLst>
              <a:ext uri="{FF2B5EF4-FFF2-40B4-BE49-F238E27FC236}">
                <a16:creationId xmlns:a16="http://schemas.microsoft.com/office/drawing/2014/main" id="{731840E4-4241-1F0D-A44C-0761CA74C207}"/>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093DD22-466D-4778-A518-881FB2A82040}" type="datetime1">
              <a:rPr lang="en-US" smtClean="0"/>
              <a:t>10/13/25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355436" y="3594099"/>
            <a:ext cx="9940370" cy="236456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55436" y="1355436"/>
            <a:ext cx="8040812" cy="1846664"/>
          </a:xfrm>
        </p:spPr>
        <p:txBody>
          <a:bodyPr anchor="b">
            <a:noAutofit/>
          </a:bodyPr>
          <a:lstStyle>
            <a:lvl1pPr>
              <a:defRPr sz="3200"/>
            </a:lvl1pPr>
          </a:lstStyle>
          <a:p>
            <a:r>
              <a:rPr lang="en-US"/>
              <a:t>Click to edit Master title style</a:t>
            </a:r>
            <a:endParaRPr lang="en-US" dirty="0"/>
          </a:p>
        </p:txBody>
      </p:sp>
    </p:spTree>
    <p:extLst>
      <p:ext uri="{BB962C8B-B14F-4D97-AF65-F5344CB8AC3E}">
        <p14:creationId xmlns:p14="http://schemas.microsoft.com/office/powerpoint/2010/main" val="535313548"/>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20EB49E-0103-C58C-4CB9-0E69BCE787A4}"/>
              </a:ext>
            </a:extLst>
          </p:cNvPr>
          <p:cNvSpPr/>
          <p:nvPr userDrawn="1"/>
        </p:nvSpPr>
        <p:spPr>
          <a:xfrm>
            <a:off x="0" y="0"/>
            <a:ext cx="12192000"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7">
            <a:extLst>
              <a:ext uri="{FF2B5EF4-FFF2-40B4-BE49-F238E27FC236}">
                <a16:creationId xmlns:a16="http://schemas.microsoft.com/office/drawing/2014/main" id="{7EF7EE42-54B2-D3C2-8153-5AD7495667FC}"/>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8" name="Rectangle 27">
            <a:extLst>
              <a:ext uri="{FF2B5EF4-FFF2-40B4-BE49-F238E27FC236}">
                <a16:creationId xmlns:a16="http://schemas.microsoft.com/office/drawing/2014/main" id="{E35A4BAF-37A4-C812-DB31-7DD33CC4643E}"/>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A854E55-4D2F-4913-A614-D7DC35078045}" type="datetime1">
              <a:rPr lang="en-US" smtClean="0"/>
              <a:t>10/13/25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355564" y="3622674"/>
            <a:ext cx="8430639" cy="1279615"/>
          </a:xfrm>
        </p:spPr>
        <p:txBody>
          <a:bodyPr>
            <a:no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55436" y="1355436"/>
            <a:ext cx="8430767" cy="1879890"/>
          </a:xfrm>
        </p:spPr>
        <p:txBody>
          <a:bodyPr anchor="b">
            <a:noAutofit/>
          </a:bodyPr>
          <a:lstStyle>
            <a:lvl1pPr>
              <a:defRPr sz="3200"/>
            </a:lvl1pPr>
          </a:lstStyle>
          <a:p>
            <a:r>
              <a:rPr lang="en-US"/>
              <a:t>Click to edit Master title style</a:t>
            </a:r>
            <a:endParaRPr lang="en-US" dirty="0"/>
          </a:p>
        </p:txBody>
      </p:sp>
    </p:spTree>
    <p:extLst>
      <p:ext uri="{BB962C8B-B14F-4D97-AF65-F5344CB8AC3E}">
        <p14:creationId xmlns:p14="http://schemas.microsoft.com/office/powerpoint/2010/main" val="334418189"/>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secHead" preserve="1">
  <p:cSld name="Section Header 2">
    <p:spTree>
      <p:nvGrpSpPr>
        <p:cNvPr id="1" name=""/>
        <p:cNvGrpSpPr/>
        <p:nvPr/>
      </p:nvGrpSpPr>
      <p:grpSpPr>
        <a:xfrm>
          <a:off x="0" y="0"/>
          <a:ext cx="0" cy="0"/>
          <a:chOff x="0" y="0"/>
          <a:chExt cx="0" cy="0"/>
        </a:xfrm>
      </p:grpSpPr>
      <p:sp>
        <p:nvSpPr>
          <p:cNvPr id="8" name="Rectangle 27">
            <a:extLst>
              <a:ext uri="{FF2B5EF4-FFF2-40B4-BE49-F238E27FC236}">
                <a16:creationId xmlns:a16="http://schemas.microsoft.com/office/drawing/2014/main" id="{501B8758-0F78-59AF-E4F6-9F632D4C15CF}"/>
              </a:ext>
              <a:ext uri="{C183D7F6-B498-43B3-948B-1728B52AA6E4}">
                <adec:decorative xmlns:adec="http://schemas.microsoft.com/office/drawing/2017/decorative" val="1"/>
              </a:ext>
            </a:extLst>
          </p:cNvPr>
          <p:cNvSpPr/>
          <p:nvPr/>
        </p:nvSpPr>
        <p:spPr>
          <a:xfrm rot="10800000" flipH="1">
            <a:off x="895252" y="550664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 name="Rectangle 27">
            <a:extLst>
              <a:ext uri="{FF2B5EF4-FFF2-40B4-BE49-F238E27FC236}">
                <a16:creationId xmlns:a16="http://schemas.microsoft.com/office/drawing/2014/main" id="{9EFD7EE2-6270-BBCB-2C9C-05DA94D30499}"/>
              </a:ext>
              <a:ext uri="{C183D7F6-B498-43B3-948B-1728B52AA6E4}">
                <adec:decorative xmlns:adec="http://schemas.microsoft.com/office/drawing/2017/decorative" val="1"/>
              </a:ext>
            </a:extLst>
          </p:cNvPr>
          <p:cNvSpPr/>
          <p:nvPr/>
        </p:nvSpPr>
        <p:spPr>
          <a:xfrm flipH="1">
            <a:off x="10833340" y="899990"/>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0B5B5A08-7B47-F42B-41AD-A01C21576307}"/>
              </a:ext>
            </a:extLst>
          </p:cNvPr>
          <p:cNvSpPr>
            <a:spLocks noGrp="1"/>
          </p:cNvSpPr>
          <p:nvPr>
            <p:ph type="dt" sz="half" idx="10"/>
          </p:nvPr>
        </p:nvSpPr>
        <p:spPr/>
        <p:txBody>
          <a:bodyPr/>
          <a:lstStyle/>
          <a:p>
            <a:fld id="{BC1C3861-9F6D-4876-A034-81C7389A134F}" type="datetime1">
              <a:rPr lang="en-US" smtClean="0"/>
              <a:t>10/13/25</a:t>
            </a:fld>
            <a:endParaRPr lang="en-US" dirty="0"/>
          </a:p>
        </p:txBody>
      </p:sp>
      <p:sp>
        <p:nvSpPr>
          <p:cNvPr id="5" name="Footer Placeholder 4">
            <a:extLst>
              <a:ext uri="{FF2B5EF4-FFF2-40B4-BE49-F238E27FC236}">
                <a16:creationId xmlns:a16="http://schemas.microsoft.com/office/drawing/2014/main" id="{13C69F53-CED4-7F99-544C-FE508E55D7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5D54EE43-991B-C986-8CB9-6B399DC8645A}"/>
              </a:ext>
            </a:extLst>
          </p:cNvPr>
          <p:cNvSpPr>
            <a:spLocks noGrp="1"/>
          </p:cNvSpPr>
          <p:nvPr>
            <p:ph type="sldNum" sz="quarter" idx="12"/>
          </p:nvPr>
        </p:nvSpPr>
        <p:spPr/>
        <p:txBody>
          <a:bodyPr/>
          <a:lstStyle/>
          <a:p>
            <a:fld id="{0B363F69-2E69-4493-9263-0ED57289E596}" type="slidenum">
              <a:rPr lang="en-US" smtClean="0"/>
              <a:t>‹#›</a:t>
            </a:fld>
            <a:endParaRPr lang="en-US" dirty="0"/>
          </a:p>
        </p:txBody>
      </p:sp>
      <p:sp>
        <p:nvSpPr>
          <p:cNvPr id="3" name="Text Placeholder 2">
            <a:extLst>
              <a:ext uri="{FF2B5EF4-FFF2-40B4-BE49-F238E27FC236}">
                <a16:creationId xmlns:a16="http://schemas.microsoft.com/office/drawing/2014/main" id="{4312078C-CE14-9C40-DF6F-0C18D0C34BE0}"/>
              </a:ext>
            </a:extLst>
          </p:cNvPr>
          <p:cNvSpPr>
            <a:spLocks noGrp="1"/>
          </p:cNvSpPr>
          <p:nvPr>
            <p:ph type="body" idx="1"/>
          </p:nvPr>
        </p:nvSpPr>
        <p:spPr>
          <a:xfrm>
            <a:off x="2964289" y="1249251"/>
            <a:ext cx="6259132" cy="1159097"/>
          </a:xfrm>
        </p:spPr>
        <p:txBody>
          <a:bodyPr anchor="b">
            <a:normAutofit/>
          </a:bodyPr>
          <a:lstStyle>
            <a:lvl1pPr marL="0" indent="0" algn="ctr">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 name="Title 1">
            <a:extLst>
              <a:ext uri="{FF2B5EF4-FFF2-40B4-BE49-F238E27FC236}">
                <a16:creationId xmlns:a16="http://schemas.microsoft.com/office/drawing/2014/main" id="{F001F9CF-CB7A-F53D-8222-D28803C8D6C1}"/>
              </a:ext>
            </a:extLst>
          </p:cNvPr>
          <p:cNvSpPr>
            <a:spLocks noGrp="1"/>
          </p:cNvSpPr>
          <p:nvPr>
            <p:ph type="title"/>
          </p:nvPr>
        </p:nvSpPr>
        <p:spPr>
          <a:xfrm>
            <a:off x="2442695" y="2820470"/>
            <a:ext cx="7306607" cy="2614412"/>
          </a:xfrm>
        </p:spPr>
        <p:txBody>
          <a:bodyPr anchor="t">
            <a:normAutofit/>
          </a:bodyPr>
          <a:lstStyle>
            <a:lvl1pPr algn="ctr">
              <a:defRPr sz="3200"/>
            </a:lvl1pPr>
          </a:lstStyle>
          <a:p>
            <a:r>
              <a:rPr lang="en-US"/>
              <a:t>Click to edit Master title style</a:t>
            </a:r>
            <a:endParaRPr lang="en-US" dirty="0"/>
          </a:p>
        </p:txBody>
      </p:sp>
    </p:spTree>
    <p:extLst>
      <p:ext uri="{BB962C8B-B14F-4D97-AF65-F5344CB8AC3E}">
        <p14:creationId xmlns:p14="http://schemas.microsoft.com/office/powerpoint/2010/main" val="255025925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hree columns">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B1C74D-3A16-7673-67AC-0C532FEF24D5}"/>
              </a:ext>
            </a:extLst>
          </p:cNvPr>
          <p:cNvSpPr>
            <a:spLocks noGrp="1"/>
          </p:cNvSpPr>
          <p:nvPr>
            <p:ph sz="half" idx="1"/>
          </p:nvPr>
        </p:nvSpPr>
        <p:spPr>
          <a:xfrm>
            <a:off x="1393495" y="2425148"/>
            <a:ext cx="2992976" cy="33366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E277377-A8E7-77D5-B566-AE6FFF11DCAB}"/>
              </a:ext>
            </a:extLst>
          </p:cNvPr>
          <p:cNvSpPr>
            <a:spLocks noGrp="1"/>
          </p:cNvSpPr>
          <p:nvPr>
            <p:ph type="dt" sz="half" idx="10"/>
          </p:nvPr>
        </p:nvSpPr>
        <p:spPr/>
        <p:txBody>
          <a:bodyPr/>
          <a:lstStyle/>
          <a:p>
            <a:fld id="{A4C2A9E9-B77A-4DC6-A56B-00523D425337}" type="datetime1">
              <a:rPr lang="en-US" smtClean="0"/>
              <a:t>10/13/25</a:t>
            </a:fld>
            <a:endParaRPr lang="en-US" dirty="0"/>
          </a:p>
        </p:txBody>
      </p:sp>
      <p:sp>
        <p:nvSpPr>
          <p:cNvPr id="6" name="Footer Placeholder 5">
            <a:extLst>
              <a:ext uri="{FF2B5EF4-FFF2-40B4-BE49-F238E27FC236}">
                <a16:creationId xmlns:a16="http://schemas.microsoft.com/office/drawing/2014/main" id="{D1FD32BD-61AF-3EDB-A5F0-44C88B7CF2B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91B72A1B-F3E7-C552-A4B6-E87FE105B1FC}"/>
              </a:ext>
            </a:extLst>
          </p:cNvPr>
          <p:cNvSpPr>
            <a:spLocks noGrp="1"/>
          </p:cNvSpPr>
          <p:nvPr>
            <p:ph type="sldNum" sz="quarter" idx="12"/>
          </p:nvPr>
        </p:nvSpPr>
        <p:spPr/>
        <p:txBody>
          <a:bodyPr/>
          <a:lstStyle/>
          <a:p>
            <a:fld id="{0B363F69-2E69-4493-9263-0ED57289E596}" type="slidenum">
              <a:rPr lang="en-US" smtClean="0"/>
              <a:t>‹#›</a:t>
            </a:fld>
            <a:endParaRPr lang="en-US" dirty="0"/>
          </a:p>
        </p:txBody>
      </p:sp>
      <p:sp>
        <p:nvSpPr>
          <p:cNvPr id="10" name="Content Placeholder 2">
            <a:extLst>
              <a:ext uri="{FF2B5EF4-FFF2-40B4-BE49-F238E27FC236}">
                <a16:creationId xmlns:a16="http://schemas.microsoft.com/office/drawing/2014/main" id="{3A04B3B3-590F-112E-659A-0CBC939F45D4}"/>
              </a:ext>
            </a:extLst>
          </p:cNvPr>
          <p:cNvSpPr>
            <a:spLocks noGrp="1"/>
          </p:cNvSpPr>
          <p:nvPr>
            <p:ph sz="half" idx="13"/>
          </p:nvPr>
        </p:nvSpPr>
        <p:spPr>
          <a:xfrm>
            <a:off x="7805531" y="2425148"/>
            <a:ext cx="2992976" cy="33366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2">
            <a:extLst>
              <a:ext uri="{FF2B5EF4-FFF2-40B4-BE49-F238E27FC236}">
                <a16:creationId xmlns:a16="http://schemas.microsoft.com/office/drawing/2014/main" id="{F63640B3-016C-E8AE-ADC6-A5A8BA496402}"/>
              </a:ext>
            </a:extLst>
          </p:cNvPr>
          <p:cNvSpPr>
            <a:spLocks noGrp="1"/>
          </p:cNvSpPr>
          <p:nvPr>
            <p:ph sz="half" idx="14"/>
          </p:nvPr>
        </p:nvSpPr>
        <p:spPr>
          <a:xfrm>
            <a:off x="4599512" y="2425148"/>
            <a:ext cx="2992976" cy="33366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95BA0F74-78B7-1D8E-EB2A-C1DBCDE87ABB}"/>
              </a:ext>
            </a:extLst>
          </p:cNvPr>
          <p:cNvSpPr>
            <a:spLocks noGrp="1"/>
          </p:cNvSpPr>
          <p:nvPr>
            <p:ph type="title"/>
          </p:nvPr>
        </p:nvSpPr>
        <p:spPr>
          <a:xfrm>
            <a:off x="1393494" y="1047564"/>
            <a:ext cx="9425847" cy="1177334"/>
          </a:xfrm>
        </p:spPr>
        <p:txBody>
          <a:bodyPr/>
          <a:lstStyle/>
          <a:p>
            <a:r>
              <a:rPr lang="en-US"/>
              <a:t>Click to edit Master title style</a:t>
            </a:r>
          </a:p>
        </p:txBody>
      </p:sp>
    </p:spTree>
    <p:extLst>
      <p:ext uri="{BB962C8B-B14F-4D97-AF65-F5344CB8AC3E}">
        <p14:creationId xmlns:p14="http://schemas.microsoft.com/office/powerpoint/2010/main" val="320051814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599D84E-9BC3-8D6E-97C3-0AD7829387F6}"/>
              </a:ext>
            </a:extLst>
          </p:cNvPr>
          <p:cNvSpPr>
            <a:spLocks noGrp="1"/>
          </p:cNvSpPr>
          <p:nvPr>
            <p:ph type="dt" sz="half" idx="2"/>
          </p:nvPr>
        </p:nvSpPr>
        <p:spPr>
          <a:xfrm rot="5400000">
            <a:off x="10489387" y="4660052"/>
            <a:ext cx="2743200"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fld id="{B3DBEB44-6494-403F-ADE8-ACABB96B4709}" type="datetime1">
              <a:rPr lang="en-US" smtClean="0"/>
              <a:t>10/13/25</a:t>
            </a:fld>
            <a:endParaRPr lang="en-US" dirty="0"/>
          </a:p>
        </p:txBody>
      </p:sp>
      <p:sp>
        <p:nvSpPr>
          <p:cNvPr id="5" name="Footer Placeholder 4">
            <a:extLst>
              <a:ext uri="{FF2B5EF4-FFF2-40B4-BE49-F238E27FC236}">
                <a16:creationId xmlns:a16="http://schemas.microsoft.com/office/drawing/2014/main" id="{8734DE61-4C99-4D45-3493-01A6E135AB2F}"/>
              </a:ext>
            </a:extLst>
          </p:cNvPr>
          <p:cNvSpPr>
            <a:spLocks noGrp="1"/>
          </p:cNvSpPr>
          <p:nvPr>
            <p:ph type="ftr" sz="quarter" idx="3"/>
          </p:nvPr>
        </p:nvSpPr>
        <p:spPr>
          <a:xfrm>
            <a:off x="8177917" y="6356350"/>
            <a:ext cx="3280068"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r>
              <a:rPr lang="en-US" dirty="0"/>
              <a:t>Sample Footer Text</a:t>
            </a:r>
          </a:p>
        </p:txBody>
      </p:sp>
      <p:sp>
        <p:nvSpPr>
          <p:cNvPr id="6" name="Slide Number Placeholder 5">
            <a:extLst>
              <a:ext uri="{FF2B5EF4-FFF2-40B4-BE49-F238E27FC236}">
                <a16:creationId xmlns:a16="http://schemas.microsoft.com/office/drawing/2014/main" id="{7ABD2880-C028-E42E-9A7A-7D8BFD458F82}"/>
              </a:ext>
            </a:extLst>
          </p:cNvPr>
          <p:cNvSpPr>
            <a:spLocks noGrp="1"/>
          </p:cNvSpPr>
          <p:nvPr>
            <p:ph type="sldNum" sz="quarter" idx="4"/>
          </p:nvPr>
        </p:nvSpPr>
        <p:spPr>
          <a:xfrm>
            <a:off x="11457984" y="6356350"/>
            <a:ext cx="569755" cy="365125"/>
          </a:xfrm>
          <a:prstGeom prst="rect">
            <a:avLst/>
          </a:prstGeom>
        </p:spPr>
        <p:txBody>
          <a:bodyPr vert="horz" lIns="91440" tIns="45720" rIns="91440" bIns="45720" rtlCol="0" anchor="ctr"/>
          <a:lstStyle>
            <a:lvl1pPr algn="r">
              <a:defRPr sz="900" cap="all" spc="200" baseline="0">
                <a:solidFill>
                  <a:schemeClr val="tx1"/>
                </a:solidFill>
                <a:latin typeface="+mj-lt"/>
              </a:defRPr>
            </a:lvl1pPr>
          </a:lstStyle>
          <a:p>
            <a:fld id="{0B363F69-2E69-4493-9263-0ED57289E596}" type="slidenum">
              <a:rPr lang="en-US" smtClean="0"/>
              <a:t>‹#›</a:t>
            </a:fld>
            <a:endParaRPr lang="en-US" dirty="0"/>
          </a:p>
        </p:txBody>
      </p:sp>
      <p:sp>
        <p:nvSpPr>
          <p:cNvPr id="3" name="Text Placeholder 2">
            <a:extLst>
              <a:ext uri="{FF2B5EF4-FFF2-40B4-BE49-F238E27FC236}">
                <a16:creationId xmlns:a16="http://schemas.microsoft.com/office/drawing/2014/main" id="{1644652B-9BF0-F692-0800-30083BC7E2FF}"/>
              </a:ext>
            </a:extLst>
          </p:cNvPr>
          <p:cNvSpPr>
            <a:spLocks noGrp="1"/>
          </p:cNvSpPr>
          <p:nvPr>
            <p:ph type="body" idx="1"/>
          </p:nvPr>
        </p:nvSpPr>
        <p:spPr>
          <a:xfrm>
            <a:off x="1439244" y="2240267"/>
            <a:ext cx="9359261" cy="35627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a:extLst>
              <a:ext uri="{FF2B5EF4-FFF2-40B4-BE49-F238E27FC236}">
                <a16:creationId xmlns:a16="http://schemas.microsoft.com/office/drawing/2014/main" id="{5C23C878-2395-ACB6-D3C4-2C3F1CDD1DC7}"/>
              </a:ext>
            </a:extLst>
          </p:cNvPr>
          <p:cNvSpPr>
            <a:spLocks noGrp="1"/>
          </p:cNvSpPr>
          <p:nvPr>
            <p:ph type="title"/>
          </p:nvPr>
        </p:nvSpPr>
        <p:spPr>
          <a:xfrm>
            <a:off x="1439245" y="1047564"/>
            <a:ext cx="9359262" cy="1177334"/>
          </a:xfrm>
          <a:prstGeom prst="rect">
            <a:avLst/>
          </a:prstGeom>
        </p:spPr>
        <p:txBody>
          <a:bodyPr vert="horz" lIns="91440" tIns="45720" rIns="91440" bIns="45720" rtlCol="0" anchor="ctr">
            <a:normAutofit/>
          </a:bodyPr>
          <a:lstStyle/>
          <a:p>
            <a:r>
              <a:rPr lang="en-US"/>
              <a:t>Click to edit Master title style</a:t>
            </a:r>
            <a:endParaRPr lang="en-US" dirty="0"/>
          </a:p>
        </p:txBody>
      </p:sp>
    </p:spTree>
    <p:extLst>
      <p:ext uri="{BB962C8B-B14F-4D97-AF65-F5344CB8AC3E}">
        <p14:creationId xmlns:p14="http://schemas.microsoft.com/office/powerpoint/2010/main" val="1244324281"/>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87"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 id="2147483753" r:id="rId18"/>
    <p:sldLayoutId id="2147483754" r:id="rId19"/>
    <p:sldLayoutId id="2147483755" r:id="rId20"/>
    <p:sldLayoutId id="2147483756" r:id="rId21"/>
    <p:sldLayoutId id="2147483757" r:id="rId22"/>
    <p:sldLayoutId id="2147483758" r:id="rId23"/>
    <p:sldLayoutId id="2147483759" r:id="rId24"/>
    <p:sldLayoutId id="2147483760" r:id="rId25"/>
    <p:sldLayoutId id="2147483761" r:id="rId26"/>
    <p:sldLayoutId id="2147483762" r:id="rId27"/>
    <p:sldLayoutId id="2147483763" r:id="rId28"/>
    <p:sldLayoutId id="2147483764" r:id="rId29"/>
    <p:sldLayoutId id="2147483765" r:id="rId30"/>
    <p:sldLayoutId id="2147483766" r:id="rId31"/>
    <p:sldLayoutId id="2147483767" r:id="rId32"/>
    <p:sldLayoutId id="2147483768" r:id="rId33"/>
    <p:sldLayoutId id="2147483769" r:id="rId34"/>
    <p:sldLayoutId id="2147483770" r:id="rId35"/>
    <p:sldLayoutId id="2147483771" r:id="rId36"/>
    <p:sldLayoutId id="2147483772" r:id="rId37"/>
    <p:sldLayoutId id="2147483773" r:id="rId38"/>
    <p:sldLayoutId id="2147483774" r:id="rId39"/>
    <p:sldLayoutId id="2147483775" r:id="rId40"/>
    <p:sldLayoutId id="2147483776" r:id="rId41"/>
    <p:sldLayoutId id="2147483777" r:id="rId42"/>
    <p:sldLayoutId id="2147483778" r:id="rId43"/>
    <p:sldLayoutId id="2147483779" r:id="rId44"/>
    <p:sldLayoutId id="2147483780" r:id="rId45"/>
    <p:sldLayoutId id="2147483781" r:id="rId46"/>
    <p:sldLayoutId id="2147483782" r:id="rId47"/>
    <p:sldLayoutId id="2147483783" r:id="rId48"/>
    <p:sldLayoutId id="2147483784" r:id="rId49"/>
    <p:sldLayoutId id="2147483785" r:id="rId50"/>
    <p:sldLayoutId id="2147483786" r:id="rId51"/>
    <p:sldLayoutId id="2147483788" r:id="rId52"/>
    <p:sldLayoutId id="2147483789" r:id="rId53"/>
  </p:sldLayoutIdLst>
  <p:hf hdr="0"/>
  <p:txStyles>
    <p:titleStyle>
      <a:lvl1pPr algn="l" defTabSz="914400" rtl="0" eaLnBrk="1" latinLnBrk="0" hangingPunct="1">
        <a:lnSpc>
          <a:spcPct val="100000"/>
        </a:lnSpc>
        <a:spcBef>
          <a:spcPct val="0"/>
        </a:spcBef>
        <a:buNone/>
        <a:defRPr sz="3200" kern="1200" cap="all" spc="55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37744" indent="0" algn="l" defTabSz="914400" rtl="0" eaLnBrk="1" latinLnBrk="0" hangingPunct="1">
        <a:lnSpc>
          <a:spcPct val="120000"/>
        </a:lnSpc>
        <a:spcBef>
          <a:spcPts val="500"/>
        </a:spcBef>
        <a:buFontTx/>
        <a:buNone/>
        <a:defRPr sz="1800" kern="1200">
          <a:solidFill>
            <a:schemeClr val="tx1"/>
          </a:solidFill>
          <a:latin typeface="+mn-lt"/>
          <a:ea typeface="+mn-ea"/>
          <a:cs typeface="+mn-cs"/>
        </a:defRPr>
      </a:lvl2pPr>
      <a:lvl3pPr marL="36576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411480" indent="0" algn="l" defTabSz="914400" rtl="0" eaLnBrk="1" latinLnBrk="0" hangingPunct="1">
        <a:lnSpc>
          <a:spcPct val="120000"/>
        </a:lnSpc>
        <a:spcBef>
          <a:spcPts val="500"/>
        </a:spcBef>
        <a:buFontTx/>
        <a:buNone/>
        <a:defRPr sz="1400" kern="1200">
          <a:solidFill>
            <a:schemeClr val="tx1"/>
          </a:solidFill>
          <a:latin typeface="+mn-lt"/>
          <a:ea typeface="+mn-ea"/>
          <a:cs typeface="+mn-cs"/>
        </a:defRPr>
      </a:lvl4pPr>
      <a:lvl5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34.xml"/></Relationships>
</file>

<file path=ppt/slides/_rels/slide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20.xml"/><Relationship Id="rId4" Type="http://schemas.openxmlformats.org/officeDocument/2006/relationships/image" Target="../media/image25.jpeg"/></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20.xml"/><Relationship Id="rId4" Type="http://schemas.openxmlformats.org/officeDocument/2006/relationships/image" Target="../media/image25.jpeg"/></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34.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34.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34.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34.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9D4A1B5-45E4-2FFB-6641-3288857FF290}"/>
              </a:ext>
            </a:extLst>
          </p:cNvPr>
          <p:cNvSpPr>
            <a:spLocks noGrp="1"/>
          </p:cNvSpPr>
          <p:nvPr>
            <p:ph type="sldNum" sz="quarter" idx="12"/>
          </p:nvPr>
        </p:nvSpPr>
        <p:spPr/>
        <p:txBody>
          <a:bodyPr/>
          <a:lstStyle/>
          <a:p>
            <a:fld id="{CC057153-B650-4DEB-B370-79DDCFDCE934}" type="slidenum">
              <a:rPr lang="en-US" smtClean="0"/>
              <a:t>1</a:t>
            </a:fld>
            <a:endParaRPr lang="en-US" dirty="0"/>
          </a:p>
        </p:txBody>
      </p:sp>
      <p:sp>
        <p:nvSpPr>
          <p:cNvPr id="6" name="Title 5">
            <a:extLst>
              <a:ext uri="{FF2B5EF4-FFF2-40B4-BE49-F238E27FC236}">
                <a16:creationId xmlns:a16="http://schemas.microsoft.com/office/drawing/2014/main" id="{7DB90FDF-C939-99EC-D8ED-CB2879A66801}"/>
              </a:ext>
            </a:extLst>
          </p:cNvPr>
          <p:cNvSpPr>
            <a:spLocks noGrp="1"/>
          </p:cNvSpPr>
          <p:nvPr>
            <p:ph type="ctrTitle"/>
          </p:nvPr>
        </p:nvSpPr>
        <p:spPr>
          <a:xfrm>
            <a:off x="1397358" y="1346500"/>
            <a:ext cx="9458483" cy="4331286"/>
          </a:xfrm>
          <a:ln>
            <a:solidFill>
              <a:srgbClr val="000000"/>
            </a:solidFill>
          </a:ln>
        </p:spPr>
        <p:txBody>
          <a:bodyPr>
            <a:noAutofit/>
          </a:bodyPr>
          <a:lstStyle/>
          <a:p>
            <a:pPr algn="ctr"/>
            <a:r>
              <a:rPr lang="en-GB" sz="1400" dirty="0">
                <a:latin typeface="Arial" panose="020B0604020202020204" pitchFamily="34" charset="0"/>
                <a:cs typeface="Arial" panose="020B0604020202020204" pitchFamily="34" charset="0"/>
              </a:rPr>
              <a:t>Student Name:Larisa-Ana Dinu</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Student ID:2331388</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Lecturer’s Name</a:t>
            </a:r>
            <a:r>
              <a:rPr lang="ro-RO" sz="1400" dirty="0">
                <a:latin typeface="Arial" panose="020B0604020202020204" pitchFamily="34" charset="0"/>
                <a:cs typeface="Arial" panose="020B0604020202020204" pitchFamily="34" charset="0"/>
              </a:rPr>
              <a:t>: Anamarie </a:t>
            </a:r>
            <a:r>
              <a:rPr lang="ro-RO" sz="1400" dirty="0" err="1">
                <a:latin typeface="Arial" panose="020B0604020202020204" pitchFamily="34" charset="0"/>
                <a:cs typeface="Arial" panose="020B0604020202020204" pitchFamily="34" charset="0"/>
              </a:rPr>
              <a:t>Dufficy</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Module </a:t>
            </a:r>
            <a:r>
              <a:rPr lang="en-GB" sz="1400" dirty="0" err="1">
                <a:latin typeface="Arial" panose="020B0604020202020204" pitchFamily="34" charset="0"/>
                <a:cs typeface="Arial" panose="020B0604020202020204" pitchFamily="34" charset="0"/>
              </a:rPr>
              <a:t>Code:LCLM</a:t>
            </a:r>
            <a:r>
              <a:rPr lang="en-GB" sz="1400" dirty="0">
                <a:latin typeface="Arial" panose="020B0604020202020204" pitchFamily="34" charset="0"/>
                <a:cs typeface="Arial" panose="020B0604020202020204" pitchFamily="34" charset="0"/>
              </a:rPr>
              <a:t> 4004</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Module Name: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Problem Solving and Decision-Making</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Component 1:</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2972134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BA4AC-8094-8136-B492-AAD62B2551BB}"/>
              </a:ext>
            </a:extLst>
          </p:cNvPr>
          <p:cNvSpPr>
            <a:spLocks noGrp="1"/>
          </p:cNvSpPr>
          <p:nvPr>
            <p:ph type="title"/>
          </p:nvPr>
        </p:nvSpPr>
        <p:spPr>
          <a:xfrm>
            <a:off x="4725761" y="323479"/>
            <a:ext cx="4204176" cy="699891"/>
          </a:xfrm>
        </p:spPr>
        <p:txBody>
          <a:bodyPr/>
          <a:lstStyle/>
          <a:p>
            <a:r>
              <a:rPr lang="en-US" dirty="0"/>
              <a:t>Introduction</a:t>
            </a:r>
          </a:p>
        </p:txBody>
      </p:sp>
      <p:sp>
        <p:nvSpPr>
          <p:cNvPr id="4" name="Content Placeholder 3">
            <a:extLst>
              <a:ext uri="{FF2B5EF4-FFF2-40B4-BE49-F238E27FC236}">
                <a16:creationId xmlns:a16="http://schemas.microsoft.com/office/drawing/2014/main" id="{A55C16DD-0ED6-3900-3BFA-8607CC823314}"/>
              </a:ext>
            </a:extLst>
          </p:cNvPr>
          <p:cNvSpPr>
            <a:spLocks noGrp="1"/>
          </p:cNvSpPr>
          <p:nvPr>
            <p:ph sz="quarter" idx="14"/>
          </p:nvPr>
        </p:nvSpPr>
        <p:spPr>
          <a:xfrm>
            <a:off x="4527410" y="1355437"/>
            <a:ext cx="6542209" cy="3354305"/>
          </a:xfrm>
        </p:spPr>
        <p:txBody>
          <a:bodyPr>
            <a:normAutofit fontScale="70000" lnSpcReduction="20000"/>
          </a:bodyPr>
          <a:lstStyle/>
          <a:p>
            <a:pPr algn="just"/>
            <a:r>
              <a:rPr lang="en-US" dirty="0">
                <a:latin typeface="Arial" panose="020B0604020202020204" pitchFamily="34" charset="0"/>
                <a:cs typeface="Arial" panose="020B0604020202020204" pitchFamily="34" charset="0"/>
              </a:rPr>
              <a:t>Green Haven Florists is experiencing declining in-store sales, inflation of costs (wage, energy), and channel mix that is skewed towards online. The macro conditions in the UK indicate that there is sticky food/household inflation, high (but declining) interest rates, and weak footfall. </a:t>
            </a:r>
          </a:p>
          <a:p>
            <a:pPr algn="just"/>
            <a:r>
              <a:rPr lang="en-US" dirty="0">
                <a:latin typeface="Arial" panose="020B0604020202020204" pitchFamily="34" charset="0"/>
                <a:cs typeface="Arial" panose="020B0604020202020204" pitchFamily="34" charset="0"/>
              </a:rPr>
              <a:t>Category-wise, floral supply depends on imports via the Netherlands/East Africa; tariff relief to 2026 reduces landed costs but energy and labour remain headwinds. </a:t>
            </a:r>
          </a:p>
          <a:p>
            <a:pPr algn="just"/>
            <a:r>
              <a:rPr lang="en-US" dirty="0">
                <a:latin typeface="Arial" panose="020B0604020202020204" pitchFamily="34" charset="0"/>
                <a:cs typeface="Arial" panose="020B0604020202020204" pitchFamily="34" charset="0"/>
              </a:rPr>
              <a:t>Consumer retail volumes have been choppy; non-store retailing expanded faster than stores in 2025. We will: (1) frame the problem with 5W2H, (2) assess external pressures via PESTEL, and (3) map root causes with Fishbone. (ONS, 2025a; BoE, 2025; BRC, 2025a; GOV.UK, 2024).</a:t>
            </a:r>
          </a:p>
        </p:txBody>
      </p:sp>
      <p:sp>
        <p:nvSpPr>
          <p:cNvPr id="7" name="Slide Number Placeholder 6">
            <a:extLst>
              <a:ext uri="{FF2B5EF4-FFF2-40B4-BE49-F238E27FC236}">
                <a16:creationId xmlns:a16="http://schemas.microsoft.com/office/drawing/2014/main" id="{EED53E96-C95C-49C6-58F6-5CB12D7F7D93}"/>
              </a:ext>
            </a:extLst>
          </p:cNvPr>
          <p:cNvSpPr>
            <a:spLocks noGrp="1"/>
          </p:cNvSpPr>
          <p:nvPr>
            <p:ph type="sldNum" sz="quarter" idx="4"/>
          </p:nvPr>
        </p:nvSpPr>
        <p:spPr>
          <a:xfrm>
            <a:off x="11457984" y="6356350"/>
            <a:ext cx="569755" cy="365125"/>
          </a:xfrm>
        </p:spPr>
        <p:txBody>
          <a:bodyPr/>
          <a:lstStyle/>
          <a:p>
            <a:fld id="{0B363F69-2E69-4493-9263-0ED57289E596}" type="slidenum">
              <a:rPr lang="en-US" smtClean="0"/>
              <a:pPr/>
              <a:t>2</a:t>
            </a:fld>
            <a:endParaRPr lang="en-US" dirty="0"/>
          </a:p>
        </p:txBody>
      </p:sp>
      <p:sp>
        <p:nvSpPr>
          <p:cNvPr id="3" name="Rectangle 27">
            <a:extLst>
              <a:ext uri="{FF2B5EF4-FFF2-40B4-BE49-F238E27FC236}">
                <a16:creationId xmlns:a16="http://schemas.microsoft.com/office/drawing/2014/main" id="{EB8C567B-D522-FD50-4E4C-A6C41A31BFC9}"/>
              </a:ext>
              <a:ext uri="{C183D7F6-B498-43B3-948B-1728B52AA6E4}">
                <adec:decorative xmlns:adec="http://schemas.microsoft.com/office/drawing/2017/decorative" val="1"/>
              </a:ext>
            </a:extLst>
          </p:cNvPr>
          <p:cNvSpPr/>
          <p:nvPr/>
        </p:nvSpPr>
        <p:spPr>
          <a:xfrm rot="16200000" flipH="1">
            <a:off x="905199" y="899337"/>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CasetăText 4">
            <a:extLst>
              <a:ext uri="{FF2B5EF4-FFF2-40B4-BE49-F238E27FC236}">
                <a16:creationId xmlns:a16="http://schemas.microsoft.com/office/drawing/2014/main" id="{B801A5CB-1559-1877-07D5-F739E4AA383B}"/>
              </a:ext>
            </a:extLst>
          </p:cNvPr>
          <p:cNvSpPr txBox="1"/>
          <p:nvPr/>
        </p:nvSpPr>
        <p:spPr>
          <a:xfrm>
            <a:off x="5184942" y="2527968"/>
            <a:ext cx="1828800" cy="1828800"/>
          </a:xfrm>
          <a:prstGeom prst="rect">
            <a:avLst/>
          </a:prstGeom>
          <a:noFill/>
        </p:spPr>
        <p:txBody>
          <a:bodyPr wrap="square" rtlCol="0">
            <a:spAutoFit/>
          </a:bodyPr>
          <a:lstStyle/>
          <a:p>
            <a:pPr algn="l"/>
            <a:endParaRPr lang="ro-GB" dirty="0"/>
          </a:p>
        </p:txBody>
      </p:sp>
      <p:sp>
        <p:nvSpPr>
          <p:cNvPr id="8" name="Substituent imagine 7">
            <a:extLst>
              <a:ext uri="{FF2B5EF4-FFF2-40B4-BE49-F238E27FC236}">
                <a16:creationId xmlns:a16="http://schemas.microsoft.com/office/drawing/2014/main" id="{4D8E068E-24CF-108A-E163-7D962CB5304E}"/>
              </a:ext>
            </a:extLst>
          </p:cNvPr>
          <p:cNvSpPr>
            <a:spLocks noGrp="1"/>
          </p:cNvSpPr>
          <p:nvPr>
            <p:ph type="pic" sz="quarter" idx="13"/>
          </p:nvPr>
        </p:nvSpPr>
        <p:spPr>
          <a:xfrm>
            <a:off x="0" y="0"/>
            <a:ext cx="4204177" cy="6858000"/>
          </a:xfrm>
        </p:spPr>
      </p:sp>
    </p:spTree>
    <p:extLst>
      <p:ext uri="{BB962C8B-B14F-4D97-AF65-F5344CB8AC3E}">
        <p14:creationId xmlns:p14="http://schemas.microsoft.com/office/powerpoint/2010/main" val="2928808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9BF8230-F8D7-ED50-63B9-8C0D780802BF}"/>
              </a:ext>
            </a:extLst>
          </p:cNvPr>
          <p:cNvSpPr>
            <a:spLocks noGrp="1"/>
          </p:cNvSpPr>
          <p:nvPr>
            <p:ph type="title"/>
          </p:nvPr>
        </p:nvSpPr>
        <p:spPr>
          <a:xfrm>
            <a:off x="645459" y="1537853"/>
            <a:ext cx="3399415" cy="3034147"/>
          </a:xfrm>
        </p:spPr>
        <p:txBody>
          <a:bodyPr/>
          <a:lstStyle/>
          <a:p>
            <a:r>
              <a:rPr lang="en-US" b="1" dirty="0"/>
              <a:t>Case Background &amp; Problem Statement</a:t>
            </a:r>
            <a:endParaRPr lang="en-US" dirty="0"/>
          </a:p>
        </p:txBody>
      </p:sp>
      <p:sp>
        <p:nvSpPr>
          <p:cNvPr id="9" name="Content Placeholder 8">
            <a:extLst>
              <a:ext uri="{FF2B5EF4-FFF2-40B4-BE49-F238E27FC236}">
                <a16:creationId xmlns:a16="http://schemas.microsoft.com/office/drawing/2014/main" id="{BFC7E6B1-7AD7-7F0B-A68C-B2E563E38B06}"/>
              </a:ext>
            </a:extLst>
          </p:cNvPr>
          <p:cNvSpPr>
            <a:spLocks noGrp="1"/>
          </p:cNvSpPr>
          <p:nvPr>
            <p:ph sz="quarter" idx="13"/>
          </p:nvPr>
        </p:nvSpPr>
        <p:spPr>
          <a:xfrm>
            <a:off x="5519738" y="430307"/>
            <a:ext cx="5201602" cy="5072592"/>
          </a:xfrm>
        </p:spPr>
        <p:txBody>
          <a:bodyPr>
            <a:normAutofit fontScale="85000" lnSpcReduction="10000"/>
          </a:bodyPr>
          <a:lstStyle/>
          <a:p>
            <a:pPr algn="just"/>
            <a:r>
              <a:rPr lang="en-US" dirty="0">
                <a:latin typeface="Times New Roman" panose="02020603050405020304" pitchFamily="18" charset="0"/>
                <a:cs typeface="Times New Roman" panose="02020603050405020304" pitchFamily="18" charset="0"/>
              </a:rPr>
              <a:t>Green Haven (independent florist, Norwich) reports ~30% in-store sales decline alongside rising input and operating costs. Norwich’s population grew to ~144k, suggesting local demand potential, but retail footfall has been uneven nationally. </a:t>
            </a:r>
          </a:p>
          <a:p>
            <a:pPr algn="just"/>
            <a:r>
              <a:rPr lang="en-US" dirty="0">
                <a:latin typeface="Times New Roman" panose="02020603050405020304" pitchFamily="18" charset="0"/>
                <a:cs typeface="Times New Roman" panose="02020603050405020304" pitchFamily="18" charset="0"/>
              </a:rPr>
              <a:t>UK retail sales data show intermittent monthly gains but weak three-month momentum; non-store volumes outperformed in 2025. Category exposure: imported cut flowers (notably via the Netherlands; Kenya) introduce FX and logistics sensitivity. </a:t>
            </a:r>
          </a:p>
          <a:p>
            <a:pPr algn="just"/>
            <a:r>
              <a:rPr lang="en-US" dirty="0">
                <a:latin typeface="Times New Roman" panose="02020603050405020304" pitchFamily="18" charset="0"/>
                <a:cs typeface="Times New Roman" panose="02020603050405020304" pitchFamily="18" charset="0"/>
              </a:rPr>
              <a:t>Problem statement: “Why are in-store sales falling, and which external factors most plausibly drive the decline?” We aim to produce a defendable diagnosis for management action. (ONS, 2021; ONS, 2025b; BRC, 2025b; UK Parliament, 2025; Committees UK, 2018)</a:t>
            </a:r>
            <a:r>
              <a:rPr lang="en-US" sz="1600"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74D8AE0B-F575-0FAE-0FF6-FC6F46147F99}"/>
              </a:ext>
            </a:extLst>
          </p:cNvPr>
          <p:cNvSpPr>
            <a:spLocks noGrp="1"/>
          </p:cNvSpPr>
          <p:nvPr>
            <p:ph type="sldNum" sz="quarter" idx="12"/>
          </p:nvPr>
        </p:nvSpPr>
        <p:spPr/>
        <p:txBody>
          <a:bodyPr/>
          <a:lstStyle/>
          <a:p>
            <a:fld id="{0B363F69-2E69-4493-9263-0ED57289E596}" type="slidenum">
              <a:rPr lang="en-US" smtClean="0"/>
              <a:t>3</a:t>
            </a:fld>
            <a:endParaRPr lang="en-US" dirty="0"/>
          </a:p>
        </p:txBody>
      </p:sp>
      <p:pic>
        <p:nvPicPr>
          <p:cNvPr id="3074" name="Picture 2" descr="Format Of The Case Study | How To Write ...">
            <a:extLst>
              <a:ext uri="{FF2B5EF4-FFF2-40B4-BE49-F238E27FC236}">
                <a16:creationId xmlns:a16="http://schemas.microsoft.com/office/drawing/2014/main" id="{72DE36B0-5B50-114F-58F7-05E06A812A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798" y="648929"/>
            <a:ext cx="3400425" cy="1343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6919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7004C-5991-EAE7-FD11-B5D54A10B9CC}"/>
              </a:ext>
            </a:extLst>
          </p:cNvPr>
          <p:cNvSpPr>
            <a:spLocks noGrp="1"/>
          </p:cNvSpPr>
          <p:nvPr>
            <p:ph type="title"/>
          </p:nvPr>
        </p:nvSpPr>
        <p:spPr>
          <a:xfrm>
            <a:off x="414626" y="774551"/>
            <a:ext cx="3218171" cy="858305"/>
          </a:xfrm>
        </p:spPr>
        <p:txBody>
          <a:bodyPr>
            <a:normAutofit/>
          </a:bodyPr>
          <a:lstStyle/>
          <a:p>
            <a:r>
              <a:rPr lang="en-US" sz="2000" b="1" dirty="0"/>
              <a:t>5W2H: Framing the Problem</a:t>
            </a:r>
            <a:endParaRPr lang="en-US" sz="2000" dirty="0"/>
          </a:p>
        </p:txBody>
      </p:sp>
      <p:sp>
        <p:nvSpPr>
          <p:cNvPr id="7" name="Slide Number Placeholder 6">
            <a:extLst>
              <a:ext uri="{FF2B5EF4-FFF2-40B4-BE49-F238E27FC236}">
                <a16:creationId xmlns:a16="http://schemas.microsoft.com/office/drawing/2014/main" id="{8D1CD0D3-5534-F6FC-2776-66488BF3C23D}"/>
              </a:ext>
            </a:extLst>
          </p:cNvPr>
          <p:cNvSpPr>
            <a:spLocks noGrp="1"/>
          </p:cNvSpPr>
          <p:nvPr>
            <p:ph type="sldNum" sz="quarter" idx="12"/>
          </p:nvPr>
        </p:nvSpPr>
        <p:spPr/>
        <p:txBody>
          <a:bodyPr/>
          <a:lstStyle/>
          <a:p>
            <a:fld id="{0B363F69-2E69-4493-9263-0ED57289E596}" type="slidenum">
              <a:rPr lang="en-US" smtClean="0"/>
              <a:t>4</a:t>
            </a:fld>
            <a:endParaRPr lang="en-US" dirty="0"/>
          </a:p>
        </p:txBody>
      </p:sp>
      <p:graphicFrame>
        <p:nvGraphicFramePr>
          <p:cNvPr id="16" name="Content Placeholder 15">
            <a:extLst>
              <a:ext uri="{FF2B5EF4-FFF2-40B4-BE49-F238E27FC236}">
                <a16:creationId xmlns:a16="http://schemas.microsoft.com/office/drawing/2014/main" id="{CCEF2F2C-B5D3-4C8C-6B42-8C40E6873C71}"/>
              </a:ext>
            </a:extLst>
          </p:cNvPr>
          <p:cNvGraphicFramePr>
            <a:graphicFrameLocks noGrp="1"/>
          </p:cNvGraphicFramePr>
          <p:nvPr>
            <p:ph sz="quarter" idx="14"/>
            <p:extLst>
              <p:ext uri="{D42A27DB-BD31-4B8C-83A1-F6EECF244321}">
                <p14:modId xmlns:p14="http://schemas.microsoft.com/office/powerpoint/2010/main" val="144342088"/>
              </p:ext>
            </p:extLst>
          </p:nvPr>
        </p:nvGraphicFramePr>
        <p:xfrm>
          <a:off x="4699357" y="774551"/>
          <a:ext cx="6865112" cy="4367968"/>
        </p:xfrm>
        <a:graphic>
          <a:graphicData uri="http://schemas.openxmlformats.org/drawingml/2006/table">
            <a:tbl>
              <a:tblPr firstRow="1" firstCol="1" bandRow="1">
                <a:tableStyleId>{7E9639D4-E3E2-4D34-9284-5A2195B3D0D7}</a:tableStyleId>
              </a:tblPr>
              <a:tblGrid>
                <a:gridCol w="3432556">
                  <a:extLst>
                    <a:ext uri="{9D8B030D-6E8A-4147-A177-3AD203B41FA5}">
                      <a16:colId xmlns:a16="http://schemas.microsoft.com/office/drawing/2014/main" val="3471906610"/>
                    </a:ext>
                  </a:extLst>
                </a:gridCol>
                <a:gridCol w="3432556">
                  <a:extLst>
                    <a:ext uri="{9D8B030D-6E8A-4147-A177-3AD203B41FA5}">
                      <a16:colId xmlns:a16="http://schemas.microsoft.com/office/drawing/2014/main" val="2656808063"/>
                    </a:ext>
                  </a:extLst>
                </a:gridCol>
              </a:tblGrid>
              <a:tr h="247025">
                <a:tc>
                  <a:txBody>
                    <a:bodyPr/>
                    <a:lstStyle/>
                    <a:p>
                      <a:pPr marL="0" marR="0">
                        <a:lnSpc>
                          <a:spcPct val="115000"/>
                        </a:lnSpc>
                        <a:spcAft>
                          <a:spcPts val="800"/>
                        </a:spcAft>
                        <a:buNone/>
                      </a:pPr>
                      <a:r>
                        <a:rPr lang="en-US" sz="1400" kern="100">
                          <a:effectLst/>
                        </a:rPr>
                        <a:t>Dimension</a:t>
                      </a:r>
                      <a:endParaRPr lang="en-US" sz="1400" kern="10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tc>
                  <a:txBody>
                    <a:bodyPr/>
                    <a:lstStyle/>
                    <a:p>
                      <a:pPr marL="0" marR="0">
                        <a:lnSpc>
                          <a:spcPct val="115000"/>
                        </a:lnSpc>
                        <a:spcAft>
                          <a:spcPts val="800"/>
                        </a:spcAft>
                        <a:buNone/>
                      </a:pPr>
                      <a:r>
                        <a:rPr lang="en-US" sz="1400" kern="100">
                          <a:effectLst/>
                        </a:rPr>
                        <a:t>Answer</a:t>
                      </a:r>
                      <a:endParaRPr lang="en-US" sz="1400" kern="10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extLst>
                  <a:ext uri="{0D108BD9-81ED-4DB2-BD59-A6C34878D82A}">
                    <a16:rowId xmlns:a16="http://schemas.microsoft.com/office/drawing/2014/main" val="2897112083"/>
                  </a:ext>
                </a:extLst>
              </a:tr>
              <a:tr h="510213">
                <a:tc>
                  <a:txBody>
                    <a:bodyPr/>
                    <a:lstStyle/>
                    <a:p>
                      <a:pPr marL="0" marR="0">
                        <a:lnSpc>
                          <a:spcPct val="115000"/>
                        </a:lnSpc>
                        <a:spcAft>
                          <a:spcPts val="800"/>
                        </a:spcAft>
                        <a:buNone/>
                      </a:pPr>
                      <a:r>
                        <a:rPr lang="en-US" sz="1400" kern="100">
                          <a:effectLst/>
                        </a:rPr>
                        <a:t>Who</a:t>
                      </a:r>
                      <a:endParaRPr lang="en-US" sz="1400" kern="10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tc>
                  <a:txBody>
                    <a:bodyPr/>
                    <a:lstStyle/>
                    <a:p>
                      <a:pPr marL="0" marR="0">
                        <a:lnSpc>
                          <a:spcPct val="115000"/>
                        </a:lnSpc>
                        <a:spcAft>
                          <a:spcPts val="800"/>
                        </a:spcAft>
                        <a:buNone/>
                      </a:pPr>
                      <a:r>
                        <a:rPr lang="en-US" sz="1400" kern="100">
                          <a:effectLst/>
                        </a:rPr>
                        <a:t>Green Haven customers in Norwich/east Norfolk; price-sensitive households buying gifts/occasions.</a:t>
                      </a:r>
                      <a:endParaRPr lang="en-US" sz="1400" kern="10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extLst>
                  <a:ext uri="{0D108BD9-81ED-4DB2-BD59-A6C34878D82A}">
                    <a16:rowId xmlns:a16="http://schemas.microsoft.com/office/drawing/2014/main" val="82428338"/>
                  </a:ext>
                </a:extLst>
              </a:tr>
              <a:tr h="510213">
                <a:tc>
                  <a:txBody>
                    <a:bodyPr/>
                    <a:lstStyle/>
                    <a:p>
                      <a:pPr marL="0" marR="0">
                        <a:lnSpc>
                          <a:spcPct val="115000"/>
                        </a:lnSpc>
                        <a:spcAft>
                          <a:spcPts val="800"/>
                        </a:spcAft>
                        <a:buNone/>
                      </a:pPr>
                      <a:r>
                        <a:rPr lang="en-US" sz="1400" kern="100">
                          <a:effectLst/>
                        </a:rPr>
                        <a:t>What</a:t>
                      </a:r>
                      <a:endParaRPr lang="en-US" sz="1400" kern="10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tc>
                  <a:txBody>
                    <a:bodyPr/>
                    <a:lstStyle/>
                    <a:p>
                      <a:pPr marL="0" marR="0">
                        <a:lnSpc>
                          <a:spcPct val="115000"/>
                        </a:lnSpc>
                        <a:spcAft>
                          <a:spcPts val="800"/>
                        </a:spcAft>
                        <a:buNone/>
                      </a:pPr>
                      <a:r>
                        <a:rPr lang="en-US" sz="1400" kern="100">
                          <a:effectLst/>
                        </a:rPr>
                        <a:t>~30% in-store sales decline; weak conversion; higher operating costs.</a:t>
                      </a:r>
                      <a:endParaRPr lang="en-US" sz="1400" kern="10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extLst>
                  <a:ext uri="{0D108BD9-81ED-4DB2-BD59-A6C34878D82A}">
                    <a16:rowId xmlns:a16="http://schemas.microsoft.com/office/drawing/2014/main" val="2841124218"/>
                  </a:ext>
                </a:extLst>
              </a:tr>
              <a:tr h="289757">
                <a:tc>
                  <a:txBody>
                    <a:bodyPr/>
                    <a:lstStyle/>
                    <a:p>
                      <a:pPr marL="0" marR="0">
                        <a:lnSpc>
                          <a:spcPct val="115000"/>
                        </a:lnSpc>
                        <a:spcAft>
                          <a:spcPts val="800"/>
                        </a:spcAft>
                        <a:buNone/>
                      </a:pPr>
                      <a:r>
                        <a:rPr lang="en-US" sz="1400" kern="100" dirty="0">
                          <a:effectLst/>
                        </a:rPr>
                        <a:t>Where</a:t>
                      </a:r>
                      <a:endParaRPr lang="en-US" sz="14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tc>
                  <a:txBody>
                    <a:bodyPr/>
                    <a:lstStyle/>
                    <a:p>
                      <a:pPr marL="0" marR="0">
                        <a:lnSpc>
                          <a:spcPct val="115000"/>
                        </a:lnSpc>
                        <a:spcAft>
                          <a:spcPts val="800"/>
                        </a:spcAft>
                        <a:buNone/>
                      </a:pPr>
                      <a:r>
                        <a:rPr lang="en-US" sz="1400" kern="100">
                          <a:effectLst/>
                        </a:rPr>
                        <a:t>High-street store; limited digital reach and local online visibility.</a:t>
                      </a:r>
                      <a:endParaRPr lang="en-US" sz="1400" kern="10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extLst>
                  <a:ext uri="{0D108BD9-81ED-4DB2-BD59-A6C34878D82A}">
                    <a16:rowId xmlns:a16="http://schemas.microsoft.com/office/drawing/2014/main" val="2853060670"/>
                  </a:ext>
                </a:extLst>
              </a:tr>
              <a:tr h="247025">
                <a:tc>
                  <a:txBody>
                    <a:bodyPr/>
                    <a:lstStyle/>
                    <a:p>
                      <a:pPr marL="0" marR="0">
                        <a:lnSpc>
                          <a:spcPct val="115000"/>
                        </a:lnSpc>
                        <a:spcAft>
                          <a:spcPts val="800"/>
                        </a:spcAft>
                        <a:buNone/>
                      </a:pPr>
                      <a:r>
                        <a:rPr lang="en-US" sz="1400" kern="100">
                          <a:effectLst/>
                        </a:rPr>
                        <a:t>When</a:t>
                      </a:r>
                      <a:endParaRPr lang="en-US" sz="1400" kern="10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tc>
                  <a:txBody>
                    <a:bodyPr/>
                    <a:lstStyle/>
                    <a:p>
                      <a:pPr marL="0" marR="0">
                        <a:lnSpc>
                          <a:spcPct val="115000"/>
                        </a:lnSpc>
                        <a:spcAft>
                          <a:spcPts val="800"/>
                        </a:spcAft>
                        <a:buNone/>
                      </a:pPr>
                      <a:r>
                        <a:rPr lang="en-US" sz="1400" kern="100">
                          <a:effectLst/>
                        </a:rPr>
                        <a:t>Escalated across 2024–2025 amid inflation and muted footfall.</a:t>
                      </a:r>
                      <a:endParaRPr lang="en-US" sz="1400" kern="10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extLst>
                  <a:ext uri="{0D108BD9-81ED-4DB2-BD59-A6C34878D82A}">
                    <a16:rowId xmlns:a16="http://schemas.microsoft.com/office/drawing/2014/main" val="985988855"/>
                  </a:ext>
                </a:extLst>
              </a:tr>
              <a:tr h="510213">
                <a:tc>
                  <a:txBody>
                    <a:bodyPr/>
                    <a:lstStyle/>
                    <a:p>
                      <a:pPr marL="0" marR="0">
                        <a:lnSpc>
                          <a:spcPct val="115000"/>
                        </a:lnSpc>
                        <a:spcAft>
                          <a:spcPts val="800"/>
                        </a:spcAft>
                        <a:buNone/>
                      </a:pPr>
                      <a:r>
                        <a:rPr lang="en-US" sz="1400" kern="100">
                          <a:effectLst/>
                        </a:rPr>
                        <a:t>Why</a:t>
                      </a:r>
                      <a:endParaRPr lang="en-US" sz="1400" kern="10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tc>
                  <a:txBody>
                    <a:bodyPr/>
                    <a:lstStyle/>
                    <a:p>
                      <a:pPr marL="0" marR="0">
                        <a:lnSpc>
                          <a:spcPct val="115000"/>
                        </a:lnSpc>
                        <a:spcAft>
                          <a:spcPts val="800"/>
                        </a:spcAft>
                        <a:buNone/>
                      </a:pPr>
                      <a:r>
                        <a:rPr lang="en-US" sz="1400" kern="100" dirty="0">
                          <a:effectLst/>
                        </a:rPr>
                        <a:t>Consumer squeeze; online substitution; seasonal/weather volatility; import-dependent supply.</a:t>
                      </a:r>
                      <a:endParaRPr lang="en-US" sz="14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extLst>
                  <a:ext uri="{0D108BD9-81ED-4DB2-BD59-A6C34878D82A}">
                    <a16:rowId xmlns:a16="http://schemas.microsoft.com/office/drawing/2014/main" val="3382915475"/>
                  </a:ext>
                </a:extLst>
              </a:tr>
              <a:tr h="510213">
                <a:tc>
                  <a:txBody>
                    <a:bodyPr/>
                    <a:lstStyle/>
                    <a:p>
                      <a:pPr marL="0" marR="0">
                        <a:lnSpc>
                          <a:spcPct val="115000"/>
                        </a:lnSpc>
                        <a:spcAft>
                          <a:spcPts val="800"/>
                        </a:spcAft>
                        <a:buNone/>
                      </a:pPr>
                      <a:r>
                        <a:rPr lang="en-US" sz="1400" kern="100">
                          <a:effectLst/>
                        </a:rPr>
                        <a:t>How</a:t>
                      </a:r>
                      <a:endParaRPr lang="en-US" sz="1400" kern="10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tc>
                  <a:txBody>
                    <a:bodyPr/>
                    <a:lstStyle/>
                    <a:p>
                      <a:pPr marL="0" marR="0">
                        <a:lnSpc>
                          <a:spcPct val="115000"/>
                        </a:lnSpc>
                        <a:spcAft>
                          <a:spcPts val="800"/>
                        </a:spcAft>
                        <a:buNone/>
                      </a:pPr>
                      <a:r>
                        <a:rPr lang="en-US" sz="1400" kern="100">
                          <a:effectLst/>
                        </a:rPr>
                        <a:t>Insufficient omnichannel offer; underinvestment in marketing; limited use of POS/CRM data.</a:t>
                      </a:r>
                      <a:endParaRPr lang="en-US" sz="1400" kern="10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extLst>
                  <a:ext uri="{0D108BD9-81ED-4DB2-BD59-A6C34878D82A}">
                    <a16:rowId xmlns:a16="http://schemas.microsoft.com/office/drawing/2014/main" val="1055721249"/>
                  </a:ext>
                </a:extLst>
              </a:tr>
              <a:tr h="510213">
                <a:tc>
                  <a:txBody>
                    <a:bodyPr/>
                    <a:lstStyle/>
                    <a:p>
                      <a:pPr marL="0" marR="0">
                        <a:lnSpc>
                          <a:spcPct val="115000"/>
                        </a:lnSpc>
                        <a:spcAft>
                          <a:spcPts val="800"/>
                        </a:spcAft>
                        <a:buNone/>
                      </a:pPr>
                      <a:r>
                        <a:rPr lang="en-US" sz="1400" kern="100" dirty="0">
                          <a:effectLst/>
                        </a:rPr>
                        <a:t>How much</a:t>
                      </a:r>
                      <a:endParaRPr lang="en-US" sz="14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tc>
                  <a:txBody>
                    <a:bodyPr/>
                    <a:lstStyle/>
                    <a:p>
                      <a:pPr marL="0" marR="0">
                        <a:lnSpc>
                          <a:spcPct val="115000"/>
                        </a:lnSpc>
                        <a:spcAft>
                          <a:spcPts val="800"/>
                        </a:spcAft>
                        <a:buNone/>
                      </a:pPr>
                      <a:r>
                        <a:rPr lang="en-US" sz="1400" kern="100" dirty="0">
                          <a:effectLst/>
                        </a:rPr>
                        <a:t>Margin compression (wage/energy) + revenue loss (traffic &amp; AOV).</a:t>
                      </a:r>
                      <a:endParaRPr lang="en-US" sz="14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43987" marR="43987" marT="0" marB="0"/>
                </a:tc>
                <a:extLst>
                  <a:ext uri="{0D108BD9-81ED-4DB2-BD59-A6C34878D82A}">
                    <a16:rowId xmlns:a16="http://schemas.microsoft.com/office/drawing/2014/main" val="2662953443"/>
                  </a:ext>
                </a:extLst>
              </a:tr>
            </a:tbl>
          </a:graphicData>
        </a:graphic>
      </p:graphicFrame>
      <p:pic>
        <p:nvPicPr>
          <p:cNvPr id="1026" name="Picture 2" descr="5W2H - How to describe a problem in a ...">
            <a:extLst>
              <a:ext uri="{FF2B5EF4-FFF2-40B4-BE49-F238E27FC236}">
                <a16:creationId xmlns:a16="http://schemas.microsoft.com/office/drawing/2014/main" id="{B64E91D0-EB75-14A6-1691-417F4C91BB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626" y="1632856"/>
            <a:ext cx="3714922" cy="3386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88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81132-9E2A-FA1A-B0C9-BE3B05A792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E99E4A-C614-880A-452B-FFA1F28FE504}"/>
              </a:ext>
            </a:extLst>
          </p:cNvPr>
          <p:cNvSpPr>
            <a:spLocks noGrp="1"/>
          </p:cNvSpPr>
          <p:nvPr>
            <p:ph type="title"/>
          </p:nvPr>
        </p:nvSpPr>
        <p:spPr>
          <a:xfrm>
            <a:off x="167200" y="360779"/>
            <a:ext cx="3218171" cy="1851590"/>
          </a:xfrm>
        </p:spPr>
        <p:txBody>
          <a:bodyPr>
            <a:noAutofit/>
          </a:bodyPr>
          <a:lstStyle/>
          <a:p>
            <a:r>
              <a:rPr lang="en-US" sz="2400" b="1" dirty="0"/>
              <a:t>PESTEL: Concept, Benefits &amp; Limits</a:t>
            </a:r>
            <a:endParaRPr lang="en-US" sz="2400" dirty="0"/>
          </a:p>
        </p:txBody>
      </p:sp>
      <p:sp>
        <p:nvSpPr>
          <p:cNvPr id="7" name="Slide Number Placeholder 6">
            <a:extLst>
              <a:ext uri="{FF2B5EF4-FFF2-40B4-BE49-F238E27FC236}">
                <a16:creationId xmlns:a16="http://schemas.microsoft.com/office/drawing/2014/main" id="{57E13DD4-61CE-F918-392E-E6B694AE2A6F}"/>
              </a:ext>
            </a:extLst>
          </p:cNvPr>
          <p:cNvSpPr>
            <a:spLocks noGrp="1"/>
          </p:cNvSpPr>
          <p:nvPr>
            <p:ph type="sldNum" sz="quarter" idx="12"/>
          </p:nvPr>
        </p:nvSpPr>
        <p:spPr/>
        <p:txBody>
          <a:bodyPr/>
          <a:lstStyle/>
          <a:p>
            <a:fld id="{0B363F69-2E69-4493-9263-0ED57289E596}" type="slidenum">
              <a:rPr lang="en-US" smtClean="0"/>
              <a:t>5</a:t>
            </a:fld>
            <a:endParaRPr lang="en-US" dirty="0"/>
          </a:p>
        </p:txBody>
      </p:sp>
      <p:graphicFrame>
        <p:nvGraphicFramePr>
          <p:cNvPr id="10" name="Table 9">
            <a:extLst>
              <a:ext uri="{FF2B5EF4-FFF2-40B4-BE49-F238E27FC236}">
                <a16:creationId xmlns:a16="http://schemas.microsoft.com/office/drawing/2014/main" id="{BDDD4D3E-ACB9-0954-996A-BE4CBAF6D1FF}"/>
              </a:ext>
            </a:extLst>
          </p:cNvPr>
          <p:cNvGraphicFramePr>
            <a:graphicFrameLocks noGrp="1"/>
          </p:cNvGraphicFramePr>
          <p:nvPr>
            <p:extLst>
              <p:ext uri="{D42A27DB-BD31-4B8C-83A1-F6EECF244321}">
                <p14:modId xmlns:p14="http://schemas.microsoft.com/office/powerpoint/2010/main" val="2114132191"/>
              </p:ext>
            </p:extLst>
          </p:nvPr>
        </p:nvGraphicFramePr>
        <p:xfrm>
          <a:off x="568493" y="2212369"/>
          <a:ext cx="9358312" cy="3888807"/>
        </p:xfrm>
        <a:graphic>
          <a:graphicData uri="http://schemas.openxmlformats.org/drawingml/2006/table">
            <a:tbl>
              <a:tblPr firstRow="1" firstCol="1" bandRow="1">
                <a:tableStyleId>{7E9639D4-E3E2-4D34-9284-5A2195B3D0D7}</a:tableStyleId>
              </a:tblPr>
              <a:tblGrid>
                <a:gridCol w="2339578">
                  <a:extLst>
                    <a:ext uri="{9D8B030D-6E8A-4147-A177-3AD203B41FA5}">
                      <a16:colId xmlns:a16="http://schemas.microsoft.com/office/drawing/2014/main" val="504643595"/>
                    </a:ext>
                  </a:extLst>
                </a:gridCol>
                <a:gridCol w="2339578">
                  <a:extLst>
                    <a:ext uri="{9D8B030D-6E8A-4147-A177-3AD203B41FA5}">
                      <a16:colId xmlns:a16="http://schemas.microsoft.com/office/drawing/2014/main" val="1717143610"/>
                    </a:ext>
                  </a:extLst>
                </a:gridCol>
                <a:gridCol w="2339578">
                  <a:extLst>
                    <a:ext uri="{9D8B030D-6E8A-4147-A177-3AD203B41FA5}">
                      <a16:colId xmlns:a16="http://schemas.microsoft.com/office/drawing/2014/main" val="324107049"/>
                    </a:ext>
                  </a:extLst>
                </a:gridCol>
                <a:gridCol w="2339578">
                  <a:extLst>
                    <a:ext uri="{9D8B030D-6E8A-4147-A177-3AD203B41FA5}">
                      <a16:colId xmlns:a16="http://schemas.microsoft.com/office/drawing/2014/main" val="1380130924"/>
                    </a:ext>
                  </a:extLst>
                </a:gridCol>
              </a:tblGrid>
              <a:tr h="0">
                <a:tc>
                  <a:txBody>
                    <a:bodyPr/>
                    <a:lstStyle/>
                    <a:p>
                      <a:pPr marL="0" marR="0">
                        <a:lnSpc>
                          <a:spcPct val="115000"/>
                        </a:lnSpc>
                        <a:spcAft>
                          <a:spcPts val="800"/>
                        </a:spcAft>
                        <a:buNone/>
                      </a:pPr>
                      <a:r>
                        <a:rPr lang="en-US" sz="1200" kern="100" dirty="0">
                          <a:effectLst/>
                        </a:rPr>
                        <a:t>Factor</a:t>
                      </a:r>
                      <a:endParaRPr lang="en-US" sz="12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What it captures</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Why it matters for a florist</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Evidence notes</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97747578"/>
                  </a:ext>
                </a:extLst>
              </a:tr>
              <a:tr h="0">
                <a:tc>
                  <a:txBody>
                    <a:bodyPr/>
                    <a:lstStyle/>
                    <a:p>
                      <a:pPr marL="0" marR="0">
                        <a:lnSpc>
                          <a:spcPct val="115000"/>
                        </a:lnSpc>
                        <a:spcAft>
                          <a:spcPts val="800"/>
                        </a:spcAft>
                        <a:buNone/>
                      </a:pPr>
                      <a:r>
                        <a:rPr lang="en-US" sz="1200" kern="100">
                          <a:effectLst/>
                        </a:rPr>
                        <a:t>Political / Legal</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Wage policy, trade/tariffs, business rates</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Direct impact on payroll, landed costs, and occupancy; compliance requirements</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Track NLW changes, business rates reliefs, and trade measures</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75896369"/>
                  </a:ext>
                </a:extLst>
              </a:tr>
              <a:tr h="0">
                <a:tc>
                  <a:txBody>
                    <a:bodyPr/>
                    <a:lstStyle/>
                    <a:p>
                      <a:pPr marL="0" marR="0">
                        <a:lnSpc>
                          <a:spcPct val="115000"/>
                        </a:lnSpc>
                        <a:spcAft>
                          <a:spcPts val="800"/>
                        </a:spcAft>
                        <a:buNone/>
                      </a:pPr>
                      <a:r>
                        <a:rPr lang="en-US" sz="1200" kern="100">
                          <a:effectLst/>
                        </a:rPr>
                        <a:t>Economic</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Inflation, interest rates, real incomes</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Squeezes discretionary spend; affects pricing power and volumes</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Use latest UK CPI and Bank Rate data</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20004145"/>
                  </a:ext>
                </a:extLst>
              </a:tr>
              <a:tr h="0">
                <a:tc>
                  <a:txBody>
                    <a:bodyPr/>
                    <a:lstStyle/>
                    <a:p>
                      <a:pPr marL="0" marR="0">
                        <a:lnSpc>
                          <a:spcPct val="115000"/>
                        </a:lnSpc>
                        <a:spcAft>
                          <a:spcPts val="800"/>
                        </a:spcAft>
                        <a:buNone/>
                      </a:pPr>
                      <a:r>
                        <a:rPr lang="en-US" sz="1200" kern="100">
                          <a:effectLst/>
                        </a:rPr>
                        <a:t>Social</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Gifting norms, demographics, events calendar</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Drives occasion-based demand (Mother’s Day, weddings, funerals) and local preferences</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Align product/stock to local demographics and event peaks</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97327552"/>
                  </a:ext>
                </a:extLst>
              </a:tr>
              <a:tr h="0">
                <a:tc>
                  <a:txBody>
                    <a:bodyPr/>
                    <a:lstStyle/>
                    <a:p>
                      <a:pPr marL="0" marR="0">
                        <a:lnSpc>
                          <a:spcPct val="115000"/>
                        </a:lnSpc>
                        <a:spcAft>
                          <a:spcPts val="800"/>
                        </a:spcAft>
                        <a:buNone/>
                      </a:pPr>
                      <a:r>
                        <a:rPr lang="en-US" sz="1200" kern="100">
                          <a:effectLst/>
                        </a:rPr>
                        <a:t>Technological</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E-commerce, delivery logistics, digital marketing</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Shifts discovery and conversion online; enables subscriptions/click-and-collect</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Benchmark local SEO, ads, delivery SLAs</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347589956"/>
                  </a:ext>
                </a:extLst>
              </a:tr>
              <a:tr h="0">
                <a:tc>
                  <a:txBody>
                    <a:bodyPr/>
                    <a:lstStyle/>
                    <a:p>
                      <a:pPr marL="0" marR="0">
                        <a:lnSpc>
                          <a:spcPct val="115000"/>
                        </a:lnSpc>
                        <a:spcAft>
                          <a:spcPts val="800"/>
                        </a:spcAft>
                        <a:buNone/>
                      </a:pPr>
                      <a:r>
                        <a:rPr lang="en-US" sz="1200" kern="100">
                          <a:effectLst/>
                        </a:rPr>
                        <a:t>Environmental</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Seasonality, extreme weather, sustainability expectations</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Affects supply reliability, wastage, and consumer preferences</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Plan cold-chain, ethical sourcing, and waste reduction</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61723351"/>
                  </a:ext>
                </a:extLst>
              </a:tr>
              <a:tr h="0">
                <a:tc>
                  <a:txBody>
                    <a:bodyPr/>
                    <a:lstStyle/>
                    <a:p>
                      <a:pPr marL="0" marR="0">
                        <a:lnSpc>
                          <a:spcPct val="115000"/>
                        </a:lnSpc>
                        <a:spcAft>
                          <a:spcPts val="800"/>
                        </a:spcAft>
                        <a:buNone/>
                      </a:pPr>
                      <a:r>
                        <a:rPr lang="en-US" sz="1200" kern="100">
                          <a:effectLst/>
                        </a:rPr>
                        <a:t>Limitations of PESTEL</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Risk of “laundry-list” description without causality</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a:effectLst/>
                        </a:rPr>
                        <a:t>Must link each factor to measurable causes/effects in the business</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200" kern="100" dirty="0">
                          <a:effectLst/>
                        </a:rPr>
                        <a:t>Pair with Fishbone to trace root causes and </a:t>
                      </a:r>
                      <a:r>
                        <a:rPr lang="en-US" sz="1200" kern="100" dirty="0" err="1">
                          <a:effectLst/>
                        </a:rPr>
                        <a:t>prioritise</a:t>
                      </a:r>
                      <a:r>
                        <a:rPr lang="en-US" sz="1200" kern="100" dirty="0">
                          <a:effectLst/>
                        </a:rPr>
                        <a:t> actions (UK Parliament, 2025).</a:t>
                      </a:r>
                      <a:endParaRPr lang="en-US" sz="12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858104089"/>
                  </a:ext>
                </a:extLst>
              </a:tr>
            </a:tbl>
          </a:graphicData>
        </a:graphic>
      </p:graphicFrame>
      <p:pic>
        <p:nvPicPr>
          <p:cNvPr id="2050" name="Picture 2" descr="What is PESTLE analysis? Excellent ...">
            <a:extLst>
              <a:ext uri="{FF2B5EF4-FFF2-40B4-BE49-F238E27FC236}">
                <a16:creationId xmlns:a16="http://schemas.microsoft.com/office/drawing/2014/main" id="{DF321680-4FB4-16A6-7F49-4B94642481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8588" y="126208"/>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1479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9C1FBA6-2943-23B3-3402-B911085D2F1B}"/>
              </a:ext>
            </a:extLst>
          </p:cNvPr>
          <p:cNvSpPr>
            <a:spLocks noGrp="1"/>
          </p:cNvSpPr>
          <p:nvPr>
            <p:ph type="title"/>
          </p:nvPr>
        </p:nvSpPr>
        <p:spPr/>
        <p:txBody>
          <a:bodyPr>
            <a:normAutofit/>
          </a:bodyPr>
          <a:lstStyle/>
          <a:p>
            <a:r>
              <a:rPr lang="en-US" b="1" dirty="0"/>
              <a:t>PESTEL (UK Evidence, 2024–2025)</a:t>
            </a:r>
            <a:endParaRPr lang="en-US" dirty="0"/>
          </a:p>
        </p:txBody>
      </p:sp>
      <p:pic>
        <p:nvPicPr>
          <p:cNvPr id="12" name="Picture Placeholder 11" descr="Deep blue sound waves">
            <a:extLst>
              <a:ext uri="{FF2B5EF4-FFF2-40B4-BE49-F238E27FC236}">
                <a16:creationId xmlns:a16="http://schemas.microsoft.com/office/drawing/2014/main" id="{4AF75B1F-0707-09E9-A963-4D63282DCA9B}"/>
              </a:ext>
            </a:extLst>
          </p:cNvPr>
          <p:cNvPicPr>
            <a:picLocks noGrp="1" noChangeAspect="1"/>
          </p:cNvPicPr>
          <p:nvPr>
            <p:ph type="pic" sz="quarter" idx="13"/>
          </p:nvPr>
        </p:nvPicPr>
        <p:blipFill rotWithShape="1">
          <a:blip r:embed="rId3" cstate="email">
            <a:extLst>
              <a:ext uri="{28A0092B-C50C-407E-A947-70E740481C1C}">
                <a14:useLocalDpi xmlns:a14="http://schemas.microsoft.com/office/drawing/2010/main"/>
              </a:ext>
            </a:extLst>
          </a:blip>
          <a:srcRect/>
          <a:stretch/>
        </p:blipFill>
        <p:spPr>
          <a:xfrm>
            <a:off x="0" y="1"/>
            <a:ext cx="4023360" cy="6858000"/>
          </a:xfrm>
          <a:blipFill dpi="0" rotWithShape="1">
            <a:blip r:embed="rId4" cstate="email">
              <a:extLst>
                <a:ext uri="{28A0092B-C50C-407E-A947-70E740481C1C}">
                  <a14:useLocalDpi xmlns:a14="http://schemas.microsoft.com/office/drawing/2010/main"/>
                </a:ext>
              </a:extLst>
            </a:blip>
            <a:srcRect/>
            <a:stretch>
              <a:fillRect/>
            </a:stretch>
          </a:blipFill>
        </p:spPr>
      </p:pic>
      <p:sp>
        <p:nvSpPr>
          <p:cNvPr id="10" name="Content Placeholder 9">
            <a:extLst>
              <a:ext uri="{FF2B5EF4-FFF2-40B4-BE49-F238E27FC236}">
                <a16:creationId xmlns:a16="http://schemas.microsoft.com/office/drawing/2014/main" id="{8E9AC761-6A76-C5A4-4BE3-D371C92436F4}"/>
              </a:ext>
            </a:extLst>
          </p:cNvPr>
          <p:cNvSpPr>
            <a:spLocks noGrp="1"/>
          </p:cNvSpPr>
          <p:nvPr>
            <p:ph sz="quarter" idx="14"/>
          </p:nvPr>
        </p:nvSpPr>
        <p:spPr/>
        <p:txBody>
          <a:bodyPr>
            <a:noAutofit/>
          </a:bodyPr>
          <a:lstStyle/>
          <a:p>
            <a:pPr marL="0" indent="0">
              <a:buNone/>
            </a:pPr>
            <a:r>
              <a:rPr lang="en-US" sz="1600" b="1" dirty="0">
                <a:latin typeface="Times New Roman" panose="02020603050405020304" pitchFamily="18" charset="0"/>
                <a:cs typeface="Times New Roman" panose="02020603050405020304" pitchFamily="18" charset="0"/>
              </a:rPr>
              <a:t>Economic:</a:t>
            </a:r>
            <a:r>
              <a:rPr lang="en-US" sz="1600" dirty="0">
                <a:latin typeface="Times New Roman" panose="02020603050405020304" pitchFamily="18" charset="0"/>
                <a:cs typeface="Times New Roman" panose="02020603050405020304" pitchFamily="18" charset="0"/>
              </a:rPr>
              <a:t> Food/non-alcoholic CPI rose to ~5% Aug 2025; budgets remain tight. Bank Rate ~4% after cuts from 4.25% still restrains demand.</a:t>
            </a:r>
            <a:br>
              <a:rPr lang="en-US" sz="1600" dirty="0">
                <a:latin typeface="Times New Roman" panose="02020603050405020304" pitchFamily="18" charset="0"/>
                <a:cs typeface="Times New Roman" panose="02020603050405020304" pitchFamily="18" charset="0"/>
              </a:rPr>
            </a:br>
            <a:r>
              <a:rPr lang="en-US" sz="1600" b="1" dirty="0">
                <a:latin typeface="Times New Roman" panose="02020603050405020304" pitchFamily="18" charset="0"/>
                <a:cs typeface="Times New Roman" panose="02020603050405020304" pitchFamily="18" charset="0"/>
              </a:rPr>
              <a:t>Political/Legal:</a:t>
            </a:r>
            <a:r>
              <a:rPr lang="en-US" sz="1600" dirty="0">
                <a:latin typeface="Times New Roman" panose="02020603050405020304" pitchFamily="18" charset="0"/>
                <a:cs typeface="Times New Roman" panose="02020603050405020304" pitchFamily="18" charset="0"/>
              </a:rPr>
              <a:t> National Living Wage rises to </a:t>
            </a:r>
            <a:r>
              <a:rPr lang="en-US" sz="1600" b="1" dirty="0">
                <a:latin typeface="Times New Roman" panose="02020603050405020304" pitchFamily="18" charset="0"/>
                <a:cs typeface="Times New Roman" panose="02020603050405020304" pitchFamily="18" charset="0"/>
              </a:rPr>
              <a:t>£12.21</a:t>
            </a:r>
            <a:r>
              <a:rPr lang="en-US" sz="1600" dirty="0">
                <a:latin typeface="Times New Roman" panose="02020603050405020304" pitchFamily="18" charset="0"/>
                <a:cs typeface="Times New Roman" panose="02020603050405020304" pitchFamily="18" charset="0"/>
              </a:rPr>
              <a:t> (Apr 2025) lifting payroll costs.</a:t>
            </a:r>
            <a:br>
              <a:rPr lang="en-US" sz="1600" dirty="0">
                <a:latin typeface="Times New Roman" panose="02020603050405020304" pitchFamily="18" charset="0"/>
                <a:cs typeface="Times New Roman" panose="02020603050405020304" pitchFamily="18" charset="0"/>
              </a:rPr>
            </a:br>
            <a:r>
              <a:rPr lang="en-US" sz="1600" b="1" dirty="0">
                <a:latin typeface="Times New Roman" panose="02020603050405020304" pitchFamily="18" charset="0"/>
                <a:cs typeface="Times New Roman" panose="02020603050405020304" pitchFamily="18" charset="0"/>
              </a:rPr>
              <a:t>Technological:</a:t>
            </a:r>
            <a:r>
              <a:rPr lang="en-US" sz="1600" dirty="0">
                <a:latin typeface="Times New Roman" panose="02020603050405020304" pitchFamily="18" charset="0"/>
                <a:cs typeface="Times New Roman" panose="02020603050405020304" pitchFamily="18" charset="0"/>
              </a:rPr>
              <a:t> Non-store retail volumes rose in 2025; online share of non-food remains structurally high.</a:t>
            </a:r>
            <a:br>
              <a:rPr lang="en-US" sz="1600" dirty="0">
                <a:latin typeface="Times New Roman" panose="02020603050405020304" pitchFamily="18" charset="0"/>
                <a:cs typeface="Times New Roman" panose="02020603050405020304" pitchFamily="18" charset="0"/>
              </a:rPr>
            </a:br>
            <a:r>
              <a:rPr lang="en-US" sz="1600" b="1" dirty="0">
                <a:latin typeface="Times New Roman" panose="02020603050405020304" pitchFamily="18" charset="0"/>
                <a:cs typeface="Times New Roman" panose="02020603050405020304" pitchFamily="18" charset="0"/>
              </a:rPr>
              <a:t>Environmental:</a:t>
            </a:r>
            <a:r>
              <a:rPr lang="en-US" sz="1600" dirty="0">
                <a:latin typeface="Times New Roman" panose="02020603050405020304" pitchFamily="18" charset="0"/>
                <a:cs typeface="Times New Roman" panose="02020603050405020304" pitchFamily="18" charset="0"/>
              </a:rPr>
              <a:t> Weather volatility shifted retail patterns; category seasonality remains pronounced.</a:t>
            </a:r>
            <a:br>
              <a:rPr lang="en-US" sz="1600" dirty="0">
                <a:latin typeface="Times New Roman" panose="02020603050405020304" pitchFamily="18" charset="0"/>
                <a:cs typeface="Times New Roman" panose="02020603050405020304" pitchFamily="18" charset="0"/>
              </a:rPr>
            </a:br>
            <a:r>
              <a:rPr lang="en-US" sz="1600" b="1" dirty="0">
                <a:latin typeface="Times New Roman" panose="02020603050405020304" pitchFamily="18" charset="0"/>
                <a:cs typeface="Times New Roman" panose="02020603050405020304" pitchFamily="18" charset="0"/>
              </a:rPr>
              <a:t>Trade:</a:t>
            </a:r>
            <a:r>
              <a:rPr lang="en-US" sz="1600" dirty="0">
                <a:latin typeface="Times New Roman" panose="02020603050405020304" pitchFamily="18" charset="0"/>
                <a:cs typeface="Times New Roman" panose="02020603050405020304" pitchFamily="18" charset="0"/>
              </a:rPr>
              <a:t> UK suspended </a:t>
            </a:r>
            <a:r>
              <a:rPr lang="en-US" sz="1600" b="1" dirty="0">
                <a:latin typeface="Times New Roman" panose="02020603050405020304" pitchFamily="18" charset="0"/>
                <a:cs typeface="Times New Roman" panose="02020603050405020304" pitchFamily="18" charset="0"/>
              </a:rPr>
              <a:t>cut-flower tariffs</a:t>
            </a:r>
            <a:r>
              <a:rPr lang="en-US" sz="1600" dirty="0">
                <a:latin typeface="Times New Roman" panose="02020603050405020304" pitchFamily="18" charset="0"/>
                <a:cs typeface="Times New Roman" panose="02020603050405020304" pitchFamily="18" charset="0"/>
              </a:rPr>
              <a:t> to June 2026, easing some import costs (esp. via Netherlands auctions).</a:t>
            </a:r>
            <a:br>
              <a:rPr lang="en-US" sz="1600" dirty="0">
                <a:latin typeface="Times New Roman" panose="02020603050405020304" pitchFamily="18" charset="0"/>
                <a:cs typeface="Times New Roman" panose="02020603050405020304" pitchFamily="18" charset="0"/>
              </a:rPr>
            </a:br>
            <a:r>
              <a:rPr lang="en-US" sz="1600" b="1" dirty="0">
                <a:latin typeface="Times New Roman" panose="02020603050405020304" pitchFamily="18" charset="0"/>
                <a:cs typeface="Times New Roman" panose="02020603050405020304" pitchFamily="18" charset="0"/>
              </a:rPr>
              <a:t>Social:</a:t>
            </a:r>
            <a:r>
              <a:rPr lang="en-US" sz="1600" dirty="0">
                <a:latin typeface="Times New Roman" panose="02020603050405020304" pitchFamily="18" charset="0"/>
                <a:cs typeface="Times New Roman" panose="02020603050405020304" pitchFamily="18" charset="0"/>
              </a:rPr>
              <a:t> Footfall flat to negative YoY at times; high street under pressure. (ONS, 2025a; BoE, 2025; GOV.UK, 2024; BRC, 2025a; ).</a:t>
            </a:r>
            <a:endParaRPr lang="en-US" sz="1200" dirty="0">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87F9B112-87BD-FD4D-DA14-3079193BB5AF}"/>
              </a:ext>
            </a:extLst>
          </p:cNvPr>
          <p:cNvSpPr>
            <a:spLocks noGrp="1"/>
          </p:cNvSpPr>
          <p:nvPr>
            <p:ph type="sldNum" sz="quarter" idx="17"/>
          </p:nvPr>
        </p:nvSpPr>
        <p:spPr/>
        <p:txBody>
          <a:bodyPr/>
          <a:lstStyle/>
          <a:p>
            <a:fld id="{CC057153-B650-4DEB-B370-79DDCFDCE934}" type="slidenum">
              <a:rPr lang="en-US" smtClean="0"/>
              <a:t>6</a:t>
            </a:fld>
            <a:endParaRPr lang="en-US" dirty="0"/>
          </a:p>
        </p:txBody>
      </p:sp>
    </p:spTree>
    <p:extLst>
      <p:ext uri="{BB962C8B-B14F-4D97-AF65-F5344CB8AC3E}">
        <p14:creationId xmlns:p14="http://schemas.microsoft.com/office/powerpoint/2010/main" val="3476475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9F024-36EC-1AAE-B6AF-BA850C35A42E}"/>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6D547EB2-D8D0-67CF-CFA3-C79B0A5FA775}"/>
              </a:ext>
            </a:extLst>
          </p:cNvPr>
          <p:cNvSpPr>
            <a:spLocks noGrp="1"/>
          </p:cNvSpPr>
          <p:nvPr>
            <p:ph type="title"/>
          </p:nvPr>
        </p:nvSpPr>
        <p:spPr/>
        <p:txBody>
          <a:bodyPr>
            <a:normAutofit fontScale="90000"/>
          </a:bodyPr>
          <a:lstStyle/>
          <a:p>
            <a:r>
              <a:rPr lang="en-US" b="1" dirty="0"/>
              <a:t>Cost Pressures: Wages &amp; Energy (PESTEL deep-dive)</a:t>
            </a:r>
            <a:endParaRPr lang="en-US" dirty="0"/>
          </a:p>
        </p:txBody>
      </p:sp>
      <p:pic>
        <p:nvPicPr>
          <p:cNvPr id="12" name="Picture Placeholder 11" descr="Deep blue sound waves">
            <a:extLst>
              <a:ext uri="{FF2B5EF4-FFF2-40B4-BE49-F238E27FC236}">
                <a16:creationId xmlns:a16="http://schemas.microsoft.com/office/drawing/2014/main" id="{BEC9035D-27EB-2321-7F62-AE8AA29F5CD1}"/>
              </a:ext>
            </a:extLst>
          </p:cNvPr>
          <p:cNvPicPr>
            <a:picLocks noGrp="1" noChangeAspect="1"/>
          </p:cNvPicPr>
          <p:nvPr>
            <p:ph type="pic" sz="quarter" idx="13"/>
          </p:nvPr>
        </p:nvPicPr>
        <p:blipFill rotWithShape="1">
          <a:blip r:embed="rId3" cstate="email">
            <a:extLst>
              <a:ext uri="{28A0092B-C50C-407E-A947-70E740481C1C}">
                <a14:useLocalDpi xmlns:a14="http://schemas.microsoft.com/office/drawing/2010/main"/>
              </a:ext>
            </a:extLst>
          </a:blip>
          <a:srcRect/>
          <a:stretch/>
        </p:blipFill>
        <p:spPr>
          <a:xfrm>
            <a:off x="0" y="1"/>
            <a:ext cx="4023360" cy="6858000"/>
          </a:xfrm>
          <a:blipFill dpi="0" rotWithShape="1">
            <a:blip r:embed="rId4" cstate="email">
              <a:extLst>
                <a:ext uri="{28A0092B-C50C-407E-A947-70E740481C1C}">
                  <a14:useLocalDpi xmlns:a14="http://schemas.microsoft.com/office/drawing/2010/main"/>
                </a:ext>
              </a:extLst>
            </a:blip>
            <a:srcRect/>
            <a:stretch>
              <a:fillRect/>
            </a:stretch>
          </a:blipFill>
        </p:spPr>
      </p:pic>
      <p:sp>
        <p:nvSpPr>
          <p:cNvPr id="10" name="Content Placeholder 9">
            <a:extLst>
              <a:ext uri="{FF2B5EF4-FFF2-40B4-BE49-F238E27FC236}">
                <a16:creationId xmlns:a16="http://schemas.microsoft.com/office/drawing/2014/main" id="{51AE1285-DE79-04B1-4E42-DDB7DB3BC855}"/>
              </a:ext>
            </a:extLst>
          </p:cNvPr>
          <p:cNvSpPr>
            <a:spLocks noGrp="1"/>
          </p:cNvSpPr>
          <p:nvPr>
            <p:ph sz="quarter" idx="14"/>
          </p:nvPr>
        </p:nvSpPr>
        <p:spPr/>
        <p:txBody>
          <a:bodyPr>
            <a:noAutofit/>
          </a:bodyPr>
          <a:lstStyle/>
          <a:p>
            <a:pPr marL="0" indent="0">
              <a:buNone/>
            </a:pPr>
            <a:r>
              <a:rPr lang="en-US" sz="1800" b="1" dirty="0">
                <a:latin typeface="Times New Roman" panose="02020603050405020304" pitchFamily="18" charset="0"/>
                <a:cs typeface="Times New Roman" panose="02020603050405020304" pitchFamily="18" charset="0"/>
              </a:rPr>
              <a:t>Labour:</a:t>
            </a:r>
            <a:r>
              <a:rPr lang="en-US" sz="1800" dirty="0">
                <a:latin typeface="Times New Roman" panose="02020603050405020304" pitchFamily="18" charset="0"/>
                <a:cs typeface="Times New Roman" panose="02020603050405020304" pitchFamily="18" charset="0"/>
              </a:rPr>
              <a:t> NLW to </a:t>
            </a:r>
            <a:r>
              <a:rPr lang="en-US" sz="1800" b="1" dirty="0">
                <a:latin typeface="Times New Roman" panose="02020603050405020304" pitchFamily="18" charset="0"/>
                <a:cs typeface="Times New Roman" panose="02020603050405020304" pitchFamily="18" charset="0"/>
              </a:rPr>
              <a:t>£12.21</a:t>
            </a:r>
            <a:r>
              <a:rPr lang="en-US" sz="1800" dirty="0">
                <a:latin typeface="Times New Roman" panose="02020603050405020304" pitchFamily="18" charset="0"/>
                <a:cs typeface="Times New Roman" panose="02020603050405020304" pitchFamily="18" charset="0"/>
              </a:rPr>
              <a:t> (21+) from Apr 2025; 18–20 rate </a:t>
            </a:r>
            <a:r>
              <a:rPr lang="en-US" sz="1800" b="1" dirty="0">
                <a:latin typeface="Times New Roman" panose="02020603050405020304" pitchFamily="18" charset="0"/>
                <a:cs typeface="Times New Roman" panose="02020603050405020304" pitchFamily="18" charset="0"/>
              </a:rPr>
              <a:t>£10.00</a:t>
            </a:r>
            <a:r>
              <a:rPr lang="en-US" sz="1800" dirty="0">
                <a:latin typeface="Times New Roman" panose="02020603050405020304" pitchFamily="18" charset="0"/>
                <a:cs typeface="Times New Roman" panose="02020603050405020304" pitchFamily="18" charset="0"/>
              </a:rPr>
              <a:t>—narrowing gaps, raising wage floors in retail.</a:t>
            </a:r>
            <a:br>
              <a:rPr lang="en-US" sz="1800"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Energy:</a:t>
            </a:r>
            <a:r>
              <a:rPr lang="en-US" sz="1800" dirty="0">
                <a:latin typeface="Times New Roman" panose="02020603050405020304" pitchFamily="18" charset="0"/>
                <a:cs typeface="Times New Roman" panose="02020603050405020304" pitchFamily="18" charset="0"/>
              </a:rPr>
              <a:t> Government series show industrial/business energy prices remained elevated post-crisis despite easing wholesale volatility; SMEs report higher baselines vs 2021.</a:t>
            </a:r>
            <a:br>
              <a:rPr lang="en-US" sz="1800"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Implication:</a:t>
            </a:r>
            <a:r>
              <a:rPr lang="en-US" sz="1800" dirty="0">
                <a:latin typeface="Times New Roman" panose="02020603050405020304" pitchFamily="18" charset="0"/>
                <a:cs typeface="Times New Roman" panose="02020603050405020304" pitchFamily="18" charset="0"/>
              </a:rPr>
              <a:t> For a labour- and energy-exposed retailer (conditioning/cold-chain for flowers), unit economics tighten—forcing either price increases or margin squeeze amid weak demand. (DESNZ, 2025; </a:t>
            </a:r>
            <a:r>
              <a:rPr lang="en-US" sz="1800" dirty="0" err="1">
                <a:latin typeface="Times New Roman" panose="02020603050405020304" pitchFamily="18" charset="0"/>
                <a:cs typeface="Times New Roman" panose="02020603050405020304" pitchFamily="18" charset="0"/>
              </a:rPr>
              <a:t>Uswitch</a:t>
            </a:r>
            <a:r>
              <a:rPr lang="en-US" sz="1800" dirty="0">
                <a:latin typeface="Times New Roman" panose="02020603050405020304" pitchFamily="18" charset="0"/>
                <a:cs typeface="Times New Roman" panose="02020603050405020304" pitchFamily="18" charset="0"/>
              </a:rPr>
              <a:t>, 2025).</a:t>
            </a:r>
          </a:p>
          <a:p>
            <a:pPr marL="0" indent="0">
              <a:buNone/>
            </a:pPr>
            <a:endParaRPr lang="en-US" sz="1200" dirty="0"/>
          </a:p>
        </p:txBody>
      </p:sp>
      <p:sp>
        <p:nvSpPr>
          <p:cNvPr id="7" name="Slide Number Placeholder 6">
            <a:extLst>
              <a:ext uri="{FF2B5EF4-FFF2-40B4-BE49-F238E27FC236}">
                <a16:creationId xmlns:a16="http://schemas.microsoft.com/office/drawing/2014/main" id="{F7B5C25B-5403-61B8-9643-C9247F9CBD5C}"/>
              </a:ext>
            </a:extLst>
          </p:cNvPr>
          <p:cNvSpPr>
            <a:spLocks noGrp="1"/>
          </p:cNvSpPr>
          <p:nvPr>
            <p:ph type="sldNum" sz="quarter" idx="17"/>
          </p:nvPr>
        </p:nvSpPr>
        <p:spPr/>
        <p:txBody>
          <a:bodyPr/>
          <a:lstStyle/>
          <a:p>
            <a:fld id="{CC057153-B650-4DEB-B370-79DDCFDCE934}" type="slidenum">
              <a:rPr lang="en-US" smtClean="0"/>
              <a:t>7</a:t>
            </a:fld>
            <a:endParaRPr lang="en-US" dirty="0"/>
          </a:p>
        </p:txBody>
      </p:sp>
    </p:spTree>
    <p:extLst>
      <p:ext uri="{BB962C8B-B14F-4D97-AF65-F5344CB8AC3E}">
        <p14:creationId xmlns:p14="http://schemas.microsoft.com/office/powerpoint/2010/main" val="3149093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C2CFF9-497C-F64E-F140-5980C62B83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51630A-0472-7C54-809D-A195E1E891B8}"/>
              </a:ext>
            </a:extLst>
          </p:cNvPr>
          <p:cNvSpPr>
            <a:spLocks noGrp="1"/>
          </p:cNvSpPr>
          <p:nvPr>
            <p:ph type="title"/>
          </p:nvPr>
        </p:nvSpPr>
        <p:spPr>
          <a:xfrm>
            <a:off x="167200" y="360779"/>
            <a:ext cx="3218171" cy="1851590"/>
          </a:xfrm>
        </p:spPr>
        <p:txBody>
          <a:bodyPr>
            <a:noAutofit/>
          </a:bodyPr>
          <a:lstStyle/>
          <a:p>
            <a:r>
              <a:rPr lang="en-US" b="1" dirty="0"/>
              <a:t>Channel Shift &amp; Demand </a:t>
            </a:r>
            <a:endParaRPr lang="en-US" sz="2400" dirty="0"/>
          </a:p>
        </p:txBody>
      </p:sp>
      <p:sp>
        <p:nvSpPr>
          <p:cNvPr id="7" name="Slide Number Placeholder 6">
            <a:extLst>
              <a:ext uri="{FF2B5EF4-FFF2-40B4-BE49-F238E27FC236}">
                <a16:creationId xmlns:a16="http://schemas.microsoft.com/office/drawing/2014/main" id="{A56C9EC8-3160-9888-7DAE-D111B5CE2D39}"/>
              </a:ext>
            </a:extLst>
          </p:cNvPr>
          <p:cNvSpPr>
            <a:spLocks noGrp="1"/>
          </p:cNvSpPr>
          <p:nvPr>
            <p:ph type="sldNum" sz="quarter" idx="12"/>
          </p:nvPr>
        </p:nvSpPr>
        <p:spPr/>
        <p:txBody>
          <a:bodyPr/>
          <a:lstStyle/>
          <a:p>
            <a:fld id="{0B363F69-2E69-4493-9263-0ED57289E596}" type="slidenum">
              <a:rPr lang="en-US" smtClean="0"/>
              <a:t>8</a:t>
            </a:fld>
            <a:endParaRPr lang="en-US" dirty="0"/>
          </a:p>
        </p:txBody>
      </p:sp>
      <p:sp>
        <p:nvSpPr>
          <p:cNvPr id="4" name="TextBox 3">
            <a:extLst>
              <a:ext uri="{FF2B5EF4-FFF2-40B4-BE49-F238E27FC236}">
                <a16:creationId xmlns:a16="http://schemas.microsoft.com/office/drawing/2014/main" id="{02C04075-1881-378F-11CD-1B6D5C40FB8F}"/>
              </a:ext>
            </a:extLst>
          </p:cNvPr>
          <p:cNvSpPr txBox="1"/>
          <p:nvPr/>
        </p:nvSpPr>
        <p:spPr>
          <a:xfrm>
            <a:off x="338268" y="1807629"/>
            <a:ext cx="6094206" cy="3570849"/>
          </a:xfrm>
          <a:prstGeom prst="rect">
            <a:avLst/>
          </a:prstGeom>
          <a:noFill/>
        </p:spPr>
        <p:txBody>
          <a:bodyPr wrap="square">
            <a:spAutoFit/>
          </a:bodyPr>
          <a:lstStyle/>
          <a:p>
            <a:pPr marL="0" marR="0">
              <a:lnSpc>
                <a:spcPct val="115000"/>
              </a:lnSpc>
              <a:spcAft>
                <a:spcPts val="800"/>
              </a:spcAft>
              <a:buNone/>
            </a:pPr>
            <a:r>
              <a:rPr lang="en-US" b="1" dirty="0">
                <a:latin typeface="Times New Roman" panose="02020603050405020304" pitchFamily="18" charset="0"/>
                <a:cs typeface="Times New Roman" panose="02020603050405020304" pitchFamily="18" charset="0"/>
              </a:rPr>
              <a:t>Non-store growth</a:t>
            </a:r>
            <a:r>
              <a:rPr lang="en-US" dirty="0">
                <a:latin typeface="Times New Roman" panose="02020603050405020304" pitchFamily="18" charset="0"/>
                <a:cs typeface="Times New Roman" panose="02020603050405020304" pitchFamily="18" charset="0"/>
              </a:rPr>
              <a:t>: 2025 saw non-store retail volumes rise; online/non-store share of non-food remains structurally elevated since the pandemic.</a:t>
            </a:r>
            <a:br>
              <a:rPr lang="en-US"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Footfall</a:t>
            </a:r>
            <a:r>
              <a:rPr lang="en-US" dirty="0">
                <a:latin typeface="Times New Roman" panose="02020603050405020304" pitchFamily="18" charset="0"/>
                <a:cs typeface="Times New Roman" panose="02020603050405020304" pitchFamily="18" charset="0"/>
              </a:rPr>
              <a:t>: BRC data show flat to negative YoY footfall in multiple months of 2025; high streets remain fragile.</a:t>
            </a:r>
            <a:br>
              <a:rPr lang="en-US"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Retail volumes</a:t>
            </a:r>
            <a:r>
              <a:rPr lang="en-US" dirty="0">
                <a:latin typeface="Times New Roman" panose="02020603050405020304" pitchFamily="18" charset="0"/>
                <a:cs typeface="Times New Roman" panose="02020603050405020304" pitchFamily="18" charset="0"/>
              </a:rPr>
              <a:t>: Monthly gains (e.g., Aug 2025 +0.5% MoM) coexist with weak quarter-on-quarter momentum.</a:t>
            </a:r>
            <a:br>
              <a:rPr lang="en-US"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Implication</a:t>
            </a:r>
            <a:r>
              <a:rPr lang="en-US" dirty="0">
                <a:latin typeface="Times New Roman" panose="02020603050405020304" pitchFamily="18" charset="0"/>
                <a:cs typeface="Times New Roman" panose="02020603050405020304" pitchFamily="18" charset="0"/>
              </a:rPr>
              <a:t>: Without compelling online, click-and-collect, and subscription/occasion bundles, independent florists risk losing share to digital specialists and supermarkets. (ONS, 2025b; BRC, 2025a; UK Parliament, 2025; Guardian, 2025)</a:t>
            </a:r>
          </a:p>
        </p:txBody>
      </p:sp>
      <p:pic>
        <p:nvPicPr>
          <p:cNvPr id="8194" name="Picture 2" descr="Generated image">
            <a:extLst>
              <a:ext uri="{FF2B5EF4-FFF2-40B4-BE49-F238E27FC236}">
                <a16:creationId xmlns:a16="http://schemas.microsoft.com/office/drawing/2014/main" id="{F7D7A877-0280-8C75-0F2A-E3E91A6588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5984" y="732847"/>
            <a:ext cx="4572000" cy="4645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0965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B999E-098F-A2B2-3AAA-A7C56F7E95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3B3FAE-8130-1D3D-A4D7-6E0A2FCF18E9}"/>
              </a:ext>
            </a:extLst>
          </p:cNvPr>
          <p:cNvSpPr>
            <a:spLocks noGrp="1"/>
          </p:cNvSpPr>
          <p:nvPr>
            <p:ph type="title"/>
          </p:nvPr>
        </p:nvSpPr>
        <p:spPr>
          <a:xfrm>
            <a:off x="167200" y="360779"/>
            <a:ext cx="5491322" cy="1851590"/>
          </a:xfrm>
        </p:spPr>
        <p:txBody>
          <a:bodyPr>
            <a:noAutofit/>
          </a:bodyPr>
          <a:lstStyle/>
          <a:p>
            <a:r>
              <a:rPr lang="en-US" b="1" dirty="0"/>
              <a:t>Supply &amp; Trade Context for Floristry</a:t>
            </a:r>
            <a:endParaRPr lang="en-US" sz="2400" dirty="0"/>
          </a:p>
        </p:txBody>
      </p:sp>
      <p:sp>
        <p:nvSpPr>
          <p:cNvPr id="7" name="Slide Number Placeholder 6">
            <a:extLst>
              <a:ext uri="{FF2B5EF4-FFF2-40B4-BE49-F238E27FC236}">
                <a16:creationId xmlns:a16="http://schemas.microsoft.com/office/drawing/2014/main" id="{0908605C-5394-5D9F-A461-ADB90C3B6EBA}"/>
              </a:ext>
            </a:extLst>
          </p:cNvPr>
          <p:cNvSpPr>
            <a:spLocks noGrp="1"/>
          </p:cNvSpPr>
          <p:nvPr>
            <p:ph type="sldNum" sz="quarter" idx="12"/>
          </p:nvPr>
        </p:nvSpPr>
        <p:spPr/>
        <p:txBody>
          <a:bodyPr/>
          <a:lstStyle/>
          <a:p>
            <a:fld id="{0B363F69-2E69-4493-9263-0ED57289E596}" type="slidenum">
              <a:rPr lang="en-US" smtClean="0"/>
              <a:t>9</a:t>
            </a:fld>
            <a:endParaRPr lang="en-US" dirty="0"/>
          </a:p>
        </p:txBody>
      </p:sp>
      <p:sp>
        <p:nvSpPr>
          <p:cNvPr id="4" name="TextBox 3">
            <a:extLst>
              <a:ext uri="{FF2B5EF4-FFF2-40B4-BE49-F238E27FC236}">
                <a16:creationId xmlns:a16="http://schemas.microsoft.com/office/drawing/2014/main" id="{9EE83479-EBA9-4A35-5208-6BA729E33CC1}"/>
              </a:ext>
            </a:extLst>
          </p:cNvPr>
          <p:cNvSpPr txBox="1"/>
          <p:nvPr/>
        </p:nvSpPr>
        <p:spPr>
          <a:xfrm>
            <a:off x="338268" y="1807629"/>
            <a:ext cx="6094206" cy="3416320"/>
          </a:xfrm>
          <a:prstGeom prst="rect">
            <a:avLst/>
          </a:prstGeom>
          <a:noFill/>
        </p:spPr>
        <p:txBody>
          <a:bodyPr wrap="square">
            <a:spAutoFit/>
          </a:bodyPr>
          <a:lstStyle/>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UK depends on </a:t>
            </a:r>
            <a:r>
              <a:rPr lang="en-US" b="1" dirty="0">
                <a:latin typeface="Times New Roman" panose="02020603050405020304" pitchFamily="18" charset="0"/>
                <a:cs typeface="Times New Roman" panose="02020603050405020304" pitchFamily="18" charset="0"/>
              </a:rPr>
              <a:t>imported cut flowers</a:t>
            </a:r>
            <a:r>
              <a:rPr lang="en-US" dirty="0">
                <a:latin typeface="Times New Roman" panose="02020603050405020304" pitchFamily="18" charset="0"/>
                <a:cs typeface="Times New Roman" panose="02020603050405020304" pitchFamily="18" charset="0"/>
              </a:rPr>
              <a:t>, largely routed via </a:t>
            </a:r>
            <a:r>
              <a:rPr lang="en-US" b="1" dirty="0">
                <a:latin typeface="Times New Roman" panose="02020603050405020304" pitchFamily="18" charset="0"/>
                <a:cs typeface="Times New Roman" panose="02020603050405020304" pitchFamily="18" charset="0"/>
              </a:rPr>
              <a:t>Netherlands auctions</a:t>
            </a:r>
            <a:r>
              <a:rPr lang="en-US" dirty="0">
                <a:latin typeface="Times New Roman" panose="02020603050405020304" pitchFamily="18" charset="0"/>
                <a:cs typeface="Times New Roman" panose="02020603050405020304" pitchFamily="18" charset="0"/>
              </a:rPr>
              <a:t>; significant volumes also from </a:t>
            </a:r>
            <a:r>
              <a:rPr lang="en-US" b="1" dirty="0">
                <a:latin typeface="Times New Roman" panose="02020603050405020304" pitchFamily="18" charset="0"/>
                <a:cs typeface="Times New Roman" panose="02020603050405020304" pitchFamily="18" charset="0"/>
              </a:rPr>
              <a:t>Kenya</a:t>
            </a:r>
            <a:r>
              <a:rPr lang="en-US" dirty="0">
                <a:latin typeface="Times New Roman" panose="02020603050405020304" pitchFamily="18" charset="0"/>
                <a:cs typeface="Times New Roman" panose="02020603050405020304" pitchFamily="18" charset="0"/>
              </a:rPr>
              <a:t> and others. Tariff suspension (Apr 2024–Jun 2026) reduces landed costs (previous UKGT up to 8%). </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However, exchange rates, freight, and energy still influence wholesale prices, and cold-chain losses can rise with volatility. </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For a Norwich florist, supplier terms and delivery reliability critically affect markdown and waste.</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The category’s event-driven spikes (Mother’s Day, weddings, funerals) add demand clustering risk. (GOV.UK, 2024; Committees UK, 2018; HTA, 2025a)</a:t>
            </a:r>
          </a:p>
        </p:txBody>
      </p:sp>
      <p:pic>
        <p:nvPicPr>
          <p:cNvPr id="7170" name="Picture 2" descr="Generated image">
            <a:extLst>
              <a:ext uri="{FF2B5EF4-FFF2-40B4-BE49-F238E27FC236}">
                <a16:creationId xmlns:a16="http://schemas.microsoft.com/office/drawing/2014/main" id="{A7D2B9A7-BC29-7136-C801-F424B97CE8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7470" y="1659420"/>
            <a:ext cx="4635958" cy="3623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0478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0300A-B299-2BCD-9BF0-26845CAA30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966E55-C4C5-23D7-E56C-0E0990DB86B6}"/>
              </a:ext>
            </a:extLst>
          </p:cNvPr>
          <p:cNvSpPr>
            <a:spLocks noGrp="1"/>
          </p:cNvSpPr>
          <p:nvPr>
            <p:ph type="title"/>
          </p:nvPr>
        </p:nvSpPr>
        <p:spPr>
          <a:xfrm>
            <a:off x="167200" y="360779"/>
            <a:ext cx="5491322" cy="1851590"/>
          </a:xfrm>
        </p:spPr>
        <p:txBody>
          <a:bodyPr>
            <a:noAutofit/>
          </a:bodyPr>
          <a:lstStyle/>
          <a:p>
            <a:r>
              <a:rPr lang="en-US" b="1" dirty="0"/>
              <a:t>Fishbone (Ishikawa): Concept &amp; Rationale</a:t>
            </a:r>
            <a:endParaRPr lang="en-US" sz="2400" dirty="0"/>
          </a:p>
        </p:txBody>
      </p:sp>
      <p:sp>
        <p:nvSpPr>
          <p:cNvPr id="7" name="Slide Number Placeholder 6">
            <a:extLst>
              <a:ext uri="{FF2B5EF4-FFF2-40B4-BE49-F238E27FC236}">
                <a16:creationId xmlns:a16="http://schemas.microsoft.com/office/drawing/2014/main" id="{738A3FC1-11BE-0937-643B-9B1D0F240475}"/>
              </a:ext>
            </a:extLst>
          </p:cNvPr>
          <p:cNvSpPr>
            <a:spLocks noGrp="1"/>
          </p:cNvSpPr>
          <p:nvPr>
            <p:ph type="sldNum" sz="quarter" idx="12"/>
          </p:nvPr>
        </p:nvSpPr>
        <p:spPr/>
        <p:txBody>
          <a:bodyPr/>
          <a:lstStyle/>
          <a:p>
            <a:fld id="{0B363F69-2E69-4493-9263-0ED57289E596}" type="slidenum">
              <a:rPr lang="en-US" smtClean="0"/>
              <a:t>10</a:t>
            </a:fld>
            <a:endParaRPr lang="en-US" dirty="0"/>
          </a:p>
        </p:txBody>
      </p:sp>
      <p:pic>
        <p:nvPicPr>
          <p:cNvPr id="3" name="Picture 2">
            <a:extLst>
              <a:ext uri="{FF2B5EF4-FFF2-40B4-BE49-F238E27FC236}">
                <a16:creationId xmlns:a16="http://schemas.microsoft.com/office/drawing/2014/main" id="{C7652406-A291-0BEF-B48B-9DAC8058D9B8}"/>
              </a:ext>
            </a:extLst>
          </p:cNvPr>
          <p:cNvPicPr>
            <a:picLocks noChangeAspect="1"/>
          </p:cNvPicPr>
          <p:nvPr/>
        </p:nvPicPr>
        <p:blipFill>
          <a:blip r:embed="rId3"/>
          <a:stretch>
            <a:fillRect/>
          </a:stretch>
        </p:blipFill>
        <p:spPr>
          <a:xfrm>
            <a:off x="130182" y="1580153"/>
            <a:ext cx="11327802" cy="4634062"/>
          </a:xfrm>
          <a:prstGeom prst="rect">
            <a:avLst/>
          </a:prstGeom>
        </p:spPr>
      </p:pic>
      <p:sp>
        <p:nvSpPr>
          <p:cNvPr id="9" name="TextBox 8">
            <a:extLst>
              <a:ext uri="{FF2B5EF4-FFF2-40B4-BE49-F238E27FC236}">
                <a16:creationId xmlns:a16="http://schemas.microsoft.com/office/drawing/2014/main" id="{21F401A7-B2B4-735F-55FF-9CEFAE9520F0}"/>
              </a:ext>
            </a:extLst>
          </p:cNvPr>
          <p:cNvSpPr txBox="1"/>
          <p:nvPr/>
        </p:nvSpPr>
        <p:spPr>
          <a:xfrm>
            <a:off x="594361" y="6017564"/>
            <a:ext cx="6094206" cy="385362"/>
          </a:xfrm>
          <a:prstGeom prst="rect">
            <a:avLst/>
          </a:prstGeom>
          <a:noFill/>
        </p:spPr>
        <p:txBody>
          <a:bodyPr wrap="square">
            <a:spAutoFit/>
          </a:bodyPr>
          <a:lstStyle/>
          <a:p>
            <a:pPr marL="0" marR="0">
              <a:lnSpc>
                <a:spcPct val="115000"/>
              </a:lnSpc>
              <a:spcAft>
                <a:spcPts val="800"/>
              </a:spcAft>
              <a:buNone/>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(Birmingham City University, 2025a).</a:t>
            </a:r>
          </a:p>
        </p:txBody>
      </p:sp>
    </p:spTree>
    <p:extLst>
      <p:ext uri="{BB962C8B-B14F-4D97-AF65-F5344CB8AC3E}">
        <p14:creationId xmlns:p14="http://schemas.microsoft.com/office/powerpoint/2010/main" val="1016400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7AE33-22A4-D663-77C0-9B7B2D0D57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7FC4C0-4952-AA01-26E6-34E97907F51B}"/>
              </a:ext>
            </a:extLst>
          </p:cNvPr>
          <p:cNvSpPr>
            <a:spLocks noGrp="1"/>
          </p:cNvSpPr>
          <p:nvPr>
            <p:ph type="title"/>
          </p:nvPr>
        </p:nvSpPr>
        <p:spPr>
          <a:xfrm>
            <a:off x="167200" y="360779"/>
            <a:ext cx="6889816" cy="1077239"/>
          </a:xfrm>
        </p:spPr>
        <p:txBody>
          <a:bodyPr>
            <a:noAutofit/>
          </a:bodyPr>
          <a:lstStyle/>
          <a:p>
            <a:r>
              <a:rPr lang="en-US" b="1" dirty="0"/>
              <a:t>Fishbone (Applied to Green Haven)</a:t>
            </a:r>
            <a:endParaRPr lang="en-US" sz="2400" dirty="0"/>
          </a:p>
        </p:txBody>
      </p:sp>
      <p:sp>
        <p:nvSpPr>
          <p:cNvPr id="7" name="Slide Number Placeholder 6">
            <a:extLst>
              <a:ext uri="{FF2B5EF4-FFF2-40B4-BE49-F238E27FC236}">
                <a16:creationId xmlns:a16="http://schemas.microsoft.com/office/drawing/2014/main" id="{240C98CF-846E-DBA7-99DA-20FEE4348042}"/>
              </a:ext>
            </a:extLst>
          </p:cNvPr>
          <p:cNvSpPr>
            <a:spLocks noGrp="1"/>
          </p:cNvSpPr>
          <p:nvPr>
            <p:ph type="sldNum" sz="quarter" idx="12"/>
          </p:nvPr>
        </p:nvSpPr>
        <p:spPr/>
        <p:txBody>
          <a:bodyPr/>
          <a:lstStyle/>
          <a:p>
            <a:fld id="{0B363F69-2E69-4493-9263-0ED57289E596}" type="slidenum">
              <a:rPr lang="en-US" smtClean="0"/>
              <a:t>11</a:t>
            </a:fld>
            <a:endParaRPr lang="en-US" dirty="0"/>
          </a:p>
        </p:txBody>
      </p:sp>
      <p:sp>
        <p:nvSpPr>
          <p:cNvPr id="8" name="TextBox 7">
            <a:extLst>
              <a:ext uri="{FF2B5EF4-FFF2-40B4-BE49-F238E27FC236}">
                <a16:creationId xmlns:a16="http://schemas.microsoft.com/office/drawing/2014/main" id="{04475BC9-3D33-BBBB-DEFA-4DD90D71A11C}"/>
              </a:ext>
            </a:extLst>
          </p:cNvPr>
          <p:cNvSpPr txBox="1"/>
          <p:nvPr/>
        </p:nvSpPr>
        <p:spPr>
          <a:xfrm>
            <a:off x="349577" y="1438018"/>
            <a:ext cx="6094206" cy="4526496"/>
          </a:xfrm>
          <a:prstGeom prst="rect">
            <a:avLst/>
          </a:prstGeom>
          <a:noFill/>
        </p:spPr>
        <p:txBody>
          <a:bodyPr wrap="square">
            <a:spAutoFit/>
          </a:bodyPr>
          <a:lstStyle/>
          <a:p>
            <a:pPr marL="0" marR="0">
              <a:lnSpc>
                <a:spcPct val="115000"/>
              </a:lnSpc>
              <a:spcAft>
                <a:spcPts val="800"/>
              </a:spcAft>
              <a:buNone/>
            </a:pP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Market/Customers: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Budget squeeze; uneven footfall (BRC).</a:t>
            </a:r>
            <a:br>
              <a:rPr lang="en-US" sz="1800" kern="100" dirty="0">
                <a:effectLst/>
                <a:latin typeface="Times New Roman" panose="02020603050405020304" pitchFamily="18" charset="0"/>
                <a:ea typeface="Calibri" panose="020F0502020204030204" pitchFamily="34" charset="0"/>
                <a:cs typeface="Arial" panose="020B0604020202020204" pitchFamily="34" charset="0"/>
              </a:rPr>
            </a:b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Place/Channel:</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Under-developed online; non-store growth outpaces stores (ONS).</a:t>
            </a:r>
            <a:br>
              <a:rPr lang="en-US" sz="1800" kern="100" dirty="0">
                <a:effectLst/>
                <a:latin typeface="Times New Roman" panose="02020603050405020304" pitchFamily="18" charset="0"/>
                <a:ea typeface="Calibri" panose="020F0502020204030204" pitchFamily="34" charset="0"/>
                <a:cs typeface="Arial" panose="020B0604020202020204" pitchFamily="34" charset="0"/>
              </a:rPr>
            </a:b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Promotion/Brand:</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Low paid search/local SEO; weak occasion calendars.</a:t>
            </a:r>
            <a:br>
              <a:rPr lang="en-US" sz="1800" kern="100" dirty="0">
                <a:effectLst/>
                <a:latin typeface="Times New Roman" panose="02020603050405020304" pitchFamily="18" charset="0"/>
                <a:ea typeface="Calibri" panose="020F0502020204030204" pitchFamily="34" charset="0"/>
                <a:cs typeface="Arial" panose="020B0604020202020204" pitchFamily="34" charset="0"/>
              </a:rPr>
            </a:b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Products: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No structured bundles/subscriptions; assortment not tuned to seasons/events.</a:t>
            </a:r>
            <a:br>
              <a:rPr lang="en-US" sz="1800" kern="100" dirty="0">
                <a:effectLst/>
                <a:latin typeface="Times New Roman" panose="02020603050405020304" pitchFamily="18" charset="0"/>
                <a:ea typeface="Calibri" panose="020F0502020204030204" pitchFamily="34" charset="0"/>
                <a:cs typeface="Arial" panose="020B0604020202020204" pitchFamily="34" charset="0"/>
              </a:rPr>
            </a:b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Process/Operations: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Cold-chain/waste; supplier MOQs; late cut-off for delivery.</a:t>
            </a:r>
            <a:br>
              <a:rPr lang="en-US" sz="1800" kern="100" dirty="0">
                <a:effectLst/>
                <a:latin typeface="Times New Roman" panose="02020603050405020304" pitchFamily="18" charset="0"/>
                <a:ea typeface="Calibri" panose="020F0502020204030204" pitchFamily="34" charset="0"/>
                <a:cs typeface="Arial" panose="020B0604020202020204" pitchFamily="34" charset="0"/>
              </a:rPr>
            </a:b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Pricing/Costs: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NLW uplift; energy baseline; margin squeeze (GOV.UK; DESNZ).</a:t>
            </a:r>
            <a:br>
              <a:rPr lang="en-US" sz="1800" kern="100" dirty="0">
                <a:effectLst/>
                <a:latin typeface="Times New Roman" panose="02020603050405020304" pitchFamily="18" charset="0"/>
                <a:ea typeface="Calibri" panose="020F0502020204030204" pitchFamily="34" charset="0"/>
                <a:cs typeface="Arial" panose="020B0604020202020204" pitchFamily="34" charset="0"/>
              </a:rPr>
            </a:b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People:</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Limited digital skills/time.</a:t>
            </a:r>
            <a:br>
              <a:rPr lang="en-US" sz="1800" kern="100" dirty="0">
                <a:effectLst/>
                <a:latin typeface="Times New Roman" panose="02020603050405020304" pitchFamily="18" charset="0"/>
                <a:ea typeface="Calibri" panose="020F0502020204030204" pitchFamily="34" charset="0"/>
                <a:cs typeface="Arial" panose="020B0604020202020204" pitchFamily="34" charset="0"/>
              </a:rPr>
            </a:b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Effect:</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Fewer store visits, lower conversion/AOV, higher waste</a:t>
            </a:r>
            <a:r>
              <a:rPr lang="en-US" kern="100" dirty="0">
                <a:latin typeface="Times New Roman" panose="02020603050405020304" pitchFamily="18" charset="0"/>
                <a:ea typeface="Calibri" panose="020F0502020204030204" pitchFamily="34" charset="0"/>
                <a:cs typeface="Arial" panose="020B0604020202020204" pitchFamily="34" charset="0"/>
              </a:rPr>
              <a:t> </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compounding revenue decline. (GOV.UK, 2025; DESNZ, 2025)</a:t>
            </a:r>
          </a:p>
        </p:txBody>
      </p:sp>
      <p:pic>
        <p:nvPicPr>
          <p:cNvPr id="5122" name="Picture 2" descr="Generated image">
            <a:extLst>
              <a:ext uri="{FF2B5EF4-FFF2-40B4-BE49-F238E27FC236}">
                <a16:creationId xmlns:a16="http://schemas.microsoft.com/office/drawing/2014/main" id="{E76EF51D-0FF7-9F73-9585-2ED0F12B6C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393" y="668594"/>
            <a:ext cx="4000106" cy="5112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9216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CFCE3-DC6E-F6B9-D1D1-192CBA9CF5A0}"/>
              </a:ext>
            </a:extLst>
          </p:cNvPr>
          <p:cNvSpPr>
            <a:spLocks noGrp="1"/>
          </p:cNvSpPr>
          <p:nvPr>
            <p:ph type="title"/>
          </p:nvPr>
        </p:nvSpPr>
        <p:spPr>
          <a:xfrm>
            <a:off x="1137525" y="1024275"/>
            <a:ext cx="4187286" cy="1143000"/>
          </a:xfrm>
        </p:spPr>
        <p:txBody>
          <a:bodyPr/>
          <a:lstStyle/>
          <a:p>
            <a:r>
              <a:rPr lang="en-US" dirty="0"/>
              <a:t>Conclusion </a:t>
            </a:r>
          </a:p>
        </p:txBody>
      </p:sp>
      <p:sp>
        <p:nvSpPr>
          <p:cNvPr id="7" name="Slide Number Placeholder 6">
            <a:extLst>
              <a:ext uri="{FF2B5EF4-FFF2-40B4-BE49-F238E27FC236}">
                <a16:creationId xmlns:a16="http://schemas.microsoft.com/office/drawing/2014/main" id="{B7BBEC07-B8C8-DB80-F16E-49C786D747B3}"/>
              </a:ext>
            </a:extLst>
          </p:cNvPr>
          <p:cNvSpPr>
            <a:spLocks noGrp="1"/>
          </p:cNvSpPr>
          <p:nvPr>
            <p:ph type="sldNum" sz="quarter" idx="17"/>
          </p:nvPr>
        </p:nvSpPr>
        <p:spPr/>
        <p:txBody>
          <a:bodyPr/>
          <a:lstStyle/>
          <a:p>
            <a:fld id="{CC057153-B650-4DEB-B370-79DDCFDCE934}" type="slidenum">
              <a:rPr lang="en-US" smtClean="0"/>
              <a:pPr/>
              <a:t>12</a:t>
            </a:fld>
            <a:endParaRPr lang="en-US" dirty="0"/>
          </a:p>
        </p:txBody>
      </p:sp>
      <p:sp>
        <p:nvSpPr>
          <p:cNvPr id="3" name="Content Placeholder 2">
            <a:extLst>
              <a:ext uri="{FF2B5EF4-FFF2-40B4-BE49-F238E27FC236}">
                <a16:creationId xmlns:a16="http://schemas.microsoft.com/office/drawing/2014/main" id="{37ABF710-AFD0-E328-276C-9D331B071C14}"/>
              </a:ext>
            </a:extLst>
          </p:cNvPr>
          <p:cNvSpPr>
            <a:spLocks noGrp="1"/>
          </p:cNvSpPr>
          <p:nvPr>
            <p:ph sz="quarter" idx="14"/>
          </p:nvPr>
        </p:nvSpPr>
        <p:spPr>
          <a:xfrm>
            <a:off x="1138317" y="2419403"/>
            <a:ext cx="4186494" cy="3539595"/>
          </a:xfrm>
        </p:spPr>
        <p:txBody>
          <a:bodyPr>
            <a:normAutofit fontScale="77500" lnSpcReduction="20000"/>
          </a:bodyPr>
          <a:lstStyle/>
          <a:p>
            <a:pPr marL="342900" marR="0" lvl="0" indent="-342900">
              <a:lnSpc>
                <a:spcPct val="115000"/>
              </a:lnSpc>
              <a:spcAft>
                <a:spcPts val="800"/>
              </a:spcAft>
              <a:buFont typeface="+mj-lt"/>
              <a:buAutoNum type="arabicPeriod"/>
              <a:tabLst>
                <a:tab pos="457200" algn="l"/>
              </a:tabLst>
            </a:pPr>
            <a:r>
              <a:rPr lang="en-US" b="1" kern="100" dirty="0">
                <a:latin typeface="Times New Roman" panose="02020603050405020304" pitchFamily="18" charset="0"/>
                <a:ea typeface="Calibri" panose="020F0502020204030204" pitchFamily="34" charset="0"/>
                <a:cs typeface="Arial" panose="020B0604020202020204" pitchFamily="34" charset="0"/>
              </a:rPr>
              <a:t>External pressures </a:t>
            </a:r>
            <a:r>
              <a:rPr lang="en-US" kern="100" dirty="0">
                <a:latin typeface="Times New Roman" panose="02020603050405020304" pitchFamily="18" charset="0"/>
                <a:ea typeface="Calibri" panose="020F0502020204030204" pitchFamily="34" charset="0"/>
                <a:cs typeface="Arial" panose="020B0604020202020204" pitchFamily="34" charset="0"/>
              </a:rPr>
              <a:t>inflation, wages, energy elevate costs; retail demand remains fragile with online share structurally higher.</a:t>
            </a:r>
          </a:p>
          <a:p>
            <a:pPr marL="342900" marR="0" lvl="0" indent="-342900">
              <a:lnSpc>
                <a:spcPct val="115000"/>
              </a:lnSpc>
              <a:spcAft>
                <a:spcPts val="800"/>
              </a:spcAft>
              <a:buFont typeface="+mj-lt"/>
              <a:buAutoNum type="arabicPeriod"/>
              <a:tabLst>
                <a:tab pos="457200" algn="l"/>
              </a:tabLst>
            </a:pPr>
            <a:r>
              <a:rPr lang="en-US" b="1" kern="100" dirty="0">
                <a:latin typeface="Times New Roman" panose="02020603050405020304" pitchFamily="18" charset="0"/>
                <a:ea typeface="Calibri" panose="020F0502020204030204" pitchFamily="34" charset="0"/>
                <a:cs typeface="Arial" panose="020B0604020202020204" pitchFamily="34" charset="0"/>
              </a:rPr>
              <a:t>Category realities </a:t>
            </a:r>
            <a:r>
              <a:rPr lang="en-US" kern="100" dirty="0">
                <a:latin typeface="Times New Roman" panose="02020603050405020304" pitchFamily="18" charset="0"/>
                <a:ea typeface="Calibri" panose="020F0502020204030204" pitchFamily="34" charset="0"/>
                <a:cs typeface="Arial" panose="020B0604020202020204" pitchFamily="34" charset="0"/>
              </a:rPr>
              <a:t>import dependence and cold-chain risks make margins sensitive despite tariff relief to 2026.</a:t>
            </a:r>
          </a:p>
          <a:p>
            <a:pPr marL="342900" marR="0" lvl="0" indent="-342900">
              <a:lnSpc>
                <a:spcPct val="115000"/>
              </a:lnSpc>
              <a:spcAft>
                <a:spcPts val="800"/>
              </a:spcAft>
              <a:buFont typeface="+mj-lt"/>
              <a:buAutoNum type="arabicPeriod"/>
              <a:tabLst>
                <a:tab pos="457200" algn="l"/>
              </a:tabLst>
            </a:pPr>
            <a:r>
              <a:rPr lang="en-US" b="1" kern="100" dirty="0">
                <a:latin typeface="Times New Roman" panose="02020603050405020304" pitchFamily="18" charset="0"/>
                <a:ea typeface="Calibri" panose="020F0502020204030204" pitchFamily="34" charset="0"/>
                <a:cs typeface="Arial" panose="020B0604020202020204" pitchFamily="34" charset="0"/>
              </a:rPr>
              <a:t>Green Haven’s gaps </a:t>
            </a:r>
            <a:r>
              <a:rPr lang="en-US" kern="100" dirty="0">
                <a:latin typeface="Times New Roman" panose="02020603050405020304" pitchFamily="18" charset="0"/>
                <a:ea typeface="Calibri" panose="020F0502020204030204" pitchFamily="34" charset="0"/>
                <a:cs typeface="Arial" panose="020B0604020202020204" pitchFamily="34" charset="0"/>
              </a:rPr>
              <a:t>limited digital presence, event/product architecture, and process discipline intensify exposure to the macro.</a:t>
            </a:r>
          </a:p>
          <a:p>
            <a:pPr marL="342900" marR="0" lvl="0" indent="-342900">
              <a:lnSpc>
                <a:spcPct val="115000"/>
              </a:lnSpc>
              <a:spcAft>
                <a:spcPts val="800"/>
              </a:spcAft>
              <a:buFont typeface="+mj-lt"/>
              <a:buAutoNum type="arabicPeriod"/>
              <a:tabLst>
                <a:tab pos="457200" algn="l"/>
              </a:tabLst>
            </a:pPr>
            <a:r>
              <a:rPr lang="en-US" b="1" kern="100" dirty="0">
                <a:latin typeface="Times New Roman" panose="02020603050405020304" pitchFamily="18" charset="0"/>
                <a:ea typeface="Calibri" panose="020F0502020204030204" pitchFamily="34" charset="0"/>
                <a:cs typeface="Arial" panose="020B0604020202020204" pitchFamily="34" charset="0"/>
              </a:rPr>
              <a:t>Root causes</a:t>
            </a:r>
            <a:r>
              <a:rPr lang="en-US" kern="100" dirty="0">
                <a:latin typeface="Times New Roman" panose="02020603050405020304" pitchFamily="18" charset="0"/>
                <a:ea typeface="Calibri" panose="020F0502020204030204" pitchFamily="34" charset="0"/>
                <a:cs typeface="Arial" panose="020B0604020202020204" pitchFamily="34" charset="0"/>
              </a:rPr>
              <a:t> cluster around </a:t>
            </a:r>
            <a:r>
              <a:rPr lang="en-US" b="1" kern="100" dirty="0">
                <a:latin typeface="Times New Roman" panose="02020603050405020304" pitchFamily="18" charset="0"/>
                <a:ea typeface="Calibri" panose="020F0502020204030204" pitchFamily="34" charset="0"/>
                <a:cs typeface="Arial" panose="020B0604020202020204" pitchFamily="34" charset="0"/>
              </a:rPr>
              <a:t>channel mix</a:t>
            </a:r>
            <a:r>
              <a:rPr lang="en-US" kern="100" dirty="0">
                <a:latin typeface="Times New Roman" panose="02020603050405020304" pitchFamily="18" charset="0"/>
                <a:ea typeface="Calibri" panose="020F0502020204030204" pitchFamily="34" charset="0"/>
                <a:cs typeface="Arial" panose="020B0604020202020204" pitchFamily="34" charset="0"/>
              </a:rPr>
              <a:t>, </a:t>
            </a:r>
            <a:r>
              <a:rPr lang="en-US" b="1" kern="100" dirty="0">
                <a:latin typeface="Times New Roman" panose="02020603050405020304" pitchFamily="18" charset="0"/>
                <a:ea typeface="Calibri" panose="020F0502020204030204" pitchFamily="34" charset="0"/>
                <a:cs typeface="Arial" panose="020B0604020202020204" pitchFamily="34" charset="0"/>
              </a:rPr>
              <a:t>cost/pricing</a:t>
            </a:r>
            <a:r>
              <a:rPr lang="en-US" kern="100" dirty="0">
                <a:latin typeface="Times New Roman" panose="02020603050405020304" pitchFamily="18" charset="0"/>
                <a:ea typeface="Calibri" panose="020F0502020204030204" pitchFamily="34" charset="0"/>
                <a:cs typeface="Arial" panose="020B0604020202020204" pitchFamily="34" charset="0"/>
              </a:rPr>
              <a:t>, and </a:t>
            </a:r>
            <a:r>
              <a:rPr lang="en-US" b="1" kern="100" dirty="0">
                <a:latin typeface="Times New Roman" panose="02020603050405020304" pitchFamily="18" charset="0"/>
                <a:ea typeface="Calibri" panose="020F0502020204030204" pitchFamily="34" charset="0"/>
                <a:cs typeface="Arial" panose="020B0604020202020204" pitchFamily="34" charset="0"/>
              </a:rPr>
              <a:t>waste</a:t>
            </a:r>
            <a:r>
              <a:rPr lang="en-US" kern="100" dirty="0">
                <a:latin typeface="Times New Roman" panose="02020603050405020304" pitchFamily="18" charset="0"/>
                <a:ea typeface="Calibri" panose="020F0502020204030204" pitchFamily="34" charset="0"/>
                <a:cs typeface="Arial" panose="020B0604020202020204" pitchFamily="34" charset="0"/>
              </a:rPr>
              <a:t>; these, not single issues, explain the ~30% decline.</a:t>
            </a:r>
            <a:br>
              <a:rPr lang="en-US" kern="100" dirty="0">
                <a:latin typeface="Times New Roman" panose="02020603050405020304" pitchFamily="18" charset="0"/>
                <a:ea typeface="Calibri" panose="020F0502020204030204" pitchFamily="34" charset="0"/>
                <a:cs typeface="Arial" panose="020B0604020202020204" pitchFamily="34" charset="0"/>
              </a:rPr>
            </a:br>
            <a:r>
              <a:rPr lang="en-US" kern="100" dirty="0">
                <a:latin typeface="Times New Roman" panose="02020603050405020304" pitchFamily="18" charset="0"/>
                <a:ea typeface="Calibri" panose="020F0502020204030204" pitchFamily="34" charset="0"/>
                <a:cs typeface="Arial" panose="020B0604020202020204" pitchFamily="34" charset="0"/>
              </a:rPr>
              <a:t>Implication for Component 2: evidence-led options should target omnichannel reach, event calendars/bundles, waste reduction, and pricing discipline. (ONS, 2025a; GOV.UK, 2024; BRC, 2025a; DESNZ, 2025).</a:t>
            </a:r>
          </a:p>
        </p:txBody>
      </p:sp>
      <p:pic>
        <p:nvPicPr>
          <p:cNvPr id="10" name="Picture Placeholder 9" descr="A dropper dropping liquid into a test tube">
            <a:extLst>
              <a:ext uri="{FF2B5EF4-FFF2-40B4-BE49-F238E27FC236}">
                <a16:creationId xmlns:a16="http://schemas.microsoft.com/office/drawing/2014/main" id="{29E7E89B-DE86-1599-346C-E271E1FBC015}"/>
              </a:ext>
            </a:extLst>
          </p:cNvPr>
          <p:cNvPicPr>
            <a:picLocks noGrp="1" noChangeAspect="1"/>
          </p:cNvPicPr>
          <p:nvPr>
            <p:ph type="pic" sz="quarter" idx="13"/>
          </p:nvPr>
        </p:nvPicPr>
        <p:blipFill rotWithShape="1">
          <a:blip r:embed="rId3" cstate="email">
            <a:extLst>
              <a:ext uri="{28A0092B-C50C-407E-A947-70E740481C1C}">
                <a14:useLocalDpi xmlns:a14="http://schemas.microsoft.com/office/drawing/2010/main"/>
              </a:ext>
            </a:extLst>
          </a:blip>
          <a:srcRect/>
          <a:stretch/>
        </p:blipFill>
        <p:spPr>
          <a:xfrm>
            <a:off x="5745480" y="0"/>
            <a:ext cx="6446520" cy="6858000"/>
          </a:xfrm>
        </p:spPr>
      </p:pic>
      <p:sp>
        <p:nvSpPr>
          <p:cNvPr id="5" name="Rectangle 27">
            <a:extLst>
              <a:ext uri="{FF2B5EF4-FFF2-40B4-BE49-F238E27FC236}">
                <a16:creationId xmlns:a16="http://schemas.microsoft.com/office/drawing/2014/main" id="{50135290-2474-BF24-2B88-CFC273A86253}"/>
              </a:ext>
              <a:ext uri="{C183D7F6-B498-43B3-948B-1728B52AA6E4}">
                <adec:decorative xmlns:adec="http://schemas.microsoft.com/office/drawing/2017/decorative" val="1"/>
              </a:ext>
            </a:extLst>
          </p:cNvPr>
          <p:cNvSpPr/>
          <p:nvPr/>
        </p:nvSpPr>
        <p:spPr>
          <a:xfrm rot="5400000" flipH="1">
            <a:off x="10839706" y="5502898"/>
            <a:ext cx="456100" cy="456100"/>
          </a:xfrm>
          <a:custGeom>
            <a:avLst/>
            <a:gdLst>
              <a:gd name="connsiteX0" fmla="*/ 0 w 1004454"/>
              <a:gd name="connsiteY0" fmla="*/ 0 h 1004454"/>
              <a:gd name="connsiteX1" fmla="*/ 1004454 w 1004454"/>
              <a:gd name="connsiteY1" fmla="*/ 0 h 1004454"/>
              <a:gd name="connsiteX2" fmla="*/ 1004454 w 1004454"/>
              <a:gd name="connsiteY2" fmla="*/ 1004454 h 1004454"/>
              <a:gd name="connsiteX3" fmla="*/ 0 w 1004454"/>
              <a:gd name="connsiteY3" fmla="*/ 1004454 h 1004454"/>
              <a:gd name="connsiteX4" fmla="*/ 0 w 1004454"/>
              <a:gd name="connsiteY4" fmla="*/ 0 h 1004454"/>
              <a:gd name="connsiteX0" fmla="*/ 1004454 w 1095894"/>
              <a:gd name="connsiteY0" fmla="*/ 1004454 h 1095894"/>
              <a:gd name="connsiteX1" fmla="*/ 0 w 1095894"/>
              <a:gd name="connsiteY1" fmla="*/ 1004454 h 1095894"/>
              <a:gd name="connsiteX2" fmla="*/ 0 w 1095894"/>
              <a:gd name="connsiteY2" fmla="*/ 0 h 1095894"/>
              <a:gd name="connsiteX3" fmla="*/ 1004454 w 1095894"/>
              <a:gd name="connsiteY3" fmla="*/ 0 h 1095894"/>
              <a:gd name="connsiteX4" fmla="*/ 1095894 w 1095894"/>
              <a:gd name="connsiteY4" fmla="*/ 1095894 h 1095894"/>
              <a:gd name="connsiteX0" fmla="*/ 1004454 w 1004454"/>
              <a:gd name="connsiteY0" fmla="*/ 1004454 h 1004454"/>
              <a:gd name="connsiteX1" fmla="*/ 0 w 1004454"/>
              <a:gd name="connsiteY1" fmla="*/ 1004454 h 1004454"/>
              <a:gd name="connsiteX2" fmla="*/ 0 w 1004454"/>
              <a:gd name="connsiteY2" fmla="*/ 0 h 1004454"/>
              <a:gd name="connsiteX3" fmla="*/ 1004454 w 1004454"/>
              <a:gd name="connsiteY3" fmla="*/ 0 h 1004454"/>
              <a:gd name="connsiteX0" fmla="*/ 0 w 1004454"/>
              <a:gd name="connsiteY0" fmla="*/ 1004454 h 1004454"/>
              <a:gd name="connsiteX1" fmla="*/ 0 w 1004454"/>
              <a:gd name="connsiteY1" fmla="*/ 0 h 1004454"/>
              <a:gd name="connsiteX2" fmla="*/ 1004454 w 1004454"/>
              <a:gd name="connsiteY2" fmla="*/ 0 h 1004454"/>
            </a:gdLst>
            <a:ahLst/>
            <a:cxnLst>
              <a:cxn ang="0">
                <a:pos x="connsiteX0" y="connsiteY0"/>
              </a:cxn>
              <a:cxn ang="0">
                <a:pos x="connsiteX1" y="connsiteY1"/>
              </a:cxn>
              <a:cxn ang="0">
                <a:pos x="connsiteX2" y="connsiteY2"/>
              </a:cxn>
            </a:cxnLst>
            <a:rect l="l" t="t" r="r" b="b"/>
            <a:pathLst>
              <a:path w="1004454" h="1004454">
                <a:moveTo>
                  <a:pt x="0" y="1004454"/>
                </a:moveTo>
                <a:lnTo>
                  <a:pt x="0" y="0"/>
                </a:lnTo>
                <a:lnTo>
                  <a:pt x="1004454" y="0"/>
                </a:lnTo>
              </a:path>
            </a:pathLst>
          </a:cu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835403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BD93A9-AF82-8B23-1C8B-B5D41B3F9D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DB8D4-428C-553A-C25F-7631EAEA43C4}"/>
              </a:ext>
            </a:extLst>
          </p:cNvPr>
          <p:cNvSpPr>
            <a:spLocks noGrp="1"/>
          </p:cNvSpPr>
          <p:nvPr>
            <p:ph type="title"/>
          </p:nvPr>
        </p:nvSpPr>
        <p:spPr>
          <a:xfrm>
            <a:off x="167200" y="360779"/>
            <a:ext cx="6889816" cy="1077239"/>
          </a:xfrm>
        </p:spPr>
        <p:txBody>
          <a:bodyPr>
            <a:noAutofit/>
          </a:bodyPr>
          <a:lstStyle/>
          <a:p>
            <a:r>
              <a:rPr lang="en-US" b="1" dirty="0"/>
              <a:t>references</a:t>
            </a:r>
            <a:endParaRPr lang="en-US" sz="2400" dirty="0"/>
          </a:p>
        </p:txBody>
      </p:sp>
      <p:sp>
        <p:nvSpPr>
          <p:cNvPr id="7" name="Slide Number Placeholder 6">
            <a:extLst>
              <a:ext uri="{FF2B5EF4-FFF2-40B4-BE49-F238E27FC236}">
                <a16:creationId xmlns:a16="http://schemas.microsoft.com/office/drawing/2014/main" id="{9CEBF776-B7A0-1C19-E9D2-938828F8C2BB}"/>
              </a:ext>
            </a:extLst>
          </p:cNvPr>
          <p:cNvSpPr>
            <a:spLocks noGrp="1"/>
          </p:cNvSpPr>
          <p:nvPr>
            <p:ph type="sldNum" sz="quarter" idx="12"/>
          </p:nvPr>
        </p:nvSpPr>
        <p:spPr/>
        <p:txBody>
          <a:bodyPr/>
          <a:lstStyle/>
          <a:p>
            <a:fld id="{0B363F69-2E69-4493-9263-0ED57289E596}" type="slidenum">
              <a:rPr lang="en-US" smtClean="0"/>
              <a:t>13</a:t>
            </a:fld>
            <a:endParaRPr lang="en-US" dirty="0"/>
          </a:p>
        </p:txBody>
      </p:sp>
      <p:sp>
        <p:nvSpPr>
          <p:cNvPr id="4" name="TextBox 3">
            <a:extLst>
              <a:ext uri="{FF2B5EF4-FFF2-40B4-BE49-F238E27FC236}">
                <a16:creationId xmlns:a16="http://schemas.microsoft.com/office/drawing/2014/main" id="{1E0AC8F8-9D9C-C083-8F74-3220890334F8}"/>
              </a:ext>
            </a:extLst>
          </p:cNvPr>
          <p:cNvSpPr txBox="1"/>
          <p:nvPr/>
        </p:nvSpPr>
        <p:spPr>
          <a:xfrm>
            <a:off x="164261" y="899398"/>
            <a:ext cx="11742604" cy="4877874"/>
          </a:xfrm>
          <a:prstGeom prst="rect">
            <a:avLst/>
          </a:prstGeom>
          <a:noFill/>
        </p:spPr>
        <p:txBody>
          <a:bodyPr wrap="square">
            <a:spAutoFit/>
          </a:bodyPr>
          <a:lstStyle/>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Birmingham City University (2025a) </a:t>
            </a:r>
            <a:r>
              <a:rPr lang="en-US" sz="1050" i="1" kern="100" dirty="0">
                <a:effectLst/>
                <a:latin typeface="Times New Roman" panose="02020603050405020304" pitchFamily="18" charset="0"/>
                <a:ea typeface="Calibri" panose="020F0502020204030204" pitchFamily="34" charset="0"/>
                <a:cs typeface="Arial" panose="020B0604020202020204" pitchFamily="34" charset="0"/>
              </a:rPr>
              <a:t>LCLM4004 – Problem Solving &amp; Decision Making – Component 1 Assessment Specification – Sept Term 2025 (Birmingham).</a:t>
            </a:r>
            <a:r>
              <a:rPr lang="en-US" sz="1050" kern="100" dirty="0">
                <a:effectLst/>
                <a:latin typeface="Times New Roman" panose="02020603050405020304" pitchFamily="18" charset="0"/>
                <a:ea typeface="Calibri" panose="020F0502020204030204" pitchFamily="34" charset="0"/>
                <a:cs typeface="Arial" panose="020B0604020202020204" pitchFamily="34" charset="0"/>
              </a:rPr>
              <a:t> [Module document provided].</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Birmingham City University (2025b) </a:t>
            </a:r>
            <a:r>
              <a:rPr lang="en-US" sz="1050" i="1" kern="100" dirty="0">
                <a:effectLst/>
                <a:latin typeface="Times New Roman" panose="02020603050405020304" pitchFamily="18" charset="0"/>
                <a:ea typeface="Calibri" panose="020F0502020204030204" pitchFamily="34" charset="0"/>
                <a:cs typeface="Arial" panose="020B0604020202020204" pitchFamily="34" charset="0"/>
              </a:rPr>
              <a:t>Week 2 – Component 1 Launch and 5W2H Model.</a:t>
            </a:r>
            <a:r>
              <a:rPr lang="en-US" sz="1050" kern="100" dirty="0">
                <a:effectLst/>
                <a:latin typeface="Times New Roman" panose="02020603050405020304" pitchFamily="18" charset="0"/>
                <a:ea typeface="Calibri" panose="020F0502020204030204" pitchFamily="34" charset="0"/>
                <a:cs typeface="Arial" panose="020B0604020202020204" pitchFamily="34" charset="0"/>
              </a:rPr>
              <a:t> [Lecture slides provided].</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Birmingham City University (2025c) </a:t>
            </a:r>
            <a:r>
              <a:rPr lang="en-US" sz="1050" i="1" kern="100" dirty="0">
                <a:effectLst/>
                <a:latin typeface="Times New Roman" panose="02020603050405020304" pitchFamily="18" charset="0"/>
                <a:ea typeface="Calibri" panose="020F0502020204030204" pitchFamily="34" charset="0"/>
                <a:cs typeface="Arial" panose="020B0604020202020204" pitchFamily="34" charset="0"/>
              </a:rPr>
              <a:t>Fishbone Diagram Template Example.</a:t>
            </a:r>
            <a:r>
              <a:rPr lang="en-US" sz="1050" kern="100" dirty="0">
                <a:effectLst/>
                <a:latin typeface="Times New Roman" panose="02020603050405020304" pitchFamily="18" charset="0"/>
                <a:ea typeface="Calibri" panose="020F0502020204030204" pitchFamily="34" charset="0"/>
                <a:cs typeface="Arial" panose="020B0604020202020204" pitchFamily="34" charset="0"/>
              </a:rPr>
              <a:t> [Template provided].</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BRC – British Retail Consortium (2025a) ‘Government must support high street footfall revival’, </a:t>
            </a:r>
            <a:r>
              <a:rPr lang="en-US" sz="1050" b="1" kern="100" dirty="0">
                <a:effectLst/>
                <a:latin typeface="Times New Roman" panose="02020603050405020304" pitchFamily="18" charset="0"/>
                <a:ea typeface="Calibri" panose="020F0502020204030204" pitchFamily="34" charset="0"/>
                <a:cs typeface="Arial" panose="020B0604020202020204" pitchFamily="34" charset="0"/>
              </a:rPr>
              <a:t>5 Sep 2025</a:t>
            </a:r>
            <a:r>
              <a:rPr lang="en-US" sz="1050" kern="100" dirty="0">
                <a:effectLst/>
                <a:latin typeface="Times New Roman" panose="02020603050405020304" pitchFamily="18" charset="0"/>
                <a:ea typeface="Calibri" panose="020F0502020204030204" pitchFamily="34" charset="0"/>
                <a:cs typeface="Arial" panose="020B0604020202020204" pitchFamily="34" charset="0"/>
              </a:rPr>
              <a:t>. Available at: brc.org.uk.</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BRC – British Retail Consortium (2025b) ‘Summer setback for retail’, </a:t>
            </a:r>
            <a:r>
              <a:rPr lang="en-US" sz="1050" b="1" kern="100" dirty="0">
                <a:effectLst/>
                <a:latin typeface="Times New Roman" panose="02020603050405020304" pitchFamily="18" charset="0"/>
                <a:ea typeface="Calibri" panose="020F0502020204030204" pitchFamily="34" charset="0"/>
                <a:cs typeface="Arial" panose="020B0604020202020204" pitchFamily="34" charset="0"/>
              </a:rPr>
              <a:t>Jul 2025</a:t>
            </a:r>
            <a:r>
              <a:rPr lang="en-US" sz="1050" kern="100" dirty="0">
                <a:effectLst/>
                <a:latin typeface="Times New Roman" panose="02020603050405020304" pitchFamily="18" charset="0"/>
                <a:ea typeface="Calibri" panose="020F0502020204030204" pitchFamily="34" charset="0"/>
                <a:cs typeface="Arial" panose="020B0604020202020204" pitchFamily="34" charset="0"/>
              </a:rPr>
              <a:t>. Available at: brc.org.uk.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Bank of England (2025) ‘Interest rates and Bank Rate’ (MPC announcements June–Sept 2025). Available at: bankofengland.co.uk.</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Committees of the UK Parliament (2018) </a:t>
            </a:r>
            <a:r>
              <a:rPr lang="en-US" sz="1050" i="1" kern="100" dirty="0">
                <a:effectLst/>
                <a:latin typeface="Times New Roman" panose="02020603050405020304" pitchFamily="18" charset="0"/>
                <a:ea typeface="Calibri" panose="020F0502020204030204" pitchFamily="34" charset="0"/>
                <a:cs typeface="Arial" panose="020B0604020202020204" pitchFamily="34" charset="0"/>
              </a:rPr>
              <a:t>Evidence on Trade and the Commonwealth (UAN0026): UK cut-flower import structure.</a:t>
            </a:r>
            <a:r>
              <a:rPr lang="en-US" sz="1050" kern="100" dirty="0">
                <a:effectLst/>
                <a:latin typeface="Times New Roman" panose="02020603050405020304" pitchFamily="18" charset="0"/>
                <a:ea typeface="Calibri" panose="020F0502020204030204" pitchFamily="34" charset="0"/>
                <a:cs typeface="Arial" panose="020B0604020202020204" pitchFamily="34" charset="0"/>
              </a:rPr>
              <a:t> Available at: committees.parliament.uk.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Department for Energy Security and Net Zero (DESNZ) (2025) </a:t>
            </a:r>
            <a:r>
              <a:rPr lang="en-US" sz="1050" i="1" kern="100" dirty="0">
                <a:effectLst/>
                <a:latin typeface="Times New Roman" panose="02020603050405020304" pitchFamily="18" charset="0"/>
                <a:ea typeface="Calibri" panose="020F0502020204030204" pitchFamily="34" charset="0"/>
                <a:cs typeface="Arial" panose="020B0604020202020204" pitchFamily="34" charset="0"/>
              </a:rPr>
              <a:t>Industrial energy price statistics (collection, updated 30 Sept 2025).</a:t>
            </a:r>
            <a:r>
              <a:rPr lang="en-US" sz="1050" kern="100" dirty="0">
                <a:effectLst/>
                <a:latin typeface="Times New Roman" panose="02020603050405020304" pitchFamily="18" charset="0"/>
                <a:ea typeface="Calibri" panose="020F0502020204030204" pitchFamily="34" charset="0"/>
                <a:cs typeface="Arial" panose="020B0604020202020204" pitchFamily="34" charset="0"/>
              </a:rPr>
              <a:t> Available at: gov.uk.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GOV.UK (2024) ‘UK suspends tariff for flower exports (UKGT) 11 Apr 2024–30 Jun 2026.’ Available at: gov.uk.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GOV.UK (2025) ‘National Minimum Wage and National Living Wage rates from April 2025.’ Available at: gov.uk.</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ONS – Office for National Statistics (2021) ‘Norwich population change, Census 2021.’ Available at: ons.gov.uk.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ONS – Office for National Statistics (2025a) ‘Consumer price inflation, UK: July 2025.’ Available at: ons.gov.uk.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ONS – Office for National Statistics (2025b) ‘Retail sales, Great Britain: July 2025 (non-store volumes up).’ Available at: ons.gov.uk.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UK Parliament (2025) </a:t>
            </a:r>
            <a:r>
              <a:rPr lang="en-US" sz="1050" i="1" kern="100" dirty="0">
                <a:effectLst/>
                <a:latin typeface="Times New Roman" panose="02020603050405020304" pitchFamily="18" charset="0"/>
                <a:ea typeface="Calibri" panose="020F0502020204030204" pitchFamily="34" charset="0"/>
                <a:cs typeface="Arial" panose="020B0604020202020204" pitchFamily="34" charset="0"/>
              </a:rPr>
              <a:t>Retail sector in the UK (briefing SN06186, Sept 2025): online/non-store structure and trends.</a:t>
            </a:r>
            <a:r>
              <a:rPr lang="en-US" sz="1050" kern="100" dirty="0">
                <a:effectLst/>
                <a:latin typeface="Times New Roman" panose="02020603050405020304" pitchFamily="18" charset="0"/>
                <a:ea typeface="Calibri" panose="020F0502020204030204" pitchFamily="34" charset="0"/>
                <a:cs typeface="Arial" panose="020B0604020202020204" pitchFamily="34" charset="0"/>
              </a:rPr>
              <a:t> Available at: researchbriefings.files.parliament.uk.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HTA – Horticultural Trades Association (2025a) </a:t>
            </a:r>
            <a:r>
              <a:rPr lang="en-US" sz="1050" i="1" kern="100" dirty="0">
                <a:effectLst/>
                <a:latin typeface="Times New Roman" panose="02020603050405020304" pitchFamily="18" charset="0"/>
                <a:ea typeface="Calibri" panose="020F0502020204030204" pitchFamily="34" charset="0"/>
                <a:cs typeface="Arial" panose="020B0604020202020204" pitchFamily="34" charset="0"/>
              </a:rPr>
              <a:t>Market Update (Mar/Jun 2025 extracts).</a:t>
            </a:r>
            <a:r>
              <a:rPr lang="en-US" sz="1050" kern="100" dirty="0">
                <a:effectLst/>
                <a:latin typeface="Times New Roman" panose="02020603050405020304" pitchFamily="18" charset="0"/>
                <a:ea typeface="Calibri" panose="020F0502020204030204" pitchFamily="34" charset="0"/>
                <a:cs typeface="Arial" panose="020B0604020202020204" pitchFamily="34" charset="0"/>
              </a:rPr>
              <a:t> Available at: hta.org.uk.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a:effectLst/>
                <a:latin typeface="Times New Roman" panose="02020603050405020304" pitchFamily="18" charset="0"/>
                <a:ea typeface="Calibri" panose="020F0502020204030204" pitchFamily="34" charset="0"/>
                <a:cs typeface="Arial" panose="020B0604020202020204" pitchFamily="34" charset="0"/>
              </a:rPr>
              <a:t>Guardian (2025) ‘Retail sales rise in Great Britain as warm weather boosts clothing purchases’ (19 Sept 2025; ONS based). Available at: theguardian.com.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1050" kern="100" dirty="0" err="1">
                <a:effectLst/>
                <a:latin typeface="Times New Roman" panose="02020603050405020304" pitchFamily="18" charset="0"/>
                <a:ea typeface="Calibri" panose="020F0502020204030204" pitchFamily="34" charset="0"/>
                <a:cs typeface="Arial" panose="020B0604020202020204" pitchFamily="34" charset="0"/>
              </a:rPr>
              <a:t>Uswitch</a:t>
            </a:r>
            <a:r>
              <a:rPr lang="en-US" sz="1050" kern="100" dirty="0">
                <a:effectLst/>
                <a:latin typeface="Times New Roman" panose="02020603050405020304" pitchFamily="18" charset="0"/>
                <a:ea typeface="Calibri" panose="020F0502020204030204" pitchFamily="34" charset="0"/>
                <a:cs typeface="Arial" panose="020B0604020202020204" pitchFamily="34" charset="0"/>
              </a:rPr>
              <a:t> (2025) ‘Business energy statistics 2025’ (context on wholesale baselines). Available at: uswitch.com. </a:t>
            </a:r>
          </a:p>
        </p:txBody>
      </p:sp>
    </p:spTree>
    <p:extLst>
      <p:ext uri="{BB962C8B-B14F-4D97-AF65-F5344CB8AC3E}">
        <p14:creationId xmlns:p14="http://schemas.microsoft.com/office/powerpoint/2010/main" val="1470801704"/>
      </p:ext>
    </p:extLst>
  </p:cSld>
  <p:clrMapOvr>
    <a:masterClrMapping/>
  </p:clrMapOvr>
</p:sld>
</file>

<file path=ppt/theme/theme1.xml><?xml version="1.0" encoding="utf-8"?>
<a:theme xmlns:a="http://schemas.openxmlformats.org/drawingml/2006/main" name="Bracket Showcase">
  <a:themeElements>
    <a:clrScheme name="frame it">
      <a:dk1>
        <a:sysClr val="windowText" lastClr="000000"/>
      </a:dk1>
      <a:lt1>
        <a:sysClr val="window" lastClr="FFFFFF"/>
      </a:lt1>
      <a:dk2>
        <a:srgbClr val="24353D"/>
      </a:dk2>
      <a:lt2>
        <a:srgbClr val="EEEFEA"/>
      </a:lt2>
      <a:accent1>
        <a:srgbClr val="1A7F8E"/>
      </a:accent1>
      <a:accent2>
        <a:srgbClr val="EA8634"/>
      </a:accent2>
      <a:accent3>
        <a:srgbClr val="C04D34"/>
      </a:accent3>
      <a:accent4>
        <a:srgbClr val="80AD91"/>
      </a:accent4>
      <a:accent5>
        <a:srgbClr val="C4A316"/>
      </a:accent5>
      <a:accent6>
        <a:srgbClr val="BA823A"/>
      </a:accent6>
      <a:hlink>
        <a:srgbClr val="1C8A9B"/>
      </a:hlink>
      <a:folHlink>
        <a:srgbClr val="D8674B"/>
      </a:folHlink>
    </a:clrScheme>
    <a:fontScheme name="Custom 2">
      <a:majorFont>
        <a:latin typeface="Bahnschrift SemiBold Condensed"/>
        <a:ea typeface=""/>
        <a:cs typeface=""/>
      </a:majorFont>
      <a:minorFont>
        <a:latin typeface="Bahnschrif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acket Showcase_win32_SD_V8" id="{82A8FDB5-0A9F-4A88-ACF8-A3F6C0DCDA0A}" vid="{284FDE51-8805-4093-94B1-C3084A0DABA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32B778B-7F75-4892-9988-BCB6CDFB2EE2}">
  <ds:schemaRefs>
    <ds:schemaRef ds:uri="http://schemas.microsoft.com/sharepoint/v3/contenttype/forms"/>
  </ds:schemaRefs>
</ds:datastoreItem>
</file>

<file path=customXml/itemProps2.xml><?xml version="1.0" encoding="utf-8"?>
<ds:datastoreItem xmlns:ds="http://schemas.openxmlformats.org/officeDocument/2006/customXml" ds:itemID="{2D9F60A8-9C04-4B80-AD51-B9AC690A6BBA}">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82C32E69-9C7A-4C09-AE9E-B0BD806843B2}">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Bracket design</Template>
  <TotalTime>51</TotalTime>
  <Words>2413</Words>
  <Application>Microsoft Office PowerPoint</Application>
  <PresentationFormat>Ecran lat</PresentationFormat>
  <Paragraphs>130</Paragraphs>
  <Slides>13</Slides>
  <Notes>12</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Bracket Showcase</vt:lpstr>
      <vt:lpstr>Student Name:Larisa-Ana Dinu  Student ID:2331388  Lecturer’s Name: Anamarie Dufficy  Module Code:LCLM 4004  Module Name: Problem Solving and Decision-Making  Component 1: Green Haven Florists</vt:lpstr>
      <vt:lpstr>Introduction</vt:lpstr>
      <vt:lpstr>Case Background &amp; Problem Statement</vt:lpstr>
      <vt:lpstr>5W2H: Framing the Problem</vt:lpstr>
      <vt:lpstr>PESTEL: Concept, Benefits &amp; Limits</vt:lpstr>
      <vt:lpstr>PESTEL (UK Evidence, 2024–2025)</vt:lpstr>
      <vt:lpstr>Cost Pressures: Wages &amp; Energy (PESTEL deep-dive)</vt:lpstr>
      <vt:lpstr>Channel Shift &amp; Demand </vt:lpstr>
      <vt:lpstr>Supply &amp; Trade Context for Floristry</vt:lpstr>
      <vt:lpstr>Fishbone (Ishikawa): Concept &amp; Rationale</vt:lpstr>
      <vt:lpstr>Fishbone (Applied to Green Haven)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Name:Larisa-Ana Dinu  Student ID:2331388  Lecturer’s Name: Anamarie Dufficy  Module Code:LCLM 4004  Module Name: Problem Solving and Decision-Making  Component 1: Green Haven Florists</dc:title>
  <dc:creator/>
  <cp:lastModifiedBy>Larisa Dinu (2331388)</cp:lastModifiedBy>
  <cp:revision>70</cp:revision>
  <dcterms:created xsi:type="dcterms:W3CDTF">2025-10-12T15:15:10Z</dcterms:created>
  <dcterms:modified xsi:type="dcterms:W3CDTF">2025-10-13T01:13:48Z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