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674" r:id="rId5"/>
    <p:sldMasterId id="2147483681" r:id="rId6"/>
  </p:sldMasterIdLst>
  <p:notesMasterIdLst>
    <p:notesMasterId r:id="rId46"/>
  </p:notesMasterIdLst>
  <p:handoutMasterIdLst>
    <p:handoutMasterId r:id="rId47"/>
  </p:handoutMasterIdLst>
  <p:sldIdLst>
    <p:sldId id="335" r:id="rId7"/>
    <p:sldId id="358" r:id="rId8"/>
    <p:sldId id="353" r:id="rId9"/>
    <p:sldId id="385" r:id="rId10"/>
    <p:sldId id="363" r:id="rId11"/>
    <p:sldId id="303" r:id="rId12"/>
    <p:sldId id="386" r:id="rId13"/>
    <p:sldId id="387" r:id="rId14"/>
    <p:sldId id="259" r:id="rId15"/>
    <p:sldId id="304" r:id="rId16"/>
    <p:sldId id="402" r:id="rId17"/>
    <p:sldId id="388" r:id="rId18"/>
    <p:sldId id="392" r:id="rId19"/>
    <p:sldId id="389" r:id="rId20"/>
    <p:sldId id="390" r:id="rId21"/>
    <p:sldId id="391" r:id="rId22"/>
    <p:sldId id="261" r:id="rId23"/>
    <p:sldId id="315" r:id="rId24"/>
    <p:sldId id="316" r:id="rId25"/>
    <p:sldId id="364" r:id="rId26"/>
    <p:sldId id="356" r:id="rId27"/>
    <p:sldId id="394" r:id="rId28"/>
    <p:sldId id="395" r:id="rId29"/>
    <p:sldId id="396" r:id="rId30"/>
    <p:sldId id="397" r:id="rId31"/>
    <p:sldId id="398" r:id="rId32"/>
    <p:sldId id="342" r:id="rId33"/>
    <p:sldId id="403" r:id="rId34"/>
    <p:sldId id="399" r:id="rId35"/>
    <p:sldId id="393" r:id="rId36"/>
    <p:sldId id="404" r:id="rId37"/>
    <p:sldId id="400" r:id="rId38"/>
    <p:sldId id="311" r:id="rId39"/>
    <p:sldId id="405" r:id="rId40"/>
    <p:sldId id="401" r:id="rId41"/>
    <p:sldId id="355" r:id="rId42"/>
    <p:sldId id="330" r:id="rId43"/>
    <p:sldId id="378" r:id="rId44"/>
    <p:sldId id="332" r:id="rId4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343" autoAdjust="0"/>
  </p:normalViewPr>
  <p:slideViewPr>
    <p:cSldViewPr>
      <p:cViewPr varScale="1">
        <p:scale>
          <a:sx n="83" d="100"/>
          <a:sy n="83" d="100"/>
        </p:scale>
        <p:origin x="60" y="7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cy-GB" noProof="0" dirty="0"/>
            <a:t>Mae adolygiad llenyddiaeth yn broses yn ogystal â deilliant</a:t>
          </a:r>
          <a:r>
            <a:rPr lang="en-GB" dirty="0"/>
            <a:t>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cy-GB" b="1" noProof="0" dirty="0"/>
            <a:t>Adolygiad llenyddiaeth yn ddeilliant: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65CC1D8E-341F-4660-9D71-D5BE4462594D}">
      <dgm:prSet/>
      <dgm:spPr/>
      <dgm:t>
        <a:bodyPr/>
        <a:lstStyle/>
        <a:p>
          <a:pPr rtl="0"/>
          <a:r>
            <a:rPr lang="cy-GB" noProof="0" dirty="0"/>
            <a:t>Ymddangos yn bennod yn eich traethawd hir</a:t>
          </a:r>
        </a:p>
      </dgm:t>
    </dgm:pt>
    <dgm:pt modelId="{CF3E261F-CD05-4AEE-ACBC-868B9F309D98}" type="parTrans" cxnId="{359C9F48-ED6A-4FFA-A568-897E9AC01AC6}">
      <dgm:prSet/>
      <dgm:spPr/>
      <dgm:t>
        <a:bodyPr/>
        <a:lstStyle/>
        <a:p>
          <a:endParaRPr lang="en-GB"/>
        </a:p>
      </dgm:t>
    </dgm:pt>
    <dgm:pt modelId="{4C8B5867-3C8A-4B1E-8FE5-672CA9EE1584}" type="sibTrans" cxnId="{359C9F48-ED6A-4FFA-A568-897E9AC01AC6}">
      <dgm:prSet/>
      <dgm:spPr/>
      <dgm:t>
        <a:bodyPr/>
        <a:lstStyle/>
        <a:p>
          <a:endParaRPr lang="en-GB"/>
        </a:p>
      </dgm:t>
    </dgm:pt>
    <dgm:pt modelId="{ACFA3FB6-57D2-4938-989B-73ECCD547714}">
      <dgm:prSet/>
      <dgm:spPr/>
      <dgm:t>
        <a:bodyPr/>
        <a:lstStyle/>
        <a:p>
          <a:pPr rtl="0"/>
          <a:r>
            <a:rPr lang="cy-GB" noProof="0" dirty="0"/>
            <a:t>Neu yn ffurfio eich traethawd hir</a:t>
          </a:r>
        </a:p>
      </dgm:t>
    </dgm:pt>
    <dgm:pt modelId="{C68FFB22-1B44-4066-930E-0B752DB84F4B}" type="parTrans" cxnId="{ADFD055C-B524-45F1-90F5-4D2EE38F093D}">
      <dgm:prSet/>
      <dgm:spPr/>
      <dgm:t>
        <a:bodyPr/>
        <a:lstStyle/>
        <a:p>
          <a:endParaRPr lang="en-GB"/>
        </a:p>
      </dgm:t>
    </dgm:pt>
    <dgm:pt modelId="{A4770B43-4B92-43FD-BC26-5E97C12A5563}" type="sibTrans" cxnId="{ADFD055C-B524-45F1-90F5-4D2EE38F093D}">
      <dgm:prSet/>
      <dgm:spPr/>
      <dgm:t>
        <a:bodyPr/>
        <a:lstStyle/>
        <a:p>
          <a:endParaRPr lang="en-GB"/>
        </a:p>
      </dgm:t>
    </dgm:pt>
    <dgm:pt modelId="{F318559D-851A-45AD-8346-5F01EBF35405}">
      <dgm:prSet/>
      <dgm:spPr/>
      <dgm:t>
        <a:bodyPr/>
        <a:lstStyle/>
        <a:p>
          <a:pPr rtl="0"/>
          <a:r>
            <a:rPr lang="cy-GB" b="1" noProof="0" dirty="0"/>
            <a:t>Adolygiad llenyddiaeth yn broses:</a:t>
          </a:r>
        </a:p>
      </dgm:t>
    </dgm:pt>
    <dgm:pt modelId="{B76D8D79-C09D-4945-8E9F-06DF6D455EAF}" type="parTrans" cxnId="{8ECED1D2-F3CC-4F87-8D5D-594C22E7330D}">
      <dgm:prSet/>
      <dgm:spPr/>
      <dgm:t>
        <a:bodyPr/>
        <a:lstStyle/>
        <a:p>
          <a:endParaRPr lang="en-GB"/>
        </a:p>
      </dgm:t>
    </dgm:pt>
    <dgm:pt modelId="{22B5BB8B-FA11-4762-8EFE-6783CEECC076}" type="sibTrans" cxnId="{8ECED1D2-F3CC-4F87-8D5D-594C22E7330D}">
      <dgm:prSet/>
      <dgm:spPr/>
      <dgm:t>
        <a:bodyPr/>
        <a:lstStyle/>
        <a:p>
          <a:endParaRPr lang="en-GB"/>
        </a:p>
      </dgm:t>
    </dgm:pt>
    <dgm:pt modelId="{33C64718-308B-4365-8B32-188E4CADE15C}">
      <dgm:prSet/>
      <dgm:spPr/>
      <dgm:t>
        <a:bodyPr/>
        <a:lstStyle/>
        <a:p>
          <a:pPr rtl="0"/>
          <a:r>
            <a:rPr lang="cy-GB" noProof="0" dirty="0"/>
            <a:t>ymgysylltu beirniadol (meddwl, darllen ac ysgrifennu) ag ymchwil berthnasol ar eich pwnc. Mae'n gam hanfodol a ffurfiannol o'ch taith ymchwil</a:t>
          </a:r>
          <a:r>
            <a:rPr lang="en-GB" dirty="0"/>
            <a:t>.</a:t>
          </a:r>
        </a:p>
      </dgm:t>
    </dgm:pt>
    <dgm:pt modelId="{3F8A0BCE-5E68-4429-BB82-EA076215927D}" type="parTrans" cxnId="{DD1BD5EF-0C28-4BDD-80E9-26D867A46549}">
      <dgm:prSet/>
      <dgm:spPr/>
      <dgm:t>
        <a:bodyPr/>
        <a:lstStyle/>
        <a:p>
          <a:endParaRPr lang="en-GB"/>
        </a:p>
      </dgm:t>
    </dgm:pt>
    <dgm:pt modelId="{BC679608-8324-4829-A903-02D0DF0B2627}" type="sibTrans" cxnId="{DD1BD5EF-0C28-4BDD-80E9-26D867A46549}">
      <dgm:prSet/>
      <dgm:spPr/>
      <dgm:t>
        <a:bodyPr/>
        <a:lstStyle/>
        <a:p>
          <a:endParaRPr lang="en-GB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9AE9C83B-336C-4D89-8316-A0D32B7DFD79}" type="presOf" srcId="{65CC1D8E-341F-4660-9D71-D5BE4462594D}" destId="{3942FFAF-EE28-4438-AE41-9AF747745B72}" srcOrd="0" destOrd="1" presId="urn:microsoft.com/office/officeart/2005/8/layout/vList5"/>
    <dgm:cxn modelId="{ADFD055C-B524-45F1-90F5-4D2EE38F093D}" srcId="{5F73EFED-56BA-40B9-8D54-D869C7F42091}" destId="{ACFA3FB6-57D2-4938-989B-73ECCD547714}" srcOrd="1" destOrd="0" parTransId="{C68FFB22-1B44-4066-930E-0B752DB84F4B}" sibTransId="{A4770B43-4B92-43FD-BC26-5E97C12A5563}"/>
    <dgm:cxn modelId="{359C9F48-ED6A-4FFA-A568-897E9AC01AC6}" srcId="{5F73EFED-56BA-40B9-8D54-D869C7F42091}" destId="{65CC1D8E-341F-4660-9D71-D5BE4462594D}" srcOrd="0" destOrd="0" parTransId="{CF3E261F-CD05-4AEE-ACBC-868B9F309D98}" sibTransId="{4C8B5867-3C8A-4B1E-8FE5-672CA9EE1584}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ECED1D2-F3CC-4F87-8D5D-594C22E7330D}" srcId="{07BFF1D3-590A-4DEB-96F7-4DAD4C6B6603}" destId="{F318559D-851A-45AD-8346-5F01EBF35405}" srcOrd="1" destOrd="0" parTransId="{B76D8D79-C09D-4945-8E9F-06DF6D455EAF}" sibTransId="{22B5BB8B-FA11-4762-8EFE-6783CEECC076}"/>
    <dgm:cxn modelId="{259A1ED3-2395-4ED6-94D6-2F7EB5D76D33}" type="presOf" srcId="{33C64718-308B-4365-8B32-188E4CADE15C}" destId="{3942FFAF-EE28-4438-AE41-9AF747745B72}" srcOrd="0" destOrd="4" presId="urn:microsoft.com/office/officeart/2005/8/layout/vList5"/>
    <dgm:cxn modelId="{DD1BD5EF-0C28-4BDD-80E9-26D867A46549}" srcId="{F318559D-851A-45AD-8346-5F01EBF35405}" destId="{33C64718-308B-4365-8B32-188E4CADE15C}" srcOrd="0" destOrd="0" parTransId="{3F8A0BCE-5E68-4429-BB82-EA076215927D}" sibTransId="{BC679608-8324-4829-A903-02D0DF0B2627}"/>
    <dgm:cxn modelId="{53ACB1F7-7854-46D2-8DC7-D4C9C5481C7D}" type="presOf" srcId="{ACFA3FB6-57D2-4938-989B-73ECCD547714}" destId="{3942FFAF-EE28-4438-AE41-9AF747745B72}" srcOrd="0" destOrd="2" presId="urn:microsoft.com/office/officeart/2005/8/layout/vList5"/>
    <dgm:cxn modelId="{A79E04F8-22A3-4FF6-85B8-40870668FF9E}" type="presOf" srcId="{F318559D-851A-45AD-8346-5F01EBF35405}" destId="{3942FFAF-EE28-4438-AE41-9AF747745B72}" srcOrd="0" destOrd="3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en-GB" dirty="0"/>
            <a:t>A literature review is a process as well as an outcome!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en-GB" b="1"/>
            <a:t>Literature review as an outcome</a:t>
          </a:r>
          <a:r>
            <a:rPr lang="en-GB"/>
            <a:t>: 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7BD6B4A6-5B58-4954-A06C-60F8B8439E9B}">
      <dgm:prSet/>
      <dgm:spPr/>
      <dgm:t>
        <a:bodyPr/>
        <a:lstStyle/>
        <a:p>
          <a:pPr rtl="0"/>
          <a:r>
            <a:rPr lang="en-GB" dirty="0"/>
            <a:t>Appears as a chapter in  your dissertation /thesis </a:t>
          </a:r>
        </a:p>
      </dgm:t>
    </dgm:pt>
    <dgm:pt modelId="{83E1FEBC-76CE-497A-AE2B-5AACC88E5543}" type="parTrans" cxnId="{C5390723-CF61-4405-B7C1-3586BB866746}">
      <dgm:prSet/>
      <dgm:spPr/>
      <dgm:t>
        <a:bodyPr/>
        <a:lstStyle/>
        <a:p>
          <a:endParaRPr lang="en-US"/>
        </a:p>
      </dgm:t>
    </dgm:pt>
    <dgm:pt modelId="{986D7B94-AC6C-40CF-9BE7-F410733ED5E5}" type="sibTrans" cxnId="{C5390723-CF61-4405-B7C1-3586BB866746}">
      <dgm:prSet/>
      <dgm:spPr/>
      <dgm:t>
        <a:bodyPr/>
        <a:lstStyle/>
        <a:p>
          <a:endParaRPr lang="en-US"/>
        </a:p>
      </dgm:t>
    </dgm:pt>
    <dgm:pt modelId="{4A519846-CA39-4CA8-816D-D33BC0B51C97}">
      <dgm:prSet/>
      <dgm:spPr/>
      <dgm:t>
        <a:bodyPr/>
        <a:lstStyle/>
        <a:p>
          <a:pPr rtl="0"/>
          <a:r>
            <a:rPr lang="en-GB" dirty="0"/>
            <a:t>Or forms your dissertation /thesis</a:t>
          </a:r>
        </a:p>
      </dgm:t>
    </dgm:pt>
    <dgm:pt modelId="{7AC321CE-3A56-4843-8BC3-2FDC98C77415}" type="parTrans" cxnId="{7B721CAE-F0AF-4083-8C78-9E0CBAE10A17}">
      <dgm:prSet/>
      <dgm:spPr/>
      <dgm:t>
        <a:bodyPr/>
        <a:lstStyle/>
        <a:p>
          <a:endParaRPr lang="en-US"/>
        </a:p>
      </dgm:t>
    </dgm:pt>
    <dgm:pt modelId="{B0CF2FE1-513D-4239-82FE-A6854B2CFE6B}" type="sibTrans" cxnId="{7B721CAE-F0AF-4083-8C78-9E0CBAE10A17}">
      <dgm:prSet/>
      <dgm:spPr/>
      <dgm:t>
        <a:bodyPr/>
        <a:lstStyle/>
        <a:p>
          <a:endParaRPr lang="en-US"/>
        </a:p>
      </dgm:t>
    </dgm:pt>
    <dgm:pt modelId="{31F18261-3C57-4D04-8835-8E5E755875EF}">
      <dgm:prSet/>
      <dgm:spPr/>
      <dgm:t>
        <a:bodyPr/>
        <a:lstStyle/>
        <a:p>
          <a:pPr rtl="0"/>
          <a:r>
            <a:rPr lang="en-GB" b="1" dirty="0"/>
            <a:t>Literature review as a process</a:t>
          </a:r>
          <a:r>
            <a:rPr lang="en-GB" dirty="0"/>
            <a:t>: </a:t>
          </a:r>
        </a:p>
      </dgm:t>
    </dgm:pt>
    <dgm:pt modelId="{98DED7B8-1A67-432B-8A0A-147CD56AA627}" type="parTrans" cxnId="{0CB32554-2629-4185-9E9F-52733B29B645}">
      <dgm:prSet/>
      <dgm:spPr/>
      <dgm:t>
        <a:bodyPr/>
        <a:lstStyle/>
        <a:p>
          <a:endParaRPr lang="en-US"/>
        </a:p>
      </dgm:t>
    </dgm:pt>
    <dgm:pt modelId="{D8890417-CD05-4BBA-AB4A-A14015A709ED}" type="sibTrans" cxnId="{0CB32554-2629-4185-9E9F-52733B29B645}">
      <dgm:prSet/>
      <dgm:spPr/>
      <dgm:t>
        <a:bodyPr/>
        <a:lstStyle/>
        <a:p>
          <a:endParaRPr lang="en-US"/>
        </a:p>
      </dgm:t>
    </dgm:pt>
    <dgm:pt modelId="{FC2D7389-CEBC-4D1C-B67D-AFA34A0E0918}">
      <dgm:prSet/>
      <dgm:spPr/>
      <dgm:t>
        <a:bodyPr/>
        <a:lstStyle/>
        <a:p>
          <a:pPr rtl="0"/>
          <a:r>
            <a:rPr lang="en-GB"/>
            <a:t>critical engagement (thinking, reading and writing) with relevant research on your topic. It is a crucial and formative stage of your research  journey.</a:t>
          </a:r>
        </a:p>
      </dgm:t>
    </dgm:pt>
    <dgm:pt modelId="{6519FF5C-726D-4E60-B034-34E8530E2E74}" type="parTrans" cxnId="{E30D0B08-0066-46F5-BEFB-8AE979628E62}">
      <dgm:prSet/>
      <dgm:spPr/>
      <dgm:t>
        <a:bodyPr/>
        <a:lstStyle/>
        <a:p>
          <a:endParaRPr lang="en-US"/>
        </a:p>
      </dgm:t>
    </dgm:pt>
    <dgm:pt modelId="{FE05EB27-8BF7-4A74-9676-FAE16EC8F8CF}" type="sibTrans" cxnId="{E30D0B08-0066-46F5-BEFB-8AE979628E62}">
      <dgm:prSet/>
      <dgm:spPr/>
      <dgm:t>
        <a:bodyPr/>
        <a:lstStyle/>
        <a:p>
          <a:endParaRPr lang="en-US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30D0B08-0066-46F5-BEFB-8AE979628E62}" srcId="{31F18261-3C57-4D04-8835-8E5E755875EF}" destId="{FC2D7389-CEBC-4D1C-B67D-AFA34A0E0918}" srcOrd="0" destOrd="0" parTransId="{6519FF5C-726D-4E60-B034-34E8530E2E74}" sibTransId="{FE05EB27-8BF7-4A74-9676-FAE16EC8F8CF}"/>
    <dgm:cxn modelId="{C5390723-CF61-4405-B7C1-3586BB866746}" srcId="{5F73EFED-56BA-40B9-8D54-D869C7F42091}" destId="{7BD6B4A6-5B58-4954-A06C-60F8B8439E9B}" srcOrd="0" destOrd="0" parTransId="{83E1FEBC-76CE-497A-AE2B-5AACC88E5543}" sibTransId="{986D7B94-AC6C-40CF-9BE7-F410733ED5E5}"/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04B17B3A-CCF4-4844-A979-672C1A485B55}" type="presOf" srcId="{31F18261-3C57-4D04-8835-8E5E755875EF}" destId="{3942FFAF-EE28-4438-AE41-9AF747745B72}" srcOrd="0" destOrd="3" presId="urn:microsoft.com/office/officeart/2005/8/layout/vList5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0CB32554-2629-4185-9E9F-52733B29B645}" srcId="{07BFF1D3-590A-4DEB-96F7-4DAD4C6B6603}" destId="{31F18261-3C57-4D04-8835-8E5E755875EF}" srcOrd="1" destOrd="0" parTransId="{98DED7B8-1A67-432B-8A0A-147CD56AA627}" sibTransId="{D8890417-CD05-4BBA-AB4A-A14015A709ED}"/>
    <dgm:cxn modelId="{66E1BCAC-11F7-47E8-A7F9-B7938E4649B3}" type="presOf" srcId="{4A519846-CA39-4CA8-816D-D33BC0B51C97}" destId="{3942FFAF-EE28-4438-AE41-9AF747745B72}" srcOrd="0" destOrd="2" presId="urn:microsoft.com/office/officeart/2005/8/layout/vList5"/>
    <dgm:cxn modelId="{7B721CAE-F0AF-4083-8C78-9E0CBAE10A17}" srcId="{5F73EFED-56BA-40B9-8D54-D869C7F42091}" destId="{4A519846-CA39-4CA8-816D-D33BC0B51C97}" srcOrd="1" destOrd="0" parTransId="{7AC321CE-3A56-4843-8BC3-2FDC98C77415}" sibTransId="{B0CF2FE1-513D-4239-82FE-A6854B2CFE6B}"/>
    <dgm:cxn modelId="{48B156AF-4A9B-431C-9F7C-B1DC4A909FE1}" type="presOf" srcId="{7BD6B4A6-5B58-4954-A06C-60F8B8439E9B}" destId="{3942FFAF-EE28-4438-AE41-9AF747745B72}" srcOrd="0" destOrd="1" presId="urn:microsoft.com/office/officeart/2005/8/layout/vList5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041D8CD-78D4-43D2-BB96-46DBB46A4B81}" type="presOf" srcId="{FC2D7389-CEBC-4D1C-B67D-AFA34A0E0918}" destId="{3942FFAF-EE28-4438-AE41-9AF747745B72}" srcOrd="0" destOrd="4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CAC716-3529-444A-B8CC-59E28038640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43071F-FC6C-4C6C-A15F-7756F74216A2}">
      <dgm:prSet/>
      <dgm:spPr/>
      <dgm:t>
        <a:bodyPr/>
        <a:lstStyle/>
        <a:p>
          <a:pPr rtl="0"/>
          <a:r>
            <a:rPr lang="cy-GB" b="1" noProof="0" dirty="0">
              <a:solidFill>
                <a:schemeClr val="tx1"/>
              </a:solidFill>
            </a:rPr>
            <a:t>Lefel israddedig</a:t>
          </a:r>
          <a:r>
            <a:rPr lang="cy-GB" b="1" noProof="0" dirty="0"/>
            <a:t>: </a:t>
          </a:r>
          <a:r>
            <a:rPr lang="cy-GB" noProof="0" dirty="0"/>
            <a:t>cefnogi eich pwyntiau gyda ffynonellau priodol ac awdurdodol</a:t>
          </a:r>
        </a:p>
      </dgm:t>
    </dgm:pt>
    <dgm:pt modelId="{8D4C0544-088D-49A4-B13B-36EC0BD09125}" type="parTrans" cxnId="{1C2D6D81-02ED-467F-A8BD-3FE1BBED7D68}">
      <dgm:prSet/>
      <dgm:spPr/>
      <dgm:t>
        <a:bodyPr/>
        <a:lstStyle/>
        <a:p>
          <a:endParaRPr lang="en-US"/>
        </a:p>
      </dgm:t>
    </dgm:pt>
    <dgm:pt modelId="{E6EFAFD2-A17A-4F21-A2F8-B3AAED2B4E74}" type="sibTrans" cxnId="{1C2D6D81-02ED-467F-A8BD-3FE1BBED7D68}">
      <dgm:prSet/>
      <dgm:spPr/>
      <dgm:t>
        <a:bodyPr/>
        <a:lstStyle/>
        <a:p>
          <a:endParaRPr lang="en-US"/>
        </a:p>
      </dgm:t>
    </dgm:pt>
    <dgm:pt modelId="{5175C20F-21A3-449C-A2A1-FF35E8F994F3}">
      <dgm:prSet/>
      <dgm:spPr/>
      <dgm:t>
        <a:bodyPr/>
        <a:lstStyle/>
        <a:p>
          <a:pPr rtl="0"/>
          <a:r>
            <a:rPr lang="cy-GB" b="1" noProof="0" dirty="0">
              <a:solidFill>
                <a:schemeClr val="tx1"/>
              </a:solidFill>
            </a:rPr>
            <a:t>Lefel Meistr:  </a:t>
          </a:r>
          <a:r>
            <a:rPr lang="cy-GB" noProof="0" dirty="0"/>
            <a:t>dangos eich bod chi’n deall sut mae gwybodaeth yn cael ei chreu</a:t>
          </a:r>
        </a:p>
      </dgm:t>
    </dgm:pt>
    <dgm:pt modelId="{4EB734E4-F2AB-4477-B43C-C7826AF59C08}" type="parTrans" cxnId="{178C59CE-21ED-4B21-8F93-2364510CD7EC}">
      <dgm:prSet/>
      <dgm:spPr/>
      <dgm:t>
        <a:bodyPr/>
        <a:lstStyle/>
        <a:p>
          <a:endParaRPr lang="en-US"/>
        </a:p>
      </dgm:t>
    </dgm:pt>
    <dgm:pt modelId="{98C2614D-33AA-4CC7-831B-05666334D8C7}" type="sibTrans" cxnId="{178C59CE-21ED-4B21-8F93-2364510CD7EC}">
      <dgm:prSet/>
      <dgm:spPr/>
      <dgm:t>
        <a:bodyPr/>
        <a:lstStyle/>
        <a:p>
          <a:endParaRPr lang="en-US"/>
        </a:p>
      </dgm:t>
    </dgm:pt>
    <dgm:pt modelId="{B8C3530F-6BB7-4723-8CB4-68636B8C8C25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Lefel PhD:           </a:t>
          </a:r>
          <a:r>
            <a:rPr lang="cy-GB" noProof="0" dirty="0"/>
            <a:t>dangos y gallwch chi greu gwybodaeth wreiddiol, newydd</a:t>
          </a:r>
        </a:p>
      </dgm:t>
    </dgm:pt>
    <dgm:pt modelId="{B6940075-7943-4903-A5DC-684F65111B12}" type="parTrans" cxnId="{824F9184-B68B-46F2-8D67-5A5E1D8C1CDB}">
      <dgm:prSet/>
      <dgm:spPr/>
      <dgm:t>
        <a:bodyPr/>
        <a:lstStyle/>
        <a:p>
          <a:endParaRPr lang="en-US"/>
        </a:p>
      </dgm:t>
    </dgm:pt>
    <dgm:pt modelId="{727B80A0-C2F5-4CF8-8900-03178F1B3BF0}" type="sibTrans" cxnId="{824F9184-B68B-46F2-8D67-5A5E1D8C1CDB}">
      <dgm:prSet/>
      <dgm:spPr/>
      <dgm:t>
        <a:bodyPr/>
        <a:lstStyle/>
        <a:p>
          <a:endParaRPr lang="en-US"/>
        </a:p>
      </dgm:t>
    </dgm:pt>
    <dgm:pt modelId="{3EF8099D-0CD1-40B9-BC94-7636A50314EF}">
      <dgm:prSet/>
      <dgm:spPr/>
      <dgm:t>
        <a:bodyPr/>
        <a:lstStyle/>
        <a:p>
          <a:pPr rtl="0"/>
          <a:r>
            <a:rPr lang="cy-GB" b="1" noProof="0" dirty="0">
              <a:solidFill>
                <a:schemeClr val="tx1"/>
              </a:solidFill>
            </a:rPr>
            <a:t>Academydd proffesiynol</a:t>
          </a:r>
          <a:r>
            <a:rPr lang="en-US" b="1" dirty="0">
              <a:solidFill>
                <a:schemeClr val="tx1"/>
              </a:solidFill>
            </a:rPr>
            <a:t>: </a:t>
          </a:r>
          <a:r>
            <a:rPr lang="cy-GB" noProof="0" dirty="0"/>
            <a:t>adolygu cymheiriaid, adeiladu corff cydlynol o’ch gwaith eich hun a sicrhau gwaith eraill</a:t>
          </a:r>
        </a:p>
      </dgm:t>
    </dgm:pt>
    <dgm:pt modelId="{973834CA-94BC-417E-846C-093876F4F929}" type="parTrans" cxnId="{8203471D-5F9C-4DAF-B063-E883AC0CEFE5}">
      <dgm:prSet/>
      <dgm:spPr/>
      <dgm:t>
        <a:bodyPr/>
        <a:lstStyle/>
        <a:p>
          <a:endParaRPr lang="en-US"/>
        </a:p>
      </dgm:t>
    </dgm:pt>
    <dgm:pt modelId="{14FD2AE4-E16A-4D01-8BA5-674FFC9E8E7F}" type="sibTrans" cxnId="{8203471D-5F9C-4DAF-B063-E883AC0CEFE5}">
      <dgm:prSet/>
      <dgm:spPr/>
      <dgm:t>
        <a:bodyPr/>
        <a:lstStyle/>
        <a:p>
          <a:endParaRPr lang="en-US"/>
        </a:p>
      </dgm:t>
    </dgm:pt>
    <dgm:pt modelId="{685D08D2-48BA-45C9-96CA-A0B712DAB514}" type="pres">
      <dgm:prSet presAssocID="{BECAC716-3529-444A-B8CC-59E280386405}" presName="CompostProcess" presStyleCnt="0">
        <dgm:presLayoutVars>
          <dgm:dir/>
          <dgm:resizeHandles val="exact"/>
        </dgm:presLayoutVars>
      </dgm:prSet>
      <dgm:spPr/>
    </dgm:pt>
    <dgm:pt modelId="{C936D9C3-9978-4235-90D9-2EB5A4E5CF1E}" type="pres">
      <dgm:prSet presAssocID="{BECAC716-3529-444A-B8CC-59E280386405}" presName="arrow" presStyleLbl="bgShp" presStyleIdx="0" presStyleCnt="1" custLinFactNeighborX="170"/>
      <dgm:spPr/>
    </dgm:pt>
    <dgm:pt modelId="{4539CB34-A478-4A0C-A722-5E14C5C9FCA2}" type="pres">
      <dgm:prSet presAssocID="{BECAC716-3529-444A-B8CC-59E280386405}" presName="linearProcess" presStyleCnt="0"/>
      <dgm:spPr/>
    </dgm:pt>
    <dgm:pt modelId="{DCCD56C8-9376-41B2-A86E-1C0976407C4C}" type="pres">
      <dgm:prSet presAssocID="{6843071F-FC6C-4C6C-A15F-7756F74216A2}" presName="textNode" presStyleLbl="node1" presStyleIdx="0" presStyleCnt="4">
        <dgm:presLayoutVars>
          <dgm:bulletEnabled val="1"/>
        </dgm:presLayoutVars>
      </dgm:prSet>
      <dgm:spPr/>
    </dgm:pt>
    <dgm:pt modelId="{C9C7BD25-A72C-4595-8374-660B42A524C9}" type="pres">
      <dgm:prSet presAssocID="{E6EFAFD2-A17A-4F21-A2F8-B3AAED2B4E74}" presName="sibTrans" presStyleCnt="0"/>
      <dgm:spPr/>
    </dgm:pt>
    <dgm:pt modelId="{9214D6A5-614C-41A4-BBA3-9CA03FD7EFE1}" type="pres">
      <dgm:prSet presAssocID="{5175C20F-21A3-449C-A2A1-FF35E8F994F3}" presName="textNode" presStyleLbl="node1" presStyleIdx="1" presStyleCnt="4">
        <dgm:presLayoutVars>
          <dgm:bulletEnabled val="1"/>
        </dgm:presLayoutVars>
      </dgm:prSet>
      <dgm:spPr/>
    </dgm:pt>
    <dgm:pt modelId="{C0E38A27-CFF3-4F2F-9860-8D3039978266}" type="pres">
      <dgm:prSet presAssocID="{98C2614D-33AA-4CC7-831B-05666334D8C7}" presName="sibTrans" presStyleCnt="0"/>
      <dgm:spPr/>
    </dgm:pt>
    <dgm:pt modelId="{6ED4ACAC-2AAF-4382-A7AD-3963DBAB857D}" type="pres">
      <dgm:prSet presAssocID="{B8C3530F-6BB7-4723-8CB4-68636B8C8C25}" presName="textNode" presStyleLbl="node1" presStyleIdx="2" presStyleCnt="4" custLinFactNeighborX="30174" custLinFactNeighborY="1807">
        <dgm:presLayoutVars>
          <dgm:bulletEnabled val="1"/>
        </dgm:presLayoutVars>
      </dgm:prSet>
      <dgm:spPr/>
    </dgm:pt>
    <dgm:pt modelId="{B75C611D-5DC3-4209-BEF6-7D74EF954DFF}" type="pres">
      <dgm:prSet presAssocID="{727B80A0-C2F5-4CF8-8900-03178F1B3BF0}" presName="sibTrans" presStyleCnt="0"/>
      <dgm:spPr/>
    </dgm:pt>
    <dgm:pt modelId="{D5C80EB4-4EAB-45CF-AAC4-1EF83B880254}" type="pres">
      <dgm:prSet presAssocID="{3EF8099D-0CD1-40B9-BC94-7636A50314E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203471D-5F9C-4DAF-B063-E883AC0CEFE5}" srcId="{BECAC716-3529-444A-B8CC-59E280386405}" destId="{3EF8099D-0CD1-40B9-BC94-7636A50314EF}" srcOrd="3" destOrd="0" parTransId="{973834CA-94BC-417E-846C-093876F4F929}" sibTransId="{14FD2AE4-E16A-4D01-8BA5-674FFC9E8E7F}"/>
    <dgm:cxn modelId="{98ABCB3E-C759-4176-A1A0-A277BF73B0FD}" type="presOf" srcId="{6843071F-FC6C-4C6C-A15F-7756F74216A2}" destId="{DCCD56C8-9376-41B2-A86E-1C0976407C4C}" srcOrd="0" destOrd="0" presId="urn:microsoft.com/office/officeart/2005/8/layout/hProcess9"/>
    <dgm:cxn modelId="{92D43462-1540-4430-857B-3982176E34AD}" type="presOf" srcId="{5175C20F-21A3-449C-A2A1-FF35E8F994F3}" destId="{9214D6A5-614C-41A4-BBA3-9CA03FD7EFE1}" srcOrd="0" destOrd="0" presId="urn:microsoft.com/office/officeart/2005/8/layout/hProcess9"/>
    <dgm:cxn modelId="{1C2D6D81-02ED-467F-A8BD-3FE1BBED7D68}" srcId="{BECAC716-3529-444A-B8CC-59E280386405}" destId="{6843071F-FC6C-4C6C-A15F-7756F74216A2}" srcOrd="0" destOrd="0" parTransId="{8D4C0544-088D-49A4-B13B-36EC0BD09125}" sibTransId="{E6EFAFD2-A17A-4F21-A2F8-B3AAED2B4E74}"/>
    <dgm:cxn modelId="{824F9184-B68B-46F2-8D67-5A5E1D8C1CDB}" srcId="{BECAC716-3529-444A-B8CC-59E280386405}" destId="{B8C3530F-6BB7-4723-8CB4-68636B8C8C25}" srcOrd="2" destOrd="0" parTransId="{B6940075-7943-4903-A5DC-684F65111B12}" sibTransId="{727B80A0-C2F5-4CF8-8900-03178F1B3BF0}"/>
    <dgm:cxn modelId="{6D7743A4-5E28-4570-82CF-B0BD7ADDEDA8}" type="presOf" srcId="{B8C3530F-6BB7-4723-8CB4-68636B8C8C25}" destId="{6ED4ACAC-2AAF-4382-A7AD-3963DBAB857D}" srcOrd="0" destOrd="0" presId="urn:microsoft.com/office/officeart/2005/8/layout/hProcess9"/>
    <dgm:cxn modelId="{A2E3B1A4-0E47-4720-92C6-528BACE93089}" type="presOf" srcId="{3EF8099D-0CD1-40B9-BC94-7636A50314EF}" destId="{D5C80EB4-4EAB-45CF-AAC4-1EF83B880254}" srcOrd="0" destOrd="0" presId="urn:microsoft.com/office/officeart/2005/8/layout/hProcess9"/>
    <dgm:cxn modelId="{8E17A0AC-C676-4759-A72B-8A5A13BDBCFD}" type="presOf" srcId="{BECAC716-3529-444A-B8CC-59E280386405}" destId="{685D08D2-48BA-45C9-96CA-A0B712DAB514}" srcOrd="0" destOrd="0" presId="urn:microsoft.com/office/officeart/2005/8/layout/hProcess9"/>
    <dgm:cxn modelId="{178C59CE-21ED-4B21-8F93-2364510CD7EC}" srcId="{BECAC716-3529-444A-B8CC-59E280386405}" destId="{5175C20F-21A3-449C-A2A1-FF35E8F994F3}" srcOrd="1" destOrd="0" parTransId="{4EB734E4-F2AB-4477-B43C-C7826AF59C08}" sibTransId="{98C2614D-33AA-4CC7-831B-05666334D8C7}"/>
    <dgm:cxn modelId="{3ED4A3B8-B977-459E-9C3D-8BD9C7342DD4}" type="presParOf" srcId="{685D08D2-48BA-45C9-96CA-A0B712DAB514}" destId="{C936D9C3-9978-4235-90D9-2EB5A4E5CF1E}" srcOrd="0" destOrd="0" presId="urn:microsoft.com/office/officeart/2005/8/layout/hProcess9"/>
    <dgm:cxn modelId="{B8A6A150-5C01-461A-B311-7EE5B16317EF}" type="presParOf" srcId="{685D08D2-48BA-45C9-96CA-A0B712DAB514}" destId="{4539CB34-A478-4A0C-A722-5E14C5C9FCA2}" srcOrd="1" destOrd="0" presId="urn:microsoft.com/office/officeart/2005/8/layout/hProcess9"/>
    <dgm:cxn modelId="{D881C960-E138-4609-8873-B058046DCE2E}" type="presParOf" srcId="{4539CB34-A478-4A0C-A722-5E14C5C9FCA2}" destId="{DCCD56C8-9376-41B2-A86E-1C0976407C4C}" srcOrd="0" destOrd="0" presId="urn:microsoft.com/office/officeart/2005/8/layout/hProcess9"/>
    <dgm:cxn modelId="{54156B8E-2289-4242-A51C-6DA33694A153}" type="presParOf" srcId="{4539CB34-A478-4A0C-A722-5E14C5C9FCA2}" destId="{C9C7BD25-A72C-4595-8374-660B42A524C9}" srcOrd="1" destOrd="0" presId="urn:microsoft.com/office/officeart/2005/8/layout/hProcess9"/>
    <dgm:cxn modelId="{8D569986-A298-4519-9BAE-335970C26327}" type="presParOf" srcId="{4539CB34-A478-4A0C-A722-5E14C5C9FCA2}" destId="{9214D6A5-614C-41A4-BBA3-9CA03FD7EFE1}" srcOrd="2" destOrd="0" presId="urn:microsoft.com/office/officeart/2005/8/layout/hProcess9"/>
    <dgm:cxn modelId="{98CC692D-3FFF-499A-992A-525074254FE9}" type="presParOf" srcId="{4539CB34-A478-4A0C-A722-5E14C5C9FCA2}" destId="{C0E38A27-CFF3-4F2F-9860-8D3039978266}" srcOrd="3" destOrd="0" presId="urn:microsoft.com/office/officeart/2005/8/layout/hProcess9"/>
    <dgm:cxn modelId="{80471AC5-BD52-404A-8659-D0B470F06D6D}" type="presParOf" srcId="{4539CB34-A478-4A0C-A722-5E14C5C9FCA2}" destId="{6ED4ACAC-2AAF-4382-A7AD-3963DBAB857D}" srcOrd="4" destOrd="0" presId="urn:microsoft.com/office/officeart/2005/8/layout/hProcess9"/>
    <dgm:cxn modelId="{5973F1E6-1A18-4A32-87F5-99FD73C94385}" type="presParOf" srcId="{4539CB34-A478-4A0C-A722-5E14C5C9FCA2}" destId="{B75C611D-5DC3-4209-BEF6-7D74EF954DFF}" srcOrd="5" destOrd="0" presId="urn:microsoft.com/office/officeart/2005/8/layout/hProcess9"/>
    <dgm:cxn modelId="{A2947D8F-6A25-46F1-99AA-BC3633F3CD82}" type="presParOf" srcId="{4539CB34-A478-4A0C-A722-5E14C5C9FCA2}" destId="{D5C80EB4-4EAB-45CF-AAC4-1EF83B88025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CAC716-3529-444A-B8CC-59E28038640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43071F-FC6C-4C6C-A15F-7756F74216A2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Undergraduate level</a:t>
          </a:r>
          <a:r>
            <a:rPr lang="en-US" b="1" dirty="0"/>
            <a:t>: </a:t>
          </a:r>
          <a:r>
            <a:rPr lang="en-US" dirty="0"/>
            <a:t>backing your points up with  appropriate, authoritative sources</a:t>
          </a:r>
          <a:endParaRPr lang="en-GB" dirty="0"/>
        </a:p>
      </dgm:t>
    </dgm:pt>
    <dgm:pt modelId="{8D4C0544-088D-49A4-B13B-36EC0BD09125}" type="parTrans" cxnId="{1C2D6D81-02ED-467F-A8BD-3FE1BBED7D68}">
      <dgm:prSet/>
      <dgm:spPr/>
      <dgm:t>
        <a:bodyPr/>
        <a:lstStyle/>
        <a:p>
          <a:endParaRPr lang="en-US"/>
        </a:p>
      </dgm:t>
    </dgm:pt>
    <dgm:pt modelId="{E6EFAFD2-A17A-4F21-A2F8-B3AAED2B4E74}" type="sibTrans" cxnId="{1C2D6D81-02ED-467F-A8BD-3FE1BBED7D68}">
      <dgm:prSet/>
      <dgm:spPr/>
      <dgm:t>
        <a:bodyPr/>
        <a:lstStyle/>
        <a:p>
          <a:endParaRPr lang="en-US"/>
        </a:p>
      </dgm:t>
    </dgm:pt>
    <dgm:pt modelId="{5175C20F-21A3-449C-A2A1-FF35E8F994F3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Masters Level: </a:t>
          </a:r>
          <a:r>
            <a:rPr lang="en-US" dirty="0"/>
            <a:t>demonstrating that you understand how knowledge is created</a:t>
          </a:r>
          <a:endParaRPr lang="en-GB" dirty="0"/>
        </a:p>
      </dgm:t>
    </dgm:pt>
    <dgm:pt modelId="{4EB734E4-F2AB-4477-B43C-C7826AF59C08}" type="parTrans" cxnId="{178C59CE-21ED-4B21-8F93-2364510CD7EC}">
      <dgm:prSet/>
      <dgm:spPr/>
      <dgm:t>
        <a:bodyPr/>
        <a:lstStyle/>
        <a:p>
          <a:endParaRPr lang="en-US"/>
        </a:p>
      </dgm:t>
    </dgm:pt>
    <dgm:pt modelId="{98C2614D-33AA-4CC7-831B-05666334D8C7}" type="sibTrans" cxnId="{178C59CE-21ED-4B21-8F93-2364510CD7EC}">
      <dgm:prSet/>
      <dgm:spPr/>
      <dgm:t>
        <a:bodyPr/>
        <a:lstStyle/>
        <a:p>
          <a:endParaRPr lang="en-US"/>
        </a:p>
      </dgm:t>
    </dgm:pt>
    <dgm:pt modelId="{B8C3530F-6BB7-4723-8CB4-68636B8C8C25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PhD Level: </a:t>
          </a:r>
          <a:r>
            <a:rPr lang="en-US" dirty="0"/>
            <a:t>demonstrating that you can create new, original knowledge</a:t>
          </a:r>
          <a:endParaRPr lang="en-GB" dirty="0"/>
        </a:p>
      </dgm:t>
    </dgm:pt>
    <dgm:pt modelId="{B6940075-7943-4903-A5DC-684F65111B12}" type="parTrans" cxnId="{824F9184-B68B-46F2-8D67-5A5E1D8C1CDB}">
      <dgm:prSet/>
      <dgm:spPr/>
      <dgm:t>
        <a:bodyPr/>
        <a:lstStyle/>
        <a:p>
          <a:endParaRPr lang="en-US"/>
        </a:p>
      </dgm:t>
    </dgm:pt>
    <dgm:pt modelId="{727B80A0-C2F5-4CF8-8900-03178F1B3BF0}" type="sibTrans" cxnId="{824F9184-B68B-46F2-8D67-5A5E1D8C1CDB}">
      <dgm:prSet/>
      <dgm:spPr/>
      <dgm:t>
        <a:bodyPr/>
        <a:lstStyle/>
        <a:p>
          <a:endParaRPr lang="en-US"/>
        </a:p>
      </dgm:t>
    </dgm:pt>
    <dgm:pt modelId="{3EF8099D-0CD1-40B9-BC94-7636A50314EF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Professional academic: </a:t>
          </a:r>
          <a:r>
            <a:rPr lang="en-US" dirty="0"/>
            <a:t>peer review, building a coherent body of work of your own and assuring others’ work</a:t>
          </a:r>
          <a:endParaRPr lang="en-GB" dirty="0"/>
        </a:p>
      </dgm:t>
    </dgm:pt>
    <dgm:pt modelId="{973834CA-94BC-417E-846C-093876F4F929}" type="parTrans" cxnId="{8203471D-5F9C-4DAF-B063-E883AC0CEFE5}">
      <dgm:prSet/>
      <dgm:spPr/>
      <dgm:t>
        <a:bodyPr/>
        <a:lstStyle/>
        <a:p>
          <a:endParaRPr lang="en-US"/>
        </a:p>
      </dgm:t>
    </dgm:pt>
    <dgm:pt modelId="{14FD2AE4-E16A-4D01-8BA5-674FFC9E8E7F}" type="sibTrans" cxnId="{8203471D-5F9C-4DAF-B063-E883AC0CEFE5}">
      <dgm:prSet/>
      <dgm:spPr/>
      <dgm:t>
        <a:bodyPr/>
        <a:lstStyle/>
        <a:p>
          <a:endParaRPr lang="en-US"/>
        </a:p>
      </dgm:t>
    </dgm:pt>
    <dgm:pt modelId="{685D08D2-48BA-45C9-96CA-A0B712DAB514}" type="pres">
      <dgm:prSet presAssocID="{BECAC716-3529-444A-B8CC-59E280386405}" presName="CompostProcess" presStyleCnt="0">
        <dgm:presLayoutVars>
          <dgm:dir/>
          <dgm:resizeHandles val="exact"/>
        </dgm:presLayoutVars>
      </dgm:prSet>
      <dgm:spPr/>
    </dgm:pt>
    <dgm:pt modelId="{C936D9C3-9978-4235-90D9-2EB5A4E5CF1E}" type="pres">
      <dgm:prSet presAssocID="{BECAC716-3529-444A-B8CC-59E280386405}" presName="arrow" presStyleLbl="bgShp" presStyleIdx="0" presStyleCnt="1" custLinFactNeighborX="170"/>
      <dgm:spPr/>
    </dgm:pt>
    <dgm:pt modelId="{4539CB34-A478-4A0C-A722-5E14C5C9FCA2}" type="pres">
      <dgm:prSet presAssocID="{BECAC716-3529-444A-B8CC-59E280386405}" presName="linearProcess" presStyleCnt="0"/>
      <dgm:spPr/>
    </dgm:pt>
    <dgm:pt modelId="{DCCD56C8-9376-41B2-A86E-1C0976407C4C}" type="pres">
      <dgm:prSet presAssocID="{6843071F-FC6C-4C6C-A15F-7756F74216A2}" presName="textNode" presStyleLbl="node1" presStyleIdx="0" presStyleCnt="4">
        <dgm:presLayoutVars>
          <dgm:bulletEnabled val="1"/>
        </dgm:presLayoutVars>
      </dgm:prSet>
      <dgm:spPr/>
    </dgm:pt>
    <dgm:pt modelId="{C9C7BD25-A72C-4595-8374-660B42A524C9}" type="pres">
      <dgm:prSet presAssocID="{E6EFAFD2-A17A-4F21-A2F8-B3AAED2B4E74}" presName="sibTrans" presStyleCnt="0"/>
      <dgm:spPr/>
    </dgm:pt>
    <dgm:pt modelId="{9214D6A5-614C-41A4-BBA3-9CA03FD7EFE1}" type="pres">
      <dgm:prSet presAssocID="{5175C20F-21A3-449C-A2A1-FF35E8F994F3}" presName="textNode" presStyleLbl="node1" presStyleIdx="1" presStyleCnt="4">
        <dgm:presLayoutVars>
          <dgm:bulletEnabled val="1"/>
        </dgm:presLayoutVars>
      </dgm:prSet>
      <dgm:spPr/>
    </dgm:pt>
    <dgm:pt modelId="{C0E38A27-CFF3-4F2F-9860-8D3039978266}" type="pres">
      <dgm:prSet presAssocID="{98C2614D-33AA-4CC7-831B-05666334D8C7}" presName="sibTrans" presStyleCnt="0"/>
      <dgm:spPr/>
    </dgm:pt>
    <dgm:pt modelId="{6ED4ACAC-2AAF-4382-A7AD-3963DBAB857D}" type="pres">
      <dgm:prSet presAssocID="{B8C3530F-6BB7-4723-8CB4-68636B8C8C25}" presName="textNode" presStyleLbl="node1" presStyleIdx="2" presStyleCnt="4">
        <dgm:presLayoutVars>
          <dgm:bulletEnabled val="1"/>
        </dgm:presLayoutVars>
      </dgm:prSet>
      <dgm:spPr/>
    </dgm:pt>
    <dgm:pt modelId="{B75C611D-5DC3-4209-BEF6-7D74EF954DFF}" type="pres">
      <dgm:prSet presAssocID="{727B80A0-C2F5-4CF8-8900-03178F1B3BF0}" presName="sibTrans" presStyleCnt="0"/>
      <dgm:spPr/>
    </dgm:pt>
    <dgm:pt modelId="{D5C80EB4-4EAB-45CF-AAC4-1EF83B880254}" type="pres">
      <dgm:prSet presAssocID="{3EF8099D-0CD1-40B9-BC94-7636A50314E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203471D-5F9C-4DAF-B063-E883AC0CEFE5}" srcId="{BECAC716-3529-444A-B8CC-59E280386405}" destId="{3EF8099D-0CD1-40B9-BC94-7636A50314EF}" srcOrd="3" destOrd="0" parTransId="{973834CA-94BC-417E-846C-093876F4F929}" sibTransId="{14FD2AE4-E16A-4D01-8BA5-674FFC9E8E7F}"/>
    <dgm:cxn modelId="{98ABCB3E-C759-4176-A1A0-A277BF73B0FD}" type="presOf" srcId="{6843071F-FC6C-4C6C-A15F-7756F74216A2}" destId="{DCCD56C8-9376-41B2-A86E-1C0976407C4C}" srcOrd="0" destOrd="0" presId="urn:microsoft.com/office/officeart/2005/8/layout/hProcess9"/>
    <dgm:cxn modelId="{92D43462-1540-4430-857B-3982176E34AD}" type="presOf" srcId="{5175C20F-21A3-449C-A2A1-FF35E8F994F3}" destId="{9214D6A5-614C-41A4-BBA3-9CA03FD7EFE1}" srcOrd="0" destOrd="0" presId="urn:microsoft.com/office/officeart/2005/8/layout/hProcess9"/>
    <dgm:cxn modelId="{1C2D6D81-02ED-467F-A8BD-3FE1BBED7D68}" srcId="{BECAC716-3529-444A-B8CC-59E280386405}" destId="{6843071F-FC6C-4C6C-A15F-7756F74216A2}" srcOrd="0" destOrd="0" parTransId="{8D4C0544-088D-49A4-B13B-36EC0BD09125}" sibTransId="{E6EFAFD2-A17A-4F21-A2F8-B3AAED2B4E74}"/>
    <dgm:cxn modelId="{824F9184-B68B-46F2-8D67-5A5E1D8C1CDB}" srcId="{BECAC716-3529-444A-B8CC-59E280386405}" destId="{B8C3530F-6BB7-4723-8CB4-68636B8C8C25}" srcOrd="2" destOrd="0" parTransId="{B6940075-7943-4903-A5DC-684F65111B12}" sibTransId="{727B80A0-C2F5-4CF8-8900-03178F1B3BF0}"/>
    <dgm:cxn modelId="{6D7743A4-5E28-4570-82CF-B0BD7ADDEDA8}" type="presOf" srcId="{B8C3530F-6BB7-4723-8CB4-68636B8C8C25}" destId="{6ED4ACAC-2AAF-4382-A7AD-3963DBAB857D}" srcOrd="0" destOrd="0" presId="urn:microsoft.com/office/officeart/2005/8/layout/hProcess9"/>
    <dgm:cxn modelId="{A2E3B1A4-0E47-4720-92C6-528BACE93089}" type="presOf" srcId="{3EF8099D-0CD1-40B9-BC94-7636A50314EF}" destId="{D5C80EB4-4EAB-45CF-AAC4-1EF83B880254}" srcOrd="0" destOrd="0" presId="urn:microsoft.com/office/officeart/2005/8/layout/hProcess9"/>
    <dgm:cxn modelId="{8E17A0AC-C676-4759-A72B-8A5A13BDBCFD}" type="presOf" srcId="{BECAC716-3529-444A-B8CC-59E280386405}" destId="{685D08D2-48BA-45C9-96CA-A0B712DAB514}" srcOrd="0" destOrd="0" presId="urn:microsoft.com/office/officeart/2005/8/layout/hProcess9"/>
    <dgm:cxn modelId="{178C59CE-21ED-4B21-8F93-2364510CD7EC}" srcId="{BECAC716-3529-444A-B8CC-59E280386405}" destId="{5175C20F-21A3-449C-A2A1-FF35E8F994F3}" srcOrd="1" destOrd="0" parTransId="{4EB734E4-F2AB-4477-B43C-C7826AF59C08}" sibTransId="{98C2614D-33AA-4CC7-831B-05666334D8C7}"/>
    <dgm:cxn modelId="{3ED4A3B8-B977-459E-9C3D-8BD9C7342DD4}" type="presParOf" srcId="{685D08D2-48BA-45C9-96CA-A0B712DAB514}" destId="{C936D9C3-9978-4235-90D9-2EB5A4E5CF1E}" srcOrd="0" destOrd="0" presId="urn:microsoft.com/office/officeart/2005/8/layout/hProcess9"/>
    <dgm:cxn modelId="{B8A6A150-5C01-461A-B311-7EE5B16317EF}" type="presParOf" srcId="{685D08D2-48BA-45C9-96CA-A0B712DAB514}" destId="{4539CB34-A478-4A0C-A722-5E14C5C9FCA2}" srcOrd="1" destOrd="0" presId="urn:microsoft.com/office/officeart/2005/8/layout/hProcess9"/>
    <dgm:cxn modelId="{D881C960-E138-4609-8873-B058046DCE2E}" type="presParOf" srcId="{4539CB34-A478-4A0C-A722-5E14C5C9FCA2}" destId="{DCCD56C8-9376-41B2-A86E-1C0976407C4C}" srcOrd="0" destOrd="0" presId="urn:microsoft.com/office/officeart/2005/8/layout/hProcess9"/>
    <dgm:cxn modelId="{54156B8E-2289-4242-A51C-6DA33694A153}" type="presParOf" srcId="{4539CB34-A478-4A0C-A722-5E14C5C9FCA2}" destId="{C9C7BD25-A72C-4595-8374-660B42A524C9}" srcOrd="1" destOrd="0" presId="urn:microsoft.com/office/officeart/2005/8/layout/hProcess9"/>
    <dgm:cxn modelId="{8D569986-A298-4519-9BAE-335970C26327}" type="presParOf" srcId="{4539CB34-A478-4A0C-A722-5E14C5C9FCA2}" destId="{9214D6A5-614C-41A4-BBA3-9CA03FD7EFE1}" srcOrd="2" destOrd="0" presId="urn:microsoft.com/office/officeart/2005/8/layout/hProcess9"/>
    <dgm:cxn modelId="{98CC692D-3FFF-499A-992A-525074254FE9}" type="presParOf" srcId="{4539CB34-A478-4A0C-A722-5E14C5C9FCA2}" destId="{C0E38A27-CFF3-4F2F-9860-8D3039978266}" srcOrd="3" destOrd="0" presId="urn:microsoft.com/office/officeart/2005/8/layout/hProcess9"/>
    <dgm:cxn modelId="{80471AC5-BD52-404A-8659-D0B470F06D6D}" type="presParOf" srcId="{4539CB34-A478-4A0C-A722-5E14C5C9FCA2}" destId="{6ED4ACAC-2AAF-4382-A7AD-3963DBAB857D}" srcOrd="4" destOrd="0" presId="urn:microsoft.com/office/officeart/2005/8/layout/hProcess9"/>
    <dgm:cxn modelId="{5973F1E6-1A18-4A32-87F5-99FD73C94385}" type="presParOf" srcId="{4539CB34-A478-4A0C-A722-5E14C5C9FCA2}" destId="{B75C611D-5DC3-4209-BEF6-7D74EF954DFF}" srcOrd="5" destOrd="0" presId="urn:microsoft.com/office/officeart/2005/8/layout/hProcess9"/>
    <dgm:cxn modelId="{A2947D8F-6A25-46F1-99AA-BC3633F3CD82}" type="presParOf" srcId="{4539CB34-A478-4A0C-A722-5E14C5C9FCA2}" destId="{D5C80EB4-4EAB-45CF-AAC4-1EF83B88025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cy-GB" noProof="0" dirty="0"/>
            <a:t>Mapiwch eich stori (adolygiad o lenyddiaeth):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cy-GB" noProof="0" dirty="0"/>
            <a:t>Beth yw eich pwnc chi?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cy-GB" noProof="0" dirty="0"/>
            <a:t>(D.S.: Os na allwch chi ateb rhai o’r cwestiynau hyn, gwnewch nodyn. Bydd yn ddefnyddiol maes o law!)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BA6B3BF5-E254-4E70-9294-8E8CBA49C1CF}">
      <dgm:prSet/>
      <dgm:spPr/>
      <dgm:t>
        <a:bodyPr/>
        <a:lstStyle/>
        <a:p>
          <a:pPr rtl="0"/>
          <a:r>
            <a:rPr lang="cy-GB" noProof="0" dirty="0"/>
            <a:t>Pwy yw'r bobl allweddol yn eich maes chi? Beth yw'r adnoddau allweddol?</a:t>
          </a:r>
        </a:p>
      </dgm:t>
    </dgm:pt>
    <dgm:pt modelId="{6BD7FB14-E716-426A-AD24-D6AEE64919E7}" type="parTrans" cxnId="{9C04EF48-CFCF-4672-B3A7-9F7A42C40709}">
      <dgm:prSet/>
      <dgm:spPr/>
      <dgm:t>
        <a:bodyPr/>
        <a:lstStyle/>
        <a:p>
          <a:endParaRPr lang="en-GB"/>
        </a:p>
      </dgm:t>
    </dgm:pt>
    <dgm:pt modelId="{1C636D4A-5BB8-41EB-8028-9C5DA2CFEC42}" type="sibTrans" cxnId="{9C04EF48-CFCF-4672-B3A7-9F7A42C40709}">
      <dgm:prSet/>
      <dgm:spPr/>
      <dgm:t>
        <a:bodyPr/>
        <a:lstStyle/>
        <a:p>
          <a:endParaRPr lang="en-GB"/>
        </a:p>
      </dgm:t>
    </dgm:pt>
    <dgm:pt modelId="{47EA9FDC-FC64-4A9A-90AD-35E6127DAF57}">
      <dgm:prSet/>
      <dgm:spPr/>
      <dgm:t>
        <a:bodyPr/>
        <a:lstStyle/>
        <a:p>
          <a:pPr rtl="0"/>
          <a:r>
            <a:rPr lang="cy-GB" noProof="0" dirty="0"/>
            <a:t>Beth yw'r syniadau allweddol yn eich maes chi? Pa </a:t>
          </a:r>
          <a:r>
            <a:rPr lang="cy-GB" noProof="0" dirty="0" err="1"/>
            <a:t>fethodolegau</a:t>
          </a:r>
          <a:r>
            <a:rPr lang="cy-GB" noProof="0" dirty="0"/>
            <a:t> a ddefnyddiwyd?</a:t>
          </a:r>
        </a:p>
      </dgm:t>
    </dgm:pt>
    <dgm:pt modelId="{BB9F6C54-6F58-4FA5-BED4-425FB7BC87F5}" type="parTrans" cxnId="{DDDDBD17-7A24-4213-BAFE-A3946E348192}">
      <dgm:prSet/>
      <dgm:spPr/>
      <dgm:t>
        <a:bodyPr/>
        <a:lstStyle/>
        <a:p>
          <a:endParaRPr lang="en-GB"/>
        </a:p>
      </dgm:t>
    </dgm:pt>
    <dgm:pt modelId="{80BFB13B-771D-4F08-B88B-7766060C913E}" type="sibTrans" cxnId="{DDDDBD17-7A24-4213-BAFE-A3946E348192}">
      <dgm:prSet/>
      <dgm:spPr/>
      <dgm:t>
        <a:bodyPr/>
        <a:lstStyle/>
        <a:p>
          <a:endParaRPr lang="en-GB"/>
        </a:p>
      </dgm:t>
    </dgm:pt>
    <dgm:pt modelId="{27491ADC-9891-4470-A841-1BB87FD78F5B}">
      <dgm:prSet/>
      <dgm:spPr/>
      <dgm:t>
        <a:bodyPr/>
        <a:lstStyle/>
        <a:p>
          <a:pPr rtl="0"/>
          <a:r>
            <a:rPr lang="cy-GB" noProof="0" dirty="0"/>
            <a:t>Beth yw rhai o gryfderau a gwendidau ymchwil sydd eisoes yn bodoli?</a:t>
          </a:r>
        </a:p>
      </dgm:t>
    </dgm:pt>
    <dgm:pt modelId="{E7E906F7-BA7A-411E-952F-452BF9A31162}" type="parTrans" cxnId="{3FDBF05E-D63F-4103-AAD2-BB11F82324B4}">
      <dgm:prSet/>
      <dgm:spPr/>
      <dgm:t>
        <a:bodyPr/>
        <a:lstStyle/>
        <a:p>
          <a:endParaRPr lang="en-GB"/>
        </a:p>
      </dgm:t>
    </dgm:pt>
    <dgm:pt modelId="{F1FE85FC-15A4-4F99-905D-6176ABBCEA10}" type="sibTrans" cxnId="{3FDBF05E-D63F-4103-AAD2-BB11F82324B4}">
      <dgm:prSet/>
      <dgm:spPr/>
      <dgm:t>
        <a:bodyPr/>
        <a:lstStyle/>
        <a:p>
          <a:endParaRPr lang="en-GB"/>
        </a:p>
      </dgm:t>
    </dgm:pt>
    <dgm:pt modelId="{DCCCD2E0-177D-454C-A916-6A927A68C548}">
      <dgm:prSet/>
      <dgm:spPr/>
      <dgm:t>
        <a:bodyPr/>
        <a:lstStyle/>
        <a:p>
          <a:pPr rtl="0"/>
          <a:r>
            <a:rPr lang="cy-GB" noProof="0" dirty="0"/>
            <a:t>Beth fydd eich cyfraniad? Sut bydd yn wahanol?</a:t>
          </a:r>
        </a:p>
      </dgm:t>
    </dgm:pt>
    <dgm:pt modelId="{AA9C30DA-343E-4B8F-94AA-5037B6B3AECE}" type="parTrans" cxnId="{49438DC4-671F-4EBD-A239-494134608F3A}">
      <dgm:prSet/>
      <dgm:spPr/>
      <dgm:t>
        <a:bodyPr/>
        <a:lstStyle/>
        <a:p>
          <a:endParaRPr lang="en-GB"/>
        </a:p>
      </dgm:t>
    </dgm:pt>
    <dgm:pt modelId="{C8C5AE9B-A652-4000-9CE5-DE02F429CFBD}" type="sibTrans" cxnId="{49438DC4-671F-4EBD-A239-494134608F3A}">
      <dgm:prSet/>
      <dgm:spPr/>
      <dgm:t>
        <a:bodyPr/>
        <a:lstStyle/>
        <a:p>
          <a:endParaRPr lang="en-GB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 custLinFactNeighborX="-346" custLinFactNeighborY="-9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DDDDBD17-7A24-4213-BAFE-A3946E348192}" srcId="{66EBBC99-2317-40F0-BC5F-E3FA67CD935C}" destId="{47EA9FDC-FC64-4A9A-90AD-35E6127DAF57}" srcOrd="2" destOrd="0" parTransId="{BB9F6C54-6F58-4FA5-BED4-425FB7BC87F5}" sibTransId="{80BFB13B-771D-4F08-B88B-7766060C913E}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3FDBF05E-D63F-4103-AAD2-BB11F82324B4}" srcId="{66EBBC99-2317-40F0-BC5F-E3FA67CD935C}" destId="{27491ADC-9891-4470-A841-1BB87FD78F5B}" srcOrd="3" destOrd="0" parTransId="{E7E906F7-BA7A-411E-952F-452BF9A31162}" sibTransId="{F1FE85FC-15A4-4F99-905D-6176ABBCEA10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9C04EF48-CFCF-4672-B3A7-9F7A42C40709}" srcId="{66EBBC99-2317-40F0-BC5F-E3FA67CD935C}" destId="{BA6B3BF5-E254-4E70-9294-8E8CBA49C1CF}" srcOrd="1" destOrd="0" parTransId="{6BD7FB14-E716-426A-AD24-D6AEE64919E7}" sibTransId="{1C636D4A-5BB8-41EB-8028-9C5DA2CFEC42}"/>
    <dgm:cxn modelId="{B045784F-19E5-4A36-B6E5-BD7FC0112423}" type="presOf" srcId="{DCCCD2E0-177D-454C-A916-6A927A68C548}" destId="{BF1205F6-4BD2-4AF3-A910-29634D37462F}" srcOrd="0" destOrd="4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D58860A5-52A3-4AB4-95FA-7B3BC596D7B8}" type="presOf" srcId="{47EA9FDC-FC64-4A9A-90AD-35E6127DAF57}" destId="{BF1205F6-4BD2-4AF3-A910-29634D37462F}" srcOrd="0" destOrd="2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74579CB6-D412-4CC2-9D0A-0812ACADA491}" type="presOf" srcId="{27491ADC-9891-4470-A841-1BB87FD78F5B}" destId="{BF1205F6-4BD2-4AF3-A910-29634D37462F}" srcOrd="0" destOrd="3" presId="urn:microsoft.com/office/officeart/2005/8/layout/vList2"/>
    <dgm:cxn modelId="{9CB4FDBE-F315-44DB-BD0A-4C7394D035C2}" type="presOf" srcId="{BA6B3BF5-E254-4E70-9294-8E8CBA49C1CF}" destId="{BF1205F6-4BD2-4AF3-A910-29634D37462F}" srcOrd="0" destOrd="1" presId="urn:microsoft.com/office/officeart/2005/8/layout/vList2"/>
    <dgm:cxn modelId="{49438DC4-671F-4EBD-A239-494134608F3A}" srcId="{66EBBC99-2317-40F0-BC5F-E3FA67CD935C}" destId="{DCCCD2E0-177D-454C-A916-6A927A68C548}" srcOrd="4" destOrd="0" parTransId="{AA9C30DA-343E-4B8F-94AA-5037B6B3AECE}" sibTransId="{C8C5AE9B-A652-4000-9CE5-DE02F429CFBD}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en-GB" dirty="0"/>
            <a:t>Map your story (literature review): </a:t>
          </a:r>
          <a:r>
            <a:rPr lang="en-GB" b="1" dirty="0"/>
            <a:t>Note down some initial responses/ or what you need to find out about..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en-GB"/>
            <a:t>What is your topic?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06F3F310-DF5B-4442-956B-A6A26421A213}">
      <dgm:prSet/>
      <dgm:spPr/>
      <dgm:t>
        <a:bodyPr/>
        <a:lstStyle/>
        <a:p>
          <a:pPr rtl="0"/>
          <a:r>
            <a:rPr lang="en-GB" dirty="0"/>
            <a:t>Who are the key people in your field? What are the key resources?</a:t>
          </a:r>
        </a:p>
      </dgm:t>
    </dgm:pt>
    <dgm:pt modelId="{38E2C247-4632-4C56-A717-11E2FB98CF92}" type="parTrans" cxnId="{A8725677-E35D-4E02-9764-98BC4E911C6E}">
      <dgm:prSet/>
      <dgm:spPr/>
      <dgm:t>
        <a:bodyPr/>
        <a:lstStyle/>
        <a:p>
          <a:endParaRPr lang="en-US"/>
        </a:p>
      </dgm:t>
    </dgm:pt>
    <dgm:pt modelId="{A8494B05-144C-44E2-B1D8-30DA2CD56A23}" type="sibTrans" cxnId="{A8725677-E35D-4E02-9764-98BC4E911C6E}">
      <dgm:prSet/>
      <dgm:spPr/>
      <dgm:t>
        <a:bodyPr/>
        <a:lstStyle/>
        <a:p>
          <a:endParaRPr lang="en-US"/>
        </a:p>
      </dgm:t>
    </dgm:pt>
    <dgm:pt modelId="{6E44B0B2-80B6-4478-8307-C31C4D1E89DE}">
      <dgm:prSet/>
      <dgm:spPr/>
      <dgm:t>
        <a:bodyPr/>
        <a:lstStyle/>
        <a:p>
          <a:pPr rtl="0"/>
          <a:r>
            <a:rPr lang="en-GB"/>
            <a:t>What are the key ideas in your field? What methodologies have been used?</a:t>
          </a:r>
        </a:p>
      </dgm:t>
    </dgm:pt>
    <dgm:pt modelId="{CE72301C-69DF-4829-A536-E0A2D0E9A4E5}" type="parTrans" cxnId="{EA6D3A0E-3327-4EDF-B43E-8748133A7CA5}">
      <dgm:prSet/>
      <dgm:spPr/>
      <dgm:t>
        <a:bodyPr/>
        <a:lstStyle/>
        <a:p>
          <a:endParaRPr lang="en-US"/>
        </a:p>
      </dgm:t>
    </dgm:pt>
    <dgm:pt modelId="{254F3051-36A7-41F7-B414-C9004BC9C7E5}" type="sibTrans" cxnId="{EA6D3A0E-3327-4EDF-B43E-8748133A7CA5}">
      <dgm:prSet/>
      <dgm:spPr/>
      <dgm:t>
        <a:bodyPr/>
        <a:lstStyle/>
        <a:p>
          <a:endParaRPr lang="en-US"/>
        </a:p>
      </dgm:t>
    </dgm:pt>
    <dgm:pt modelId="{784B73A7-3774-495A-8922-F9938A5E0D8E}">
      <dgm:prSet/>
      <dgm:spPr/>
      <dgm:t>
        <a:bodyPr/>
        <a:lstStyle/>
        <a:p>
          <a:pPr rtl="0"/>
          <a:r>
            <a:rPr lang="en-GB"/>
            <a:t>What are some of the strengths and weaknesses of existing research?</a:t>
          </a:r>
        </a:p>
      </dgm:t>
    </dgm:pt>
    <dgm:pt modelId="{23E464A6-6D93-434E-A559-94E230419A16}" type="parTrans" cxnId="{C44FC73E-0921-40E3-A13B-92DEC72DD7DC}">
      <dgm:prSet/>
      <dgm:spPr/>
      <dgm:t>
        <a:bodyPr/>
        <a:lstStyle/>
        <a:p>
          <a:endParaRPr lang="en-US"/>
        </a:p>
      </dgm:t>
    </dgm:pt>
    <dgm:pt modelId="{212395C2-1D31-4138-804B-C2AEB3FC529C}" type="sibTrans" cxnId="{C44FC73E-0921-40E3-A13B-92DEC72DD7DC}">
      <dgm:prSet/>
      <dgm:spPr/>
      <dgm:t>
        <a:bodyPr/>
        <a:lstStyle/>
        <a:p>
          <a:endParaRPr lang="en-US"/>
        </a:p>
      </dgm:t>
    </dgm:pt>
    <dgm:pt modelId="{CABED657-EA18-4634-BA17-61F789CD4C7E}">
      <dgm:prSet/>
      <dgm:spPr/>
      <dgm:t>
        <a:bodyPr/>
        <a:lstStyle/>
        <a:p>
          <a:pPr rtl="0"/>
          <a:r>
            <a:rPr lang="en-GB"/>
            <a:t>What will your contribution be? How will it be different?</a:t>
          </a:r>
        </a:p>
      </dgm:t>
    </dgm:pt>
    <dgm:pt modelId="{4E2C3E6D-9367-4B29-84B8-CC57147567F1}" type="parTrans" cxnId="{501D6D9A-CF06-4F83-B399-27CA90E825A0}">
      <dgm:prSet/>
      <dgm:spPr/>
      <dgm:t>
        <a:bodyPr/>
        <a:lstStyle/>
        <a:p>
          <a:endParaRPr lang="en-US"/>
        </a:p>
      </dgm:t>
    </dgm:pt>
    <dgm:pt modelId="{9370676B-6876-4C81-B74E-1E88415FF69C}" type="sibTrans" cxnId="{501D6D9A-CF06-4F83-B399-27CA90E825A0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en-GB"/>
            <a:t>(NB: If you can’t answer some of these question, make a note of this. It will come in handy later!)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 custLinFactNeighborX="-1219" custLinFactNeighborY="-1710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EA6D3A0E-3327-4EDF-B43E-8748133A7CA5}" srcId="{66EBBC99-2317-40F0-BC5F-E3FA67CD935C}" destId="{6E44B0B2-80B6-4478-8307-C31C4D1E89DE}" srcOrd="2" destOrd="0" parTransId="{CE72301C-69DF-4829-A536-E0A2D0E9A4E5}" sibTransId="{254F3051-36A7-41F7-B414-C9004BC9C7E5}"/>
    <dgm:cxn modelId="{E983B018-D97F-4427-935B-B3647F904D85}" type="presOf" srcId="{6E44B0B2-80B6-4478-8307-C31C4D1E89DE}" destId="{BF1205F6-4BD2-4AF3-A910-29634D37462F}" srcOrd="0" destOrd="2" presId="urn:microsoft.com/office/officeart/2005/8/layout/vList2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BA86A63C-8AE8-451B-9FB2-FC6599D7CE23}" type="presOf" srcId="{784B73A7-3774-495A-8922-F9938A5E0D8E}" destId="{BF1205F6-4BD2-4AF3-A910-29634D37462F}" srcOrd="0" destOrd="3" presId="urn:microsoft.com/office/officeart/2005/8/layout/vList2"/>
    <dgm:cxn modelId="{C44FC73E-0921-40E3-A13B-92DEC72DD7DC}" srcId="{66EBBC99-2317-40F0-BC5F-E3FA67CD935C}" destId="{784B73A7-3774-495A-8922-F9938A5E0D8E}" srcOrd="3" destOrd="0" parTransId="{23E464A6-6D93-434E-A559-94E230419A16}" sibTransId="{212395C2-1D31-4138-804B-C2AEB3FC529C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A8725677-E35D-4E02-9764-98BC4E911C6E}" srcId="{66EBBC99-2317-40F0-BC5F-E3FA67CD935C}" destId="{06F3F310-DF5B-4442-956B-A6A26421A213}" srcOrd="1" destOrd="0" parTransId="{38E2C247-4632-4C56-A717-11E2FB98CF92}" sibTransId="{A8494B05-144C-44E2-B1D8-30DA2CD56A23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501D6D9A-CF06-4F83-B399-27CA90E825A0}" srcId="{66EBBC99-2317-40F0-BC5F-E3FA67CD935C}" destId="{CABED657-EA18-4634-BA17-61F789CD4C7E}" srcOrd="4" destOrd="0" parTransId="{4E2C3E6D-9367-4B29-84B8-CC57147567F1}" sibTransId="{9370676B-6876-4C81-B74E-1E88415FF69C}"/>
    <dgm:cxn modelId="{4C268D9B-B091-41E0-A5EB-E777376D6EF4}" type="presOf" srcId="{CABED657-EA18-4634-BA17-61F789CD4C7E}" destId="{BF1205F6-4BD2-4AF3-A910-29634D37462F}" srcOrd="0" destOrd="4" presId="urn:microsoft.com/office/officeart/2005/8/layout/vList2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A71A58EE-BB68-42EF-95E3-578592449C4C}" type="presOf" srcId="{06F3F310-DF5B-4442-956B-A6A26421A213}" destId="{BF1205F6-4BD2-4AF3-A910-29634D37462F}" srcOrd="0" destOrd="1" presId="urn:microsoft.com/office/officeart/2005/8/layout/vList2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B5D323D-A0EC-4D5B-95DE-88AAA751FC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5F1516-E035-4457-BB13-DBC49848A582}">
      <dgm:prSet/>
      <dgm:spPr/>
      <dgm:t>
        <a:bodyPr/>
        <a:lstStyle/>
        <a:p>
          <a:r>
            <a:rPr lang="cy-GB" noProof="0" dirty="0"/>
            <a:t>Mae rhai offer defnyddiol y gallwch chi eu defnyddio yn adolygiad systematig, gweler er enghraifft: </a:t>
          </a:r>
        </a:p>
      </dgm:t>
    </dgm:pt>
    <dgm:pt modelId="{9CC365BD-2CA1-4CF2-9C38-B87F33928FC2}" type="parTrans" cxnId="{AC0C320F-3931-44F2-8C77-AFD5B06BE771}">
      <dgm:prSet/>
      <dgm:spPr/>
      <dgm:t>
        <a:bodyPr/>
        <a:lstStyle/>
        <a:p>
          <a:endParaRPr lang="en-GB"/>
        </a:p>
      </dgm:t>
    </dgm:pt>
    <dgm:pt modelId="{DA217DFE-3881-4039-A335-704FC5980A46}" type="sibTrans" cxnId="{AC0C320F-3931-44F2-8C77-AFD5B06BE771}">
      <dgm:prSet/>
      <dgm:spPr/>
      <dgm:t>
        <a:bodyPr/>
        <a:lstStyle/>
        <a:p>
          <a:endParaRPr lang="en-GB"/>
        </a:p>
      </dgm:t>
    </dgm:pt>
    <dgm:pt modelId="{406729F9-107C-4981-AAEA-3DF92908E8A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dirty="0">
            <a:solidFill>
              <a:schemeClr val="tx1"/>
            </a:solidFill>
          </a:endParaRPr>
        </a:p>
      </dgm:t>
    </dgm:pt>
    <dgm:pt modelId="{5E2BFE40-E18C-4C27-AA54-88AFD2C5B6FB}" type="parTrans" cxnId="{5F4CAC8E-7C2C-46D3-BED2-94A1638E0D00}">
      <dgm:prSet/>
      <dgm:spPr/>
      <dgm:t>
        <a:bodyPr/>
        <a:lstStyle/>
        <a:p>
          <a:endParaRPr lang="en-GB"/>
        </a:p>
      </dgm:t>
    </dgm:pt>
    <dgm:pt modelId="{FFD1A828-E52B-4DDC-87BB-C975F81A2BC2}" type="sibTrans" cxnId="{5F4CAC8E-7C2C-46D3-BED2-94A1638E0D00}">
      <dgm:prSet/>
      <dgm:spPr/>
      <dgm:t>
        <a:bodyPr/>
        <a:lstStyle/>
        <a:p>
          <a:endParaRPr lang="en-GB"/>
        </a:p>
      </dgm:t>
    </dgm:pt>
    <dgm:pt modelId="{E65EC45F-0D12-4407-BE5D-B73FAB84A8FA}" type="pres">
      <dgm:prSet presAssocID="{BB5D323D-A0EC-4D5B-95DE-88AAA751FCFD}" presName="linear" presStyleCnt="0">
        <dgm:presLayoutVars>
          <dgm:animLvl val="lvl"/>
          <dgm:resizeHandles val="exact"/>
        </dgm:presLayoutVars>
      </dgm:prSet>
      <dgm:spPr/>
    </dgm:pt>
    <dgm:pt modelId="{D0DF1DEF-61F9-4307-9655-AD2E1A3C524A}" type="pres">
      <dgm:prSet presAssocID="{B45F1516-E035-4457-BB13-DBC49848A582}" presName="parentText" presStyleLbl="node1" presStyleIdx="0" presStyleCnt="2" custLinFactNeighborY="5307">
        <dgm:presLayoutVars>
          <dgm:chMax val="0"/>
          <dgm:bulletEnabled val="1"/>
        </dgm:presLayoutVars>
      </dgm:prSet>
      <dgm:spPr/>
    </dgm:pt>
    <dgm:pt modelId="{017F7045-ED7E-4F5F-B764-EA22F5E967A0}" type="pres">
      <dgm:prSet presAssocID="{DA217DFE-3881-4039-A335-704FC5980A46}" presName="spacer" presStyleCnt="0"/>
      <dgm:spPr/>
    </dgm:pt>
    <dgm:pt modelId="{9BE04693-B18D-4B3E-9D78-1B1A453FBC8E}" type="pres">
      <dgm:prSet presAssocID="{406729F9-107C-4981-AAEA-3DF92908E8A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C0C320F-3931-44F2-8C77-AFD5B06BE771}" srcId="{BB5D323D-A0EC-4D5B-95DE-88AAA751FCFD}" destId="{B45F1516-E035-4457-BB13-DBC49848A582}" srcOrd="0" destOrd="0" parTransId="{9CC365BD-2CA1-4CF2-9C38-B87F33928FC2}" sibTransId="{DA217DFE-3881-4039-A335-704FC5980A46}"/>
    <dgm:cxn modelId="{FA04012D-758E-4958-9F34-7781A7792F6F}" type="presOf" srcId="{BB5D323D-A0EC-4D5B-95DE-88AAA751FCFD}" destId="{E65EC45F-0D12-4407-BE5D-B73FAB84A8FA}" srcOrd="0" destOrd="0" presId="urn:microsoft.com/office/officeart/2005/8/layout/vList2"/>
    <dgm:cxn modelId="{50031F38-5961-4601-93EB-D65DF65F2B87}" type="presOf" srcId="{406729F9-107C-4981-AAEA-3DF92908E8A2}" destId="{9BE04693-B18D-4B3E-9D78-1B1A453FBC8E}" srcOrd="0" destOrd="0" presId="urn:microsoft.com/office/officeart/2005/8/layout/vList2"/>
    <dgm:cxn modelId="{5F4CAC8E-7C2C-46D3-BED2-94A1638E0D00}" srcId="{BB5D323D-A0EC-4D5B-95DE-88AAA751FCFD}" destId="{406729F9-107C-4981-AAEA-3DF92908E8A2}" srcOrd="1" destOrd="0" parTransId="{5E2BFE40-E18C-4C27-AA54-88AFD2C5B6FB}" sibTransId="{FFD1A828-E52B-4DDC-87BB-C975F81A2BC2}"/>
    <dgm:cxn modelId="{10C007C6-5A54-4C8A-846F-8FB5657B15D0}" type="presOf" srcId="{B45F1516-E035-4457-BB13-DBC49848A582}" destId="{D0DF1DEF-61F9-4307-9655-AD2E1A3C524A}" srcOrd="0" destOrd="0" presId="urn:microsoft.com/office/officeart/2005/8/layout/vList2"/>
    <dgm:cxn modelId="{E94CEA99-9887-459A-8EDB-64165329E93E}" type="presParOf" srcId="{E65EC45F-0D12-4407-BE5D-B73FAB84A8FA}" destId="{D0DF1DEF-61F9-4307-9655-AD2E1A3C524A}" srcOrd="0" destOrd="0" presId="urn:microsoft.com/office/officeart/2005/8/layout/vList2"/>
    <dgm:cxn modelId="{441E0449-20A9-421A-A2FE-51CBAEC5A475}" type="presParOf" srcId="{E65EC45F-0D12-4407-BE5D-B73FAB84A8FA}" destId="{017F7045-ED7E-4F5F-B764-EA22F5E967A0}" srcOrd="1" destOrd="0" presId="urn:microsoft.com/office/officeart/2005/8/layout/vList2"/>
    <dgm:cxn modelId="{1FB098D2-1CF0-410D-B237-C190380AAFA1}" type="presParOf" srcId="{E65EC45F-0D12-4407-BE5D-B73FAB84A8FA}" destId="{9BE04693-B18D-4B3E-9D78-1B1A453FBC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B5D323D-A0EC-4D5B-95DE-88AAA751FC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45F1516-E035-4457-BB13-DBC49848A582}">
      <dgm:prSet/>
      <dgm:spPr/>
      <dgm:t>
        <a:bodyPr/>
        <a:lstStyle/>
        <a:p>
          <a:r>
            <a:rPr lang="en-GB"/>
            <a:t>There are some useful tools you can used as a systematic review methods see for example : </a:t>
          </a:r>
        </a:p>
      </dgm:t>
    </dgm:pt>
    <dgm:pt modelId="{9CC365BD-2CA1-4CF2-9C38-B87F33928FC2}" type="parTrans" cxnId="{AC0C320F-3931-44F2-8C77-AFD5B06BE771}">
      <dgm:prSet/>
      <dgm:spPr/>
      <dgm:t>
        <a:bodyPr/>
        <a:lstStyle/>
        <a:p>
          <a:endParaRPr lang="en-GB"/>
        </a:p>
      </dgm:t>
    </dgm:pt>
    <dgm:pt modelId="{DA217DFE-3881-4039-A335-704FC5980A46}" type="sibTrans" cxnId="{AC0C320F-3931-44F2-8C77-AFD5B06BE771}">
      <dgm:prSet/>
      <dgm:spPr/>
      <dgm:t>
        <a:bodyPr/>
        <a:lstStyle/>
        <a:p>
          <a:endParaRPr lang="en-GB"/>
        </a:p>
      </dgm:t>
    </dgm:pt>
    <dgm:pt modelId="{406729F9-107C-4981-AAEA-3DF92908E8A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dirty="0">
            <a:solidFill>
              <a:schemeClr val="tx1"/>
            </a:solidFill>
          </a:endParaRPr>
        </a:p>
      </dgm:t>
    </dgm:pt>
    <dgm:pt modelId="{5E2BFE40-E18C-4C27-AA54-88AFD2C5B6FB}" type="parTrans" cxnId="{5F4CAC8E-7C2C-46D3-BED2-94A1638E0D00}">
      <dgm:prSet/>
      <dgm:spPr/>
      <dgm:t>
        <a:bodyPr/>
        <a:lstStyle/>
        <a:p>
          <a:endParaRPr lang="en-GB"/>
        </a:p>
      </dgm:t>
    </dgm:pt>
    <dgm:pt modelId="{FFD1A828-E52B-4DDC-87BB-C975F81A2BC2}" type="sibTrans" cxnId="{5F4CAC8E-7C2C-46D3-BED2-94A1638E0D00}">
      <dgm:prSet/>
      <dgm:spPr/>
      <dgm:t>
        <a:bodyPr/>
        <a:lstStyle/>
        <a:p>
          <a:endParaRPr lang="en-GB"/>
        </a:p>
      </dgm:t>
    </dgm:pt>
    <dgm:pt modelId="{E65EC45F-0D12-4407-BE5D-B73FAB84A8FA}" type="pres">
      <dgm:prSet presAssocID="{BB5D323D-A0EC-4D5B-95DE-88AAA751FCFD}" presName="linear" presStyleCnt="0">
        <dgm:presLayoutVars>
          <dgm:animLvl val="lvl"/>
          <dgm:resizeHandles val="exact"/>
        </dgm:presLayoutVars>
      </dgm:prSet>
      <dgm:spPr/>
    </dgm:pt>
    <dgm:pt modelId="{D0DF1DEF-61F9-4307-9655-AD2E1A3C524A}" type="pres">
      <dgm:prSet presAssocID="{B45F1516-E035-4457-BB13-DBC49848A5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7F7045-ED7E-4F5F-B764-EA22F5E967A0}" type="pres">
      <dgm:prSet presAssocID="{DA217DFE-3881-4039-A335-704FC5980A46}" presName="spacer" presStyleCnt="0"/>
      <dgm:spPr/>
    </dgm:pt>
    <dgm:pt modelId="{9BE04693-B18D-4B3E-9D78-1B1A453FBC8E}" type="pres">
      <dgm:prSet presAssocID="{406729F9-107C-4981-AAEA-3DF92908E8A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C0C320F-3931-44F2-8C77-AFD5B06BE771}" srcId="{BB5D323D-A0EC-4D5B-95DE-88AAA751FCFD}" destId="{B45F1516-E035-4457-BB13-DBC49848A582}" srcOrd="0" destOrd="0" parTransId="{9CC365BD-2CA1-4CF2-9C38-B87F33928FC2}" sibTransId="{DA217DFE-3881-4039-A335-704FC5980A46}"/>
    <dgm:cxn modelId="{FA04012D-758E-4958-9F34-7781A7792F6F}" type="presOf" srcId="{BB5D323D-A0EC-4D5B-95DE-88AAA751FCFD}" destId="{E65EC45F-0D12-4407-BE5D-B73FAB84A8FA}" srcOrd="0" destOrd="0" presId="urn:microsoft.com/office/officeart/2005/8/layout/vList2"/>
    <dgm:cxn modelId="{50031F38-5961-4601-93EB-D65DF65F2B87}" type="presOf" srcId="{406729F9-107C-4981-AAEA-3DF92908E8A2}" destId="{9BE04693-B18D-4B3E-9D78-1B1A453FBC8E}" srcOrd="0" destOrd="0" presId="urn:microsoft.com/office/officeart/2005/8/layout/vList2"/>
    <dgm:cxn modelId="{5F4CAC8E-7C2C-46D3-BED2-94A1638E0D00}" srcId="{BB5D323D-A0EC-4D5B-95DE-88AAA751FCFD}" destId="{406729F9-107C-4981-AAEA-3DF92908E8A2}" srcOrd="1" destOrd="0" parTransId="{5E2BFE40-E18C-4C27-AA54-88AFD2C5B6FB}" sibTransId="{FFD1A828-E52B-4DDC-87BB-C975F81A2BC2}"/>
    <dgm:cxn modelId="{10C007C6-5A54-4C8A-846F-8FB5657B15D0}" type="presOf" srcId="{B45F1516-E035-4457-BB13-DBC49848A582}" destId="{D0DF1DEF-61F9-4307-9655-AD2E1A3C524A}" srcOrd="0" destOrd="0" presId="urn:microsoft.com/office/officeart/2005/8/layout/vList2"/>
    <dgm:cxn modelId="{E94CEA99-9887-459A-8EDB-64165329E93E}" type="presParOf" srcId="{E65EC45F-0D12-4407-BE5D-B73FAB84A8FA}" destId="{D0DF1DEF-61F9-4307-9655-AD2E1A3C524A}" srcOrd="0" destOrd="0" presId="urn:microsoft.com/office/officeart/2005/8/layout/vList2"/>
    <dgm:cxn modelId="{441E0449-20A9-421A-A2FE-51CBAEC5A475}" type="presParOf" srcId="{E65EC45F-0D12-4407-BE5D-B73FAB84A8FA}" destId="{017F7045-ED7E-4F5F-B764-EA22F5E967A0}" srcOrd="1" destOrd="0" presId="urn:microsoft.com/office/officeart/2005/8/layout/vList2"/>
    <dgm:cxn modelId="{1FB098D2-1CF0-410D-B237-C190380AAFA1}" type="presParOf" srcId="{E65EC45F-0D12-4407-BE5D-B73FAB84A8FA}" destId="{9BE04693-B18D-4B3E-9D78-1B1A453FBC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cy-GB" noProof="0" dirty="0"/>
            <a:t>Pa gwestiynau na allech chi eu hateb yn eich stori adolygiad llenyddiaeth?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cy-GB" noProof="0" dirty="0"/>
            <a:t>Beth dydych chi ddim yn ei wybod (eto!) am eich maes</a:t>
          </a:r>
          <a:r>
            <a:rPr lang="en-GB" dirty="0"/>
            <a:t>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cy-GB" noProof="0" dirty="0"/>
            <a:t>Defnyddiwch hwn i symud ymlaen</a:t>
          </a:r>
          <a:r>
            <a:rPr lang="en-GB" dirty="0"/>
            <a:t>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/>
            <a:t>What questions couldn’t you answer in your literature review story?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/>
            <a:t>What don’t you know (yet!) about your field?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/>
            <a:t>Use this to move forward!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300" b="1" kern="1200" noProof="0" dirty="0"/>
            <a:t>Adolygiad llenyddiaeth yn ddeilliant: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300" kern="1200" noProof="0" dirty="0"/>
            <a:t>Ymddangos yn bennod yn eich traethawd hir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300" kern="1200" noProof="0" dirty="0"/>
            <a:t>Neu yn ffurfio eich traethawd hir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300" b="1" kern="1200" noProof="0" dirty="0"/>
            <a:t>Adolygiad llenyddiaeth yn broses: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300" kern="1200" noProof="0" dirty="0"/>
            <a:t>ymgysylltu beirniadol (meddwl, darllen ac ysgrifennu) ag ymchwil berthnasol ar eich pwnc. Mae'n gam hanfodol a ffurfiannol o'ch taith ymchwil</a:t>
          </a:r>
          <a:r>
            <a:rPr lang="en-GB" sz="2300" kern="1200" dirty="0"/>
            <a:t>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800" kern="1200" noProof="0" dirty="0"/>
            <a:t>Mae adolygiad llenyddiaeth yn broses yn ogystal â deilliant</a:t>
          </a:r>
          <a:r>
            <a:rPr lang="en-GB" sz="3800" kern="1200" dirty="0"/>
            <a:t>!</a:t>
          </a:r>
        </a:p>
      </dsp:txBody>
      <dsp:txXfrm>
        <a:off x="149323" y="149323"/>
        <a:ext cx="2760253" cy="42273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Literature review as an outcome</a:t>
          </a:r>
          <a:r>
            <a:rPr lang="en-GB" sz="2300" kern="1200"/>
            <a:t>: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Appears as a chapter in  your dissertation /thesis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Or forms your dissertation /thesis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Literature review as a process</a:t>
          </a:r>
          <a:r>
            <a:rPr lang="en-GB" sz="2300" kern="1200" dirty="0"/>
            <a:t>: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critical engagement (thinking, reading and writing) with relevant research on your topic. It is a crucial and formative stage of your research  journey.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A literature review is a process as well as an outcome!</a:t>
          </a:r>
        </a:p>
      </dsp:txBody>
      <dsp:txXfrm>
        <a:off x="149323" y="149323"/>
        <a:ext cx="2760253" cy="42273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6D9C3-9978-4235-90D9-2EB5A4E5CF1E}">
      <dsp:nvSpPr>
        <dsp:cNvPr id="0" name=""/>
        <dsp:cNvSpPr/>
      </dsp:nvSpPr>
      <dsp:spPr>
        <a:xfrm>
          <a:off x="648050" y="0"/>
          <a:ext cx="7205745" cy="46875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56C8-9376-41B2-A86E-1C0976407C4C}">
      <dsp:nvSpPr>
        <dsp:cNvPr id="0" name=""/>
        <dsp:cNvSpPr/>
      </dsp:nvSpPr>
      <dsp:spPr>
        <a:xfrm>
          <a:off x="4242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 noProof="0" dirty="0">
              <a:solidFill>
                <a:schemeClr val="tx1"/>
              </a:solidFill>
            </a:rPr>
            <a:t>Lefel israddedig</a:t>
          </a:r>
          <a:r>
            <a:rPr lang="cy-GB" sz="1600" b="1" kern="1200" noProof="0" dirty="0"/>
            <a:t>: </a:t>
          </a:r>
          <a:r>
            <a:rPr lang="cy-GB" sz="1600" kern="1200" noProof="0" dirty="0"/>
            <a:t>cefnogi eich pwyntiau gyda ffynonellau priodol ac awdurdodol</a:t>
          </a:r>
        </a:p>
      </dsp:txBody>
      <dsp:txXfrm>
        <a:off x="95773" y="1497800"/>
        <a:ext cx="1857627" cy="1691964"/>
      </dsp:txXfrm>
    </dsp:sp>
    <dsp:sp modelId="{9214D6A5-614C-41A4-BBA3-9CA03FD7EFE1}">
      <dsp:nvSpPr>
        <dsp:cNvPr id="0" name=""/>
        <dsp:cNvSpPr/>
      </dsp:nvSpPr>
      <dsp:spPr>
        <a:xfrm>
          <a:off x="2146967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 noProof="0" dirty="0">
              <a:solidFill>
                <a:schemeClr val="tx1"/>
              </a:solidFill>
            </a:rPr>
            <a:t>Lefel Meistr:  </a:t>
          </a:r>
          <a:r>
            <a:rPr lang="cy-GB" sz="1600" kern="1200" noProof="0" dirty="0"/>
            <a:t>dangos eich bod chi’n deall sut mae gwybodaeth yn cael ei chreu</a:t>
          </a:r>
        </a:p>
      </dsp:txBody>
      <dsp:txXfrm>
        <a:off x="2238498" y="1497800"/>
        <a:ext cx="1857627" cy="1691964"/>
      </dsp:txXfrm>
    </dsp:sp>
    <dsp:sp modelId="{6ED4ACAC-2AAF-4382-A7AD-3963DBAB857D}">
      <dsp:nvSpPr>
        <dsp:cNvPr id="0" name=""/>
        <dsp:cNvSpPr/>
      </dsp:nvSpPr>
      <dsp:spPr>
        <a:xfrm>
          <a:off x="4320479" y="1440151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Lefel PhD:           </a:t>
          </a:r>
          <a:r>
            <a:rPr lang="cy-GB" sz="1600" kern="1200" noProof="0" dirty="0"/>
            <a:t>dangos y gallwch chi greu gwybodaeth wreiddiol, newydd</a:t>
          </a:r>
        </a:p>
      </dsp:txBody>
      <dsp:txXfrm>
        <a:off x="4412010" y="1531682"/>
        <a:ext cx="1857627" cy="1691964"/>
      </dsp:txXfrm>
    </dsp:sp>
    <dsp:sp modelId="{D5C80EB4-4EAB-45CF-AAC4-1EF83B880254}">
      <dsp:nvSpPr>
        <dsp:cNvPr id="0" name=""/>
        <dsp:cNvSpPr/>
      </dsp:nvSpPr>
      <dsp:spPr>
        <a:xfrm>
          <a:off x="6432415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 noProof="0" dirty="0">
              <a:solidFill>
                <a:schemeClr val="tx1"/>
              </a:solidFill>
            </a:rPr>
            <a:t>Academydd proffesiynol</a:t>
          </a:r>
          <a:r>
            <a:rPr lang="en-US" sz="1600" b="1" kern="1200" dirty="0">
              <a:solidFill>
                <a:schemeClr val="tx1"/>
              </a:solidFill>
            </a:rPr>
            <a:t>: </a:t>
          </a:r>
          <a:r>
            <a:rPr lang="cy-GB" sz="1600" kern="1200" noProof="0" dirty="0"/>
            <a:t>adolygu cymheiriaid, adeiladu corff cydlynol o’ch gwaith eich hun a sicrhau gwaith eraill</a:t>
          </a:r>
        </a:p>
      </dsp:txBody>
      <dsp:txXfrm>
        <a:off x="6523946" y="1497800"/>
        <a:ext cx="1857627" cy="16919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6D9C3-9978-4235-90D9-2EB5A4E5CF1E}">
      <dsp:nvSpPr>
        <dsp:cNvPr id="0" name=""/>
        <dsp:cNvSpPr/>
      </dsp:nvSpPr>
      <dsp:spPr>
        <a:xfrm>
          <a:off x="648050" y="0"/>
          <a:ext cx="7205745" cy="46875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56C8-9376-41B2-A86E-1C0976407C4C}">
      <dsp:nvSpPr>
        <dsp:cNvPr id="0" name=""/>
        <dsp:cNvSpPr/>
      </dsp:nvSpPr>
      <dsp:spPr>
        <a:xfrm>
          <a:off x="4242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Undergraduate level</a:t>
          </a:r>
          <a:r>
            <a:rPr lang="en-US" sz="1600" b="1" kern="1200" dirty="0"/>
            <a:t>: </a:t>
          </a:r>
          <a:r>
            <a:rPr lang="en-US" sz="1600" kern="1200" dirty="0"/>
            <a:t>backing your points up with  appropriate, authoritative sources</a:t>
          </a:r>
          <a:endParaRPr lang="en-GB" sz="1600" kern="1200" dirty="0"/>
        </a:p>
      </dsp:txBody>
      <dsp:txXfrm>
        <a:off x="95773" y="1497800"/>
        <a:ext cx="1857627" cy="1691964"/>
      </dsp:txXfrm>
    </dsp:sp>
    <dsp:sp modelId="{9214D6A5-614C-41A4-BBA3-9CA03FD7EFE1}">
      <dsp:nvSpPr>
        <dsp:cNvPr id="0" name=""/>
        <dsp:cNvSpPr/>
      </dsp:nvSpPr>
      <dsp:spPr>
        <a:xfrm>
          <a:off x="2146967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Masters Level: </a:t>
          </a:r>
          <a:r>
            <a:rPr lang="en-US" sz="1600" kern="1200" dirty="0"/>
            <a:t>demonstrating that you understand how knowledge is created</a:t>
          </a:r>
          <a:endParaRPr lang="en-GB" sz="1600" kern="1200" dirty="0"/>
        </a:p>
      </dsp:txBody>
      <dsp:txXfrm>
        <a:off x="2238498" y="1497800"/>
        <a:ext cx="1857627" cy="1691964"/>
      </dsp:txXfrm>
    </dsp:sp>
    <dsp:sp modelId="{6ED4ACAC-2AAF-4382-A7AD-3963DBAB857D}">
      <dsp:nvSpPr>
        <dsp:cNvPr id="0" name=""/>
        <dsp:cNvSpPr/>
      </dsp:nvSpPr>
      <dsp:spPr>
        <a:xfrm>
          <a:off x="4289691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PhD Level: </a:t>
          </a:r>
          <a:r>
            <a:rPr lang="en-US" sz="1600" kern="1200" dirty="0"/>
            <a:t>demonstrating that you can create new, original knowledge</a:t>
          </a:r>
          <a:endParaRPr lang="en-GB" sz="1600" kern="1200" dirty="0"/>
        </a:p>
      </dsp:txBody>
      <dsp:txXfrm>
        <a:off x="4381222" y="1497800"/>
        <a:ext cx="1857627" cy="1691964"/>
      </dsp:txXfrm>
    </dsp:sp>
    <dsp:sp modelId="{D5C80EB4-4EAB-45CF-AAC4-1EF83B880254}">
      <dsp:nvSpPr>
        <dsp:cNvPr id="0" name=""/>
        <dsp:cNvSpPr/>
      </dsp:nvSpPr>
      <dsp:spPr>
        <a:xfrm>
          <a:off x="6432415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Professional academic: </a:t>
          </a:r>
          <a:r>
            <a:rPr lang="en-US" sz="1600" kern="1200" dirty="0"/>
            <a:t>peer review, building a coherent body of work of your own and assuring others’ work</a:t>
          </a:r>
          <a:endParaRPr lang="en-GB" sz="1600" kern="1200" dirty="0"/>
        </a:p>
      </dsp:txBody>
      <dsp:txXfrm>
        <a:off x="6523946" y="1497800"/>
        <a:ext cx="1857627" cy="16919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0"/>
          <a:ext cx="8435280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noProof="0" dirty="0"/>
            <a:t>Mapiwch eich stori (adolygiad o lenyddiaeth):</a:t>
          </a:r>
        </a:p>
      </dsp:txBody>
      <dsp:txXfrm>
        <a:off x="56237" y="56237"/>
        <a:ext cx="8322806" cy="1039555"/>
      </dsp:txXfrm>
    </dsp:sp>
    <dsp:sp modelId="{BF1205F6-4BD2-4AF3-A910-29634D37462F}">
      <dsp:nvSpPr>
        <dsp:cNvPr id="0" name=""/>
        <dsp:cNvSpPr/>
      </dsp:nvSpPr>
      <dsp:spPr>
        <a:xfrm>
          <a:off x="0" y="1152286"/>
          <a:ext cx="8435280" cy="2941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Beth yw eich pwnc chi?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Pwy yw'r bobl allweddol yn eich maes chi? Beth yw'r adnoddau allweddol?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Beth yw'r syniadau allweddol yn eich maes chi? Pa </a:t>
          </a:r>
          <a:r>
            <a:rPr lang="cy-GB" sz="2300" kern="1200" noProof="0" dirty="0" err="1"/>
            <a:t>fethodolegau</a:t>
          </a:r>
          <a:r>
            <a:rPr lang="cy-GB" sz="2300" kern="1200" noProof="0" dirty="0"/>
            <a:t> a ddefnyddiwyd?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Beth yw rhai o gryfderau a gwendidau ymchwil sydd eisoes yn bodoli?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Beth fydd eich cyfraniad? Sut bydd yn wahanol?</a:t>
          </a:r>
        </a:p>
      </dsp:txBody>
      <dsp:txXfrm>
        <a:off x="0" y="1152286"/>
        <a:ext cx="8435280" cy="2941470"/>
      </dsp:txXfrm>
    </dsp:sp>
    <dsp:sp modelId="{F35FC2DB-005F-4343-9FD6-2168FDB8D358}">
      <dsp:nvSpPr>
        <dsp:cNvPr id="0" name=""/>
        <dsp:cNvSpPr/>
      </dsp:nvSpPr>
      <dsp:spPr>
        <a:xfrm>
          <a:off x="0" y="4093756"/>
          <a:ext cx="8435280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noProof="0" dirty="0"/>
            <a:t>(D.S.: Os na allwch chi ateb rhai o’r cwestiynau hyn, gwnewch nodyn. Bydd yn ddefnyddiol maes o law!)</a:t>
          </a:r>
        </a:p>
      </dsp:txBody>
      <dsp:txXfrm>
        <a:off x="56237" y="4149993"/>
        <a:ext cx="8322806" cy="10395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190452"/>
          <a:ext cx="8435280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Map your story (literature review): </a:t>
          </a:r>
          <a:r>
            <a:rPr lang="en-GB" sz="2800" b="1" kern="1200" dirty="0"/>
            <a:t>Note down some initial responses/ or what you need to find out about..</a:t>
          </a:r>
        </a:p>
      </dsp:txBody>
      <dsp:txXfrm>
        <a:off x="54373" y="244825"/>
        <a:ext cx="8326534" cy="1005094"/>
      </dsp:txXfrm>
    </dsp:sp>
    <dsp:sp modelId="{BF1205F6-4BD2-4AF3-A910-29634D37462F}">
      <dsp:nvSpPr>
        <dsp:cNvPr id="0" name=""/>
        <dsp:cNvSpPr/>
      </dsp:nvSpPr>
      <dsp:spPr>
        <a:xfrm>
          <a:off x="0" y="1347901"/>
          <a:ext cx="8435280" cy="255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5560" rIns="199136" bIns="35560" numCol="1" spcCol="1270" anchor="t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is your topic?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Who are the key people in your field? What are the key resources?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are the key ideas in your field? What methodologies have been used?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are some of the strengths and weaknesses of existing research?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What will your contribution be? How will it be different?</a:t>
          </a:r>
        </a:p>
      </dsp:txBody>
      <dsp:txXfrm>
        <a:off x="0" y="1347901"/>
        <a:ext cx="8435280" cy="2550240"/>
      </dsp:txXfrm>
    </dsp:sp>
    <dsp:sp modelId="{F35FC2DB-005F-4343-9FD6-2168FDB8D358}">
      <dsp:nvSpPr>
        <dsp:cNvPr id="0" name=""/>
        <dsp:cNvSpPr/>
      </dsp:nvSpPr>
      <dsp:spPr>
        <a:xfrm>
          <a:off x="0" y="3898141"/>
          <a:ext cx="8435280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(NB: If you can’t answer some of these question, make a note of this. It will come in handy later!)</a:t>
          </a:r>
        </a:p>
      </dsp:txBody>
      <dsp:txXfrm>
        <a:off x="54373" y="3952514"/>
        <a:ext cx="8326534" cy="10050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F1DEF-61F9-4307-9655-AD2E1A3C524A}">
      <dsp:nvSpPr>
        <dsp:cNvPr id="0" name=""/>
        <dsp:cNvSpPr/>
      </dsp:nvSpPr>
      <dsp:spPr>
        <a:xfrm>
          <a:off x="0" y="19199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noProof="0" dirty="0"/>
            <a:t>Mae rhai offer defnyddiol y gallwch chi eu defnyddio yn adolygiad systematig, gweler er enghraifft: </a:t>
          </a:r>
        </a:p>
      </dsp:txBody>
      <dsp:txXfrm>
        <a:off x="85900" y="105099"/>
        <a:ext cx="7714900" cy="1587880"/>
      </dsp:txXfrm>
    </dsp:sp>
    <dsp:sp modelId="{9BE04693-B18D-4B3E-9D78-1B1A453FBC8E}">
      <dsp:nvSpPr>
        <dsp:cNvPr id="0" name=""/>
        <dsp:cNvSpPr/>
      </dsp:nvSpPr>
      <dsp:spPr>
        <a:xfrm>
          <a:off x="0" y="1866149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sz="3200" kern="1200" dirty="0">
            <a:solidFill>
              <a:schemeClr val="tx1"/>
            </a:solidFill>
          </a:endParaRPr>
        </a:p>
      </dsp:txBody>
      <dsp:txXfrm>
        <a:off x="85900" y="1952049"/>
        <a:ext cx="7714900" cy="15878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F1DEF-61F9-4307-9655-AD2E1A3C524A}">
      <dsp:nvSpPr>
        <dsp:cNvPr id="0" name=""/>
        <dsp:cNvSpPr/>
      </dsp:nvSpPr>
      <dsp:spPr>
        <a:xfrm>
          <a:off x="0" y="14308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There are some useful tools you can used as a systematic review methods see for example : </a:t>
          </a:r>
        </a:p>
      </dsp:txBody>
      <dsp:txXfrm>
        <a:off x="85900" y="100208"/>
        <a:ext cx="7714900" cy="1587880"/>
      </dsp:txXfrm>
    </dsp:sp>
    <dsp:sp modelId="{9BE04693-B18D-4B3E-9D78-1B1A453FBC8E}">
      <dsp:nvSpPr>
        <dsp:cNvPr id="0" name=""/>
        <dsp:cNvSpPr/>
      </dsp:nvSpPr>
      <dsp:spPr>
        <a:xfrm>
          <a:off x="0" y="1866149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sz="3200" kern="1200" dirty="0">
            <a:solidFill>
              <a:schemeClr val="tx1"/>
            </a:solidFill>
          </a:endParaRPr>
        </a:p>
      </dsp:txBody>
      <dsp:txXfrm>
        <a:off x="85900" y="1952049"/>
        <a:ext cx="7714900" cy="158788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Pa gwestiynau na allech chi eu hateb yn eich stori adolygiad llenyddiaeth?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Beth dydych chi ddim yn ei wybod (eto!) am eich maes</a:t>
          </a:r>
          <a:r>
            <a:rPr lang="en-GB" sz="3600" kern="1200" dirty="0"/>
            <a:t>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Defnyddiwch hwn i symud ymlaen</a:t>
          </a:r>
          <a:r>
            <a:rPr lang="en-GB" sz="3600" kern="1200" dirty="0"/>
            <a:t>!</a:t>
          </a:r>
        </a:p>
      </dsp:txBody>
      <dsp:txXfrm>
        <a:off x="69908" y="3152609"/>
        <a:ext cx="8357128" cy="12922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questions couldn’t you answer in your literature review story?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don’t you know (yet!) about your field?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Use this to move forward!</a:t>
          </a:r>
        </a:p>
      </dsp:txBody>
      <dsp:txXfrm>
        <a:off x="69908" y="3152609"/>
        <a:ext cx="8357128" cy="12922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D963CB5A-D4FC-1FDF-2FC8-C60B72D24C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8DC3858-9927-4C8B-A2D8-0BBBA7E2AB56}" type="slidenum">
              <a:rPr lang="en-US" altLang="en-US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D6334ACD-A8F8-9449-BDBC-E6C59CEF52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53031B5F-126B-6555-0A5C-6D185203CE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E869E67D-1BF9-6943-2DD9-1780124D0E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6BE3CE5-F6D9-4CD1-977F-A694A55914F7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2096CD1-0926-C952-DF3F-3038B92666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3D0FF54D-AC9C-E05C-4D96-C06E4C9053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8987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9953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063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67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288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443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24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41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7264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384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0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724" r:id="rId7"/>
    <p:sldLayoutId id="214748372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about:blank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5" Type="http://schemas.openxmlformats.org/officeDocument/2006/relationships/hyperlink" Target="about:blank" TargetMode="External"/><Relationship Id="rId4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about:blank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5" Type="http://schemas.openxmlformats.org/officeDocument/2006/relationships/hyperlink" Target="about:blank" TargetMode="External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Adolygiad Llenyddiaeth </a:t>
            </a:r>
            <a:r>
              <a:rPr lang="en-GB" dirty="0">
                <a:solidFill>
                  <a:schemeClr val="accent1"/>
                </a:solidFill>
              </a:rPr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04BD94B-1D85-3CF8-65DD-113049276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                       </a:t>
            </a:r>
            <a:r>
              <a:rPr lang="en-GB" dirty="0">
                <a:solidFill>
                  <a:schemeClr val="accent1"/>
                </a:solidFill>
              </a:rPr>
              <a:t>Aim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2919641-DF40-2C8E-D88E-225EF4CC26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Beth yw Adolygiad Llenyddiaeth </a:t>
            </a:r>
          </a:p>
          <a:p>
            <a:r>
              <a:rPr lang="cy-GB" dirty="0">
                <a:solidFill>
                  <a:schemeClr val="accent1"/>
                </a:solidFill>
              </a:rPr>
              <a:t>Pam cynnal un?</a:t>
            </a:r>
          </a:p>
          <a:p>
            <a:r>
              <a:rPr lang="cy-GB" dirty="0">
                <a:solidFill>
                  <a:schemeClr val="accent1"/>
                </a:solidFill>
              </a:rPr>
              <a:t>Methodoleg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01E76D-1AA4-42E0-7F4B-8FB626379A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is a Literature Review and </a:t>
            </a:r>
          </a:p>
          <a:p>
            <a:r>
              <a:rPr lang="en-GB" dirty="0">
                <a:solidFill>
                  <a:schemeClr val="accent1"/>
                </a:solidFill>
              </a:rPr>
              <a:t>Why Undertake one ?</a:t>
            </a:r>
          </a:p>
          <a:p>
            <a:r>
              <a:rPr lang="en-GB" dirty="0">
                <a:solidFill>
                  <a:schemeClr val="accent1"/>
                </a:solidFill>
              </a:rPr>
              <a:t>Methodology </a:t>
            </a:r>
          </a:p>
        </p:txBody>
      </p:sp>
    </p:spTree>
    <p:extLst>
      <p:ext uri="{BB962C8B-B14F-4D97-AF65-F5344CB8AC3E}">
        <p14:creationId xmlns:p14="http://schemas.microsoft.com/office/powerpoint/2010/main" val="308698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5C409E-4AAB-878C-9DB6-4C2D2A0688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Pwrpas</a:t>
            </a:r>
            <a:r>
              <a:rPr lang="en-GB" dirty="0"/>
              <a:t>/</a:t>
            </a:r>
            <a:r>
              <a:rPr lang="en-GB" dirty="0" err="1">
                <a:solidFill>
                  <a:schemeClr val="accent1"/>
                </a:solidFill>
              </a:rPr>
              <a:t>Pwrpas</a:t>
            </a:r>
            <a:r>
              <a:rPr lang="en-GB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883B343-A929-68EE-107B-7CFF0698F2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65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0B98E-2E64-E616-C921-5C9835D7B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A4E4B-C3E8-8DE4-DACF-E219E47129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Wrth feddwl am beth yw adolygiad llenyddiaeth, mae angen i ni feddwl beth yw ei ddiben.</a:t>
            </a:r>
          </a:p>
          <a:p>
            <a:r>
              <a:rPr lang="cy-GB" dirty="0"/>
              <a:t>Beth yw pwrpas adolygiad llenyddiaeth?</a:t>
            </a:r>
          </a:p>
          <a:p>
            <a:r>
              <a:rPr lang="cy-GB" dirty="0"/>
              <a:t>Meddyliau ???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3D6572-2868-D431-5878-1AB75E6033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When thinking about what a literature review </a:t>
            </a:r>
            <a:r>
              <a:rPr lang="en-GB" i="1" dirty="0">
                <a:solidFill>
                  <a:srgbClr val="0070C0"/>
                </a:solidFill>
              </a:rPr>
              <a:t>is</a:t>
            </a:r>
            <a:r>
              <a:rPr lang="en-GB" dirty="0">
                <a:solidFill>
                  <a:srgbClr val="0070C0"/>
                </a:solidFill>
              </a:rPr>
              <a:t>, we need to think about what it is </a:t>
            </a:r>
            <a:r>
              <a:rPr lang="en-GB" i="1" dirty="0">
                <a:solidFill>
                  <a:srgbClr val="0070C0"/>
                </a:solidFill>
              </a:rPr>
              <a:t>for</a:t>
            </a:r>
            <a:r>
              <a:rPr lang="en-GB" dirty="0">
                <a:solidFill>
                  <a:srgbClr val="0070C0"/>
                </a:solidFill>
              </a:rPr>
              <a:t>. </a:t>
            </a:r>
          </a:p>
          <a:p>
            <a:r>
              <a:rPr lang="en-GB" dirty="0">
                <a:solidFill>
                  <a:srgbClr val="0070C0"/>
                </a:solidFill>
              </a:rPr>
              <a:t>What is the purpose of a literature review?</a:t>
            </a:r>
          </a:p>
          <a:p>
            <a:r>
              <a:rPr lang="en-GB" dirty="0">
                <a:solidFill>
                  <a:srgbClr val="0070C0"/>
                </a:solidFill>
              </a:rPr>
              <a:t>Thoughts ???</a:t>
            </a:r>
          </a:p>
          <a:p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3113873-BDAE-CE12-D083-32509D2AD1C3}"/>
              </a:ext>
            </a:extLst>
          </p:cNvPr>
          <p:cNvSpPr txBox="1">
            <a:spLocks/>
          </p:cNvSpPr>
          <p:nvPr/>
        </p:nvSpPr>
        <p:spPr>
          <a:xfrm>
            <a:off x="781050" y="5175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Adolygiad llenyddiaeth</a:t>
            </a:r>
            <a:br>
              <a:rPr lang="en-GB"/>
            </a:br>
            <a:r>
              <a:rPr lang="en-GB">
                <a:solidFill>
                  <a:schemeClr val="accent1"/>
                </a:solidFill>
              </a:rPr>
              <a:t>Literature Review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832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3A4C09A-178F-6265-CA0A-EA59249F2A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3431602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4831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71127896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7904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3FFBF1-6932-658B-CB05-6F0BAA1B1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nad yw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What it is not: </a:t>
            </a:r>
            <a:r>
              <a:rPr lang="en-GB" sz="1600" i="1" dirty="0"/>
              <a:t>(Gaw, 2024)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094956E-DDAD-E5FD-4D44-AF8A6D66B8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Nid yw: </a:t>
            </a:r>
          </a:p>
          <a:p>
            <a:pPr lvl="1"/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Yn rhestr neu lyfryddiaeth </a:t>
            </a:r>
            <a:r>
              <a:rPr lang="cy-GB" dirty="0" err="1">
                <a:solidFill>
                  <a:schemeClr val="accent1"/>
                </a:solidFill>
                <a:cs typeface="Arial" panose="020B0604020202020204" pitchFamily="34" charset="0"/>
              </a:rPr>
              <a:t>anodedig</a:t>
            </a:r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 o'r ffynonellau rydych chi wedi'u darllen</a:t>
            </a:r>
          </a:p>
          <a:p>
            <a:pPr lvl="1"/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Yn grynodeb syml o'r ffynonellau hynny neu aralleiriad o'r casgliadau</a:t>
            </a:r>
          </a:p>
          <a:p>
            <a:pPr lvl="1"/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Wedi'i gyfyngu i ddisgrifiad o'r astudiaethau a'u canfyddiadau</a:t>
            </a:r>
          </a:p>
          <a:p>
            <a:pPr lvl="1"/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Yn gul a bas ei ddull</a:t>
            </a:r>
          </a:p>
          <a:p>
            <a:pPr lvl="1"/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Yn ddryslyd a hirwyntog yn y ffordd rydych chi'n ysgrifennu am y papurau</a:t>
            </a:r>
          </a:p>
          <a:p>
            <a:pPr lvl="1"/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Wedi'i adeiladu mewn modd mympwyol.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491D7C-9CA3-EF39-24E4-8788993118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It is not: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A list or annotated bibliography of the sources you have read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A simple summary of those sources or paraphrasing of the conclusions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Confined to description of the studies and their findings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 Narrow and shallow in its approach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Confusing and longwinded in the way you write about the papers 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Constructed in an arbitrary fashion.</a:t>
            </a:r>
          </a:p>
        </p:txBody>
      </p:sp>
    </p:spTree>
    <p:extLst>
      <p:ext uri="{BB962C8B-B14F-4D97-AF65-F5344CB8AC3E}">
        <p14:creationId xmlns:p14="http://schemas.microsoft.com/office/powerpoint/2010/main" val="3994266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60230-024C-1CE6-2CBA-64BCE1ADF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ydyw</a:t>
            </a:r>
            <a:br>
              <a:rPr lang="en-GB" dirty="0"/>
            </a:br>
            <a:r>
              <a:rPr lang="en-GB" dirty="0"/>
              <a:t>What it is </a:t>
            </a:r>
            <a:r>
              <a:rPr lang="en-GB" sz="2000" dirty="0"/>
              <a:t>(Gaw, 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B2A1B-A566-6A0C-B9CF-8D5181B5DB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cy-GB" dirty="0">
                <a:solidFill>
                  <a:schemeClr val="accent1"/>
                </a:solidFill>
              </a:rPr>
              <a:t>Gwerthusiad beirniadol o'r llenyddiaeth rydych chi wedi'i darllen 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Synthesis o'r ymchwil sydd ar gael mewn maes diffiniedig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Eang a dwfn ei ddull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Yn glir ac yn gryno yn y ffordd rydych chi'n ysgrifennu am y papurau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Dan arweiniad cysyniad clir a chyson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A2A12-F719-F65F-A869-ADCEFD187A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It is: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 critical evaluation of the literature you have read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 A synthesis of the available research in a defined area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Broad and deep in its approach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Clear and concise in the way you write about the papers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 Guided by a clearly defined, consistent concept</a:t>
            </a:r>
          </a:p>
        </p:txBody>
      </p:sp>
    </p:spTree>
    <p:extLst>
      <p:ext uri="{BB962C8B-B14F-4D97-AF65-F5344CB8AC3E}">
        <p14:creationId xmlns:p14="http://schemas.microsoft.com/office/powerpoint/2010/main" val="1388544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2B3656F-AB1A-D030-8CD7-2196811EA9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9964" y="-1254"/>
            <a:ext cx="7886700" cy="1325563"/>
          </a:xfrm>
        </p:spPr>
        <p:txBody>
          <a:bodyPr>
            <a:normAutofit/>
          </a:bodyPr>
          <a:lstStyle/>
          <a:p>
            <a:r>
              <a:rPr lang="cy-GB" altLang="en-US" dirty="0"/>
              <a:t>Pwrpas Adolygiad Llenyddiaeth</a:t>
            </a:r>
            <a:br>
              <a:rPr lang="en-US" altLang="en-US" sz="4400" dirty="0"/>
            </a:br>
            <a:r>
              <a:rPr lang="en-US" altLang="en-US" sz="4400" dirty="0"/>
              <a:t>Purpose of a Literature Review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9227A35E-1E8B-B39B-BE8B-621D2041381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79512" y="1268760"/>
            <a:ext cx="4752528" cy="380986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y-GB" altLang="en-US" sz="2400" dirty="0">
                <a:solidFill>
                  <a:schemeClr val="accent1"/>
                </a:solidFill>
              </a:rPr>
              <a:t>Mae'r adolygiad llenyddiaeth yn edrych yn feirniadol ar yr ymchwil bresennol sy'n arwyddocaol i'r gwaith yr rydych chi’n ei wneud.</a:t>
            </a:r>
          </a:p>
          <a:p>
            <a:pPr lvl="1"/>
            <a:r>
              <a:rPr lang="cy-GB" altLang="en-US" sz="2000" dirty="0">
                <a:solidFill>
                  <a:schemeClr val="accent1"/>
                </a:solidFill>
              </a:rPr>
              <a:t>I ddarparu gwybodaeth gefndirol</a:t>
            </a:r>
          </a:p>
          <a:p>
            <a:pPr lvl="1"/>
            <a:r>
              <a:rPr lang="cy-GB" altLang="en-US" sz="2000" dirty="0">
                <a:solidFill>
                  <a:schemeClr val="accent1"/>
                </a:solidFill>
              </a:rPr>
              <a:t>Dangos tystiolaeth eich bod chi wedi gwneud y gwaith angenrheidiol</a:t>
            </a:r>
          </a:p>
          <a:p>
            <a:pPr lvl="1"/>
            <a:r>
              <a:rPr lang="cy-GB" altLang="en-US" sz="2000" dirty="0">
                <a:solidFill>
                  <a:schemeClr val="accent1"/>
                </a:solidFill>
              </a:rPr>
              <a:t>Dangos sgiliau beirniadol</a:t>
            </a:r>
          </a:p>
          <a:p>
            <a:pPr lvl="1"/>
            <a:r>
              <a:rPr lang="cy-GB" altLang="en-US" sz="2000" dirty="0">
                <a:solidFill>
                  <a:schemeClr val="accent1"/>
                </a:solidFill>
              </a:rPr>
              <a:t>I sefydlu pwysigrwydd maes ymchwil</a:t>
            </a:r>
          </a:p>
          <a:p>
            <a:pPr lvl="1"/>
            <a:r>
              <a:rPr lang="cy-GB" altLang="en-US" sz="2000" dirty="0">
                <a:solidFill>
                  <a:schemeClr val="accent1"/>
                </a:solidFill>
              </a:rPr>
              <a:t>I ddangos cynefindra</a:t>
            </a:r>
          </a:p>
          <a:p>
            <a:pPr lvl="1"/>
            <a:r>
              <a:rPr lang="cy-GB" altLang="en-US" sz="2000" dirty="0">
                <a:solidFill>
                  <a:schemeClr val="accent1"/>
                </a:solidFill>
              </a:rPr>
              <a:t>I “cerfio gofod” ar gyfer ymchwil pellach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25F085-F418-9590-5941-B3A755C8AC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2040" y="1304285"/>
            <a:ext cx="3867150" cy="380986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altLang="en-US" dirty="0">
                <a:solidFill>
                  <a:schemeClr val="accent1"/>
                </a:solidFill>
              </a:rPr>
              <a:t>The literature review is a critical look at the existing research that is significant to the work that you are carrying out. </a:t>
            </a:r>
          </a:p>
          <a:p>
            <a:pPr>
              <a:buNone/>
            </a:pPr>
            <a:endParaRPr lang="en-US" altLang="en-US" sz="800" dirty="0">
              <a:solidFill>
                <a:schemeClr val="accent1"/>
              </a:solidFill>
            </a:endParaRP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provide background information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  <a:highlight>
                  <a:srgbClr val="FFFF00"/>
                </a:highlight>
              </a:rPr>
              <a:t>Proof that you have done the necessary work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  <a:highlight>
                  <a:srgbClr val="FFFF00"/>
                </a:highlight>
              </a:rPr>
              <a:t>Demonstrate  critical skills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establish importance of an area of research 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demonstrate familiarity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“carve out a space” for further research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221421980"/>
              </p:ext>
            </p:extLst>
          </p:nvPr>
        </p:nvGraphicFramePr>
        <p:xfrm>
          <a:off x="251521" y="980728"/>
          <a:ext cx="8477348" cy="46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 err="1"/>
              <a:t>Pwrpas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364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9960DA-3D6F-1D7B-30AD-9813660FF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5B742D4-5A8B-996A-B047-7F6F6AB5FF9B}"/>
              </a:ext>
            </a:extLst>
          </p:cNvPr>
          <p:cNvGraphicFramePr/>
          <p:nvPr/>
        </p:nvGraphicFramePr>
        <p:xfrm>
          <a:off x="251521" y="980728"/>
          <a:ext cx="8477348" cy="46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>
            <a:extLst>
              <a:ext uri="{FF2B5EF4-FFF2-40B4-BE49-F238E27FC236}">
                <a16:creationId xmlns:a16="http://schemas.microsoft.com/office/drawing/2014/main" id="{0BB1E66A-8404-C521-7F0C-4B568AECC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/>
              <a:t>Purpose </a:t>
            </a:r>
          </a:p>
        </p:txBody>
      </p:sp>
    </p:spTree>
    <p:extLst>
      <p:ext uri="{BB962C8B-B14F-4D97-AF65-F5344CB8AC3E}">
        <p14:creationId xmlns:p14="http://schemas.microsoft.com/office/powerpoint/2010/main" val="3579175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C1A15-3E0D-2521-48BF-140282176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Mathau o Adolygiadau Llenyddiaeth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Types of Literature Reviews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1856F-8D50-4F64-868D-F70028761B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  <a:latin typeface="-apple-system"/>
              </a:rPr>
              <a:t>Adolygiad Llenyddiaeth Naratif </a:t>
            </a:r>
            <a:r>
              <a:rPr lang="cy-GB" sz="2000" b="1" u="sng" dirty="0">
                <a:solidFill>
                  <a:srgbClr val="FF0000"/>
                </a:solidFill>
                <a:latin typeface="-apple-system"/>
              </a:rPr>
              <a:t>(Mae Traethodau Hir / Traethawd Ymchwil yn aml yn defnyddio hyn, ochr yn ochr ag adolygiad beirniadol o lenyddiaeth beirniadol)</a:t>
            </a:r>
            <a:r>
              <a:rPr lang="cy-GB" sz="2000" b="0" i="0" u="sng" dirty="0">
                <a:solidFill>
                  <a:srgbClr val="FF0000"/>
                </a:solidFill>
                <a:effectLst/>
                <a:latin typeface="-apple-system"/>
              </a:rPr>
              <a:t>: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  <a:latin typeface="-apple-system"/>
              </a:rPr>
              <a:t>Yn rhoi trosolwg cynhwysfawr ar bwnc (perthnasol a phwysig i'ch astudiaeth).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-apple-system"/>
            </a:endParaRP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  <a:latin typeface="-apple-system"/>
              </a:rPr>
              <a:t>Yn cyfuno ac yn gwerthuso'r ymchwil presennol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  <a:latin typeface="-apple-system"/>
              </a:rPr>
              <a:t>Yn ddefnyddiol ar gyfer nodi tueddiadau a bylchau yn y llenyddiaeth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7217D-080F-CAEC-5BFE-BB15FDD1FD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algn="l"/>
            <a:r>
              <a:rPr lang="en-GB" b="1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Narrative Literature Review </a:t>
            </a:r>
            <a:r>
              <a:rPr lang="en-GB" sz="2000" b="1" i="0" u="sng" dirty="0">
                <a:solidFill>
                  <a:srgbClr val="FF0000"/>
                </a:solidFill>
                <a:effectLst/>
                <a:latin typeface="-apple-system"/>
              </a:rPr>
              <a:t>(Dissertations / Thesis often use this, alongside critical literature review)</a:t>
            </a:r>
            <a:r>
              <a:rPr lang="en-GB" sz="2000" b="0" i="0" u="sng" dirty="0">
                <a:solidFill>
                  <a:srgbClr val="FF0000"/>
                </a:solidFill>
                <a:effectLst/>
                <a:latin typeface="-apple-system"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Provides a comprehensive overview of a topic (relevant and important to your study).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Synthesises &amp; Evaluates  existing research </a:t>
            </a:r>
            <a:endParaRPr lang="en-GB" dirty="0">
              <a:solidFill>
                <a:schemeClr val="accent1">
                  <a:lumMod val="75000"/>
                </a:schemeClr>
              </a:solidFill>
              <a:latin typeface="-apple-system"/>
            </a:endParaRP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Useful for identifying trends and gaps in the literature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750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2B76E-B7E4-F4C8-D782-726DD43D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Mathau o Adolygiadau Llenyddiaeth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Types of Literature Reviews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93FB4-241E-2EE7-542F-60E4B23FC2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825625"/>
            <a:ext cx="4244280" cy="3809862"/>
          </a:xfrm>
        </p:spPr>
        <p:txBody>
          <a:bodyPr>
            <a:normAutofit fontScale="92500"/>
          </a:bodyPr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Adolygiad Beirniadol o Lenyddiaeth </a:t>
            </a:r>
            <a:r>
              <a:rPr lang="cy-GB" sz="2200" b="1" dirty="0">
                <a:solidFill>
                  <a:srgbClr val="FF0000"/>
                </a:solidFill>
                <a:latin typeface="-apple-system"/>
              </a:rPr>
              <a:t>(Yn gysylltiedig ag adolygiad naratif, disgwyliadau)</a:t>
            </a:r>
            <a:r>
              <a:rPr lang="cy-GB" sz="2200" b="0" i="0" dirty="0">
                <a:solidFill>
                  <a:srgbClr val="FF0000"/>
                </a:solidFill>
                <a:effectLst/>
                <a:latin typeface="-apple-system"/>
              </a:rPr>
              <a:t>:</a:t>
            </a:r>
          </a:p>
          <a:p>
            <a:pPr lvl="1"/>
            <a:r>
              <a:rPr lang="cy-GB" dirty="0">
                <a:solidFill>
                  <a:srgbClr val="111111"/>
                </a:solidFill>
                <a:latin typeface="-apple-system"/>
              </a:rPr>
              <a:t>Yn gwerthuso ac yn beirniadu'r llenyddiaeth bresennol.</a:t>
            </a:r>
            <a:endParaRPr lang="cy-GB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lvl="1"/>
            <a:r>
              <a:rPr lang="cy-GB" dirty="0">
                <a:solidFill>
                  <a:srgbClr val="111111"/>
                </a:solidFill>
                <a:latin typeface="-apple-system"/>
              </a:rPr>
              <a:t>Yn trafod cryfderau a gwendidau astudiaethau a </a:t>
            </a:r>
            <a:r>
              <a:rPr lang="cy-GB" dirty="0" err="1">
                <a:solidFill>
                  <a:srgbClr val="111111"/>
                </a:solidFill>
                <a:latin typeface="-apple-system"/>
              </a:rPr>
              <a:t>methodolegau</a:t>
            </a:r>
            <a:r>
              <a:rPr lang="cy-GB" dirty="0">
                <a:solidFill>
                  <a:srgbClr val="111111"/>
                </a:solidFill>
                <a:latin typeface="-apple-system"/>
              </a:rPr>
              <a:t>.</a:t>
            </a:r>
            <a:endParaRPr lang="cy-GB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lvl="1"/>
            <a:r>
              <a:rPr lang="cy-GB" dirty="0">
                <a:solidFill>
                  <a:srgbClr val="111111"/>
                </a:solidFill>
                <a:latin typeface="-apple-system"/>
              </a:rPr>
              <a:t>Ei nod yw rhoi dealltwriaeth ddyfnach o'r pwnc.</a:t>
            </a:r>
            <a:endParaRPr lang="cy-GB" b="0" i="0" dirty="0">
              <a:solidFill>
                <a:srgbClr val="111111"/>
              </a:solidFill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CCF7BD-3471-7192-3C19-452C87FD7B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Critical Literature Review </a:t>
            </a:r>
            <a:r>
              <a:rPr lang="en-GB" sz="2200" b="1" i="0" dirty="0">
                <a:solidFill>
                  <a:srgbClr val="FF0000"/>
                </a:solidFill>
                <a:effectLst/>
                <a:latin typeface="-apple-system"/>
              </a:rPr>
              <a:t>(Linked to narrative review, expectations)</a:t>
            </a:r>
            <a:r>
              <a:rPr lang="en-GB" sz="2200" b="0" i="0" dirty="0">
                <a:solidFill>
                  <a:srgbClr val="FF0000"/>
                </a:solidFill>
                <a:effectLst/>
                <a:latin typeface="-apple-system"/>
              </a:rPr>
              <a:t>: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Evaluates and critiques the existing literature.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Discusses strengths and weaknesses of studies and methodologies.</a:t>
            </a:r>
          </a:p>
          <a:p>
            <a:pPr lvl="1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Aims to provide a deeper understanding of the topic.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9610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84344-826F-9688-3FED-7DD66CDDA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Mathau o Adolygiadau Llenyddiaeth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Types of Literature Reviews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791B8-38BB-F3A7-E8E8-9B69058270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Adolygiad Llenyddiaeth Systematig</a:t>
            </a:r>
            <a:r>
              <a:rPr lang="cy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: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Yn gwerthuso ac yn dehongli'r holl dystiolaeth sydd ar gael. 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Yn dilyn methodoleg drylwyr a strwythuredig.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Ei nod yw lleihau rhagfarn drwy ddefnyddio meini prawf </a:t>
            </a:r>
            <a:r>
              <a:rPr lang="cy-GB" dirty="0" err="1">
                <a:solidFill>
                  <a:schemeClr val="accent1">
                    <a:lumMod val="75000"/>
                  </a:schemeClr>
                </a:solidFill>
              </a:rPr>
              <a:t>rhagddiffiniedig</a:t>
            </a:r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 ar gyfer dewis astudiaethau.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Yn aml yn cynnwys meta-ddadansoddiad i grynhoi canfyddiadau meintiol.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A8B78-9CD4-309D-8B66-CFFD717E6DC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Systematic Literature Review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Evaluate and interpret all available evidence. 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Follows a rigorous and structured methodology.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Aims to minimize bias by using predefined criteria for selecting studies.</a:t>
            </a:r>
          </a:p>
          <a:p>
            <a:pPr lvl="1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Often includes a meta-analysis to quantitatively summarize findings.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0900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40D6B-979B-090C-7F74-4A548B498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Mathau o Adolygiadau Llenyddiaeth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Types of Literature Reviews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AEB49-27E9-59E6-4277-D347ED6143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b="1" dirty="0">
                <a:solidFill>
                  <a:schemeClr val="accent1"/>
                </a:solidFill>
              </a:rPr>
              <a:t>Meta-Ddadansoddiad</a:t>
            </a:r>
            <a:r>
              <a:rPr lang="cy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Is-set o adolygiadau systematig.</a:t>
            </a:r>
            <a:endParaRPr lang="cy-GB" b="0" i="0" dirty="0">
              <a:solidFill>
                <a:schemeClr val="accent1"/>
              </a:solidFill>
              <a:effectLst/>
            </a:endParaRPr>
          </a:p>
          <a:p>
            <a:pPr lvl="1"/>
            <a:r>
              <a:rPr lang="cy-GB" dirty="0">
                <a:solidFill>
                  <a:schemeClr val="accent1"/>
                </a:solidFill>
              </a:rPr>
              <a:t>Mae'n cyfuno data ystadegol o astudiaethau lluosog i ddod i gasgliadau cyffredinol.</a:t>
            </a:r>
            <a:endParaRPr lang="cy-GB" b="0" i="0" dirty="0">
              <a:solidFill>
                <a:schemeClr val="accent1"/>
              </a:solidFill>
              <a:effectLst/>
            </a:endParaRPr>
          </a:p>
          <a:p>
            <a:pPr lvl="1"/>
            <a:r>
              <a:rPr lang="cy-GB" dirty="0">
                <a:solidFill>
                  <a:schemeClr val="accent1"/>
                </a:solidFill>
              </a:rPr>
              <a:t>Yn ddefnyddiol ar gyfer nodi patrymau ac effeithiau ar draws gwahanol fathau o ymchwil.</a:t>
            </a:r>
            <a:endParaRPr lang="cy-GB" b="0" i="0" dirty="0">
              <a:solidFill>
                <a:schemeClr val="accent1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792748-8D19-1954-3F9D-5855AE1EF2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Meta-Analysis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A subset of systematic reviews.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Combines statistical data from multiple studies to derive overall conclusions.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Useful for identifying patterns and effects across different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734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9E5AB-EC65-327E-7781-065E26096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Mathau o Adolygiadau Llenyddiaeth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Types of Literature Reviews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93205-B9D0-CC86-FE96-9058C7EA421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b="1" dirty="0">
                <a:solidFill>
                  <a:schemeClr val="accent1"/>
                </a:solidFill>
              </a:rPr>
              <a:t>Adolygiad Cwmpasu/ Asesiad Tystiolaeth Cyflym</a:t>
            </a:r>
            <a:r>
              <a:rPr lang="cy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Yn mapio'r llenyddiaeth bresennol ar bwnc eang.</a:t>
            </a:r>
            <a:endParaRPr lang="cy-GB" b="0" i="0" dirty="0">
              <a:solidFill>
                <a:schemeClr val="accent1"/>
              </a:solidFill>
              <a:effectLst/>
            </a:endParaRPr>
          </a:p>
          <a:p>
            <a:pPr lvl="1"/>
            <a:r>
              <a:rPr lang="cy-GB" dirty="0">
                <a:solidFill>
                  <a:schemeClr val="accent1"/>
                </a:solidFill>
              </a:rPr>
              <a:t>Yn nodi cysyniadau, bylchau a mathau allweddol o dystiolaeth sydd ar gael.</a:t>
            </a:r>
            <a:endParaRPr lang="cy-GB" b="0" i="0" dirty="0">
              <a:solidFill>
                <a:schemeClr val="accent1"/>
              </a:solidFill>
              <a:effectLst/>
            </a:endParaRPr>
          </a:p>
          <a:p>
            <a:pPr lvl="1"/>
            <a:r>
              <a:rPr lang="cy-GB" dirty="0">
                <a:solidFill>
                  <a:schemeClr val="accent1"/>
                </a:solidFill>
              </a:rPr>
              <a:t>Llai o ffocws nag adolygiadau systematig, a ddefnyddir yn aml mewn egin feysydd / neu ar gyfer gwaith polisi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15FDC-C479-5538-5398-7DD48507F4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Scoping Review/ Rapid Evidence Assessment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Maps the existing literature on a broad topic.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Identifies key concepts, gaps, and types of evidence available.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Less focused than systematic reviews, often used in emerging fields/ or for policy work.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7756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65EE0C3D-EB1C-B1DD-3442-AFD00C3FFF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365125"/>
            <a:ext cx="8568952" cy="1325563"/>
          </a:xfrm>
        </p:spPr>
        <p:txBody>
          <a:bodyPr>
            <a:normAutofit fontScale="90000"/>
          </a:bodyPr>
          <a:lstStyle/>
          <a:p>
            <a:r>
              <a:rPr lang="cy-GB" altLang="en-US" sz="3800" dirty="0">
                <a:solidFill>
                  <a:schemeClr val="accent1"/>
                </a:solidFill>
              </a:rPr>
              <a:t>Nodweddion Adolygiad Llenyddiaeth Effeithiol</a:t>
            </a:r>
            <a:br>
              <a:rPr lang="en-US" altLang="en-US" sz="3800" dirty="0">
                <a:solidFill>
                  <a:schemeClr val="accent1"/>
                </a:solidFill>
              </a:rPr>
            </a:br>
            <a:r>
              <a:rPr lang="en-US" altLang="en-US" sz="3800" dirty="0">
                <a:solidFill>
                  <a:schemeClr val="accent1"/>
                </a:solidFill>
              </a:rPr>
              <a:t>Characteristics of Effective Literature Reviews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F5F9EA6-7E2B-DADF-8140-49DD4DDB92D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altLang="en-US" sz="2400" dirty="0"/>
              <a:t>Amlinellu tueddiadau ymchwil pwysig</a:t>
            </a:r>
          </a:p>
          <a:p>
            <a:r>
              <a:rPr lang="cy-GB" altLang="en-US" sz="2400" dirty="0"/>
              <a:t>Asesu cryfderau a gwendidau ymchwil presennol</a:t>
            </a:r>
          </a:p>
          <a:p>
            <a:r>
              <a:rPr lang="cy-GB" altLang="en-US" sz="2400" dirty="0"/>
              <a:t>Nodi bylchau posibl mewn gwybodaeth</a:t>
            </a:r>
          </a:p>
          <a:p>
            <a:r>
              <a:rPr lang="cy-GB" altLang="en-US" sz="2400" dirty="0"/>
              <a:t>Sefydlu angen am brosiectau ymchwil cyfredol a/neu yn y dyfodol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F37B8FE-1B31-81FB-8DAD-051AD7BFBA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600" dirty="0">
                <a:solidFill>
                  <a:schemeClr val="accent1"/>
                </a:solidFill>
              </a:rPr>
              <a:t>Outlining important research trends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Assessing the strengths and weaknesses of existing research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Identifying potential gaps in knowledge 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Establishing a need for current and/or future research projects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65125"/>
            <a:ext cx="7759774" cy="90363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cy-GB" dirty="0"/>
              <a:t>Beth yw eich stori chi</a:t>
            </a:r>
            <a:r>
              <a:rPr lang="en-GB" dirty="0"/>
              <a:t>? /</a:t>
            </a:r>
            <a:r>
              <a:rPr lang="en-GB" dirty="0">
                <a:solidFill>
                  <a:schemeClr val="accent1"/>
                </a:solidFill>
              </a:rPr>
              <a:t>What’s your story?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23528" y="1340768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</p:txBody>
      </p:sp>
      <p:sp>
        <p:nvSpPr>
          <p:cNvPr id="6" name="Horizontal Scroll 5"/>
          <p:cNvSpPr/>
          <p:nvPr/>
        </p:nvSpPr>
        <p:spPr>
          <a:xfrm>
            <a:off x="539552" y="-27384"/>
            <a:ext cx="8136904" cy="1584176"/>
          </a:xfrm>
          <a:prstGeom prst="horizontalScroll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78BCA7D-63DB-3F0C-3009-6557E48B9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62729"/>
            <a:ext cx="3616077" cy="4697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23936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187984"/>
              </p:ext>
            </p:extLst>
          </p:nvPr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74074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72274834"/>
              </p:ext>
            </p:extLst>
          </p:nvPr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7435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284068-687C-73B6-CAEF-573E5DC934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Methodoleg Ymchwil </a:t>
            </a:r>
            <a:r>
              <a:rPr lang="en-GB" dirty="0"/>
              <a:t>/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Research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Methodology</a:t>
            </a:r>
            <a:r>
              <a:rPr lang="en-GB" dirty="0"/>
              <a:t>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5577B4B-AB23-D74F-4373-7FC6DB2F47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94CFA-199F-DC0C-57EB-DF52DE7BD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65125"/>
            <a:ext cx="8856984" cy="1325563"/>
          </a:xfrm>
        </p:spPr>
        <p:txBody>
          <a:bodyPr>
            <a:normAutofit fontScale="90000"/>
          </a:bodyPr>
          <a:lstStyle/>
          <a:p>
            <a:r>
              <a:rPr lang="nl-NL" dirty="0"/>
              <a:t>Adolygiad Llenyddiaeth pethau methodoleg i'w hystyried</a:t>
            </a:r>
            <a:br>
              <a:rPr lang="en-GB" dirty="0"/>
            </a:br>
            <a:r>
              <a:rPr lang="en-GB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2C111-EF1A-C097-43BF-57F7AE0361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Amlygwch y ffynonellau ymchwil a ddefnyddiwyd, amlinellwch faint o ffynonellau a ddefnyddiwyd </a:t>
            </a:r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e.e: 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Llyfrgell PCYDDS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Google </a:t>
            </a:r>
            <a:r>
              <a:rPr lang="cy-GB" dirty="0" err="1">
                <a:solidFill>
                  <a:schemeClr val="accent1">
                    <a:lumMod val="75000"/>
                  </a:schemeClr>
                </a:solidFill>
              </a:rPr>
              <a:t>Scholar</a:t>
            </a:r>
            <a:endParaRPr lang="cy-GB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Llyfrau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Cyfnodolion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Gwefannau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Adroddiadau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Erthyglau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Adnoddau gyda'r cap ar oedran cyhoeddi o 5 mlynedd, byddai unrhyw beth hŷn yn berthnasol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6B79F1-5A42-4D2C-0286-57EFA123FC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Highlight Research sources used, outline how many sources  used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e.g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UWTSD library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Google Scholar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Books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Journals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Websites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Reports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Articles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Resources with the cap publicised age of 5 years, any older would be through relevance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0736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E1F07-953A-5271-E09F-40F7711AB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964488" cy="1325563"/>
          </a:xfrm>
        </p:spPr>
        <p:txBody>
          <a:bodyPr>
            <a:normAutofit fontScale="90000"/>
          </a:bodyPr>
          <a:lstStyle/>
          <a:p>
            <a:r>
              <a:rPr lang="nl-NL" dirty="0"/>
              <a:t>Adolygiad Lit pethau methodoleg i'w hystyried</a:t>
            </a:r>
            <a:br>
              <a:rPr lang="en-GB" dirty="0"/>
            </a:br>
            <a:r>
              <a:rPr lang="en-GB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44CEB-FB9D-4884-CB1C-ADBC6ABBD3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Strategaeth chwilio a ddefnyddiwyd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e.e. Beth oedd ffiniau eich pwnc ymchwil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e.e. Amlygwch dermau allweddol i'w chwilio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A5FFD2-D2EC-620C-23F9-C21B8D420E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Search strategy used </a:t>
            </a:r>
          </a:p>
          <a:p>
            <a:pPr lvl="1"/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e.g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What were the boundaries of your research Topic </a:t>
            </a:r>
          </a:p>
          <a:p>
            <a:pPr lvl="1"/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e.g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Highlight key terms to search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791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1274A-0055-070E-BB44-E557BCDC0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856984" cy="1325563"/>
          </a:xfrm>
        </p:spPr>
        <p:txBody>
          <a:bodyPr>
            <a:normAutofit fontScale="90000"/>
          </a:bodyPr>
          <a:lstStyle/>
          <a:p>
            <a:r>
              <a:rPr lang="nl-NL" dirty="0"/>
              <a:t>Methodoleg Adolygiad Llenyddiaeth pethau i'w hystyried</a:t>
            </a:r>
            <a:br>
              <a:rPr lang="en-GB" dirty="0"/>
            </a:br>
            <a:r>
              <a:rPr lang="en-GB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462DA-3635-50E8-9C8F-3D935645DD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Ydych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chi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wedi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defnyddio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unrhyw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fethodolegau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llyme.e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.: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CASP 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85610-6955-315B-9173-7FC68E8BB0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Have you used any strict methodologies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e.g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CASP  </a:t>
            </a:r>
          </a:p>
        </p:txBody>
      </p:sp>
    </p:spTree>
    <p:extLst>
      <p:ext uri="{BB962C8B-B14F-4D97-AF65-F5344CB8AC3E}">
        <p14:creationId xmlns:p14="http://schemas.microsoft.com/office/powerpoint/2010/main" val="11903073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A03D7-414D-1D4D-3841-D98C4F590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365125"/>
            <a:ext cx="9001000" cy="1325563"/>
          </a:xfrm>
        </p:spPr>
        <p:txBody>
          <a:bodyPr>
            <a:normAutofit fontScale="90000"/>
          </a:bodyPr>
          <a:lstStyle/>
          <a:p>
            <a:r>
              <a:rPr lang="nl-NL" dirty="0"/>
              <a:t>Methodoleg Adolygiad Llenyddiaeth pethau i'w hystyried </a:t>
            </a:r>
            <a:br>
              <a:rPr lang="nl-NL" dirty="0"/>
            </a:br>
            <a:r>
              <a:rPr lang="en-GB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98D16-E969-9569-B698-F736C400A1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Creu themâu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Sut gwnaethoch chi gyrraedd themâu, pa lenyddiaeth a'i hysbysodd?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200FF3-44AE-BD7E-AAF7-C9D2457AC9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Creation of themes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How did you arrive at themes , what literature informed it? 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4507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44A45-919D-CE2F-7965-695A125CD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640960" cy="1325563"/>
          </a:xfrm>
        </p:spPr>
        <p:txBody>
          <a:bodyPr>
            <a:noAutofit/>
          </a:bodyPr>
          <a:lstStyle/>
          <a:p>
            <a:r>
              <a:rPr lang="nl-NL" sz="3600" dirty="0"/>
              <a:t>Methodoleg Adolygiad Llenyddiaeth pethau i'w hystyried</a:t>
            </a:r>
            <a:br>
              <a:rPr lang="en-GB" sz="3600" dirty="0"/>
            </a:br>
            <a:r>
              <a:rPr lang="en-GB" sz="3600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4B0AF-10BA-7FB2-2E8C-32298B19589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Ystyriaethau Moesegol</a:t>
            </a:r>
          </a:p>
          <a:p>
            <a:pPr lvl="1"/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e.e. ydych chi'n adolygu data sensitif?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BA1288-CBE0-67E7-8219-7C51B60DEB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Ethical Considerations 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e.g. are you reviewing sensitive data?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328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E306-9BC2-438C-A00E-4ABF5FE49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CASP (</a:t>
            </a:r>
            <a:r>
              <a:rPr lang="cy-GB" sz="2800" dirty="0">
                <a:latin typeface="Arial" panose="020B0604020202020204" pitchFamily="34" charset="0"/>
                <a:ea typeface="Calibri" panose="020F0502020204030204" pitchFamily="34" charset="0"/>
              </a:rPr>
              <a:t>Rhaglen Sgiliau Arfarnu Beirniadol</a:t>
            </a:r>
            <a:r>
              <a:rPr lang="cy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(CASP-UK, 2017) </a:t>
            </a:r>
            <a:endParaRPr lang="cy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9E04E4-64FB-4DC9-A952-AEEBC6E05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390716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3431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76FD29-5668-71DE-BCA7-DAD15B493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52C03-603D-47E3-8CBF-A53E3A4F0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CASP (Critical Appraisal Skills Programme)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(CASP-UK, 2017) </a:t>
            </a:r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770E9A1-FE1D-DC05-6FF2-9C2E36026B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26328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12367-9F48-90D5-D289-5EF8C9687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dirty="0"/>
              <a:t>Sut ydw i’n dechrau?  </a:t>
            </a:r>
            <a:r>
              <a:rPr lang="en-GB" sz="3600" dirty="0"/>
              <a:t>How do I begin?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2F9E6-DCA2-84DE-1CED-743FB8D6C6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Ffocws yr astudiaeth: 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beth mae angen i chi chwilio amdano / ei ddarllen? 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Beth yw eich paramedrau chi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Pwy all eich arwain chi? </a:t>
            </a:r>
          </a:p>
          <a:p>
            <a:r>
              <a:rPr lang="cy-GB" dirty="0">
                <a:solidFill>
                  <a:schemeClr val="accent1"/>
                </a:solidFill>
              </a:rPr>
              <a:t>Chwilwyr llenyddiaeth (gweler sgiliau gwybodaeth y Llyfrgell ar gyfer ymchwilwyr)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56A0E0-8DB4-9442-B368-E88B7906A0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Focus of study :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what do you need to search for/ read?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What are your parameters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Who can guide you? </a:t>
            </a:r>
          </a:p>
          <a:p>
            <a:r>
              <a:rPr lang="en-GB" dirty="0">
                <a:solidFill>
                  <a:schemeClr val="accent1"/>
                </a:solidFill>
              </a:rPr>
              <a:t>Literature searchers (see Library info skills for researchers)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099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>
            <a:extLst>
              <a:ext uri="{FF2B5EF4-FFF2-40B4-BE49-F238E27FC236}">
                <a16:creationId xmlns:a16="http://schemas.microsoft.com/office/drawing/2014/main" id="{824679BC-92A5-CC71-4022-AB36741B7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9"/>
            <a:ext cx="6660232" cy="294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extLst>
              <a:ext uri="{FF2B5EF4-FFF2-40B4-BE49-F238E27FC236}">
                <a16:creationId xmlns:a16="http://schemas.microsoft.com/office/drawing/2014/main" id="{BC8C6140-A86D-79BC-69BF-AEB20C6F2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44719"/>
            <a:ext cx="6300192" cy="309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7">
            <a:extLst>
              <a:ext uri="{FF2B5EF4-FFF2-40B4-BE49-F238E27FC236}">
                <a16:creationId xmlns:a16="http://schemas.microsoft.com/office/drawing/2014/main" id="{C63A0AFF-244A-BB67-8EDC-C8C5F80139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1626"/>
            <a:ext cx="550810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400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Sgiliau Gwybodaeth Academaidd ac Ar-lein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Canfod a Defnyddio Gwybodaeth 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 Sgiliau ar gyfer 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Ymchwilwyr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  <a:endParaRPr kumimoji="0" lang="cy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148B0F6D-4728-6FEB-C79D-D64C3DDFA4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3623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98C5B18-7F90-390D-2A09-8D9D0BEDE94F}"/>
              </a:ext>
            </a:extLst>
          </p:cNvPr>
          <p:cNvSpPr txBox="1"/>
          <p:nvPr/>
        </p:nvSpPr>
        <p:spPr>
          <a:xfrm>
            <a:off x="7020272" y="323236"/>
            <a:ext cx="1907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Sesiwn Adolygiad Llenyddiaeth y Llyfrgell </a:t>
            </a:r>
            <a:r>
              <a:rPr lang="en-GB" b="1" dirty="0"/>
              <a:t>11/03/25</a:t>
            </a:r>
          </a:p>
        </p:txBody>
      </p:sp>
    </p:spTree>
    <p:extLst>
      <p:ext uri="{BB962C8B-B14F-4D97-AF65-F5344CB8AC3E}">
        <p14:creationId xmlns:p14="http://schemas.microsoft.com/office/powerpoint/2010/main" val="10705723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974FE-883C-A71B-7F94-EB3DA9A0F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>
            <a:extLst>
              <a:ext uri="{FF2B5EF4-FFF2-40B4-BE49-F238E27FC236}">
                <a16:creationId xmlns:a16="http://schemas.microsoft.com/office/drawing/2014/main" id="{D7C49279-EE00-3370-5DEE-FF0EBFDBF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9"/>
            <a:ext cx="6660232" cy="294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extLst>
              <a:ext uri="{FF2B5EF4-FFF2-40B4-BE49-F238E27FC236}">
                <a16:creationId xmlns:a16="http://schemas.microsoft.com/office/drawing/2014/main" id="{625D2418-9693-0289-E61B-97FCA25E43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44719"/>
            <a:ext cx="6300192" cy="309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7">
            <a:extLst>
              <a:ext uri="{FF2B5EF4-FFF2-40B4-BE49-F238E27FC236}">
                <a16:creationId xmlns:a16="http://schemas.microsoft.com/office/drawing/2014/main" id="{4919703B-005D-CD8F-AC78-A0DD10E0C7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707"/>
            <a:ext cx="5508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Academic and Online </a:t>
            </a:r>
            <a:r>
              <a:rPr kumimoji="0" lang="en-GB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: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Finding and Using Information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 and skills for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Researchers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4713E86B-F591-7579-FBAF-2213D125D1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3623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9BD09A-5E62-7C42-8C03-BE8E2BFC67E2}"/>
              </a:ext>
            </a:extLst>
          </p:cNvPr>
          <p:cNvSpPr txBox="1"/>
          <p:nvPr/>
        </p:nvSpPr>
        <p:spPr>
          <a:xfrm>
            <a:off x="7020272" y="323236"/>
            <a:ext cx="1907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Library Literature Review Session 11/03/25</a:t>
            </a:r>
          </a:p>
        </p:txBody>
      </p:sp>
    </p:spTree>
    <p:extLst>
      <p:ext uri="{BB962C8B-B14F-4D97-AF65-F5344CB8AC3E}">
        <p14:creationId xmlns:p14="http://schemas.microsoft.com/office/powerpoint/2010/main" val="38921494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3AB0-0654-6E6A-9E07-BC8431CF4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EB383-DF74-2A07-8816-F713BB2233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Darllen :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Gweithredol – cymryd nodiadau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Haenu (asesu perthnasedd, cyn darllen yr erthygl lawn)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Cwestiynwch bopeth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Chwiliwch am themâu ar draws papurau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Bylchau (gellir cyfiawnhau eich bwlch mewn gwybodaeth).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B75D4-0730-3093-A0BB-3F991E5E84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Reading 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Active – note taking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Layering (assess relevance , before reading full article)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Question everything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Look for themes across papers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Gaps (your gap in knowledge can be justified).</a:t>
            </a:r>
          </a:p>
        </p:txBody>
      </p:sp>
    </p:spTree>
    <p:extLst>
      <p:ext uri="{BB962C8B-B14F-4D97-AF65-F5344CB8AC3E}">
        <p14:creationId xmlns:p14="http://schemas.microsoft.com/office/powerpoint/2010/main" val="33731107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Ble i ddechrau?! </a:t>
            </a:r>
            <a:br>
              <a:rPr lang="cy-GB" dirty="0"/>
            </a:br>
            <a:r>
              <a:rPr lang="cy-GB" dirty="0"/>
              <a:t>Darllen Beirniadol</a:t>
            </a:r>
          </a:p>
        </p:txBody>
      </p:sp>
      <p:pic>
        <p:nvPicPr>
          <p:cNvPr id="7" name="Content Placeholder 3" descr="C:\Users\nhmw3\AppData\Local\Microsoft\Windows\Temporary Internet Files\Content.IE5\C7CUD9TL\MP90044249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960" y="1825625"/>
            <a:ext cx="2532529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4"/>
          <p:cNvSpPr txBox="1">
            <a:spLocks/>
          </p:cNvSpPr>
          <p:nvPr/>
        </p:nvSpPr>
        <p:spPr>
          <a:xfrm>
            <a:off x="4788024" y="1052736"/>
            <a:ext cx="3168352" cy="367240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  <a:defRPr/>
            </a:pPr>
            <a:r>
              <a:rPr lang="cy-GB" sz="2400" dirty="0"/>
              <a:t>DOES DIM RHAID I CHI DDARLLEN POPETH– allwch chi ddim!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y-GB" sz="2400" dirty="0"/>
          </a:p>
          <a:p>
            <a:pPr>
              <a:defRPr/>
            </a:pPr>
            <a:r>
              <a:rPr lang="cy-GB" sz="2400" dirty="0"/>
              <a:t>Nid oes angen i chi ddarllen pob testun</a:t>
            </a:r>
          </a:p>
          <a:p>
            <a:pPr>
              <a:defRPr/>
            </a:pPr>
            <a:r>
              <a:rPr lang="cy-GB" sz="2400" dirty="0"/>
              <a:t>Does dim </a:t>
            </a:r>
            <a:r>
              <a:rPr lang="cy-GB" dirty="0"/>
              <a:t>angen darllen pob gair</a:t>
            </a:r>
          </a:p>
          <a:p>
            <a:pPr>
              <a:defRPr/>
            </a:pPr>
            <a:r>
              <a:rPr lang="cy-GB" dirty="0"/>
              <a:t>Gweler CASP</a:t>
            </a:r>
          </a:p>
        </p:txBody>
      </p:sp>
    </p:spTree>
    <p:extLst>
      <p:ext uri="{BB962C8B-B14F-4D97-AF65-F5344CB8AC3E}">
        <p14:creationId xmlns:p14="http://schemas.microsoft.com/office/powerpoint/2010/main" val="16423592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657D1-F901-5EE9-D2F5-7CFA68E10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659294-3A66-2C01-0C07-BC6B62F10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start?! </a:t>
            </a:r>
            <a:br>
              <a:rPr lang="en-GB" dirty="0"/>
            </a:br>
            <a:r>
              <a:rPr lang="en-GB" dirty="0"/>
              <a:t>Critical Reading</a:t>
            </a:r>
          </a:p>
        </p:txBody>
      </p:sp>
      <p:pic>
        <p:nvPicPr>
          <p:cNvPr id="7" name="Content Placeholder 3" descr="C:\Users\nhmw3\AppData\Local\Microsoft\Windows\Temporary Internet Files\Content.IE5\C7CUD9TL\MP900442496[1].jpg">
            <a:extLst>
              <a:ext uri="{FF2B5EF4-FFF2-40B4-BE49-F238E27FC236}">
                <a16:creationId xmlns:a16="http://schemas.microsoft.com/office/drawing/2014/main" id="{E9256280-E096-3CA3-81ED-79A2AB2B586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960" y="1825625"/>
            <a:ext cx="2532529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5FBCEE0C-3632-399B-7F1B-4487851C4E98}"/>
              </a:ext>
            </a:extLst>
          </p:cNvPr>
          <p:cNvSpPr txBox="1">
            <a:spLocks/>
          </p:cNvSpPr>
          <p:nvPr/>
        </p:nvSpPr>
        <p:spPr>
          <a:xfrm>
            <a:off x="4788024" y="1052736"/>
            <a:ext cx="3168352" cy="367240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  <a:defRPr/>
            </a:pPr>
            <a:r>
              <a:rPr lang="en-GB" sz="2400" dirty="0"/>
              <a:t>YOU DON’T NEED TO READ EVERYTHING – you can’t!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You don’t need to read every text </a:t>
            </a:r>
          </a:p>
          <a:p>
            <a:pPr>
              <a:defRPr/>
            </a:pPr>
            <a:r>
              <a:rPr lang="en-GB" sz="2400" dirty="0"/>
              <a:t>You don’t </a:t>
            </a:r>
            <a:r>
              <a:rPr lang="en-GB" dirty="0"/>
              <a:t>need to read every word </a:t>
            </a:r>
          </a:p>
          <a:p>
            <a:pPr>
              <a:defRPr/>
            </a:pPr>
            <a:r>
              <a:rPr lang="en-GB" dirty="0"/>
              <a:t>See CASP</a:t>
            </a:r>
          </a:p>
        </p:txBody>
      </p:sp>
    </p:spTree>
    <p:extLst>
      <p:ext uri="{BB962C8B-B14F-4D97-AF65-F5344CB8AC3E}">
        <p14:creationId xmlns:p14="http://schemas.microsoft.com/office/powerpoint/2010/main" val="40175756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E6648-2F37-AC1F-7B4D-DEB5DE331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nl-NL" sz="3200" dirty="0"/>
              <a:t>Methodoleg Adolygiad Llenyddiaeth pethau i'w hystyried</a:t>
            </a:r>
            <a:br>
              <a:rPr lang="en-GB" sz="3200" dirty="0"/>
            </a:br>
            <a:r>
              <a:rPr lang="en-GB" sz="3200" dirty="0"/>
              <a:t>Lit Review methodology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9BB43-21C8-A66C-B918-C0C7E61FBD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EICH TREFNU EICH HUN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Strategaeth Darllen / cymryd nodiadau</a:t>
            </a:r>
          </a:p>
          <a:p>
            <a:pPr lvl="1"/>
            <a:r>
              <a:rPr lang="cy-GB" dirty="0">
                <a:solidFill>
                  <a:schemeClr val="accent1"/>
                </a:solidFill>
              </a:rPr>
              <a:t>Cofnodwch yr holl gyfeiriadau rhifau tudalennau…</a:t>
            </a:r>
          </a:p>
          <a:p>
            <a:pPr lvl="2"/>
            <a:r>
              <a:rPr lang="cy-GB" dirty="0">
                <a:solidFill>
                  <a:schemeClr val="accent1"/>
                </a:solidFill>
              </a:rPr>
              <a:t>e.e. REF WORKS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386363-4C69-A4BC-BE4E-9207D8EA72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ORGANISING YOUR SELF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A Reading / note taking strategy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Log all references pages numbers…</a:t>
            </a:r>
          </a:p>
          <a:p>
            <a:pPr lvl="2"/>
            <a:r>
              <a:rPr lang="en-GB" dirty="0" err="1">
                <a:solidFill>
                  <a:schemeClr val="accent1"/>
                </a:solidFill>
              </a:rPr>
              <a:t>E.g</a:t>
            </a:r>
            <a:r>
              <a:rPr lang="en-GB" dirty="0">
                <a:solidFill>
                  <a:schemeClr val="accent1"/>
                </a:solidFill>
              </a:rPr>
              <a:t> REF WORKS</a:t>
            </a:r>
          </a:p>
        </p:txBody>
      </p:sp>
    </p:spTree>
    <p:extLst>
      <p:ext uri="{BB962C8B-B14F-4D97-AF65-F5344CB8AC3E}">
        <p14:creationId xmlns:p14="http://schemas.microsoft.com/office/powerpoint/2010/main" val="36673895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01DD98-B7D6-FE87-39D2-3F2B771AD3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/>
              <a:t>Camau Nesaf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Next Steps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09CAFFB-F1B7-41A2-86EF-39BF7C2139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9654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5498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n-NO" sz="3600" b="1" dirty="0"/>
              <a:t>Pa wybodaeth y mae angen i chi ei chasglu?</a:t>
            </a:r>
            <a:endParaRPr lang="en-GB" sz="3600" b="1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0593235"/>
              </p:ext>
            </p:extLst>
          </p:nvPr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3915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92127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/>
              <a:t>What information do you need to gather?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/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02633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Darllen Pellach 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CASP, (2020)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Checklists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https://casp-uk.net/casp-tools-checklists/ (Accessed November 2023)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-UK, (2017) Critical Appraisal Skills Programme: Making sense of evidence. [online] Available at: http://www.casp-uk.net/casp-tools-checklists (Accessed 2023)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Efron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&amp; </a:t>
            </a: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Ravid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R. (2019). </a:t>
            </a:r>
            <a:r>
              <a:rPr lang="en-GB" sz="20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Writing the literature review : a practical guide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. Guilford Press.</a:t>
            </a:r>
            <a:endParaRPr lang="en-GB" sz="2000" dirty="0"/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Katz. (2018). </a:t>
            </a:r>
            <a:r>
              <a:rPr lang="en-GB" sz="2000" b="0" i="1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Critical thinking and persuasive writing for postgraduates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. Palgrave.</a:t>
            </a:r>
          </a:p>
          <a:p>
            <a:pPr>
              <a:spcAft>
                <a:spcPts val="400"/>
              </a:spcAft>
            </a:pP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</a:rPr>
              <a:t>Gaw, A (2024). How to write a literature review. [Online]. Available at: </a:t>
            </a: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  <a:hlinkClick r:id="rId2"/>
              </a:rPr>
              <a:t>www.ed.ac.uk/iad</a:t>
            </a:r>
            <a:r>
              <a:rPr lang="en-GB" sz="2000" dirty="0">
                <a:solidFill>
                  <a:srgbClr val="3A3A3A"/>
                </a:solidFill>
                <a:latin typeface="Source Sans Pro" panose="020B0604020202020204" pitchFamily="34" charset="0"/>
              </a:rPr>
              <a:t>   (Accessed October, 2024)</a:t>
            </a: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2760</TotalTime>
  <Words>2309</Words>
  <Application>Microsoft Office PowerPoint</Application>
  <PresentationFormat>On-screen Show (4:3)</PresentationFormat>
  <Paragraphs>270</Paragraphs>
  <Slides>39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-apple-system</vt:lpstr>
      <vt:lpstr>Arial</vt:lpstr>
      <vt:lpstr>Calibri</vt:lpstr>
      <vt:lpstr>Calibri Light</vt:lpstr>
      <vt:lpstr>Source Sans Pro</vt:lpstr>
      <vt:lpstr>Wingdings</vt:lpstr>
      <vt:lpstr>Title Slide 2</vt:lpstr>
      <vt:lpstr>Title Slide 4</vt:lpstr>
      <vt:lpstr>Accessible 2</vt:lpstr>
      <vt:lpstr>Adolygiad Llenyddiaeth Literature Review  </vt:lpstr>
      <vt:lpstr>Nod                        Aim</vt:lpstr>
      <vt:lpstr>Pwrpas/Pwrpas </vt:lpstr>
      <vt:lpstr> </vt:lpstr>
      <vt:lpstr>PowerPoint Presentation</vt:lpstr>
      <vt:lpstr>PowerPoint Presentation</vt:lpstr>
      <vt:lpstr>Beth nad yw: What it is not: (Gaw, 2024)</vt:lpstr>
      <vt:lpstr>Beth ydyw What it is (Gaw, 2024)</vt:lpstr>
      <vt:lpstr>Pwrpas Adolygiad Llenyddiaeth Purpose of a Literature Review</vt:lpstr>
      <vt:lpstr>Pwrpas</vt:lpstr>
      <vt:lpstr>Purpose </vt:lpstr>
      <vt:lpstr>Mathau o Adolygiadau Llenyddiaeth Types of Literature Reviews </vt:lpstr>
      <vt:lpstr>Mathau o Adolygiadau Llenyddiaeth Types of Literature Reviews </vt:lpstr>
      <vt:lpstr>Mathau o Adolygiadau Llenyddiaeth Types of Literature Reviews </vt:lpstr>
      <vt:lpstr>Mathau o Adolygiadau Llenyddiaeth Types of Literature Reviews </vt:lpstr>
      <vt:lpstr>Mathau o Adolygiadau Llenyddiaeth Types of Literature Reviews </vt:lpstr>
      <vt:lpstr>Nodweddion Adolygiad Llenyddiaeth Effeithiol Characteristics of Effective Literature Reviews</vt:lpstr>
      <vt:lpstr> Beth yw eich stori chi? /What’s your story? </vt:lpstr>
      <vt:lpstr> </vt:lpstr>
      <vt:lpstr> </vt:lpstr>
      <vt:lpstr>Methodoleg Ymchwil / Research Methodology </vt:lpstr>
      <vt:lpstr>Adolygiad Llenyddiaeth pethau methodoleg i'w hystyried Lit Review methodology things to consider</vt:lpstr>
      <vt:lpstr>Adolygiad Lit pethau methodoleg i'w hystyried Lit Review methodology things to consider</vt:lpstr>
      <vt:lpstr>Methodoleg Adolygiad Llenyddiaeth pethau i'w hystyried Lit Review methodology things to consider</vt:lpstr>
      <vt:lpstr>Methodoleg Adolygiad Llenyddiaeth pethau i'w hystyried  Lit Review methodology things to consider</vt:lpstr>
      <vt:lpstr>Methodoleg Adolygiad Llenyddiaeth pethau i'w hystyried Lit Review methodology things to consider</vt:lpstr>
      <vt:lpstr>CASP (Rhaglen Sgiliau Arfarnu Beirniadol) (CASP-UK, 2017) </vt:lpstr>
      <vt:lpstr>The CASP (Critical Appraisal Skills Programme) (CASP-UK, 2017) </vt:lpstr>
      <vt:lpstr>Sut ydw i’n dechrau?  How do I begin? </vt:lpstr>
      <vt:lpstr>PowerPoint Presentation</vt:lpstr>
      <vt:lpstr>PowerPoint Presentation</vt:lpstr>
      <vt:lpstr>PowerPoint Presentation</vt:lpstr>
      <vt:lpstr>Ble i ddechrau?!  Darllen Beirniadol</vt:lpstr>
      <vt:lpstr>Where to start?!  Critical Reading</vt:lpstr>
      <vt:lpstr>Methodoleg Adolygiad Llenyddiaeth pethau i'w hystyried Lit Review methodology things to consider</vt:lpstr>
      <vt:lpstr>Camau Nesaf/ Next Steps</vt:lpstr>
      <vt:lpstr>PowerPoint Presentation</vt:lpstr>
      <vt:lpstr>PowerPoint Presentation</vt:lpstr>
      <vt:lpstr>Darllen Pellach / Further Reading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Lloyd</cp:lastModifiedBy>
  <cp:revision>81</cp:revision>
  <dcterms:created xsi:type="dcterms:W3CDTF">2015-04-14T15:21:28Z</dcterms:created>
  <dcterms:modified xsi:type="dcterms:W3CDTF">2024-11-29T14:25:54Z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