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27"/>
  </p:notesMasterIdLst>
  <p:sldIdLst>
    <p:sldId id="257" r:id="rId2"/>
    <p:sldId id="265" r:id="rId3"/>
    <p:sldId id="258" r:id="rId4"/>
    <p:sldId id="271" r:id="rId5"/>
    <p:sldId id="272" r:id="rId6"/>
    <p:sldId id="273" r:id="rId7"/>
    <p:sldId id="260" r:id="rId8"/>
    <p:sldId id="263" r:id="rId9"/>
    <p:sldId id="264" r:id="rId10"/>
    <p:sldId id="268" r:id="rId11"/>
    <p:sldId id="274" r:id="rId12"/>
    <p:sldId id="270" r:id="rId13"/>
    <p:sldId id="269" r:id="rId14"/>
    <p:sldId id="266" r:id="rId15"/>
    <p:sldId id="267" r:id="rId16"/>
    <p:sldId id="276" r:id="rId17"/>
    <p:sldId id="279" r:id="rId18"/>
    <p:sldId id="278" r:id="rId19"/>
    <p:sldId id="280" r:id="rId20"/>
    <p:sldId id="282" r:id="rId21"/>
    <p:sldId id="259" r:id="rId22"/>
    <p:sldId id="261" r:id="rId23"/>
    <p:sldId id="262" r:id="rId24"/>
    <p:sldId id="275"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F5A7B4-58A8-4DC9-8D11-B175A084FDA5}" v="11" dt="2024-12-05T13:46:50.1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2853" autoAdjust="0"/>
    <p:restoredTop sz="94660"/>
  </p:normalViewPr>
  <p:slideViewPr>
    <p:cSldViewPr snapToGrid="0">
      <p:cViewPr>
        <p:scale>
          <a:sx n="75" d="100"/>
          <a:sy n="75" d="100"/>
        </p:scale>
        <p:origin x="-1075" y="-235"/>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7BF5A7B4-58A8-4DC9-8D11-B175A084FDA5}"/>
    <pc:docChg chg="modSld">
      <pc:chgData name="Beau Academic" userId="1c8f60c04643d64b" providerId="LiveId" clId="{7BF5A7B4-58A8-4DC9-8D11-B175A084FDA5}" dt="2024-12-05T13:49:33.518" v="14" actId="1076"/>
      <pc:docMkLst>
        <pc:docMk/>
      </pc:docMkLst>
      <pc:sldChg chg="modSp mod">
        <pc:chgData name="Beau Academic" userId="1c8f60c04643d64b" providerId="LiveId" clId="{7BF5A7B4-58A8-4DC9-8D11-B175A084FDA5}" dt="2024-12-05T13:49:11.491" v="10" actId="207"/>
        <pc:sldMkLst>
          <pc:docMk/>
          <pc:sldMk cId="251621724" sldId="256"/>
        </pc:sldMkLst>
        <pc:spChg chg="mod">
          <ac:chgData name="Beau Academic" userId="1c8f60c04643d64b" providerId="LiveId" clId="{7BF5A7B4-58A8-4DC9-8D11-B175A084FDA5}" dt="2024-12-05T13:49:11.491" v="10" actId="207"/>
          <ac:spMkLst>
            <pc:docMk/>
            <pc:sldMk cId="251621724" sldId="256"/>
            <ac:spMk id="4" creationId="{930EBB7A-B6F2-BC3D-A3A2-A69F56721AF6}"/>
          </ac:spMkLst>
        </pc:spChg>
      </pc:sldChg>
      <pc:sldChg chg="modSp mod">
        <pc:chgData name="Beau Academic" userId="1c8f60c04643d64b" providerId="LiveId" clId="{7BF5A7B4-58A8-4DC9-8D11-B175A084FDA5}" dt="2024-12-05T13:49:25.895" v="12" actId="1076"/>
        <pc:sldMkLst>
          <pc:docMk/>
          <pc:sldMk cId="2245730265" sldId="258"/>
        </pc:sldMkLst>
        <pc:spChg chg="mod">
          <ac:chgData name="Beau Academic" userId="1c8f60c04643d64b" providerId="LiveId" clId="{7BF5A7B4-58A8-4DC9-8D11-B175A084FDA5}" dt="2024-12-05T13:49:21.536" v="11" actId="1076"/>
          <ac:spMkLst>
            <pc:docMk/>
            <pc:sldMk cId="2245730265" sldId="258"/>
            <ac:spMk id="2" creationId="{97E8D49D-1F6E-F0FD-FCD7-89051D655141}"/>
          </ac:spMkLst>
        </pc:spChg>
        <pc:spChg chg="mod">
          <ac:chgData name="Beau Academic" userId="1c8f60c04643d64b" providerId="LiveId" clId="{7BF5A7B4-58A8-4DC9-8D11-B175A084FDA5}" dt="2024-12-05T13:49:25.895" v="12" actId="1076"/>
          <ac:spMkLst>
            <pc:docMk/>
            <pc:sldMk cId="2245730265" sldId="258"/>
            <ac:spMk id="3" creationId="{C44F92CA-6836-730C-0D3D-598D8BD1D512}"/>
          </ac:spMkLst>
        </pc:spChg>
      </pc:sldChg>
      <pc:sldChg chg="modSp mod">
        <pc:chgData name="Beau Academic" userId="1c8f60c04643d64b" providerId="LiveId" clId="{7BF5A7B4-58A8-4DC9-8D11-B175A084FDA5}" dt="2024-12-05T13:49:33.518" v="14" actId="1076"/>
        <pc:sldMkLst>
          <pc:docMk/>
          <pc:sldMk cId="955168240" sldId="259"/>
        </pc:sldMkLst>
        <pc:spChg chg="mod">
          <ac:chgData name="Beau Academic" userId="1c8f60c04643d64b" providerId="LiveId" clId="{7BF5A7B4-58A8-4DC9-8D11-B175A084FDA5}" dt="2024-12-05T13:49:33.518" v="14" actId="1076"/>
          <ac:spMkLst>
            <pc:docMk/>
            <pc:sldMk cId="955168240" sldId="259"/>
            <ac:spMk id="2" creationId="{0E75EC54-6137-D07F-F33F-5A775444D9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1B29B-ACC3-4722-91E2-9847765A6461}" type="datetimeFigureOut">
              <a:rPr lang="en-US" smtClean="0"/>
              <a:pPr/>
              <a:t>6/19/2026</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DA6F6B-957C-47E0-9CCC-5B2C0E4C432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EDA6F6B-957C-47E0-9CCC-5B2C0E4C4322}" type="slidenum">
              <a:rPr lang="en-GB" smtClean="0"/>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5032BC7-DB1A-4E8E-A6E4-EFD23DAB9E8F}"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094560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E8E1DC9-F934-4CEB-91CB-4C700B7DDEEA}"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41653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8DCE86A-0A86-4004-96CC-2C28582284E4}"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692127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E1249CE-AF89-4719-8D2F-A12549C10E4D}" type="datetime1">
              <a:rPr lang="en-GB" smtClean="0"/>
              <a:pPr/>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2070831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1F68629-A7A8-40FB-BEB5-5BFA28602927}" type="datetime1">
              <a:rPr lang="en-GB" smtClean="0"/>
              <a:pPr/>
              <a:t>19/06/2026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214696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BFFE32D-3C22-4044-AE6A-74E3C7F8C07A}" type="datetime1">
              <a:rPr lang="en-GB" smtClean="0"/>
              <a:pPr/>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504648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F4E0B3-4ACD-46F9-8CE0-7247D65AB256}" type="datetime1">
              <a:rPr lang="en-GB" smtClean="0"/>
              <a:pPr/>
              <a:t>19/06/2026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09072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667B95-D833-4762-91AC-ACBE0107F456}" type="datetime1">
              <a:rPr lang="en-GB" smtClean="0"/>
              <a:pPr/>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2399179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015AB9-8944-4158-A71E-5C53BB05B0CB}" type="datetime1">
              <a:rPr lang="en-GB" smtClean="0"/>
              <a:pPr/>
              <a:t>19/06/2026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28786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5E900790-BA5B-445C-B55F-0AC0BA708BEC}" type="datetime1">
              <a:rPr lang="en-GB" smtClean="0"/>
              <a:pPr/>
              <a:t>19/06/2026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594997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88C68F-1B21-48AC-B4BB-0E1872623BB2}"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100739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DD5585-CD21-4516-845A-EC1C6D0A4DC8}"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25392575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6A6EFDA-092F-4D81-A0EF-73E7E34610A4}"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1521486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1F3040F-A807-4EBA-BC00-6794A892C83F}"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2305474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A30DCF9-86CF-4665-87BC-9B03DC591A7F}"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1836607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2054AB5-090A-4109-96CE-27904A9A0542}"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22312170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51D63D7-5CC7-42F1-98BA-AAA6F197959E}" type="datetime1">
              <a:rPr lang="en-GB" smtClean="0"/>
              <a:pPr/>
              <a:t>19/06/2026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3633572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C62D297-AC80-4781-BA08-AE3A43B69E91}" type="datetime1">
              <a:rPr lang="en-GB" smtClean="0"/>
              <a:pPr/>
              <a:t>19/06/2026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9F1F8E63-D4E6-420C-B763-C5977E96A00A}" type="slidenum">
              <a:rPr lang="en-GB" smtClean="0"/>
              <a:pPr/>
              <a:t>‹#›</a:t>
            </a:fld>
            <a:endParaRPr lang="en-GB"/>
          </a:p>
        </p:txBody>
      </p:sp>
    </p:spTree>
    <p:extLst>
      <p:ext uri="{BB962C8B-B14F-4D97-AF65-F5344CB8AC3E}">
        <p14:creationId xmlns:p14="http://schemas.microsoft.com/office/powerpoint/2010/main" xmlns="" val="2970608918"/>
      </p:ext>
    </p:extLst>
  </p:cSld>
  <p:clrMap bg1="dk1" tx1="lt1" bg2="dk2" tx2="lt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 id="2147483762"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hyperlink" Target="https://www.diabetes.org.uk/about-us/news-and-views/reduced-risk-type-2-diabetes-prevention-programme" TargetMode="External"/><Relationship Id="rId7" Type="http://schemas.openxmlformats.org/officeDocument/2006/relationships/hyperlink" Target="https://www.gov.uk/government/publications/health-matters-preventing-type-2-diabetes/health-matters-preventing-type-2-diabetes" TargetMode="External"/><Relationship Id="rId2" Type="http://schemas.openxmlformats.org/officeDocument/2006/relationships/hyperlink" Target="https://www.bbc.co.uk/bitesize/guide" TargetMode="External"/><Relationship Id="rId1" Type="http://schemas.openxmlformats.org/officeDocument/2006/relationships/slideLayout" Target="../slideLayouts/slideLayout2.xml"/><Relationship Id="rId6" Type="http://schemas.openxmlformats.org/officeDocument/2006/relationships/hyperlink" Target="https://www.gov.uk/government/news/nhs-long-term-plan-launched" TargetMode="External"/><Relationship Id="rId5" Type="http://schemas.openxmlformats.org/officeDocument/2006/relationships/hyperlink" Target="https://www.fity.club/lists/suggestions/Holistic-Fitness/" TargetMode="External"/><Relationship Id="rId4" Type="http://schemas.openxmlformats.org/officeDocument/2006/relationships/hyperlink" Target="https://www.diabetes.org.uk/living-with-diabetes/life-with-diabetes/life-with-diabetes/free-prescription"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legislation.gov.uk/ukpga/2006/41/contents" TargetMode="External"/><Relationship Id="rId3" Type="http://schemas.openxmlformats.org/officeDocument/2006/relationships/hyperlink" Target="https://www.gov.uk/government/publications/implementing-the-sustainable-development-goals/implementing-the-sustainable-development-goals-2" TargetMode="External"/><Relationship Id="rId7" Type="http://schemas.openxmlformats.org/officeDocument/2006/relationships/hyperlink" Target="https://www.digital.nhs.uk/data-and-information/publications/statistical/health-survey-england-additional-analyses/ethnicity-and-health-2011-2019-experimental-statistics/wellbeing-copy" TargetMode="External"/><Relationship Id="rId2" Type="http://schemas.openxmlformats.org/officeDocument/2006/relationships/hyperlink" Target="https://www.gov.uk/government/publications/health-and-social-care-integration-joining-up-care-for-people-places-and-populations/helth-and-social-care-integration-joining-up-care-for-people-places-and-populations" TargetMode="External"/><Relationship Id="rId1" Type="http://schemas.openxmlformats.org/officeDocument/2006/relationships/slideLayout" Target="../slideLayouts/slideLayout7.xml"/><Relationship Id="rId6" Type="http://schemas.openxmlformats.org/officeDocument/2006/relationships/hyperlink" Target="https://www.legislation.gov.uk/ukpga/2014/23/contents" TargetMode="External"/><Relationship Id="rId11" Type="http://schemas.openxmlformats.org/officeDocument/2006/relationships/hyperlink" Target="https://www.legislation.gov.uk/ukpga/2010/15/contents" TargetMode="External"/><Relationship Id="rId5" Type="http://schemas.openxmlformats.org/officeDocument/2006/relationships/hyperlink" Target="https://www.bmj.com/content/343/bmj.d4163" TargetMode="External"/><Relationship Id="rId10" Type="http://schemas.openxmlformats.org/officeDocument/2006/relationships/hyperlink" Target="https://www.legislation.gov.uk/ukpga/1984/22" TargetMode="External"/><Relationship Id="rId4" Type="http://schemas.openxmlformats.org/officeDocument/2006/relationships/hyperlink" Target="https://www.gov.uk/government/publiccations/digital-inclusion-action-plan-first-steps/digital-inclusion-action-plan-first-steps" TargetMode="External"/><Relationship Id="rId9" Type="http://schemas.openxmlformats.org/officeDocument/2006/relationships/hyperlink" Target="https://www.legislation.gov.uk/ukpga/2004/31/content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nhs.uk/mental-health/social-care-and-your-rights/mental-health-and-the-law/mental-health-act/" TargetMode="External"/><Relationship Id="rId3" Type="http://schemas.openxmlformats.org/officeDocument/2006/relationships/hyperlink" Target="https://www.legislation.gov.uk/ukpga/2012/7/contents" TargetMode="External"/><Relationship Id="rId7" Type="http://schemas.openxmlformats.org/officeDocument/2006/relationships/hyperlink" Target="https://www.healthieryou.reedwellbeing.com/stories"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10.1016/j.lanepe.2022.100420" TargetMode="External"/><Relationship Id="rId5" Type="http://schemas.openxmlformats.org/officeDocument/2006/relationships/hyperlink" Target="https://www.health.org.uk/publications/reports/the-marmot-review-10-years-on" TargetMode="External"/><Relationship Id="rId10" Type="http://schemas.openxmlformats.org/officeDocument/2006/relationships/hyperlink" Target="https://www.england.nhs.uk/about/equality/equality%20-hub/national-healthcare-inequalities-improvement-programme/core20plus5/" TargetMode="External"/><Relationship Id="rId4" Type="http://schemas.openxmlformats.org/officeDocument/2006/relationships/hyperlink" Target="https://www.logos-world.net/world-health-organization-logo/" TargetMode="External"/><Relationship Id="rId9" Type="http://schemas.openxmlformats.org/officeDocument/2006/relationships/hyperlink" Target="https://www.nice.org.uk/guidence/ng28"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dgs.un.org/goals" TargetMode="External"/><Relationship Id="rId3" Type="http://schemas.openxmlformats.org/officeDocument/2006/relationships/hyperlink" Target="https://www.england.nhs.uk/diabetes/diabetes-prevention/" TargetMode="External"/><Relationship Id="rId7" Type="http://schemas.openxmlformats.org/officeDocument/2006/relationships/hyperlink" Target="https://www.un.org/sustainabledevelopment/wp-content/upload/2019/02/SDG-3.gif" TargetMode="External"/><Relationship Id="rId2" Type="http://schemas.openxmlformats.org/officeDocument/2006/relationships/hyperlink" Target="https://www.network4sustainablenano.org/un-sdgs/" TargetMode="External"/><Relationship Id="rId1" Type="http://schemas.openxmlformats.org/officeDocument/2006/relationships/slideLayout" Target="../slideLayouts/slideLayout7.xml"/><Relationship Id="rId6" Type="http://schemas.openxmlformats.org/officeDocument/2006/relationships/hyperlink" Target="https://www.nmc.org.uk/standards/guidance/holistic-care/" TargetMode="External"/><Relationship Id="rId5" Type="http://schemas.openxmlformats.org/officeDocument/2006/relationships/hyperlink" Target="https://www.rcn.org.uk/about-us/sustainablity-in-health-and-care" TargetMode="External"/><Relationship Id="rId10" Type="http://schemas.openxmlformats.org/officeDocument/2006/relationships/hyperlink" Target="https://www.verywellmind.com/health-belief-model-3132721" TargetMode="External"/><Relationship Id="rId4" Type="http://schemas.openxmlformats.org/officeDocument/2006/relationships/hyperlink" Target="https://www.digital.nhs.uk/data-and-information/publications/statistical/health-survey-england-additional-analyses/ethnicity-and-health-2011-2019-experimental-statistics/wellbeing-copy" TargetMode="External"/><Relationship Id="rId9" Type="http://schemas.openxmlformats.org/officeDocument/2006/relationships/hyperlink" Target="https://www.digitallibrary.un.org/record/3923923?v=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who.int/about/frequentaly-asked-questions" TargetMode="External"/><Relationship Id="rId2" Type="http://schemas.openxmlformats.org/officeDocument/2006/relationships/hyperlink" Target="https://www.en.wikiversity.org/wiki/file;The_Health_Belief_Model.pdf" TargetMode="External"/><Relationship Id="rId1" Type="http://schemas.openxmlformats.org/officeDocument/2006/relationships/slideLayout" Target="../slideLayouts/slideLayout7.xml"/><Relationship Id="rId6" Type="http://schemas.openxmlformats.org/officeDocument/2006/relationships/hyperlink" Target="https://www.who.int/activities/promoting-health-in-all-policies-and-intersectional-action-capacities" TargetMode="External"/><Relationship Id="rId5" Type="http://schemas.openxmlformats.org/officeDocument/2006/relationships/hyperlink" Target="https://www.who.int/europe/about-us/our-work/sustainable-development-goals/targets-of-sustainable-development-goal-3" TargetMode="External"/><Relationship Id="rId4" Type="http://schemas.openxmlformats.org/officeDocument/2006/relationships/hyperlink" Target="https://www.who.int/health-topics/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xmlns="" id="{F47C0C98-9DB3-D0C5-DF62-1C5B7F625AEF}"/>
              </a:ext>
            </a:extLst>
          </p:cNvPr>
          <p:cNvSpPr/>
          <p:nvPr/>
        </p:nvSpPr>
        <p:spPr>
          <a:xfrm>
            <a:off x="438912" y="466344"/>
            <a:ext cx="11210544" cy="777240"/>
          </a:xfrm>
          <a:prstGeom prst="round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bg1"/>
                </a:solidFill>
                <a:latin typeface="Arial" pitchFamily="34" charset="0"/>
                <a:cs typeface="Arial" pitchFamily="34" charset="0"/>
              </a:rPr>
              <a:t>Student Name</a:t>
            </a:r>
            <a:r>
              <a:rPr lang="en-GB" sz="2000" dirty="0" smtClean="0">
                <a:solidFill>
                  <a:schemeClr val="bg1"/>
                </a:solidFill>
                <a:latin typeface="Arial" pitchFamily="34" charset="0"/>
                <a:cs typeface="Arial" pitchFamily="34" charset="0"/>
              </a:rPr>
              <a:t>: </a:t>
            </a:r>
            <a:r>
              <a:rPr lang="en-GB" sz="2000" dirty="0" err="1" smtClean="0">
                <a:solidFill>
                  <a:schemeClr val="bg1"/>
                </a:solidFill>
                <a:latin typeface="Arial" pitchFamily="34" charset="0"/>
                <a:cs typeface="Arial" pitchFamily="34" charset="0"/>
              </a:rPr>
              <a:t>Saima</a:t>
            </a:r>
            <a:r>
              <a:rPr lang="en-GB" sz="2000" dirty="0" smtClean="0">
                <a:solidFill>
                  <a:schemeClr val="bg1"/>
                </a:solidFill>
                <a:latin typeface="Arial" pitchFamily="34" charset="0"/>
                <a:cs typeface="Arial" pitchFamily="34" charset="0"/>
              </a:rPr>
              <a:t> </a:t>
            </a:r>
            <a:r>
              <a:rPr lang="en-GB" sz="2000" dirty="0" err="1" smtClean="0">
                <a:solidFill>
                  <a:schemeClr val="bg1"/>
                </a:solidFill>
                <a:latin typeface="Arial" pitchFamily="34" charset="0"/>
                <a:cs typeface="Arial" pitchFamily="34" charset="0"/>
              </a:rPr>
              <a:t>Ijaz</a:t>
            </a:r>
            <a:r>
              <a:rPr lang="en-GB" sz="2000" dirty="0" smtClean="0">
                <a:solidFill>
                  <a:schemeClr val="bg1"/>
                </a:solidFill>
                <a:latin typeface="Arial" pitchFamily="34" charset="0"/>
                <a:cs typeface="Arial" pitchFamily="34" charset="0"/>
              </a:rPr>
              <a:t>   </a:t>
            </a:r>
            <a:endParaRPr lang="en-GB" sz="2000" dirty="0">
              <a:solidFill>
                <a:schemeClr val="bg1"/>
              </a:solidFill>
              <a:latin typeface="Arial" pitchFamily="34" charset="0"/>
              <a:cs typeface="Arial" pitchFamily="34" charset="0"/>
            </a:endParaRPr>
          </a:p>
        </p:txBody>
      </p:sp>
      <p:sp>
        <p:nvSpPr>
          <p:cNvPr id="7" name="Rectangle: Rounded Corners 6">
            <a:extLst>
              <a:ext uri="{FF2B5EF4-FFF2-40B4-BE49-F238E27FC236}">
                <a16:creationId xmlns:a16="http://schemas.microsoft.com/office/drawing/2014/main" xmlns="" id="{FAC94C40-FC58-11D3-B784-2D610CF944DB}"/>
              </a:ext>
            </a:extLst>
          </p:cNvPr>
          <p:cNvSpPr/>
          <p:nvPr/>
        </p:nvSpPr>
        <p:spPr>
          <a:xfrm>
            <a:off x="438912" y="1395984"/>
            <a:ext cx="11210544" cy="777240"/>
          </a:xfrm>
          <a:prstGeom prst="round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bg1"/>
                </a:solidFill>
                <a:latin typeface="Arial" pitchFamily="34" charset="0"/>
                <a:cs typeface="Arial" pitchFamily="34" charset="0"/>
              </a:rPr>
              <a:t>Student Number</a:t>
            </a:r>
            <a:r>
              <a:rPr lang="en-GB" sz="2000" dirty="0" smtClean="0">
                <a:solidFill>
                  <a:schemeClr val="bg1"/>
                </a:solidFill>
                <a:latin typeface="Arial" pitchFamily="34" charset="0"/>
                <a:cs typeface="Arial" pitchFamily="34" charset="0"/>
              </a:rPr>
              <a:t>: 2237202   </a:t>
            </a:r>
            <a:endParaRPr lang="en-GB" sz="2000" dirty="0">
              <a:solidFill>
                <a:schemeClr val="bg1"/>
              </a:solidFill>
              <a:latin typeface="Arial" pitchFamily="34" charset="0"/>
              <a:cs typeface="Arial" pitchFamily="34" charset="0"/>
            </a:endParaRPr>
          </a:p>
        </p:txBody>
      </p:sp>
      <p:sp>
        <p:nvSpPr>
          <p:cNvPr id="8" name="Rectangle: Rounded Corners 7">
            <a:extLst>
              <a:ext uri="{FF2B5EF4-FFF2-40B4-BE49-F238E27FC236}">
                <a16:creationId xmlns:a16="http://schemas.microsoft.com/office/drawing/2014/main" xmlns="" id="{7688054F-F214-F309-B403-27096C412965}"/>
              </a:ext>
            </a:extLst>
          </p:cNvPr>
          <p:cNvSpPr/>
          <p:nvPr/>
        </p:nvSpPr>
        <p:spPr>
          <a:xfrm>
            <a:off x="438912" y="2325624"/>
            <a:ext cx="11210544" cy="777240"/>
          </a:xfrm>
          <a:prstGeom prst="round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smtClean="0">
                <a:solidFill>
                  <a:schemeClr val="bg1"/>
                </a:solidFill>
                <a:latin typeface="Arial" pitchFamily="34" charset="0"/>
                <a:cs typeface="Arial" pitchFamily="34" charset="0"/>
              </a:rPr>
              <a:t>Health, Wellbeing and Sustainable Development</a:t>
            </a:r>
          </a:p>
          <a:p>
            <a:r>
              <a:rPr lang="en-GB" sz="2000" dirty="0" smtClean="0">
                <a:solidFill>
                  <a:schemeClr val="bg1"/>
                </a:solidFill>
                <a:latin typeface="Arial" pitchFamily="34" charset="0"/>
                <a:cs typeface="Arial" pitchFamily="34" charset="0"/>
              </a:rPr>
              <a:t>BMHP6030_BIRM  </a:t>
            </a:r>
            <a:endParaRPr lang="en-GB" sz="2000" dirty="0">
              <a:solidFill>
                <a:schemeClr val="bg1"/>
              </a:solidFill>
              <a:latin typeface="Arial" pitchFamily="34" charset="0"/>
              <a:cs typeface="Arial" pitchFamily="34" charset="0"/>
            </a:endParaRPr>
          </a:p>
        </p:txBody>
      </p:sp>
      <p:sp>
        <p:nvSpPr>
          <p:cNvPr id="9" name="Rectangle: Rounded Corners 8">
            <a:extLst>
              <a:ext uri="{FF2B5EF4-FFF2-40B4-BE49-F238E27FC236}">
                <a16:creationId xmlns:a16="http://schemas.microsoft.com/office/drawing/2014/main" xmlns="" id="{6E88BE97-5180-972C-808D-40C2D1F954DA}"/>
              </a:ext>
            </a:extLst>
          </p:cNvPr>
          <p:cNvSpPr/>
          <p:nvPr/>
        </p:nvSpPr>
        <p:spPr>
          <a:xfrm>
            <a:off x="438912" y="3255263"/>
            <a:ext cx="11210544" cy="1027487"/>
          </a:xfrm>
          <a:prstGeom prst="roundRect">
            <a:avLst/>
          </a:prstGeom>
          <a:solidFill>
            <a:schemeClr val="accent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smtClean="0">
                <a:solidFill>
                  <a:schemeClr val="bg1"/>
                </a:solidFill>
                <a:latin typeface="Arial" pitchFamily="34" charset="0"/>
                <a:cs typeface="Arial" pitchFamily="34" charset="0"/>
              </a:rPr>
              <a:t>Component 1 – Individual Presentation </a:t>
            </a:r>
          </a:p>
          <a:p>
            <a:r>
              <a:rPr lang="en-GB" sz="2000" dirty="0" smtClean="0">
                <a:solidFill>
                  <a:schemeClr val="bg1"/>
                </a:solidFill>
                <a:latin typeface="Arial" pitchFamily="34" charset="0"/>
                <a:cs typeface="Arial" pitchFamily="34" charset="0"/>
              </a:rPr>
              <a:t>Title </a:t>
            </a:r>
            <a:r>
              <a:rPr lang="en-GB" sz="2000" dirty="0">
                <a:solidFill>
                  <a:schemeClr val="bg1"/>
                </a:solidFill>
                <a:latin typeface="Arial" pitchFamily="34" charset="0"/>
                <a:cs typeface="Arial" pitchFamily="34" charset="0"/>
              </a:rPr>
              <a:t>of </a:t>
            </a:r>
            <a:r>
              <a:rPr lang="en-GB" sz="2000" dirty="0" smtClean="0">
                <a:solidFill>
                  <a:schemeClr val="bg1"/>
                </a:solidFill>
                <a:latin typeface="Arial" pitchFamily="34" charset="0"/>
                <a:cs typeface="Arial" pitchFamily="34" charset="0"/>
              </a:rPr>
              <a:t>Presentation: Critically examine the integration of health, wellbeing and sustainable development in health and social care sector, and how these impact deliverance of services. </a:t>
            </a:r>
            <a:endParaRPr lang="en-GB" sz="2000" dirty="0">
              <a:solidFill>
                <a:schemeClr val="bg1"/>
              </a:solidFill>
              <a:latin typeface="Arial" pitchFamily="34" charset="0"/>
              <a:cs typeface="Arial" pitchFamily="34" charset="0"/>
            </a:endParaRPr>
          </a:p>
        </p:txBody>
      </p:sp>
      <p:sp>
        <p:nvSpPr>
          <p:cNvPr id="10" name="Slide Number Placeholder 9"/>
          <p:cNvSpPr>
            <a:spLocks noGrp="1"/>
          </p:cNvSpPr>
          <p:nvPr>
            <p:ph type="sldNum" sz="quarter" idx="12"/>
          </p:nvPr>
        </p:nvSpPr>
        <p:spPr>
          <a:xfrm>
            <a:off x="11103429" y="5578475"/>
            <a:ext cx="402016" cy="669925"/>
          </a:xfrm>
        </p:spPr>
        <p:txBody>
          <a:bodyPr/>
          <a:lstStyle/>
          <a:p>
            <a:fld id="{9F1F8E63-D4E6-420C-B763-C5977E96A00A}" type="slidenum">
              <a:rPr lang="en-GB" sz="1400" smtClean="0">
                <a:solidFill>
                  <a:schemeClr val="bg1"/>
                </a:solidFill>
                <a:latin typeface="Arial" pitchFamily="34" charset="0"/>
                <a:cs typeface="Arial" pitchFamily="34" charset="0"/>
              </a:rPr>
              <a:pPr/>
              <a:t>1</a:t>
            </a:fld>
            <a:endParaRPr lang="en-GB" sz="1400" dirty="0">
              <a:solidFill>
                <a:schemeClr val="bg1"/>
              </a:solidFill>
              <a:latin typeface="Arial" pitchFamily="34" charset="0"/>
              <a:cs typeface="Arial" pitchFamily="34" charset="0"/>
            </a:endParaRPr>
          </a:p>
        </p:txBody>
      </p:sp>
      <p:sp>
        <p:nvSpPr>
          <p:cNvPr id="11" name="Rounded Rectangle 10"/>
          <p:cNvSpPr/>
          <p:nvPr/>
        </p:nvSpPr>
        <p:spPr>
          <a:xfrm>
            <a:off x="457202" y="4422710"/>
            <a:ext cx="11224726" cy="625151"/>
          </a:xfrm>
          <a:prstGeom prst="roundRect">
            <a:avLst/>
          </a:prstGeom>
          <a:solidFill>
            <a:schemeClr val="accent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smtClean="0">
                <a:solidFill>
                  <a:schemeClr val="bg1"/>
                </a:solidFill>
                <a:latin typeface="Arial" pitchFamily="34" charset="0"/>
                <a:cs typeface="Arial" pitchFamily="34" charset="0"/>
              </a:rPr>
              <a:t>Module Lecturer : </a:t>
            </a:r>
            <a:r>
              <a:rPr lang="en-GB" sz="2000" dirty="0" err="1" smtClean="0">
                <a:solidFill>
                  <a:schemeClr val="bg1"/>
                </a:solidFill>
                <a:latin typeface="Arial" pitchFamily="34" charset="0"/>
                <a:cs typeface="Arial" pitchFamily="34" charset="0"/>
              </a:rPr>
              <a:t>Junaid</a:t>
            </a:r>
            <a:r>
              <a:rPr lang="en-GB" sz="2000" dirty="0" smtClean="0">
                <a:solidFill>
                  <a:schemeClr val="bg1"/>
                </a:solidFill>
                <a:latin typeface="Arial" pitchFamily="34" charset="0"/>
                <a:cs typeface="Arial" pitchFamily="34" charset="0"/>
              </a:rPr>
              <a:t> </a:t>
            </a:r>
            <a:r>
              <a:rPr lang="en-GB" sz="2000" dirty="0" err="1" smtClean="0">
                <a:solidFill>
                  <a:schemeClr val="bg1"/>
                </a:solidFill>
                <a:latin typeface="Arial" pitchFamily="34" charset="0"/>
                <a:cs typeface="Arial" pitchFamily="34" charset="0"/>
              </a:rPr>
              <a:t>Shaikh</a:t>
            </a:r>
            <a:r>
              <a:rPr lang="en-GB" dirty="0" smtClean="0">
                <a:solidFill>
                  <a:schemeClr val="bg1"/>
                </a:solidFill>
                <a:latin typeface="Arial" pitchFamily="34" charset="0"/>
                <a:cs typeface="Arial" pitchFamily="34" charset="0"/>
              </a:rPr>
              <a:t>   </a:t>
            </a:r>
            <a:endParaRPr lang="en-GB"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xmlns=""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7520" y="307911"/>
            <a:ext cx="10551264" cy="569167"/>
          </a:xfrm>
        </p:spPr>
        <p:txBody>
          <a:bodyPr>
            <a:normAutofit/>
          </a:bodyPr>
          <a:lstStyle/>
          <a:p>
            <a:pPr algn="just">
              <a:lnSpc>
                <a:spcPct val="150000"/>
              </a:lnSpc>
            </a:pPr>
            <a:r>
              <a:rPr lang="en-GB" sz="2000" b="1" u="sng" dirty="0" smtClean="0">
                <a:solidFill>
                  <a:schemeClr val="bg1"/>
                </a:solidFill>
                <a:latin typeface="Arial" pitchFamily="34" charset="0"/>
                <a:cs typeface="Arial" pitchFamily="34" charset="0"/>
              </a:rPr>
              <a:t>introduction</a:t>
            </a:r>
            <a:endParaRPr lang="en-GB" sz="2000" b="1" u="sng" dirty="0">
              <a:solidFill>
                <a:schemeClr val="bg1"/>
              </a:solidFill>
              <a:latin typeface="Arial" pitchFamily="34" charset="0"/>
              <a:cs typeface="Arial" pitchFamily="34" charset="0"/>
            </a:endParaRPr>
          </a:p>
        </p:txBody>
      </p:sp>
      <p:sp>
        <p:nvSpPr>
          <p:cNvPr id="3" name="Subtitle 2"/>
          <p:cNvSpPr>
            <a:spLocks noGrp="1"/>
          </p:cNvSpPr>
          <p:nvPr>
            <p:ph type="subTitle" idx="1"/>
          </p:nvPr>
        </p:nvSpPr>
        <p:spPr>
          <a:xfrm>
            <a:off x="429208" y="923731"/>
            <a:ext cx="11420669" cy="5402424"/>
          </a:xfrm>
        </p:spPr>
        <p:txBody>
          <a:bodyPr>
            <a:normAutofit fontScale="85000" lnSpcReduction="20000"/>
          </a:bodyPr>
          <a:lstStyle/>
          <a:p>
            <a:pPr algn="just">
              <a:lnSpc>
                <a:spcPct val="150000"/>
              </a:lnSpc>
            </a:pPr>
            <a:endParaRPr lang="en-GB" sz="1500" dirty="0" smtClean="0">
              <a:solidFill>
                <a:schemeClr val="bg1"/>
              </a:solidFill>
              <a:latin typeface="Arial" pitchFamily="34" charset="0"/>
              <a:cs typeface="Arial" pitchFamily="34" charset="0"/>
            </a:endParaRPr>
          </a:p>
          <a:p>
            <a:pPr algn="just">
              <a:lnSpc>
                <a:spcPct val="150000"/>
              </a:lnSpc>
            </a:pPr>
            <a:r>
              <a:rPr lang="en-GB" sz="1600" dirty="0" smtClean="0">
                <a:solidFill>
                  <a:schemeClr val="bg1"/>
                </a:solidFill>
                <a:latin typeface="Arial" pitchFamily="34" charset="0"/>
                <a:cs typeface="Arial" pitchFamily="34" charset="0"/>
              </a:rPr>
              <a:t>The integration of health, wellbeing and sustainable development has received</a:t>
            </a:r>
          </a:p>
          <a:p>
            <a:pPr algn="just">
              <a:lnSpc>
                <a:spcPct val="150000"/>
              </a:lnSpc>
            </a:pPr>
            <a:r>
              <a:rPr lang="en-GB" sz="1600" dirty="0" smtClean="0">
                <a:solidFill>
                  <a:schemeClr val="bg1"/>
                </a:solidFill>
                <a:latin typeface="Arial" pitchFamily="34" charset="0"/>
                <a:cs typeface="Arial" pitchFamily="34" charset="0"/>
              </a:rPr>
              <a:t> a central place in health care systems globally. These three aspects linked together </a:t>
            </a:r>
          </a:p>
          <a:p>
            <a:pPr algn="just">
              <a:lnSpc>
                <a:spcPct val="150000"/>
              </a:lnSpc>
            </a:pPr>
            <a:r>
              <a:rPr lang="en-GB" sz="1600" dirty="0" smtClean="0">
                <a:solidFill>
                  <a:schemeClr val="bg1"/>
                </a:solidFill>
                <a:latin typeface="Arial" pitchFamily="34" charset="0"/>
                <a:cs typeface="Arial" pitchFamily="34" charset="0"/>
              </a:rPr>
              <a:t>and depending on each other. Health care delivery is not just the treatment of disease </a:t>
            </a:r>
          </a:p>
          <a:p>
            <a:pPr algn="just">
              <a:lnSpc>
                <a:spcPct val="150000"/>
              </a:lnSpc>
            </a:pPr>
            <a:r>
              <a:rPr lang="en-GB" sz="1600" dirty="0" smtClean="0">
                <a:solidFill>
                  <a:schemeClr val="bg1"/>
                </a:solidFill>
                <a:latin typeface="Arial" pitchFamily="34" charset="0"/>
                <a:cs typeface="Arial" pitchFamily="34" charset="0"/>
              </a:rPr>
              <a:t>but it is including promotion of wellbeing, reduction of health inequalities and environmental </a:t>
            </a:r>
          </a:p>
          <a:p>
            <a:pPr algn="just">
              <a:lnSpc>
                <a:spcPct val="150000"/>
              </a:lnSpc>
            </a:pPr>
            <a:r>
              <a:rPr lang="en-GB" sz="1600" dirty="0" smtClean="0">
                <a:solidFill>
                  <a:schemeClr val="bg1"/>
                </a:solidFill>
                <a:latin typeface="Arial" pitchFamily="34" charset="0"/>
                <a:cs typeface="Arial" pitchFamily="34" charset="0"/>
              </a:rPr>
              <a:t>sustainability as well as long term social and economic resilience (Gov.UK, 2022).</a:t>
            </a:r>
          </a:p>
          <a:p>
            <a:pPr algn="just">
              <a:lnSpc>
                <a:spcPct val="150000"/>
              </a:lnSpc>
            </a:pPr>
            <a:endParaRPr lang="en-GB" sz="1400" dirty="0" smtClean="0">
              <a:latin typeface="Arial" pitchFamily="34" charset="0"/>
              <a:cs typeface="Arial" pitchFamily="34" charset="0"/>
            </a:endParaRPr>
          </a:p>
          <a:p>
            <a:pPr algn="just">
              <a:lnSpc>
                <a:spcPct val="150000"/>
              </a:lnSpc>
            </a:pPr>
            <a:endParaRPr lang="en-GB" sz="1400" dirty="0" smtClean="0">
              <a:latin typeface="Arial" pitchFamily="34" charset="0"/>
              <a:cs typeface="Arial" pitchFamily="34" charset="0"/>
            </a:endParaRPr>
          </a:p>
          <a:p>
            <a:pPr algn="just">
              <a:lnSpc>
                <a:spcPct val="150000"/>
              </a:lnSpc>
            </a:pPr>
            <a:endParaRPr lang="en-GB" sz="1400" dirty="0" smtClean="0">
              <a:latin typeface="Arial" pitchFamily="34" charset="0"/>
              <a:cs typeface="Arial" pitchFamily="34" charset="0"/>
            </a:endParaRPr>
          </a:p>
          <a:p>
            <a:pPr algn="just">
              <a:lnSpc>
                <a:spcPct val="150000"/>
              </a:lnSpc>
            </a:pPr>
            <a:endParaRPr lang="en-GB" sz="1400" dirty="0" smtClean="0">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r>
              <a:rPr lang="en-GB" sz="1400" dirty="0" smtClean="0">
                <a:solidFill>
                  <a:schemeClr val="bg1"/>
                </a:solidFill>
                <a:latin typeface="Arial" pitchFamily="34" charset="0"/>
                <a:cs typeface="Arial" pitchFamily="34" charset="0"/>
              </a:rPr>
              <a:t>																		</a:t>
            </a:r>
          </a:p>
          <a:p>
            <a:pPr algn="just">
              <a:lnSpc>
                <a:spcPct val="150000"/>
              </a:lnSpc>
            </a:pPr>
            <a:r>
              <a:rPr lang="en-GB" sz="1400" dirty="0" smtClean="0">
                <a:solidFill>
                  <a:schemeClr val="bg1"/>
                </a:solidFill>
                <a:latin typeface="Arial" pitchFamily="34" charset="0"/>
                <a:cs typeface="Arial" pitchFamily="34" charset="0"/>
              </a:rPr>
              <a:t>																		</a:t>
            </a:r>
          </a:p>
          <a:p>
            <a:pPr algn="just">
              <a:lnSpc>
                <a:spcPct val="150000"/>
              </a:lnSpc>
            </a:pPr>
            <a:r>
              <a:rPr lang="en-GB" sz="1400" dirty="0" smtClean="0">
                <a:solidFill>
                  <a:schemeClr val="bg1"/>
                </a:solidFill>
                <a:latin typeface="Arial" pitchFamily="34" charset="0"/>
                <a:cs typeface="Arial" pitchFamily="34" charset="0"/>
              </a:rPr>
              <a:t>																		</a:t>
            </a:r>
            <a:r>
              <a:rPr lang="en-GB" sz="1600" dirty="0" smtClean="0">
                <a:solidFill>
                  <a:schemeClr val="bg1"/>
                </a:solidFill>
                <a:latin typeface="Arial" pitchFamily="34" charset="0"/>
                <a:cs typeface="Arial" pitchFamily="34" charset="0"/>
              </a:rPr>
              <a:t>(bbc.co.uk, 2026)</a:t>
            </a:r>
            <a:endParaRPr lang="en-GB" sz="1600" dirty="0" smtClean="0">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59412" y="5784980"/>
            <a:ext cx="346033" cy="463420"/>
          </a:xfrm>
        </p:spPr>
        <p:txBody>
          <a:bodyPr/>
          <a:lstStyle/>
          <a:p>
            <a:fld id="{9F1F8E63-D4E6-420C-B763-C5977E96A00A}" type="slidenum">
              <a:rPr lang="en-GB" sz="1400" smtClean="0">
                <a:solidFill>
                  <a:schemeClr val="bg1"/>
                </a:solidFill>
                <a:latin typeface="Arial" pitchFamily="34" charset="0"/>
                <a:cs typeface="Arial" pitchFamily="34" charset="0"/>
              </a:rPr>
              <a:pPr/>
              <a:t>2</a:t>
            </a:fld>
            <a:endParaRPr lang="en-GB" sz="1400" dirty="0">
              <a:solidFill>
                <a:schemeClr val="bg1"/>
              </a:solidFill>
              <a:latin typeface="Arial" pitchFamily="34" charset="0"/>
              <a:cs typeface="Arial" pitchFamily="34" charset="0"/>
            </a:endParaRPr>
          </a:p>
        </p:txBody>
      </p:sp>
      <p:pic>
        <p:nvPicPr>
          <p:cNvPr id="1026" name="Picture 2"/>
          <p:cNvPicPr>
            <a:picLocks noChangeAspect="1" noChangeArrowheads="1"/>
          </p:cNvPicPr>
          <p:nvPr/>
        </p:nvPicPr>
        <p:blipFill>
          <a:blip r:embed="rId2"/>
          <a:srcRect/>
          <a:stretch>
            <a:fillRect/>
          </a:stretch>
        </p:blipFill>
        <p:spPr bwMode="auto">
          <a:xfrm>
            <a:off x="7819054" y="923730"/>
            <a:ext cx="3853542" cy="4683968"/>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E8D49D-1F6E-F0FD-FCD7-89051D655141}"/>
              </a:ext>
            </a:extLst>
          </p:cNvPr>
          <p:cNvSpPr>
            <a:spLocks noGrp="1"/>
          </p:cNvSpPr>
          <p:nvPr>
            <p:ph type="title"/>
          </p:nvPr>
        </p:nvSpPr>
        <p:spPr>
          <a:xfrm>
            <a:off x="681018" y="197965"/>
            <a:ext cx="8534400" cy="520492"/>
          </a:xfrm>
        </p:spPr>
        <p:txBody>
          <a:bodyPr>
            <a:normAutofit/>
          </a:bodyPr>
          <a:lstStyle/>
          <a:p>
            <a:r>
              <a:rPr lang="en-GB" sz="2000" b="1" u="sng" dirty="0" smtClean="0">
                <a:solidFill>
                  <a:schemeClr val="bg1"/>
                </a:solidFill>
                <a:latin typeface="Arial" pitchFamily="34" charset="0"/>
                <a:cs typeface="Arial" pitchFamily="34" charset="0"/>
              </a:rPr>
              <a:t>Definitions and Key Concepts</a:t>
            </a:r>
            <a:endParaRPr lang="en-GB" sz="2000" b="1" u="sng" dirty="0">
              <a:solidFill>
                <a:schemeClr val="bg1"/>
              </a:solidFill>
              <a:latin typeface="Arial" pitchFamily="34" charset="0"/>
              <a:cs typeface="Arial" pitchFamily="34" charset="0"/>
            </a:endParaRPr>
          </a:p>
        </p:txBody>
      </p:sp>
      <p:sp>
        <p:nvSpPr>
          <p:cNvPr id="3" name="Content Placeholder 2">
            <a:extLst>
              <a:ext uri="{FF2B5EF4-FFF2-40B4-BE49-F238E27FC236}">
                <a16:creationId xmlns:a16="http://schemas.microsoft.com/office/drawing/2014/main" xmlns="" id="{C44F92CA-6836-730C-0D3D-598D8BD1D512}"/>
              </a:ext>
            </a:extLst>
          </p:cNvPr>
          <p:cNvSpPr>
            <a:spLocks noGrp="1"/>
          </p:cNvSpPr>
          <p:nvPr>
            <p:ph idx="1"/>
          </p:nvPr>
        </p:nvSpPr>
        <p:spPr>
          <a:xfrm>
            <a:off x="690349" y="662475"/>
            <a:ext cx="10879610" cy="5318447"/>
          </a:xfrm>
        </p:spPr>
        <p:txBody>
          <a:bodyPr>
            <a:normAutofit/>
          </a:bodyPr>
          <a:lstStyle/>
          <a:p>
            <a:pPr>
              <a:buNone/>
            </a:pPr>
            <a:endParaRPr lang="en-GB" sz="1400" b="1" dirty="0" smtClean="0">
              <a:solidFill>
                <a:schemeClr val="bg1"/>
              </a:solidFill>
              <a:latin typeface="Arial" pitchFamily="34" charset="0"/>
              <a:cs typeface="Arial" pitchFamily="34" charset="0"/>
            </a:endParaRPr>
          </a:p>
          <a:p>
            <a:pPr>
              <a:buNone/>
            </a:pPr>
            <a:endParaRPr lang="en-GB" sz="1400" b="1"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094098" y="5578475"/>
            <a:ext cx="411347" cy="669925"/>
          </a:xfrm>
        </p:spPr>
        <p:txBody>
          <a:bodyPr/>
          <a:lstStyle/>
          <a:p>
            <a:fld id="{9F1F8E63-D4E6-420C-B763-C5977E96A00A}" type="slidenum">
              <a:rPr lang="en-GB" sz="1400" smtClean="0">
                <a:solidFill>
                  <a:schemeClr val="bg1"/>
                </a:solidFill>
                <a:latin typeface="Arial" pitchFamily="34" charset="0"/>
                <a:cs typeface="Arial" pitchFamily="34" charset="0"/>
              </a:rPr>
              <a:pPr/>
              <a:t>3</a:t>
            </a:fld>
            <a:endParaRPr lang="en-GB" sz="1400" dirty="0">
              <a:solidFill>
                <a:schemeClr val="bg1"/>
              </a:solidFill>
              <a:latin typeface="Arial" pitchFamily="34" charset="0"/>
              <a:cs typeface="Arial" pitchFamily="34" charset="0"/>
            </a:endParaRPr>
          </a:p>
        </p:txBody>
      </p:sp>
      <p:sp>
        <p:nvSpPr>
          <p:cNvPr id="5" name="Rectangle 4"/>
          <p:cNvSpPr/>
          <p:nvPr/>
        </p:nvSpPr>
        <p:spPr>
          <a:xfrm>
            <a:off x="774441" y="914399"/>
            <a:ext cx="4954555" cy="2481943"/>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endParaRPr lang="en-GB" b="1" u="sng" dirty="0" smtClean="0">
              <a:solidFill>
                <a:schemeClr val="bg1"/>
              </a:solidFill>
              <a:latin typeface="Arial" pitchFamily="34" charset="0"/>
              <a:cs typeface="Arial" pitchFamily="34" charset="0"/>
            </a:endParaRPr>
          </a:p>
          <a:p>
            <a:pPr>
              <a:buNone/>
            </a:pPr>
            <a:r>
              <a:rPr lang="en-GB" b="1" u="sng" dirty="0" smtClean="0">
                <a:solidFill>
                  <a:schemeClr val="bg1"/>
                </a:solidFill>
                <a:latin typeface="Arial" pitchFamily="34" charset="0"/>
                <a:cs typeface="Arial" pitchFamily="34" charset="0"/>
              </a:rPr>
              <a:t>Health</a:t>
            </a:r>
          </a:p>
          <a:p>
            <a:pPr algn="just">
              <a:lnSpc>
                <a:spcPct val="150000"/>
              </a:lnSpc>
              <a:buNone/>
            </a:pPr>
            <a:r>
              <a:rPr lang="en-GB" sz="1400" dirty="0" smtClean="0">
                <a:solidFill>
                  <a:schemeClr val="bg1"/>
                </a:solidFill>
                <a:latin typeface="Arial" pitchFamily="34" charset="0"/>
                <a:cs typeface="Arial" pitchFamily="34" charset="0"/>
              </a:rPr>
              <a:t>The World Health Organization (2026) defines that health is a state of complete physical, mental and social wellbeing and not merely the absence of disease or infirmity.</a:t>
            </a:r>
          </a:p>
          <a:p>
            <a:pPr algn="just">
              <a:lnSpc>
                <a:spcPct val="150000"/>
              </a:lnSpc>
              <a:buNone/>
            </a:pPr>
            <a:endParaRPr lang="en-GB" sz="1400" dirty="0" smtClean="0">
              <a:solidFill>
                <a:schemeClr val="bg1"/>
              </a:solidFill>
              <a:latin typeface="Arial" pitchFamily="34" charset="0"/>
              <a:cs typeface="Arial" pitchFamily="34" charset="0"/>
            </a:endParaRPr>
          </a:p>
          <a:p>
            <a:pPr algn="just">
              <a:lnSpc>
                <a:spcPct val="150000"/>
              </a:lnSpc>
              <a:buNone/>
            </a:pPr>
            <a:endParaRPr lang="en-GB" sz="1400" dirty="0" smtClean="0">
              <a:solidFill>
                <a:schemeClr val="bg1"/>
              </a:solidFill>
              <a:latin typeface="Arial" pitchFamily="34" charset="0"/>
              <a:cs typeface="Arial" pitchFamily="34" charset="0"/>
            </a:endParaRPr>
          </a:p>
          <a:p>
            <a:pPr algn="just">
              <a:lnSpc>
                <a:spcPct val="150000"/>
              </a:lnSpc>
              <a:buNone/>
            </a:pPr>
            <a:endParaRPr lang="en-GB" sz="1400" dirty="0" smtClean="0">
              <a:solidFill>
                <a:schemeClr val="bg1"/>
              </a:solidFill>
              <a:latin typeface="Arial" pitchFamily="34" charset="0"/>
              <a:cs typeface="Arial" pitchFamily="34" charset="0"/>
            </a:endParaRPr>
          </a:p>
        </p:txBody>
      </p:sp>
      <p:sp>
        <p:nvSpPr>
          <p:cNvPr id="6" name="Rectangle 5"/>
          <p:cNvSpPr/>
          <p:nvPr/>
        </p:nvSpPr>
        <p:spPr>
          <a:xfrm>
            <a:off x="6279502" y="886408"/>
            <a:ext cx="5159829" cy="2477278"/>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endParaRPr lang="en-GB" b="1" u="sng" dirty="0" smtClean="0">
              <a:solidFill>
                <a:schemeClr val="bg1"/>
              </a:solidFill>
              <a:latin typeface="Arial" pitchFamily="34" charset="0"/>
              <a:cs typeface="Arial" pitchFamily="34" charset="0"/>
            </a:endParaRPr>
          </a:p>
          <a:p>
            <a:pPr>
              <a:buNone/>
            </a:pPr>
            <a:r>
              <a:rPr lang="en-GB" b="1" u="sng" dirty="0" smtClean="0">
                <a:solidFill>
                  <a:schemeClr val="bg1"/>
                </a:solidFill>
                <a:latin typeface="Arial" pitchFamily="34" charset="0"/>
                <a:cs typeface="Arial" pitchFamily="34" charset="0"/>
              </a:rPr>
              <a:t>Wellbeing</a:t>
            </a:r>
          </a:p>
          <a:p>
            <a:pPr algn="just">
              <a:lnSpc>
                <a:spcPct val="150000"/>
              </a:lnSpc>
              <a:buNone/>
            </a:pPr>
            <a:r>
              <a:rPr lang="en-GB" sz="1400" dirty="0" smtClean="0">
                <a:solidFill>
                  <a:schemeClr val="bg1"/>
                </a:solidFill>
                <a:latin typeface="Arial" pitchFamily="34" charset="0"/>
                <a:cs typeface="Arial" pitchFamily="34" charset="0"/>
              </a:rPr>
              <a:t>According to National Health Services (2022), wellbeing is a broad positive state of being that goes beyond simply not having any illness. It is a complex combination of physical, mental, emotional and social health factors that influence an individual’s quality  of life, sense of purpose and life satisfaction.     </a:t>
            </a:r>
          </a:p>
        </p:txBody>
      </p:sp>
      <p:sp>
        <p:nvSpPr>
          <p:cNvPr id="7" name="Rectangle 6"/>
          <p:cNvSpPr/>
          <p:nvPr/>
        </p:nvSpPr>
        <p:spPr>
          <a:xfrm>
            <a:off x="774442" y="3918857"/>
            <a:ext cx="8966718" cy="2286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r>
              <a:rPr lang="en-GB" b="1" u="sng" dirty="0" smtClean="0">
                <a:solidFill>
                  <a:schemeClr val="bg1"/>
                </a:solidFill>
                <a:latin typeface="Arial" pitchFamily="34" charset="0"/>
                <a:cs typeface="Arial" pitchFamily="34" charset="0"/>
              </a:rPr>
              <a:t>Sustainable Development</a:t>
            </a:r>
          </a:p>
          <a:p>
            <a:pPr algn="just">
              <a:lnSpc>
                <a:spcPct val="150000"/>
              </a:lnSpc>
              <a:buNone/>
            </a:pPr>
            <a:r>
              <a:rPr lang="en-GB" sz="1400" dirty="0" smtClean="0">
                <a:solidFill>
                  <a:schemeClr val="bg1"/>
                </a:solidFill>
                <a:latin typeface="Arial" pitchFamily="34" charset="0"/>
                <a:cs typeface="Arial" pitchFamily="34" charset="0"/>
              </a:rPr>
              <a:t>According to World Health Organization (2026), Sustainable Development  is a broad term which describe policies, projects and investments that provide benefits today without sacrificing environment, social and personal health in the future.</a:t>
            </a:r>
            <a:endParaRPr lang="en-GB" sz="14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xmlns="" val="22457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862" y="233265"/>
            <a:ext cx="11196734" cy="597160"/>
          </a:xfrm>
        </p:spPr>
        <p:txBody>
          <a:bodyPr>
            <a:normAutofit/>
          </a:bodyPr>
          <a:lstStyle/>
          <a:p>
            <a:pPr algn="just">
              <a:lnSpc>
                <a:spcPct val="150000"/>
              </a:lnSpc>
            </a:pPr>
            <a:r>
              <a:rPr lang="en-GB" sz="1800" b="1" u="sng" dirty="0" smtClean="0">
                <a:solidFill>
                  <a:schemeClr val="bg1"/>
                </a:solidFill>
                <a:latin typeface="Arial" pitchFamily="34" charset="0"/>
                <a:cs typeface="Arial" pitchFamily="34" charset="0"/>
              </a:rPr>
              <a:t>Models of health</a:t>
            </a:r>
            <a:endParaRPr lang="en-GB" sz="1800" b="1" u="sng" dirty="0">
              <a:solidFill>
                <a:schemeClr val="bg1"/>
              </a:solidFill>
              <a:latin typeface="Arial" pitchFamily="34" charset="0"/>
              <a:cs typeface="Arial" pitchFamily="34" charset="0"/>
            </a:endParaRPr>
          </a:p>
        </p:txBody>
      </p:sp>
      <p:sp>
        <p:nvSpPr>
          <p:cNvPr id="3" name="Text Placeholder 2"/>
          <p:cNvSpPr>
            <a:spLocks noGrp="1"/>
          </p:cNvSpPr>
          <p:nvPr>
            <p:ph type="body" idx="1"/>
          </p:nvPr>
        </p:nvSpPr>
        <p:spPr>
          <a:xfrm>
            <a:off x="466531" y="737118"/>
            <a:ext cx="11252718" cy="5682343"/>
          </a:xfrm>
        </p:spPr>
        <p:txBody>
          <a:bodyPr>
            <a:normAutofit fontScale="62500" lnSpcReduction="20000"/>
          </a:bodyPr>
          <a:lstStyle/>
          <a:p>
            <a:pPr algn="just">
              <a:lnSpc>
                <a:spcPct val="150000"/>
              </a:lnSpc>
            </a:pPr>
            <a:endParaRPr lang="en-GB" sz="1400" dirty="0" smtClean="0">
              <a:solidFill>
                <a:schemeClr val="bg1"/>
              </a:solidFill>
              <a:latin typeface="Arial" pitchFamily="34" charset="0"/>
              <a:cs typeface="Arial" pitchFamily="34" charset="0"/>
            </a:endParaRPr>
          </a:p>
          <a:p>
            <a:pPr algn="just">
              <a:lnSpc>
                <a:spcPct val="170000"/>
              </a:lnSpc>
            </a:pPr>
            <a:r>
              <a:rPr lang="en-GB" sz="2200" b="1" u="sng" dirty="0" smtClean="0">
                <a:solidFill>
                  <a:schemeClr val="bg1"/>
                </a:solidFill>
                <a:latin typeface="Arial" pitchFamily="34" charset="0"/>
                <a:cs typeface="Arial" pitchFamily="34" charset="0"/>
              </a:rPr>
              <a:t>Biomedical</a:t>
            </a:r>
            <a:r>
              <a:rPr lang="en-GB" sz="2200" dirty="0" smtClean="0">
                <a:solidFill>
                  <a:schemeClr val="bg1"/>
                </a:solidFill>
                <a:latin typeface="Arial" pitchFamily="34" charset="0"/>
                <a:cs typeface="Arial" pitchFamily="34" charset="0"/>
              </a:rPr>
              <a:t>: Focuses on diagnosis, treatment and cure using medical science (Engel, 1977).</a:t>
            </a:r>
          </a:p>
          <a:p>
            <a:pPr algn="just">
              <a:lnSpc>
                <a:spcPct val="170000"/>
              </a:lnSpc>
            </a:pPr>
            <a:r>
              <a:rPr lang="en-GB" sz="2200" b="1" u="sng" dirty="0" smtClean="0">
                <a:solidFill>
                  <a:schemeClr val="bg1"/>
                </a:solidFill>
                <a:latin typeface="Arial" pitchFamily="34" charset="0"/>
                <a:cs typeface="Arial" pitchFamily="34" charset="0"/>
              </a:rPr>
              <a:t>Ecological</a:t>
            </a:r>
            <a:r>
              <a:rPr lang="en-GB" sz="2200" dirty="0" smtClean="0">
                <a:solidFill>
                  <a:schemeClr val="bg1"/>
                </a:solidFill>
                <a:latin typeface="Arial" pitchFamily="34" charset="0"/>
                <a:cs typeface="Arial" pitchFamily="34" charset="0"/>
              </a:rPr>
              <a:t>: Focuses on intervention between individuals and their social and physical environment, emphasis on prevention through improving social and physical conditions (Dubos, 1965).</a:t>
            </a:r>
          </a:p>
          <a:p>
            <a:pPr algn="just">
              <a:lnSpc>
                <a:spcPct val="170000"/>
              </a:lnSpc>
            </a:pPr>
            <a:r>
              <a:rPr lang="en-GB" sz="2200" b="1" u="sng" dirty="0" smtClean="0">
                <a:solidFill>
                  <a:schemeClr val="bg1"/>
                </a:solidFill>
                <a:latin typeface="Arial" pitchFamily="34" charset="0"/>
                <a:cs typeface="Arial" pitchFamily="34" charset="0"/>
              </a:rPr>
              <a:t>Bio psychosocial</a:t>
            </a:r>
            <a:r>
              <a:rPr lang="en-GB" sz="2200" dirty="0" smtClean="0">
                <a:solidFill>
                  <a:schemeClr val="bg1"/>
                </a:solidFill>
                <a:latin typeface="Arial" pitchFamily="34" charset="0"/>
                <a:cs typeface="Arial" pitchFamily="34" charset="0"/>
              </a:rPr>
              <a:t>: supports holistic and mental health care approaches, recognises the influence of social and psychological factors on health as well as health is shaped by emotions, stress, behaviour and relationships (Huber et al., 2011).</a:t>
            </a:r>
          </a:p>
          <a:p>
            <a:pPr algn="just">
              <a:lnSpc>
                <a:spcPct val="170000"/>
              </a:lnSpc>
            </a:pPr>
            <a:r>
              <a:rPr lang="en-GB" sz="2200" b="1" u="sng" dirty="0" smtClean="0">
                <a:solidFill>
                  <a:schemeClr val="bg1"/>
                </a:solidFill>
                <a:latin typeface="Arial" pitchFamily="34" charset="0"/>
                <a:cs typeface="Arial" pitchFamily="34" charset="0"/>
              </a:rPr>
              <a:t>Holistic</a:t>
            </a:r>
            <a:r>
              <a:rPr lang="en-GB" sz="2200" dirty="0" smtClean="0">
                <a:solidFill>
                  <a:schemeClr val="bg1"/>
                </a:solidFill>
                <a:latin typeface="Arial" pitchFamily="34" charset="0"/>
                <a:cs typeface="Arial" pitchFamily="34" charset="0"/>
              </a:rPr>
              <a:t>: views an individual as a whole person: body, mind, spirit. Encourages wellbeing as well as absence of illness. Aligns with health promotion and person centred care in practice (Dubos, 1965). </a:t>
            </a:r>
          </a:p>
          <a:p>
            <a:pPr algn="just">
              <a:lnSpc>
                <a:spcPct val="170000"/>
              </a:lnSpc>
            </a:pPr>
            <a:r>
              <a:rPr lang="en-GB" sz="2200" dirty="0" smtClean="0">
                <a:solidFill>
                  <a:schemeClr val="bg1"/>
                </a:solidFill>
                <a:latin typeface="Arial" pitchFamily="34" charset="0"/>
                <a:cs typeface="Arial" pitchFamily="34" charset="0"/>
              </a:rPr>
              <a:t>Close to health definition described by WHO and sustainable development goals introduces by UN. </a:t>
            </a:r>
          </a:p>
          <a:p>
            <a:pPr algn="just">
              <a:lnSpc>
                <a:spcPct val="170000"/>
              </a:lnSpc>
            </a:pPr>
            <a:r>
              <a:rPr lang="en-GB" sz="2200" dirty="0" smtClean="0">
                <a:solidFill>
                  <a:schemeClr val="bg1"/>
                </a:solidFill>
                <a:latin typeface="Arial" pitchFamily="34" charset="0"/>
                <a:cs typeface="Arial" pitchFamily="34" charset="0"/>
              </a:rPr>
              <a:t>According to The Nursing and Midwifery Council (2026) guidance that holistic care 		</a:t>
            </a:r>
          </a:p>
          <a:p>
            <a:pPr algn="just">
              <a:lnSpc>
                <a:spcPct val="170000"/>
              </a:lnSpc>
            </a:pPr>
            <a:r>
              <a:rPr lang="en-GB" sz="2200" dirty="0" smtClean="0">
                <a:solidFill>
                  <a:schemeClr val="bg1"/>
                </a:solidFill>
                <a:latin typeface="Arial" pitchFamily="34" charset="0"/>
                <a:cs typeface="Arial" pitchFamily="34" charset="0"/>
              </a:rPr>
              <a:t>emphasises to listen the person, understand matter/issues with him as well as consider </a:t>
            </a:r>
          </a:p>
          <a:p>
            <a:pPr algn="just">
              <a:lnSpc>
                <a:spcPct val="170000"/>
              </a:lnSpc>
            </a:pPr>
            <a:r>
              <a:rPr lang="en-GB" sz="2200" dirty="0" smtClean="0">
                <a:solidFill>
                  <a:schemeClr val="bg1"/>
                </a:solidFill>
                <a:latin typeface="Arial" pitchFamily="34" charset="0"/>
                <a:cs typeface="Arial" pitchFamily="34" charset="0"/>
              </a:rPr>
              <a:t>home situation, social interactions and connections, wishes and wellbeing on broader </a:t>
            </a:r>
          </a:p>
          <a:p>
            <a:pPr algn="just">
              <a:lnSpc>
                <a:spcPct val="170000"/>
              </a:lnSpc>
            </a:pPr>
            <a:r>
              <a:rPr lang="en-GB" sz="2200" dirty="0" smtClean="0">
                <a:solidFill>
                  <a:schemeClr val="bg1"/>
                </a:solidFill>
                <a:latin typeface="Arial" pitchFamily="34" charset="0"/>
                <a:cs typeface="Arial" pitchFamily="34" charset="0"/>
              </a:rPr>
              <a:t>way when planning care.</a:t>
            </a:r>
          </a:p>
          <a:p>
            <a:pPr algn="just">
              <a:lnSpc>
                <a:spcPct val="150000"/>
              </a:lnSpc>
            </a:pPr>
            <a:r>
              <a:rPr lang="en-GB" dirty="0" smtClean="0">
                <a:solidFill>
                  <a:schemeClr val="bg1"/>
                </a:solidFill>
                <a:latin typeface="Arial" pitchFamily="34" charset="0"/>
                <a:cs typeface="Arial" pitchFamily="34" charset="0"/>
              </a:rPr>
              <a:t>																			</a:t>
            </a:r>
            <a:r>
              <a:rPr lang="en-GB" sz="2200" dirty="0" smtClean="0">
                <a:solidFill>
                  <a:schemeClr val="bg1"/>
                </a:solidFill>
                <a:latin typeface="Arial" pitchFamily="34" charset="0"/>
                <a:cs typeface="Arial" pitchFamily="34" charset="0"/>
              </a:rPr>
              <a:t>(</a:t>
            </a:r>
            <a:r>
              <a:rPr lang="en-GB" sz="2200" dirty="0" err="1" smtClean="0">
                <a:solidFill>
                  <a:schemeClr val="bg1"/>
                </a:solidFill>
                <a:latin typeface="Arial" pitchFamily="34" charset="0"/>
                <a:cs typeface="Arial" pitchFamily="34" charset="0"/>
              </a:rPr>
              <a:t>fity.club</a:t>
            </a:r>
            <a:r>
              <a:rPr lang="en-GB" sz="2200" dirty="0" smtClean="0">
                <a:solidFill>
                  <a:schemeClr val="bg1"/>
                </a:solidFill>
                <a:latin typeface="Arial" pitchFamily="34" charset="0"/>
                <a:cs typeface="Arial" pitchFamily="34" charset="0"/>
              </a:rPr>
              <a:t>, 2025)</a:t>
            </a:r>
          </a:p>
          <a:p>
            <a:endParaRPr lang="en-GB" sz="1800" dirty="0" smtClean="0">
              <a:solidFill>
                <a:schemeClr val="bg1"/>
              </a:solidFill>
              <a:latin typeface="Arial" pitchFamily="34" charset="0"/>
              <a:cs typeface="Arial" pitchFamily="34" charset="0"/>
            </a:endParaRPr>
          </a:p>
          <a:p>
            <a:endParaRPr lang="en-GB" sz="1800" b="1" u="sng" dirty="0" smtClean="0"/>
          </a:p>
          <a:p>
            <a:endParaRPr lang="en-GB" sz="14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047445" y="5578475"/>
            <a:ext cx="458000" cy="669925"/>
          </a:xfrm>
        </p:spPr>
        <p:txBody>
          <a:bodyPr/>
          <a:lstStyle/>
          <a:p>
            <a:fld id="{9F1F8E63-D4E6-420C-B763-C5977E96A00A}" type="slidenum">
              <a:rPr lang="en-GB" sz="1400" smtClean="0">
                <a:solidFill>
                  <a:schemeClr val="bg1"/>
                </a:solidFill>
                <a:latin typeface="Arial" pitchFamily="34" charset="0"/>
                <a:cs typeface="Arial" pitchFamily="34" charset="0"/>
              </a:rPr>
              <a:pPr/>
              <a:t>4</a:t>
            </a:fld>
            <a:endParaRPr lang="en-GB" sz="1400" dirty="0">
              <a:solidFill>
                <a:schemeClr val="bg1"/>
              </a:solidFill>
              <a:latin typeface="Arial" pitchFamily="34" charset="0"/>
              <a:cs typeface="Arial" pitchFamily="34" charset="0"/>
            </a:endParaRPr>
          </a:p>
        </p:txBody>
      </p:sp>
      <p:pic>
        <p:nvPicPr>
          <p:cNvPr id="6" name="Picture 5">
            <a:extLst>
              <a:ext uri="{FF2B5EF4-FFF2-40B4-BE49-F238E27FC236}">
                <a16:creationId xmlns="" xmlns:a16="http://schemas.microsoft.com/office/drawing/2014/main" id="{1EF5889F-DA9B-A148-4F7D-5A4E3BDC44BB}"/>
              </a:ext>
            </a:extLst>
          </p:cNvPr>
          <p:cNvPicPr>
            <a:picLocks noChangeAspect="1"/>
          </p:cNvPicPr>
          <p:nvPr/>
        </p:nvPicPr>
        <p:blipFill>
          <a:blip r:embed="rId2"/>
          <a:stretch>
            <a:fillRect/>
          </a:stretch>
        </p:blipFill>
        <p:spPr>
          <a:xfrm>
            <a:off x="8583334" y="3155820"/>
            <a:ext cx="2744760" cy="24259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514" y="345234"/>
            <a:ext cx="11159413" cy="671803"/>
          </a:xfrm>
        </p:spPr>
        <p:txBody>
          <a:bodyPr>
            <a:normAutofit/>
          </a:bodyPr>
          <a:lstStyle/>
          <a:p>
            <a:r>
              <a:rPr lang="en-GB" sz="1800" b="1" u="sng" dirty="0" smtClean="0">
                <a:solidFill>
                  <a:schemeClr val="bg1"/>
                </a:solidFill>
                <a:latin typeface="Arial" pitchFamily="34" charset="0"/>
                <a:cs typeface="Arial" pitchFamily="34" charset="0"/>
              </a:rPr>
              <a:t>How Holistic Model of Health influences service design?</a:t>
            </a:r>
            <a:r>
              <a:rPr lang="en-GB" sz="1400" b="1" u="sng" dirty="0" smtClean="0">
                <a:solidFill>
                  <a:schemeClr val="bg1"/>
                </a:solidFill>
                <a:latin typeface="Arial" pitchFamily="34" charset="0"/>
                <a:cs typeface="Arial" pitchFamily="34" charset="0"/>
              </a:rPr>
              <a:t/>
            </a:r>
            <a:br>
              <a:rPr lang="en-GB" sz="1400" b="1" u="sng" dirty="0" smtClean="0">
                <a:solidFill>
                  <a:schemeClr val="bg1"/>
                </a:solidFill>
                <a:latin typeface="Arial" pitchFamily="34" charset="0"/>
                <a:cs typeface="Arial" pitchFamily="34" charset="0"/>
              </a:rPr>
            </a:br>
            <a:endParaRPr lang="en-GB" sz="1400" dirty="0">
              <a:latin typeface="Arial" pitchFamily="34" charset="0"/>
              <a:cs typeface="Arial" pitchFamily="34" charset="0"/>
            </a:endParaRPr>
          </a:p>
        </p:txBody>
      </p:sp>
      <p:sp>
        <p:nvSpPr>
          <p:cNvPr id="3" name="Text Placeholder 2"/>
          <p:cNvSpPr>
            <a:spLocks noGrp="1"/>
          </p:cNvSpPr>
          <p:nvPr>
            <p:ph type="body" idx="1"/>
          </p:nvPr>
        </p:nvSpPr>
        <p:spPr>
          <a:xfrm>
            <a:off x="513183" y="895740"/>
            <a:ext cx="11206065" cy="5523722"/>
          </a:xfrm>
        </p:spPr>
        <p:txBody>
          <a:bodyPr>
            <a:normAutofit lnSpcReduction="10000"/>
          </a:bodyPr>
          <a:lstStyle/>
          <a:p>
            <a:pPr algn="just">
              <a:lnSpc>
                <a:spcPct val="150000"/>
              </a:lnSpc>
            </a:pPr>
            <a:r>
              <a:rPr lang="en-GB" sz="1400" dirty="0" smtClean="0">
                <a:solidFill>
                  <a:schemeClr val="bg1"/>
                </a:solidFill>
                <a:latin typeface="Arial" pitchFamily="34" charset="0"/>
                <a:cs typeface="Arial" pitchFamily="34" charset="0"/>
              </a:rPr>
              <a:t>Holistic health model influences service design in UK in this way, such as:</a:t>
            </a:r>
          </a:p>
          <a:p>
            <a:pPr algn="just">
              <a:lnSpc>
                <a:spcPct val="150000"/>
              </a:lnSpc>
              <a:buFont typeface="Wingdings" pitchFamily="2" charset="2"/>
              <a:buChar char="q"/>
            </a:pPr>
            <a:r>
              <a:rPr lang="en-GB" sz="1400" dirty="0" smtClean="0">
                <a:solidFill>
                  <a:schemeClr val="bg1"/>
                </a:solidFill>
                <a:latin typeface="Arial" pitchFamily="34" charset="0"/>
                <a:cs typeface="Arial" pitchFamily="34" charset="0"/>
              </a:rPr>
              <a:t> Person Centred Assessment</a:t>
            </a:r>
          </a:p>
          <a:p>
            <a:pPr algn="just">
              <a:lnSpc>
                <a:spcPct val="150000"/>
              </a:lnSpc>
              <a:buFont typeface="Wingdings" pitchFamily="2" charset="2"/>
              <a:buChar char="q"/>
            </a:pPr>
            <a:r>
              <a:rPr lang="en-GB" sz="1400" dirty="0" smtClean="0">
                <a:solidFill>
                  <a:schemeClr val="bg1"/>
                </a:solidFill>
                <a:latin typeface="Arial" pitchFamily="34" charset="0"/>
                <a:cs typeface="Arial" pitchFamily="34" charset="0"/>
              </a:rPr>
              <a:t> Integrated and multidisciplinary services</a:t>
            </a:r>
          </a:p>
          <a:p>
            <a:pPr algn="just">
              <a:lnSpc>
                <a:spcPct val="150000"/>
              </a:lnSpc>
              <a:buFont typeface="Wingdings" pitchFamily="2" charset="2"/>
              <a:buChar char="q"/>
            </a:pPr>
            <a:r>
              <a:rPr lang="en-GB" sz="1400" dirty="0" smtClean="0">
                <a:solidFill>
                  <a:schemeClr val="bg1"/>
                </a:solidFill>
                <a:latin typeface="Arial" pitchFamily="34" charset="0"/>
                <a:cs typeface="Arial" pitchFamily="34" charset="0"/>
              </a:rPr>
              <a:t> Prevention and early intervention</a:t>
            </a:r>
          </a:p>
          <a:p>
            <a:pPr algn="just">
              <a:lnSpc>
                <a:spcPct val="150000"/>
              </a:lnSpc>
              <a:buFont typeface="Wingdings" pitchFamily="2" charset="2"/>
              <a:buChar char="q"/>
            </a:pPr>
            <a:r>
              <a:rPr lang="en-GB" sz="1400" dirty="0" smtClean="0">
                <a:solidFill>
                  <a:schemeClr val="bg1"/>
                </a:solidFill>
                <a:latin typeface="Arial" pitchFamily="34" charset="0"/>
                <a:cs typeface="Arial" pitchFamily="34" charset="0"/>
              </a:rPr>
              <a:t> Care in person’s own context</a:t>
            </a:r>
          </a:p>
          <a:p>
            <a:pPr algn="just">
              <a:lnSpc>
                <a:spcPct val="150000"/>
              </a:lnSpc>
              <a:buFont typeface="Wingdings" pitchFamily="2" charset="2"/>
              <a:buChar char="q"/>
            </a:pPr>
            <a:r>
              <a:rPr lang="en-GB" sz="1400" dirty="0" smtClean="0">
                <a:solidFill>
                  <a:schemeClr val="bg1"/>
                </a:solidFill>
                <a:latin typeface="Arial" pitchFamily="34" charset="0"/>
                <a:cs typeface="Arial" pitchFamily="34" charset="0"/>
              </a:rPr>
              <a:t> Co-production and shared decision making</a:t>
            </a:r>
          </a:p>
          <a:p>
            <a:pPr algn="just">
              <a:lnSpc>
                <a:spcPct val="150000"/>
              </a:lnSpc>
            </a:pPr>
            <a:r>
              <a:rPr lang="en-GB" sz="1800" b="1" u="sng" dirty="0" smtClean="0">
                <a:solidFill>
                  <a:schemeClr val="bg1"/>
                </a:solidFill>
                <a:latin typeface="Arial" pitchFamily="34" charset="0"/>
                <a:cs typeface="Arial" pitchFamily="34" charset="0"/>
              </a:rPr>
              <a:t>How Holistic Care model influences day to day service delivery in UK?</a:t>
            </a:r>
            <a:r>
              <a:rPr lang="en-GB" sz="1400" dirty="0" smtClean="0">
                <a:solidFill>
                  <a:schemeClr val="bg1"/>
                </a:solidFill>
                <a:latin typeface="Arial" pitchFamily="34" charset="0"/>
                <a:cs typeface="Arial" pitchFamily="34" charset="0"/>
              </a:rPr>
              <a:t> </a:t>
            </a:r>
          </a:p>
          <a:p>
            <a:pPr algn="just">
              <a:lnSpc>
                <a:spcPct val="150000"/>
              </a:lnSpc>
            </a:pPr>
            <a:r>
              <a:rPr lang="en-GB" sz="1400" dirty="0" smtClean="0">
                <a:solidFill>
                  <a:schemeClr val="bg1"/>
                </a:solidFill>
                <a:latin typeface="Arial" pitchFamily="34" charset="0"/>
                <a:cs typeface="Arial" pitchFamily="34" charset="0"/>
              </a:rPr>
              <a:t>In UK, health and care settings particularly, holistic model tends to shape delivery in five ways:</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Longer, broader assessments</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Co-ordination between professionals</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Continuity in care</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Dignity and Autonomy</a:t>
            </a:r>
          </a:p>
          <a:p>
            <a:pPr algn="just">
              <a:lnSpc>
                <a:spcPct val="150000"/>
              </a:lnSpc>
            </a:pPr>
            <a:r>
              <a:rPr lang="en-GB" sz="1400" dirty="0" smtClean="0">
                <a:solidFill>
                  <a:schemeClr val="bg1"/>
                </a:solidFill>
                <a:latin typeface="Arial" pitchFamily="34" charset="0"/>
                <a:cs typeface="Arial" pitchFamily="34" charset="0"/>
              </a:rPr>
              <a:t>                                                                                        (The Nursing and Midwifery Council , 2026) </a:t>
            </a:r>
            <a:endParaRPr lang="en-GB" sz="14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047445" y="5578475"/>
            <a:ext cx="458000" cy="669925"/>
          </a:xfrm>
        </p:spPr>
        <p:txBody>
          <a:bodyPr/>
          <a:lstStyle/>
          <a:p>
            <a:fld id="{9F1F8E63-D4E6-420C-B763-C5977E96A00A}" type="slidenum">
              <a:rPr lang="en-GB" sz="1400" smtClean="0">
                <a:solidFill>
                  <a:schemeClr val="bg1"/>
                </a:solidFill>
                <a:latin typeface="Arial" pitchFamily="34" charset="0"/>
                <a:cs typeface="Arial" pitchFamily="34" charset="0"/>
              </a:rPr>
              <a:pPr/>
              <a:t>5</a:t>
            </a:fld>
            <a:endParaRPr lang="en-GB" sz="1400" dirty="0">
              <a:solidFill>
                <a:schemeClr val="bg1"/>
              </a:solidFill>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196735" y="5812971"/>
            <a:ext cx="308710" cy="435429"/>
          </a:xfrm>
        </p:spPr>
        <p:txBody>
          <a:bodyPr/>
          <a:lstStyle/>
          <a:p>
            <a:fld id="{9F1F8E63-D4E6-420C-B763-C5977E96A00A}" type="slidenum">
              <a:rPr lang="en-GB" sz="1400" smtClean="0">
                <a:solidFill>
                  <a:schemeClr val="bg1"/>
                </a:solidFill>
                <a:latin typeface="Arial" pitchFamily="34" charset="0"/>
                <a:cs typeface="Arial" pitchFamily="34" charset="0"/>
              </a:rPr>
              <a:pPr/>
              <a:t>6</a:t>
            </a:fld>
            <a:endParaRPr lang="en-GB" sz="1400" dirty="0">
              <a:solidFill>
                <a:schemeClr val="bg1"/>
              </a:solidFill>
              <a:latin typeface="Arial" pitchFamily="34" charset="0"/>
              <a:cs typeface="Arial" pitchFamily="34" charset="0"/>
            </a:endParaRPr>
          </a:p>
        </p:txBody>
      </p:sp>
      <p:sp>
        <p:nvSpPr>
          <p:cNvPr id="3" name="Rectangle 2"/>
          <p:cNvSpPr/>
          <p:nvPr/>
        </p:nvSpPr>
        <p:spPr>
          <a:xfrm>
            <a:off x="485192" y="242596"/>
            <a:ext cx="11224725" cy="369332"/>
          </a:xfrm>
          <a:prstGeom prst="rect">
            <a:avLst/>
          </a:prstGeom>
        </p:spPr>
        <p:txBody>
          <a:bodyPr wrap="square">
            <a:spAutoFit/>
          </a:bodyPr>
          <a:lstStyle/>
          <a:p>
            <a:pPr algn="just"/>
            <a:r>
              <a:rPr lang="en-GB" b="1" u="sng" dirty="0" smtClean="0">
                <a:solidFill>
                  <a:schemeClr val="bg1"/>
                </a:solidFill>
                <a:latin typeface="Arial" pitchFamily="34" charset="0"/>
                <a:cs typeface="Arial" pitchFamily="34" charset="0"/>
              </a:rPr>
              <a:t>Critical Evaluation of Holistic Health Model</a:t>
            </a:r>
            <a:endParaRPr lang="en-GB" dirty="0"/>
          </a:p>
        </p:txBody>
      </p:sp>
      <p:graphicFrame>
        <p:nvGraphicFramePr>
          <p:cNvPr id="4" name="Table 3"/>
          <p:cNvGraphicFramePr>
            <a:graphicFrameLocks noGrp="1"/>
          </p:cNvGraphicFramePr>
          <p:nvPr/>
        </p:nvGraphicFramePr>
        <p:xfrm>
          <a:off x="559834" y="1007708"/>
          <a:ext cx="11094100" cy="4702626"/>
        </p:xfrm>
        <a:graphic>
          <a:graphicData uri="http://schemas.openxmlformats.org/drawingml/2006/table">
            <a:tbl>
              <a:tblPr firstRow="1" bandRow="1">
                <a:tableStyleId>{5C22544A-7EE6-4342-B048-85BDC9FD1C3A}</a:tableStyleId>
              </a:tblPr>
              <a:tblGrid>
                <a:gridCol w="5547050"/>
                <a:gridCol w="5547050"/>
              </a:tblGrid>
              <a:tr h="783771">
                <a:tc>
                  <a:txBody>
                    <a:bodyPr/>
                    <a:lstStyle/>
                    <a:p>
                      <a:pPr algn="ctr"/>
                      <a:r>
                        <a:rPr lang="en-GB" sz="1800" u="sng" dirty="0" smtClean="0">
                          <a:solidFill>
                            <a:schemeClr val="bg1"/>
                          </a:solidFill>
                          <a:latin typeface="Arial" pitchFamily="34" charset="0"/>
                          <a:cs typeface="Arial" pitchFamily="34" charset="0"/>
                        </a:rPr>
                        <a:t>Strengths</a:t>
                      </a:r>
                      <a:endParaRPr lang="en-GB" sz="1800" u="sng" dirty="0">
                        <a:solidFill>
                          <a:schemeClr val="bg1"/>
                        </a:solidFill>
                        <a:latin typeface="Arial" pitchFamily="34" charset="0"/>
                        <a:cs typeface="Arial" pitchFamily="34" charset="0"/>
                      </a:endParaRPr>
                    </a:p>
                  </a:txBody>
                  <a:tcPr/>
                </a:tc>
                <a:tc>
                  <a:txBody>
                    <a:bodyPr/>
                    <a:lstStyle/>
                    <a:p>
                      <a:pPr algn="ctr"/>
                      <a:r>
                        <a:rPr lang="en-GB" sz="1800" b="1" u="sng" dirty="0" smtClean="0">
                          <a:solidFill>
                            <a:schemeClr val="bg1"/>
                          </a:solidFill>
                          <a:latin typeface="Arial" pitchFamily="34" charset="0"/>
                          <a:cs typeface="Arial" pitchFamily="34" charset="0"/>
                        </a:rPr>
                        <a:t>Limitations</a:t>
                      </a:r>
                      <a:endParaRPr lang="en-GB" sz="1800" b="1" u="sng" dirty="0">
                        <a:solidFill>
                          <a:schemeClr val="bg1"/>
                        </a:solidFill>
                        <a:latin typeface="Arial" pitchFamily="34" charset="0"/>
                        <a:cs typeface="Arial" pitchFamily="34" charset="0"/>
                      </a:endParaRPr>
                    </a:p>
                  </a:txBody>
                  <a:tcPr/>
                </a:tc>
              </a:tr>
              <a:tr h="783771">
                <a:tc>
                  <a:txBody>
                    <a:bodyPr/>
                    <a:lstStyle/>
                    <a:p>
                      <a:r>
                        <a:rPr lang="en-GB" sz="1400" dirty="0" smtClean="0">
                          <a:latin typeface="Arial" pitchFamily="34" charset="0"/>
                          <a:cs typeface="Arial" pitchFamily="34" charset="0"/>
                        </a:rPr>
                        <a:t>Support PCC</a:t>
                      </a:r>
                      <a:endParaRPr lang="en-GB" sz="1400" dirty="0">
                        <a:latin typeface="Arial" pitchFamily="34" charset="0"/>
                        <a:cs typeface="Arial" pitchFamily="34" charset="0"/>
                      </a:endParaRPr>
                    </a:p>
                  </a:txBody>
                  <a:tcPr/>
                </a:tc>
                <a:tc>
                  <a:txBody>
                    <a:bodyPr/>
                    <a:lstStyle/>
                    <a:p>
                      <a:r>
                        <a:rPr lang="en-GB" sz="1400" dirty="0" smtClean="0">
                          <a:latin typeface="Arial" pitchFamily="34" charset="0"/>
                          <a:cs typeface="Arial" pitchFamily="34" charset="0"/>
                        </a:rPr>
                        <a:t>Time</a:t>
                      </a:r>
                      <a:r>
                        <a:rPr lang="en-GB" sz="1400" baseline="0" dirty="0" smtClean="0">
                          <a:latin typeface="Arial" pitchFamily="34" charset="0"/>
                          <a:cs typeface="Arial" pitchFamily="34" charset="0"/>
                        </a:rPr>
                        <a:t> taking, staffing, continuity</a:t>
                      </a:r>
                      <a:endParaRPr lang="en-GB" sz="1400" dirty="0">
                        <a:latin typeface="Arial" pitchFamily="34" charset="0"/>
                        <a:cs typeface="Arial" pitchFamily="34" charset="0"/>
                      </a:endParaRPr>
                    </a:p>
                  </a:txBody>
                  <a:tcPr/>
                </a:tc>
              </a:tr>
              <a:tr h="783771">
                <a:tc>
                  <a:txBody>
                    <a:bodyPr/>
                    <a:lstStyle/>
                    <a:p>
                      <a:r>
                        <a:rPr lang="en-GB" sz="1400" dirty="0" smtClean="0">
                          <a:latin typeface="Arial" pitchFamily="34" charset="0"/>
                          <a:cs typeface="Arial" pitchFamily="34" charset="0"/>
                        </a:rPr>
                        <a:t>Improves recognition of social determinants of health</a:t>
                      </a:r>
                      <a:endParaRPr lang="en-GB" sz="1400" dirty="0">
                        <a:latin typeface="Arial" pitchFamily="34" charset="0"/>
                        <a:cs typeface="Arial" pitchFamily="34" charset="0"/>
                      </a:endParaRPr>
                    </a:p>
                  </a:txBody>
                  <a:tcPr/>
                </a:tc>
                <a:tc>
                  <a:txBody>
                    <a:bodyPr/>
                    <a:lstStyle/>
                    <a:p>
                      <a:r>
                        <a:rPr lang="en-GB" sz="1400" dirty="0" smtClean="0">
                          <a:latin typeface="Arial" pitchFamily="34" charset="0"/>
                          <a:cs typeface="Arial" pitchFamily="34" charset="0"/>
                        </a:rPr>
                        <a:t>Difficult to work</a:t>
                      </a:r>
                      <a:r>
                        <a:rPr lang="en-GB" sz="1400" baseline="0" dirty="0" smtClean="0">
                          <a:latin typeface="Arial" pitchFamily="34" charset="0"/>
                          <a:cs typeface="Arial" pitchFamily="34" charset="0"/>
                        </a:rPr>
                        <a:t> with integration across organisational boundaries</a:t>
                      </a:r>
                      <a:endParaRPr lang="en-GB" sz="1400" dirty="0">
                        <a:latin typeface="Arial" pitchFamily="34" charset="0"/>
                        <a:cs typeface="Arial" pitchFamily="34" charset="0"/>
                      </a:endParaRPr>
                    </a:p>
                  </a:txBody>
                  <a:tcPr/>
                </a:tc>
              </a:tr>
              <a:tr h="783771">
                <a:tc>
                  <a:txBody>
                    <a:bodyPr/>
                    <a:lstStyle/>
                    <a:p>
                      <a:r>
                        <a:rPr lang="en-GB" sz="1400" dirty="0" smtClean="0">
                          <a:latin typeface="Arial" pitchFamily="34" charset="0"/>
                          <a:cs typeface="Arial" pitchFamily="34" charset="0"/>
                        </a:rPr>
                        <a:t>Reduce fragmented care</a:t>
                      </a:r>
                      <a:endParaRPr lang="en-GB" sz="1400" dirty="0">
                        <a:latin typeface="Arial" pitchFamily="34" charset="0"/>
                        <a:cs typeface="Arial" pitchFamily="34" charset="0"/>
                      </a:endParaRPr>
                    </a:p>
                  </a:txBody>
                  <a:tcPr/>
                </a:tc>
                <a:tc>
                  <a:txBody>
                    <a:bodyPr/>
                    <a:lstStyle/>
                    <a:p>
                      <a:r>
                        <a:rPr lang="en-GB" sz="1400" dirty="0" smtClean="0">
                          <a:latin typeface="Arial" pitchFamily="34" charset="0"/>
                          <a:cs typeface="Arial" pitchFamily="34" charset="0"/>
                        </a:rPr>
                        <a:t>Some parts of model are endorse in policy than deliver</a:t>
                      </a:r>
                      <a:endParaRPr lang="en-GB" sz="1400" dirty="0">
                        <a:latin typeface="Arial" pitchFamily="34" charset="0"/>
                        <a:cs typeface="Arial" pitchFamily="34" charset="0"/>
                      </a:endParaRPr>
                    </a:p>
                  </a:txBody>
                  <a:tcPr/>
                </a:tc>
              </a:tr>
              <a:tr h="783771">
                <a:tc>
                  <a:txBody>
                    <a:bodyPr/>
                    <a:lstStyle/>
                    <a:p>
                      <a:r>
                        <a:rPr lang="en-GB" sz="1400" dirty="0" smtClean="0">
                          <a:latin typeface="Arial" pitchFamily="34" charset="0"/>
                          <a:cs typeface="Arial" pitchFamily="34" charset="0"/>
                        </a:rPr>
                        <a:t>Align well</a:t>
                      </a:r>
                      <a:r>
                        <a:rPr lang="en-GB" sz="1400" baseline="0" dirty="0" smtClean="0">
                          <a:latin typeface="Arial" pitchFamily="34" charset="0"/>
                          <a:cs typeface="Arial" pitchFamily="34" charset="0"/>
                        </a:rPr>
                        <a:t> with community and integrated care goals</a:t>
                      </a:r>
                      <a:endParaRPr lang="en-GB" sz="1400" dirty="0">
                        <a:latin typeface="Arial" pitchFamily="34" charset="0"/>
                        <a:cs typeface="Arial" pitchFamily="34" charset="0"/>
                      </a:endParaRPr>
                    </a:p>
                  </a:txBody>
                  <a:tcPr/>
                </a:tc>
                <a:tc>
                  <a:txBody>
                    <a:bodyPr/>
                    <a:lstStyle/>
                    <a:p>
                      <a:r>
                        <a:rPr lang="en-GB" sz="1400" dirty="0" smtClean="0">
                          <a:latin typeface="Arial" pitchFamily="34" charset="0"/>
                          <a:cs typeface="Arial" pitchFamily="34" charset="0"/>
                        </a:rPr>
                        <a:t>Ambiguity unless the concept is clearly defined</a:t>
                      </a:r>
                      <a:endParaRPr lang="en-GB" sz="1400" dirty="0">
                        <a:latin typeface="Arial" pitchFamily="34" charset="0"/>
                        <a:cs typeface="Arial" pitchFamily="34" charset="0"/>
                      </a:endParaRPr>
                    </a:p>
                  </a:txBody>
                  <a:tcPr/>
                </a:tc>
              </a:tr>
              <a:tr h="783771">
                <a:tc>
                  <a:txBody>
                    <a:bodyPr/>
                    <a:lstStyle/>
                    <a:p>
                      <a:r>
                        <a:rPr lang="en-GB" sz="1400" dirty="0" smtClean="0">
                          <a:latin typeface="Arial" pitchFamily="34" charset="0"/>
                          <a:cs typeface="Arial" pitchFamily="34" charset="0"/>
                        </a:rPr>
                        <a:t>Improve patient experience and self management</a:t>
                      </a:r>
                      <a:endParaRPr lang="en-GB" sz="1400" dirty="0">
                        <a:latin typeface="Arial" pitchFamily="34" charset="0"/>
                        <a:cs typeface="Arial" pitchFamily="34" charset="0"/>
                      </a:endParaRPr>
                    </a:p>
                  </a:txBody>
                  <a:tcPr/>
                </a:tc>
                <a:tc>
                  <a:txBody>
                    <a:bodyPr/>
                    <a:lstStyle/>
                    <a:p>
                      <a:endParaRPr lang="en-GB" sz="1400" dirty="0">
                        <a:latin typeface="Arial" pitchFamily="34" charset="0"/>
                        <a:cs typeface="Arial" pitchFamily="34" charset="0"/>
                      </a:endParaRPr>
                    </a:p>
                  </a:txBody>
                  <a:tcPr/>
                </a:tc>
              </a:tr>
            </a:tbl>
          </a:graphicData>
        </a:graphic>
      </p:graphicFrame>
      <p:sp>
        <p:nvSpPr>
          <p:cNvPr id="5" name="Rectangle 4"/>
          <p:cNvSpPr/>
          <p:nvPr/>
        </p:nvSpPr>
        <p:spPr>
          <a:xfrm>
            <a:off x="5570376" y="5896947"/>
            <a:ext cx="3900196" cy="307777"/>
          </a:xfrm>
          <a:prstGeom prst="rect">
            <a:avLst/>
          </a:prstGeom>
        </p:spPr>
        <p:txBody>
          <a:bodyPr wrap="square">
            <a:spAutoFit/>
          </a:bodyPr>
          <a:lstStyle/>
          <a:p>
            <a:r>
              <a:rPr lang="en-GB" sz="1400" dirty="0" smtClean="0">
                <a:solidFill>
                  <a:schemeClr val="bg1"/>
                </a:solidFill>
                <a:latin typeface="Arial" pitchFamily="34" charset="0"/>
                <a:cs typeface="Arial" pitchFamily="34" charset="0"/>
              </a:rPr>
              <a:t>(The Nursing and Midwifery Council , 2026)</a:t>
            </a:r>
            <a:endParaRPr lang="en-GB"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9857" y="298581"/>
            <a:ext cx="9185987" cy="494522"/>
          </a:xfrm>
        </p:spPr>
        <p:txBody>
          <a:bodyPr>
            <a:normAutofit/>
          </a:bodyPr>
          <a:lstStyle/>
          <a:p>
            <a:r>
              <a:rPr lang="en-GB" sz="1800" b="1" u="sng" dirty="0" smtClean="0">
                <a:solidFill>
                  <a:schemeClr val="bg1"/>
                </a:solidFill>
                <a:latin typeface="Arial" pitchFamily="34" charset="0"/>
                <a:cs typeface="Arial" pitchFamily="34" charset="0"/>
              </a:rPr>
              <a:t>United nations sustainable development goals (</a:t>
            </a:r>
            <a:r>
              <a:rPr lang="en-GB" sz="1800" b="1" u="sng" dirty="0" err="1" smtClean="0">
                <a:solidFill>
                  <a:schemeClr val="bg1"/>
                </a:solidFill>
                <a:latin typeface="Arial" pitchFamily="34" charset="0"/>
                <a:cs typeface="Arial" pitchFamily="34" charset="0"/>
              </a:rPr>
              <a:t>sdg’s</a:t>
            </a:r>
            <a:r>
              <a:rPr lang="en-GB" sz="1800" b="1" u="sng" dirty="0" smtClean="0">
                <a:solidFill>
                  <a:schemeClr val="bg1"/>
                </a:solidFill>
                <a:latin typeface="Arial" pitchFamily="34" charset="0"/>
                <a:cs typeface="Arial" pitchFamily="34" charset="0"/>
              </a:rPr>
              <a:t>)</a:t>
            </a:r>
            <a:endParaRPr lang="en-GB" sz="1800" b="1" u="sng" dirty="0">
              <a:solidFill>
                <a:schemeClr val="bg1"/>
              </a:solidFill>
              <a:latin typeface="Arial" pitchFamily="34" charset="0"/>
              <a:cs typeface="Arial" pitchFamily="34" charset="0"/>
            </a:endParaRPr>
          </a:p>
        </p:txBody>
      </p:sp>
      <p:sp>
        <p:nvSpPr>
          <p:cNvPr id="3" name="Subtitle 2"/>
          <p:cNvSpPr>
            <a:spLocks noGrp="1"/>
          </p:cNvSpPr>
          <p:nvPr>
            <p:ph type="subTitle" idx="1"/>
          </p:nvPr>
        </p:nvSpPr>
        <p:spPr>
          <a:xfrm>
            <a:off x="466531" y="989045"/>
            <a:ext cx="11290040" cy="5346441"/>
          </a:xfrm>
        </p:spPr>
        <p:txBody>
          <a:bodyPr>
            <a:normAutofit/>
          </a:bodyPr>
          <a:lstStyle/>
          <a:p>
            <a:pPr algn="just">
              <a:lnSpc>
                <a:spcPct val="150000"/>
              </a:lnSpc>
            </a:pPr>
            <a:r>
              <a:rPr lang="en-GB" sz="1400" dirty="0" smtClean="0">
                <a:solidFill>
                  <a:schemeClr val="bg1"/>
                </a:solidFill>
                <a:latin typeface="Arial" pitchFamily="34" charset="0"/>
                <a:cs typeface="Arial" pitchFamily="34" charset="0"/>
              </a:rPr>
              <a:t>Sustainability in health and social care means that delivering high quality care which helpful to protect environment, ensure financial validity and support community wellbeing (Royal College of Nursing, 2026). </a:t>
            </a:r>
          </a:p>
          <a:p>
            <a:pPr algn="just">
              <a:lnSpc>
                <a:spcPct val="150000"/>
              </a:lnSpc>
            </a:pPr>
            <a:r>
              <a:rPr lang="en-GB" sz="1400" dirty="0" smtClean="0">
                <a:solidFill>
                  <a:schemeClr val="bg1"/>
                </a:solidFill>
                <a:latin typeface="Arial" pitchFamily="34" charset="0"/>
                <a:cs typeface="Arial" pitchFamily="34" charset="0"/>
              </a:rPr>
              <a:t>In 2015, United Nation Sustainable Development Goals (SDGs) were adopted by </a:t>
            </a:r>
          </a:p>
          <a:p>
            <a:pPr algn="just">
              <a:lnSpc>
                <a:spcPct val="150000"/>
              </a:lnSpc>
            </a:pPr>
            <a:r>
              <a:rPr lang="en-GB" sz="1400" dirty="0" smtClean="0">
                <a:solidFill>
                  <a:schemeClr val="bg1"/>
                </a:solidFill>
                <a:latin typeface="Arial" pitchFamily="34" charset="0"/>
                <a:cs typeface="Arial" pitchFamily="34" charset="0"/>
              </a:rPr>
              <a:t>all United Nation Organization’s member states. These all 17 SDGs interconnected</a:t>
            </a:r>
          </a:p>
          <a:p>
            <a:pPr algn="just">
              <a:lnSpc>
                <a:spcPct val="150000"/>
              </a:lnSpc>
            </a:pPr>
            <a:r>
              <a:rPr lang="en-GB" sz="1400" dirty="0" smtClean="0">
                <a:solidFill>
                  <a:schemeClr val="bg1"/>
                </a:solidFill>
                <a:latin typeface="Arial" pitchFamily="34" charset="0"/>
                <a:cs typeface="Arial" pitchFamily="34" charset="0"/>
              </a:rPr>
              <a:t>with each other, aimed to address social, economic and environmental challenges by </a:t>
            </a:r>
          </a:p>
          <a:p>
            <a:pPr algn="just">
              <a:lnSpc>
                <a:spcPct val="150000"/>
              </a:lnSpc>
            </a:pPr>
            <a:r>
              <a:rPr lang="en-GB" sz="1400" dirty="0" smtClean="0">
                <a:solidFill>
                  <a:schemeClr val="bg1"/>
                </a:solidFill>
                <a:latin typeface="Arial" pitchFamily="34" charset="0"/>
                <a:cs typeface="Arial" pitchFamily="34" charset="0"/>
              </a:rPr>
              <a:t>2030 (GOV.UK, 2021).</a:t>
            </a:r>
          </a:p>
          <a:p>
            <a:pPr algn="just">
              <a:lnSpc>
                <a:spcPct val="150000"/>
              </a:lnSpc>
            </a:pPr>
            <a:r>
              <a:rPr lang="en-GB" sz="1400" dirty="0" smtClean="0">
                <a:solidFill>
                  <a:schemeClr val="bg1"/>
                </a:solidFill>
                <a:latin typeface="Arial" pitchFamily="34" charset="0"/>
                <a:cs typeface="Arial" pitchFamily="34" charset="0"/>
              </a:rPr>
              <a:t>United Nations just provides a pathway to member states, organisations and societies that </a:t>
            </a:r>
          </a:p>
          <a:p>
            <a:pPr algn="just">
              <a:lnSpc>
                <a:spcPct val="150000"/>
              </a:lnSpc>
            </a:pPr>
            <a:r>
              <a:rPr lang="en-GB" sz="1400" dirty="0" smtClean="0">
                <a:solidFill>
                  <a:schemeClr val="bg1"/>
                </a:solidFill>
                <a:latin typeface="Arial" pitchFamily="34" charset="0"/>
                <a:cs typeface="Arial" pitchFamily="34" charset="0"/>
              </a:rPr>
              <a:t>how they achieve sustainable development which would be helpful to balance human wellbeing</a:t>
            </a:r>
          </a:p>
          <a:p>
            <a:pPr algn="just">
              <a:lnSpc>
                <a:spcPct val="150000"/>
              </a:lnSpc>
            </a:pPr>
            <a:r>
              <a:rPr lang="en-GB" sz="1400" dirty="0" smtClean="0">
                <a:solidFill>
                  <a:schemeClr val="bg1"/>
                </a:solidFill>
                <a:latin typeface="Arial" pitchFamily="34" charset="0"/>
                <a:cs typeface="Arial" pitchFamily="34" charset="0"/>
              </a:rPr>
              <a:t>with ecological and economic responsibility (GOV.UK, 2021).</a:t>
            </a: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r>
              <a:rPr lang="en-GB" sz="1400" dirty="0" smtClean="0">
                <a:solidFill>
                  <a:schemeClr val="bg1"/>
                </a:solidFill>
                <a:latin typeface="Arial" pitchFamily="34" charset="0"/>
                <a:cs typeface="Arial" pitchFamily="34" charset="0"/>
              </a:rPr>
              <a:t>															(Network 4 Sustainable </a:t>
            </a:r>
            <a:r>
              <a:rPr lang="en-GB" sz="1400" dirty="0" err="1" smtClean="0">
                <a:solidFill>
                  <a:schemeClr val="bg1"/>
                </a:solidFill>
                <a:latin typeface="Arial" pitchFamily="34" charset="0"/>
                <a:cs typeface="Arial" pitchFamily="34" charset="0"/>
              </a:rPr>
              <a:t>Nano</a:t>
            </a:r>
            <a:r>
              <a:rPr lang="en-GB" sz="1400" dirty="0" smtClean="0">
                <a:solidFill>
                  <a:schemeClr val="bg1"/>
                </a:solidFill>
                <a:latin typeface="Arial" pitchFamily="34" charset="0"/>
                <a:cs typeface="Arial" pitchFamily="34" charset="0"/>
              </a:rPr>
              <a:t> Technology, 2021)</a:t>
            </a:r>
            <a:endParaRPr lang="en-GB" sz="14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12759" y="5812971"/>
            <a:ext cx="392686" cy="435429"/>
          </a:xfrm>
        </p:spPr>
        <p:txBody>
          <a:bodyPr/>
          <a:lstStyle/>
          <a:p>
            <a:fld id="{9F1F8E63-D4E6-420C-B763-C5977E96A00A}" type="slidenum">
              <a:rPr lang="en-GB" sz="1400" smtClean="0">
                <a:solidFill>
                  <a:schemeClr val="bg1"/>
                </a:solidFill>
                <a:latin typeface="Arial" pitchFamily="34" charset="0"/>
                <a:cs typeface="Arial" pitchFamily="34" charset="0"/>
              </a:rPr>
              <a:pPr/>
              <a:t>7</a:t>
            </a:fld>
            <a:endParaRPr lang="en-GB" sz="1400" dirty="0">
              <a:solidFill>
                <a:schemeClr val="bg1"/>
              </a:solidFill>
              <a:latin typeface="Arial" pitchFamily="34" charset="0"/>
              <a:cs typeface="Arial" pitchFamily="34" charset="0"/>
            </a:endParaRPr>
          </a:p>
        </p:txBody>
      </p:sp>
      <p:pic>
        <p:nvPicPr>
          <p:cNvPr id="5" name="Picture 2" descr="Resources">
            <a:extLst>
              <a:ext uri="{FF2B5EF4-FFF2-40B4-BE49-F238E27FC236}">
                <a16:creationId xmlns="" xmlns:a16="http://schemas.microsoft.com/office/drawing/2014/main" id="{448D0501-B46C-A920-4E91-95485D2BEEBB}"/>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7977673" y="1502230"/>
            <a:ext cx="3778898" cy="3303035"/>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1" y="307911"/>
            <a:ext cx="10241935" cy="429207"/>
          </a:xfrm>
        </p:spPr>
        <p:txBody>
          <a:bodyPr>
            <a:normAutofit/>
          </a:bodyPr>
          <a:lstStyle/>
          <a:p>
            <a:r>
              <a:rPr lang="en-GB" sz="1800" b="1" u="sng" dirty="0" smtClean="0">
                <a:solidFill>
                  <a:schemeClr val="bg1"/>
                </a:solidFill>
                <a:latin typeface="Arial" pitchFamily="34" charset="0"/>
                <a:cs typeface="Arial" pitchFamily="34" charset="0"/>
              </a:rPr>
              <a:t>How does sdg3 impact the Health and Wellbeing of citizens?</a:t>
            </a:r>
            <a:endParaRPr lang="en-GB" sz="1800" b="1" u="sng" dirty="0">
              <a:solidFill>
                <a:schemeClr val="bg1"/>
              </a:solidFill>
              <a:latin typeface="Arial" pitchFamily="34" charset="0"/>
              <a:cs typeface="Arial" pitchFamily="34" charset="0"/>
            </a:endParaRPr>
          </a:p>
        </p:txBody>
      </p:sp>
      <p:sp>
        <p:nvSpPr>
          <p:cNvPr id="3" name="Subtitle 2"/>
          <p:cNvSpPr>
            <a:spLocks noGrp="1"/>
          </p:cNvSpPr>
          <p:nvPr>
            <p:ph type="subTitle" idx="1"/>
          </p:nvPr>
        </p:nvSpPr>
        <p:spPr>
          <a:xfrm>
            <a:off x="467360" y="895739"/>
            <a:ext cx="11348720" cy="5421085"/>
          </a:xfrm>
        </p:spPr>
        <p:txBody>
          <a:bodyPr>
            <a:normAutofit fontScale="25000" lnSpcReduction="20000"/>
          </a:bodyPr>
          <a:lstStyle/>
          <a:p>
            <a:pPr algn="just">
              <a:lnSpc>
                <a:spcPct val="170000"/>
              </a:lnSpc>
              <a:buFont typeface="Arial" pitchFamily="34" charset="0"/>
              <a:buChar char="•"/>
            </a:pPr>
            <a:r>
              <a:rPr lang="en-GB" sz="5600" dirty="0" smtClean="0">
                <a:solidFill>
                  <a:schemeClr val="bg1"/>
                </a:solidFill>
                <a:latin typeface="Arial" pitchFamily="34" charset="0"/>
                <a:cs typeface="Arial" pitchFamily="34" charset="0"/>
              </a:rPr>
              <a:t> Reducing Mortality</a:t>
            </a:r>
          </a:p>
          <a:p>
            <a:pPr algn="just">
              <a:lnSpc>
                <a:spcPct val="170000"/>
              </a:lnSpc>
              <a:buFont typeface="Arial" pitchFamily="34" charset="0"/>
              <a:buChar char="•"/>
            </a:pPr>
            <a:r>
              <a:rPr lang="en-GB" sz="5600" dirty="0" smtClean="0">
                <a:solidFill>
                  <a:schemeClr val="bg1"/>
                </a:solidFill>
                <a:latin typeface="Arial" pitchFamily="34" charset="0"/>
                <a:cs typeface="Arial" pitchFamily="34" charset="0"/>
              </a:rPr>
              <a:t> Fighting Diseases</a:t>
            </a:r>
          </a:p>
          <a:p>
            <a:pPr algn="just">
              <a:lnSpc>
                <a:spcPct val="170000"/>
              </a:lnSpc>
              <a:buFont typeface="Arial" pitchFamily="34" charset="0"/>
              <a:buChar char="•"/>
            </a:pPr>
            <a:r>
              <a:rPr lang="en-GB" sz="5600" dirty="0" smtClean="0">
                <a:solidFill>
                  <a:schemeClr val="bg1"/>
                </a:solidFill>
                <a:latin typeface="Arial" pitchFamily="34" charset="0"/>
                <a:cs typeface="Arial" pitchFamily="34" charset="0"/>
              </a:rPr>
              <a:t> Addressing Chronic Illness					</a:t>
            </a:r>
          </a:p>
          <a:p>
            <a:pPr algn="just">
              <a:lnSpc>
                <a:spcPct val="170000"/>
              </a:lnSpc>
              <a:buFont typeface="Arial" pitchFamily="34" charset="0"/>
              <a:buChar char="•"/>
            </a:pPr>
            <a:r>
              <a:rPr lang="en-GB" sz="5600" dirty="0" smtClean="0">
                <a:solidFill>
                  <a:schemeClr val="bg1"/>
                </a:solidFill>
                <a:latin typeface="Arial" pitchFamily="34" charset="0"/>
                <a:cs typeface="Arial" pitchFamily="34" charset="0"/>
              </a:rPr>
              <a:t> Enhancing Mental Health</a:t>
            </a:r>
          </a:p>
          <a:p>
            <a:pPr algn="just">
              <a:lnSpc>
                <a:spcPct val="170000"/>
              </a:lnSpc>
              <a:buFont typeface="Arial" pitchFamily="34" charset="0"/>
              <a:buChar char="•"/>
            </a:pPr>
            <a:r>
              <a:rPr lang="en-GB" sz="5600" dirty="0" smtClean="0">
                <a:solidFill>
                  <a:schemeClr val="bg1"/>
                </a:solidFill>
                <a:latin typeface="Arial" pitchFamily="34" charset="0"/>
                <a:cs typeface="Arial" pitchFamily="34" charset="0"/>
              </a:rPr>
              <a:t> Ensuring Access to Care</a:t>
            </a:r>
          </a:p>
          <a:p>
            <a:pPr algn="just">
              <a:lnSpc>
                <a:spcPct val="170000"/>
              </a:lnSpc>
              <a:buFont typeface="Arial" pitchFamily="34" charset="0"/>
              <a:buChar char="•"/>
            </a:pPr>
            <a:r>
              <a:rPr lang="en-GB" sz="5600" dirty="0" smtClean="0">
                <a:solidFill>
                  <a:schemeClr val="bg1"/>
                </a:solidFill>
                <a:latin typeface="Arial" pitchFamily="34" charset="0"/>
                <a:cs typeface="Arial" pitchFamily="34" charset="0"/>
              </a:rPr>
              <a:t> Strengthening Health System</a:t>
            </a:r>
          </a:p>
          <a:p>
            <a:pPr algn="just">
              <a:lnSpc>
                <a:spcPct val="170000"/>
              </a:lnSpc>
              <a:buFont typeface="Arial" pitchFamily="34" charset="0"/>
              <a:buChar char="•"/>
            </a:pPr>
            <a:r>
              <a:rPr lang="en-GB" sz="5600" dirty="0" smtClean="0">
                <a:solidFill>
                  <a:schemeClr val="bg1"/>
                </a:solidFill>
                <a:latin typeface="Arial" pitchFamily="34" charset="0"/>
                <a:cs typeface="Arial" pitchFamily="34" charset="0"/>
              </a:rPr>
              <a:t> Promoting Health Lifestyles</a:t>
            </a:r>
          </a:p>
          <a:p>
            <a:pPr algn="just">
              <a:lnSpc>
                <a:spcPct val="170000"/>
              </a:lnSpc>
            </a:pPr>
            <a:r>
              <a:rPr lang="en-GB" sz="5600" dirty="0" smtClean="0">
                <a:solidFill>
                  <a:schemeClr val="bg1"/>
                </a:solidFill>
                <a:latin typeface="Arial" pitchFamily="34" charset="0"/>
                <a:cs typeface="Arial" pitchFamily="34" charset="0"/>
              </a:rPr>
              <a:t>(United Nations, 2024)</a:t>
            </a:r>
          </a:p>
          <a:p>
            <a:pPr algn="just">
              <a:lnSpc>
                <a:spcPct val="170000"/>
              </a:lnSpc>
            </a:pPr>
            <a:r>
              <a:rPr lang="en-GB" sz="5600" dirty="0" smtClean="0">
                <a:solidFill>
                  <a:schemeClr val="bg1"/>
                </a:solidFill>
                <a:latin typeface="Arial" pitchFamily="34" charset="0"/>
                <a:cs typeface="Arial" pitchFamily="34" charset="0"/>
              </a:rPr>
              <a:t>																		(United Nations, 2019)</a:t>
            </a:r>
          </a:p>
          <a:p>
            <a:pPr algn="just">
              <a:lnSpc>
                <a:spcPct val="170000"/>
              </a:lnSpc>
            </a:pPr>
            <a:r>
              <a:rPr lang="en-GB" sz="5600" dirty="0" smtClean="0">
                <a:solidFill>
                  <a:schemeClr val="bg1"/>
                </a:solidFill>
                <a:latin typeface="Arial" pitchFamily="34" charset="0"/>
                <a:cs typeface="Arial" pitchFamily="34" charset="0"/>
              </a:rPr>
              <a:t> </a:t>
            </a: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endParaRPr lang="en-GB" sz="1400" dirty="0" smtClean="0">
              <a:latin typeface="Arial" pitchFamily="34" charset="0"/>
              <a:cs typeface="Arial" pitchFamily="34" charset="0"/>
            </a:endParaRPr>
          </a:p>
          <a:p>
            <a:r>
              <a:rPr lang="en-GB" sz="1400" dirty="0" smtClean="0">
                <a:latin typeface="Arial" pitchFamily="34" charset="0"/>
                <a:cs typeface="Arial" pitchFamily="34" charset="0"/>
              </a:rPr>
              <a:t>															</a:t>
            </a:r>
          </a:p>
          <a:p>
            <a:r>
              <a:rPr lang="en-GB" sz="1400" dirty="0" smtClean="0">
                <a:latin typeface="Arial" pitchFamily="34" charset="0"/>
                <a:cs typeface="Arial" pitchFamily="34" charset="0"/>
              </a:rPr>
              <a:t>															</a:t>
            </a:r>
            <a:endParaRPr lang="en-GB" sz="12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96735" y="5831633"/>
            <a:ext cx="308710" cy="416767"/>
          </a:xfrm>
        </p:spPr>
        <p:txBody>
          <a:bodyPr/>
          <a:lstStyle/>
          <a:p>
            <a:fld id="{9F1F8E63-D4E6-420C-B763-C5977E96A00A}" type="slidenum">
              <a:rPr lang="en-GB" sz="1400" smtClean="0">
                <a:solidFill>
                  <a:schemeClr val="bg1"/>
                </a:solidFill>
                <a:latin typeface="Arial" pitchFamily="34" charset="0"/>
                <a:cs typeface="Arial" pitchFamily="34" charset="0"/>
              </a:rPr>
              <a:pPr/>
              <a:t>8</a:t>
            </a:fld>
            <a:endParaRPr lang="en-GB" sz="1400" dirty="0">
              <a:solidFill>
                <a:schemeClr val="bg1"/>
              </a:solidFill>
              <a:latin typeface="Arial" pitchFamily="34" charset="0"/>
              <a:cs typeface="Arial" pitchFamily="34" charset="0"/>
            </a:endParaRPr>
          </a:p>
        </p:txBody>
      </p:sp>
      <p:pic>
        <p:nvPicPr>
          <p:cNvPr id="5" name="Content Placeholder 3" descr="SDGs | KnowSDGs">
            <a:extLst>
              <a:ext uri="{FF2B5EF4-FFF2-40B4-BE49-F238E27FC236}">
                <a16:creationId xmlns:a16="http://schemas.microsoft.com/office/drawing/2014/main" xmlns="" id="{44D1F61A-69DA-7EC5-845D-D24D67989924}"/>
              </a:ext>
            </a:extLst>
          </p:cNvPr>
          <p:cNvPicPr>
            <a:picLocks noChangeAspect="1"/>
          </p:cNvPicPr>
          <p:nvPr/>
        </p:nvPicPr>
        <p:blipFill>
          <a:blip r:embed="rId2"/>
          <a:stretch>
            <a:fillRect/>
          </a:stretch>
        </p:blipFill>
        <p:spPr>
          <a:xfrm>
            <a:off x="7231224" y="951722"/>
            <a:ext cx="4492601" cy="3107094"/>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195943"/>
            <a:ext cx="8001000" cy="531845"/>
          </a:xfrm>
        </p:spPr>
        <p:txBody>
          <a:bodyPr>
            <a:normAutofit/>
          </a:bodyPr>
          <a:lstStyle/>
          <a:p>
            <a:r>
              <a:rPr lang="en-GB" sz="1800" b="1" u="sng" dirty="0" smtClean="0">
                <a:solidFill>
                  <a:schemeClr val="bg1"/>
                </a:solidFill>
                <a:latin typeface="Arial" pitchFamily="34" charset="0"/>
                <a:cs typeface="Arial" pitchFamily="34" charset="0"/>
              </a:rPr>
              <a:t>Targets of Sustainable development Goal 3</a:t>
            </a:r>
            <a:endParaRPr lang="en-GB" sz="1800" b="1" u="sng" dirty="0">
              <a:solidFill>
                <a:schemeClr val="bg1"/>
              </a:solidFill>
              <a:latin typeface="Arial" pitchFamily="34" charset="0"/>
              <a:cs typeface="Arial" pitchFamily="34" charset="0"/>
            </a:endParaRPr>
          </a:p>
        </p:txBody>
      </p:sp>
      <p:sp>
        <p:nvSpPr>
          <p:cNvPr id="3" name="Subtitle 2"/>
          <p:cNvSpPr>
            <a:spLocks noGrp="1"/>
          </p:cNvSpPr>
          <p:nvPr>
            <p:ph type="subTitle" idx="1"/>
          </p:nvPr>
        </p:nvSpPr>
        <p:spPr>
          <a:xfrm>
            <a:off x="684211" y="830424"/>
            <a:ext cx="10829765" cy="5542383"/>
          </a:xfrm>
        </p:spPr>
        <p:txBody>
          <a:bodyPr>
            <a:normAutofit/>
          </a:bodyPr>
          <a:lstStyle/>
          <a:p>
            <a:pPr algn="just">
              <a:lnSpc>
                <a:spcPct val="150000"/>
              </a:lnSpc>
            </a:pPr>
            <a:r>
              <a:rPr lang="en-GB" sz="1400" dirty="0" smtClean="0">
                <a:solidFill>
                  <a:schemeClr val="bg1"/>
                </a:solidFill>
                <a:latin typeface="Arial" pitchFamily="34" charset="0"/>
                <a:cs typeface="Arial" pitchFamily="34" charset="0"/>
              </a:rPr>
              <a:t>There are some targets of SDG3 which aims to be achieved by 2030 and ensures healthy lives and promote wellbeing for all ages. SDG3 has some targets, such as: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Reduce maternal mortality.</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End preventable deaths of newborn and children</a:t>
            </a:r>
            <a:r>
              <a:rPr lang="en-GB" sz="1400" dirty="0">
                <a:solidFill>
                  <a:schemeClr val="bg1"/>
                </a:solidFill>
                <a:latin typeface="Arial" pitchFamily="34" charset="0"/>
                <a:cs typeface="Arial" pitchFamily="34" charset="0"/>
              </a:rPr>
              <a:t> </a:t>
            </a:r>
            <a:r>
              <a:rPr lang="en-GB" sz="1400" dirty="0" smtClean="0">
                <a:solidFill>
                  <a:schemeClr val="bg1"/>
                </a:solidFill>
                <a:latin typeface="Arial" pitchFamily="34" charset="0"/>
                <a:cs typeface="Arial" pitchFamily="34" charset="0"/>
              </a:rPr>
              <a:t>under 5 years of age.</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End the epidemics of AIDs, tuberculosis, malaria and neglect tropical diseases, combat hepatitis and other communicable diseases.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Reduce non-communicable diseases and promote mental health and wellbeing.</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Strengthen the prevention and treatment  of substance abuse.</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Road traffic.</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Sexual and Reproductive health.</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Universal health coverage.</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Environmental health.									(World Health Organization, 2026)</a:t>
            </a:r>
          </a:p>
          <a:p>
            <a:pPr algn="just">
              <a:lnSpc>
                <a:spcPct val="150000"/>
              </a:lnSpc>
            </a:pPr>
            <a:r>
              <a:rPr lang="en-GB" sz="1400" dirty="0" smtClean="0">
                <a:solidFill>
                  <a:schemeClr val="bg1"/>
                </a:solidFill>
                <a:latin typeface="Arial" pitchFamily="34" charset="0"/>
                <a:cs typeface="Arial" pitchFamily="34" charset="0"/>
              </a:rPr>
              <a:t>Precisely, SDG3 connects with health outcomes and sustainability as well as leading a way to discriminate health inequalities.</a:t>
            </a:r>
          </a:p>
        </p:txBody>
      </p:sp>
      <p:sp>
        <p:nvSpPr>
          <p:cNvPr id="4" name="Slide Number Placeholder 3"/>
          <p:cNvSpPr>
            <a:spLocks noGrp="1"/>
          </p:cNvSpPr>
          <p:nvPr>
            <p:ph type="sldNum" sz="quarter" idx="12"/>
          </p:nvPr>
        </p:nvSpPr>
        <p:spPr>
          <a:xfrm>
            <a:off x="11131420" y="5859624"/>
            <a:ext cx="374025" cy="388776"/>
          </a:xfrm>
        </p:spPr>
        <p:txBody>
          <a:bodyPr/>
          <a:lstStyle/>
          <a:p>
            <a:fld id="{9F1F8E63-D4E6-420C-B763-C5977E96A00A}" type="slidenum">
              <a:rPr lang="en-GB" sz="1400" smtClean="0">
                <a:solidFill>
                  <a:schemeClr val="bg1"/>
                </a:solidFill>
                <a:latin typeface="Arial" pitchFamily="34" charset="0"/>
                <a:cs typeface="Arial" pitchFamily="34" charset="0"/>
              </a:rPr>
              <a:pPr/>
              <a:t>9</a:t>
            </a:fld>
            <a:endParaRPr lang="en-GB" sz="1400" dirty="0">
              <a:solidFill>
                <a:schemeClr val="bg1"/>
              </a:solidFill>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481" y="363895"/>
            <a:ext cx="11056775" cy="466529"/>
          </a:xfrm>
        </p:spPr>
        <p:txBody>
          <a:bodyPr>
            <a:noAutofit/>
          </a:bodyPr>
          <a:lstStyle/>
          <a:p>
            <a:pPr algn="just">
              <a:lnSpc>
                <a:spcPct val="150000"/>
              </a:lnSpc>
            </a:pPr>
            <a:r>
              <a:rPr lang="en-GB" sz="1800" b="1" u="sng" dirty="0" smtClean="0">
                <a:solidFill>
                  <a:schemeClr val="bg1"/>
                </a:solidFill>
                <a:latin typeface="Arial" pitchFamily="34" charset="0"/>
                <a:cs typeface="Arial" pitchFamily="34" charset="0"/>
              </a:rPr>
              <a:t>NHS Diabetes Prevention Programme (DPP)</a:t>
            </a:r>
            <a:endParaRPr lang="en-GB" sz="1800" dirty="0">
              <a:solidFill>
                <a:schemeClr val="bg1"/>
              </a:solidFill>
              <a:latin typeface="Arial" pitchFamily="34" charset="0"/>
              <a:cs typeface="Arial" pitchFamily="34" charset="0"/>
            </a:endParaRPr>
          </a:p>
        </p:txBody>
      </p:sp>
      <p:sp>
        <p:nvSpPr>
          <p:cNvPr id="3" name="Text Placeholder 2"/>
          <p:cNvSpPr>
            <a:spLocks noGrp="1"/>
          </p:cNvSpPr>
          <p:nvPr>
            <p:ph type="body" idx="1"/>
          </p:nvPr>
        </p:nvSpPr>
        <p:spPr>
          <a:xfrm>
            <a:off x="503853" y="923731"/>
            <a:ext cx="11206065" cy="5486400"/>
          </a:xfrm>
        </p:spPr>
        <p:txBody>
          <a:bodyPr>
            <a:normAutofit/>
          </a:bodyPr>
          <a:lstStyle/>
          <a:p>
            <a:pPr algn="just">
              <a:lnSpc>
                <a:spcPct val="150000"/>
              </a:lnSpc>
            </a:pPr>
            <a:r>
              <a:rPr lang="en-GB" sz="1400" dirty="0" smtClean="0">
                <a:solidFill>
                  <a:schemeClr val="bg1"/>
                </a:solidFill>
                <a:latin typeface="Arial" pitchFamily="34" charset="0"/>
                <a:cs typeface="Arial" pitchFamily="34" charset="0"/>
              </a:rPr>
              <a:t>The NHS DPP also known as Healthier You, introduces across in England in 2016. The programme targeted those adults who were in high risk of developing type 2 diabetes. This programme aimed to prevent or delay disease through lifestyle interventions. These interventions address key risk factors which associated with obesity, diabetes, stroke and cardiovascular disease. The UK government emphasises on prevention to improve the health of population and reduce pressure on NHS. NHS Diabetes Prevention Programme is a practical example of SDG3 in action which demonstrate how preventive care align with sustainable health  outcomes. Participants in NHS DPP showed a significant reduction in the blood glucose levels and improvement in weight management and wellbeing. NHS identified that a high number of population was at high risk of diabetes type 2 that’s why DPP provides a structured lifestyle intervention, such as;</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Healthy eating</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Promote physical activity</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Behavioural and lifestyle coaching</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Weight management									 			(NHS England, 2022)</a:t>
            </a: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r>
              <a:rPr lang="en-GB" sz="1400" dirty="0" smtClean="0">
                <a:solidFill>
                  <a:schemeClr val="bg1"/>
                </a:solidFill>
                <a:latin typeface="Arial" pitchFamily="34" charset="0"/>
                <a:cs typeface="Arial" pitchFamily="34" charset="0"/>
              </a:rPr>
              <a:t> </a:t>
            </a:r>
            <a:endParaRPr lang="en-GB" sz="14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03429" y="5663682"/>
            <a:ext cx="402016" cy="584718"/>
          </a:xfrm>
        </p:spPr>
        <p:txBody>
          <a:bodyPr/>
          <a:lstStyle/>
          <a:p>
            <a:fld id="{9F1F8E63-D4E6-420C-B763-C5977E96A00A}" type="slidenum">
              <a:rPr lang="en-GB" sz="1400" smtClean="0">
                <a:solidFill>
                  <a:schemeClr val="bg1"/>
                </a:solidFill>
                <a:latin typeface="Arial" pitchFamily="34" charset="0"/>
                <a:cs typeface="Arial" pitchFamily="34" charset="0"/>
              </a:rPr>
              <a:pPr/>
              <a:t>10</a:t>
            </a:fld>
            <a:endParaRPr lang="en-GB" sz="1400" dirty="0">
              <a:solidFill>
                <a:schemeClr val="bg1"/>
              </a:solidFill>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481" y="363895"/>
            <a:ext cx="11056775" cy="466529"/>
          </a:xfrm>
        </p:spPr>
        <p:txBody>
          <a:bodyPr>
            <a:noAutofit/>
          </a:bodyPr>
          <a:lstStyle/>
          <a:p>
            <a:pPr algn="just">
              <a:lnSpc>
                <a:spcPct val="150000"/>
              </a:lnSpc>
            </a:pPr>
            <a:r>
              <a:rPr lang="en-GB" sz="1800" b="1" u="sng" dirty="0" smtClean="0">
                <a:solidFill>
                  <a:schemeClr val="bg1"/>
                </a:solidFill>
                <a:latin typeface="Arial" pitchFamily="34" charset="0"/>
                <a:cs typeface="Arial" pitchFamily="34" charset="0"/>
              </a:rPr>
              <a:t>NHS Diabetes Prevention Programme (DPP)</a:t>
            </a:r>
            <a:endParaRPr lang="en-GB" sz="1800" dirty="0">
              <a:solidFill>
                <a:schemeClr val="bg1"/>
              </a:solidFill>
              <a:latin typeface="Arial" pitchFamily="34" charset="0"/>
              <a:cs typeface="Arial" pitchFamily="34" charset="0"/>
            </a:endParaRPr>
          </a:p>
        </p:txBody>
      </p:sp>
      <p:sp>
        <p:nvSpPr>
          <p:cNvPr id="3" name="Text Placeholder 2"/>
          <p:cNvSpPr>
            <a:spLocks noGrp="1"/>
          </p:cNvSpPr>
          <p:nvPr>
            <p:ph type="body" idx="1"/>
          </p:nvPr>
        </p:nvSpPr>
        <p:spPr>
          <a:xfrm>
            <a:off x="503853" y="923731"/>
            <a:ext cx="11206065" cy="5486400"/>
          </a:xfrm>
        </p:spPr>
        <p:txBody>
          <a:bodyPr>
            <a:normAutofit/>
          </a:bodyPr>
          <a:lstStyle/>
          <a:p>
            <a:pPr algn="just">
              <a:lnSpc>
                <a:spcPct val="150000"/>
              </a:lnSpc>
            </a:pPr>
            <a:r>
              <a:rPr lang="en-GB" sz="1400" dirty="0" smtClean="0">
                <a:solidFill>
                  <a:schemeClr val="bg1"/>
                </a:solidFill>
                <a:latin typeface="Arial" pitchFamily="34" charset="0"/>
                <a:cs typeface="Arial" pitchFamily="34" charset="0"/>
              </a:rPr>
              <a:t>The NHS DPP also known as Healthier You, introduces across in England in 2016. The programme targeted those adults who were in high risk of developing type 2 diabetes. This programme aimed to prevent or delay disease through lifestyle interventions. These interventions address key risk factors which associated with obesity, diabetes, stroke and cardiovascular disease. The UK government emphasises on prevention to improve the health of population and reduce pressure on NHS. NHS Diabetes Prevention Programme is a practical example of SDG3 in action which demonstrate how preventive care align with sustainable health  outcomes. Participants in NHS DPP showed a significant reduction in the blood glucose levels and improvement in weight management and wellbeing. NHS identified that a high number of population was at high risk of diabetes type 2 that’s why DPP provides a structured lifestyle intervention, such as;</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Healthy eating</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Promote physical activity</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Behavioural and lifestyle coaching			</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Weight management						(NHS England, 2022)</a:t>
            </a: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r>
              <a:rPr lang="en-GB" sz="1400" dirty="0" smtClean="0">
                <a:solidFill>
                  <a:schemeClr val="bg1"/>
                </a:solidFill>
                <a:latin typeface="Arial" pitchFamily="34" charset="0"/>
                <a:cs typeface="Arial" pitchFamily="34" charset="0"/>
              </a:rPr>
              <a:t> 												(GOV.UK, 2018)</a:t>
            </a:r>
            <a:endParaRPr lang="en-GB" sz="14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03429" y="5663682"/>
            <a:ext cx="402016" cy="584718"/>
          </a:xfrm>
        </p:spPr>
        <p:txBody>
          <a:bodyPr/>
          <a:lstStyle/>
          <a:p>
            <a:fld id="{9F1F8E63-D4E6-420C-B763-C5977E96A00A}" type="slidenum">
              <a:rPr lang="en-GB" sz="1400" smtClean="0">
                <a:solidFill>
                  <a:schemeClr val="bg1"/>
                </a:solidFill>
                <a:latin typeface="Arial" pitchFamily="34" charset="0"/>
                <a:cs typeface="Arial" pitchFamily="34" charset="0"/>
              </a:rPr>
              <a:pPr/>
              <a:t>11</a:t>
            </a:fld>
            <a:endParaRPr lang="en-GB" sz="1400" dirty="0">
              <a:solidFill>
                <a:schemeClr val="bg1"/>
              </a:solidFill>
              <a:latin typeface="Arial" pitchFamily="34" charset="0"/>
              <a:cs typeface="Arial" pitchFamily="34" charset="0"/>
            </a:endParaRPr>
          </a:p>
        </p:txBody>
      </p:sp>
      <p:pic>
        <p:nvPicPr>
          <p:cNvPr id="7" name="Picture 6" descr="C:\Users\Saima Ijaz\OneDrive - University of Wales Trinity Saint David\Desktop\6.4364_PHE_Health_Matters_Online_960x640_72dpi_6.png"/>
          <p:cNvPicPr/>
          <p:nvPr/>
        </p:nvPicPr>
        <p:blipFill>
          <a:blip r:embed="rId2"/>
          <a:srcRect/>
          <a:stretch>
            <a:fillRect/>
          </a:stretch>
        </p:blipFill>
        <p:spPr bwMode="auto">
          <a:xfrm>
            <a:off x="7567127" y="3568648"/>
            <a:ext cx="3970680" cy="240792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192" y="354563"/>
            <a:ext cx="11187404" cy="569167"/>
          </a:xfrm>
        </p:spPr>
        <p:txBody>
          <a:bodyPr>
            <a:normAutofit fontScale="90000"/>
          </a:bodyPr>
          <a:lstStyle/>
          <a:p>
            <a:r>
              <a:rPr lang="en-GB" sz="1800" b="1" u="sng" dirty="0" smtClean="0">
                <a:solidFill>
                  <a:schemeClr val="bg1"/>
                </a:solidFill>
                <a:latin typeface="Arial" pitchFamily="34" charset="0"/>
                <a:cs typeface="Arial" pitchFamily="34" charset="0"/>
              </a:rPr>
              <a:t>Integration of Health, Wellbeing and Sustainable Development in UK Health and Social Care</a:t>
            </a:r>
            <a:endParaRPr lang="en-GB" sz="1800" dirty="0"/>
          </a:p>
        </p:txBody>
      </p:sp>
      <p:sp>
        <p:nvSpPr>
          <p:cNvPr id="3" name="Text Placeholder 2"/>
          <p:cNvSpPr>
            <a:spLocks noGrp="1"/>
          </p:cNvSpPr>
          <p:nvPr>
            <p:ph type="body" idx="1"/>
          </p:nvPr>
        </p:nvSpPr>
        <p:spPr>
          <a:xfrm>
            <a:off x="503853" y="961053"/>
            <a:ext cx="11262049" cy="5411755"/>
          </a:xfrm>
        </p:spPr>
        <p:txBody>
          <a:bodyPr>
            <a:normAutofit/>
          </a:bodyPr>
          <a:lstStyle/>
          <a:p>
            <a:pPr algn="just">
              <a:lnSpc>
                <a:spcPct val="170000"/>
              </a:lnSpc>
            </a:pPr>
            <a:r>
              <a:rPr lang="en-GB" sz="1400" dirty="0" smtClean="0">
                <a:solidFill>
                  <a:schemeClr val="bg1"/>
                </a:solidFill>
                <a:latin typeface="Arial" pitchFamily="34" charset="0"/>
                <a:cs typeface="Arial" pitchFamily="34" charset="0"/>
              </a:rPr>
              <a:t>In UK, health and social care integrate with Health, Wellbeing and Sustainable Development through </a:t>
            </a:r>
          </a:p>
          <a:p>
            <a:pPr algn="just">
              <a:lnSpc>
                <a:spcPct val="170000"/>
              </a:lnSpc>
              <a:buFont typeface="Wingdings" pitchFamily="2" charset="2"/>
              <a:buChar char="ü"/>
            </a:pPr>
            <a:r>
              <a:rPr lang="en-GB" sz="1400" dirty="0" smtClean="0">
                <a:solidFill>
                  <a:schemeClr val="bg1"/>
                </a:solidFill>
                <a:latin typeface="Arial" pitchFamily="34" charset="0"/>
                <a:cs typeface="Arial" pitchFamily="34" charset="0"/>
              </a:rPr>
              <a:t> Prevention</a:t>
            </a:r>
          </a:p>
          <a:p>
            <a:pPr algn="just">
              <a:lnSpc>
                <a:spcPct val="170000"/>
              </a:lnSpc>
              <a:buFont typeface="Wingdings" pitchFamily="2" charset="2"/>
              <a:buChar char="ü"/>
            </a:pPr>
            <a:r>
              <a:rPr lang="en-GB" sz="1400" dirty="0" smtClean="0">
                <a:solidFill>
                  <a:schemeClr val="bg1"/>
                </a:solidFill>
                <a:latin typeface="Arial" pitchFamily="34" charset="0"/>
                <a:cs typeface="Arial" pitchFamily="34" charset="0"/>
              </a:rPr>
              <a:t> Person Centred Care</a:t>
            </a:r>
          </a:p>
          <a:p>
            <a:pPr algn="just">
              <a:lnSpc>
                <a:spcPct val="170000"/>
              </a:lnSpc>
              <a:buFont typeface="Wingdings" pitchFamily="2" charset="2"/>
              <a:buChar char="ü"/>
            </a:pPr>
            <a:r>
              <a:rPr lang="en-GB" sz="1400" dirty="0" smtClean="0">
                <a:solidFill>
                  <a:schemeClr val="bg1"/>
                </a:solidFill>
                <a:latin typeface="Arial" pitchFamily="34" charset="0"/>
                <a:cs typeface="Arial" pitchFamily="34" charset="0"/>
              </a:rPr>
              <a:t> Sustainable Service Delivery</a:t>
            </a:r>
          </a:p>
          <a:p>
            <a:pPr algn="just">
              <a:lnSpc>
                <a:spcPct val="170000"/>
              </a:lnSpc>
            </a:pPr>
            <a:r>
              <a:rPr lang="en-GB" sz="1800" b="1" u="sng" dirty="0" smtClean="0">
                <a:solidFill>
                  <a:schemeClr val="bg1"/>
                </a:solidFill>
                <a:latin typeface="Arial" pitchFamily="34" charset="0"/>
                <a:cs typeface="Arial" pitchFamily="34" charset="0"/>
              </a:rPr>
              <a:t>How does NHS DPP integrate with Health, Wellbeing and Sustainable Development?</a:t>
            </a:r>
          </a:p>
          <a:p>
            <a:pPr algn="just">
              <a:lnSpc>
                <a:spcPct val="170000"/>
              </a:lnSpc>
            </a:pPr>
            <a:r>
              <a:rPr lang="en-GB" sz="1400" dirty="0" smtClean="0">
                <a:solidFill>
                  <a:schemeClr val="bg1"/>
                </a:solidFill>
                <a:latin typeface="Arial" pitchFamily="34" charset="0"/>
                <a:cs typeface="Arial" pitchFamily="34" charset="0"/>
              </a:rPr>
              <a:t>The NHS DPP integrates health and social care by preventing progression to diabetes and reducing disease burden. Encourages positive and healthy lifestyle as well as changes and improvement in physical and mental health. Reduce long term health care cost , reduce hospitalization and contributing in the economy of country (Workforce).</a:t>
            </a:r>
          </a:p>
          <a:p>
            <a:pPr algn="just">
              <a:lnSpc>
                <a:spcPct val="170000"/>
              </a:lnSpc>
            </a:pPr>
            <a:r>
              <a:rPr lang="en-GB" sz="1400" dirty="0" smtClean="0">
                <a:solidFill>
                  <a:schemeClr val="bg1"/>
                </a:solidFill>
                <a:latin typeface="Arial" pitchFamily="34" charset="0"/>
                <a:cs typeface="Arial" pitchFamily="34" charset="0"/>
              </a:rPr>
              <a:t>																(NHS Healthier You, no date)</a:t>
            </a:r>
          </a:p>
          <a:p>
            <a:pPr algn="just">
              <a:lnSpc>
                <a:spcPct val="170000"/>
              </a:lnSpc>
            </a:pPr>
            <a:endParaRPr lang="en-GB" sz="1400" dirty="0" smtClean="0">
              <a:solidFill>
                <a:schemeClr val="bg1"/>
              </a:solidFill>
              <a:latin typeface="Arial" pitchFamily="34" charset="0"/>
              <a:cs typeface="Arial" pitchFamily="34" charset="0"/>
            </a:endParaRPr>
          </a:p>
          <a:p>
            <a:pPr>
              <a:lnSpc>
                <a:spcPct val="170000"/>
              </a:lnSpc>
            </a:pPr>
            <a:endParaRPr lang="en-GB"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03429" y="5719665"/>
            <a:ext cx="402016" cy="528735"/>
          </a:xfrm>
        </p:spPr>
        <p:txBody>
          <a:bodyPr/>
          <a:lstStyle/>
          <a:p>
            <a:fld id="{9F1F8E63-D4E6-420C-B763-C5977E96A00A}" type="slidenum">
              <a:rPr lang="en-GB" sz="1400" smtClean="0">
                <a:solidFill>
                  <a:schemeClr val="bg1"/>
                </a:solidFill>
                <a:latin typeface="Arial" pitchFamily="34" charset="0"/>
                <a:cs typeface="Arial" pitchFamily="34" charset="0"/>
              </a:rPr>
              <a:pPr/>
              <a:t>12</a:t>
            </a:fld>
            <a:endParaRPr lang="en-GB" sz="1400" dirty="0">
              <a:solidFill>
                <a:schemeClr val="bg1"/>
              </a:solidFill>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482" y="205274"/>
            <a:ext cx="11094098" cy="503853"/>
          </a:xfrm>
        </p:spPr>
        <p:txBody>
          <a:bodyPr>
            <a:normAutofit/>
          </a:bodyPr>
          <a:lstStyle/>
          <a:p>
            <a:pPr algn="just">
              <a:lnSpc>
                <a:spcPct val="150000"/>
              </a:lnSpc>
            </a:pPr>
            <a:r>
              <a:rPr lang="en-GB" sz="1800" b="1" u="sng" dirty="0" smtClean="0">
                <a:solidFill>
                  <a:schemeClr val="bg1"/>
                </a:solidFill>
                <a:latin typeface="Arial" pitchFamily="34" charset="0"/>
                <a:cs typeface="Arial" pitchFamily="34" charset="0"/>
              </a:rPr>
              <a:t>Participants experiences and feelings about outcomes from NHS </a:t>
            </a:r>
            <a:r>
              <a:rPr lang="en-GB" sz="1800" b="1" u="sng" dirty="0" err="1" smtClean="0">
                <a:solidFill>
                  <a:schemeClr val="bg1"/>
                </a:solidFill>
                <a:latin typeface="Arial" pitchFamily="34" charset="0"/>
                <a:cs typeface="Arial" pitchFamily="34" charset="0"/>
              </a:rPr>
              <a:t>dpp</a:t>
            </a:r>
            <a:endParaRPr lang="en-GB" sz="1800" b="1" u="sng" dirty="0">
              <a:solidFill>
                <a:schemeClr val="bg1"/>
              </a:solidFill>
              <a:latin typeface="Arial" pitchFamily="34" charset="0"/>
              <a:cs typeface="Arial" pitchFamily="34" charset="0"/>
            </a:endParaRPr>
          </a:p>
        </p:txBody>
      </p:sp>
      <p:sp>
        <p:nvSpPr>
          <p:cNvPr id="3" name="Text Placeholder 2"/>
          <p:cNvSpPr>
            <a:spLocks noGrp="1"/>
          </p:cNvSpPr>
          <p:nvPr>
            <p:ph type="body" idx="1"/>
          </p:nvPr>
        </p:nvSpPr>
        <p:spPr>
          <a:xfrm>
            <a:off x="684211" y="821094"/>
            <a:ext cx="11035037" cy="5561045"/>
          </a:xfrm>
        </p:spPr>
        <p:txBody>
          <a:bodyPr>
            <a:noAutofit/>
          </a:bodyPr>
          <a:lstStyle/>
          <a:p>
            <a:pPr>
              <a:lnSpc>
                <a:spcPct val="150000"/>
              </a:lnSpc>
            </a:pPr>
            <a:r>
              <a:rPr lang="en-GB" sz="1400" dirty="0" smtClean="0">
                <a:solidFill>
                  <a:schemeClr val="bg1"/>
                </a:solidFill>
                <a:latin typeface="Arial" pitchFamily="34" charset="0"/>
                <a:cs typeface="Arial" pitchFamily="34" charset="0"/>
              </a:rPr>
              <a:t>The participants reported that they were feeling more empowered and more in control of their health behaviours. The NHS DPP extends physical health by supporting:</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Confidence in self-management</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Increased motivation</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Increased knowledge in health issues</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Social support through group sessions									(NHS Healthier You, no date)</a:t>
            </a:r>
          </a:p>
          <a:p>
            <a:pPr>
              <a:lnSpc>
                <a:spcPct val="150000"/>
              </a:lnSpc>
            </a:pPr>
            <a:r>
              <a:rPr lang="en-GB" sz="1400" dirty="0" smtClean="0">
                <a:solidFill>
                  <a:schemeClr val="bg1"/>
                </a:solidFill>
                <a:latin typeface="Arial" pitchFamily="34" charset="0"/>
                <a:cs typeface="Arial" pitchFamily="34" charset="0"/>
              </a:rPr>
              <a:t>To prevent diabetes is much less costly than managing long term health complications such as kidney disease, blindness, cardiovascular disease and amputations. NHS DPP promote sustainability by:</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Prevent chronic disease rather than complication later</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Reduce future burden on healthcare and demand</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Improve health</a:t>
            </a:r>
          </a:p>
          <a:p>
            <a:pPr>
              <a:lnSpc>
                <a:spcPct val="150000"/>
              </a:lnSpc>
              <a:buFont typeface="Wingdings" pitchFamily="2" charset="2"/>
              <a:buChar char="§"/>
            </a:pPr>
            <a:r>
              <a:rPr lang="en-GB" sz="1400" dirty="0" smtClean="0">
                <a:solidFill>
                  <a:schemeClr val="bg1"/>
                </a:solidFill>
                <a:latin typeface="Arial" pitchFamily="34" charset="0"/>
                <a:cs typeface="Arial" pitchFamily="34" charset="0"/>
              </a:rPr>
              <a:t> Supporting sustainable use of NHS resources								(Diabetes UK, 2023)</a:t>
            </a:r>
          </a:p>
        </p:txBody>
      </p:sp>
      <p:sp>
        <p:nvSpPr>
          <p:cNvPr id="4" name="Slide Number Placeholder 3"/>
          <p:cNvSpPr>
            <a:spLocks noGrp="1"/>
          </p:cNvSpPr>
          <p:nvPr>
            <p:ph type="sldNum" sz="quarter" idx="12"/>
          </p:nvPr>
        </p:nvSpPr>
        <p:spPr>
          <a:xfrm>
            <a:off x="11084767" y="5663682"/>
            <a:ext cx="420678" cy="584718"/>
          </a:xfrm>
        </p:spPr>
        <p:txBody>
          <a:bodyPr/>
          <a:lstStyle/>
          <a:p>
            <a:fld id="{9F1F8E63-D4E6-420C-B763-C5977E96A00A}" type="slidenum">
              <a:rPr lang="en-GB" sz="1400" smtClean="0">
                <a:solidFill>
                  <a:schemeClr val="bg1"/>
                </a:solidFill>
                <a:latin typeface="Arial" pitchFamily="34" charset="0"/>
                <a:cs typeface="Arial" pitchFamily="34" charset="0"/>
              </a:rPr>
              <a:pPr/>
              <a:t>13</a:t>
            </a:fld>
            <a:endParaRPr lang="en-GB" sz="1400" dirty="0">
              <a:solidFill>
                <a:schemeClr val="bg1"/>
              </a:solidFill>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382555"/>
            <a:ext cx="10058400" cy="690465"/>
          </a:xfrm>
        </p:spPr>
        <p:txBody>
          <a:bodyPr>
            <a:noAutofit/>
          </a:bodyPr>
          <a:lstStyle/>
          <a:p>
            <a:pPr>
              <a:lnSpc>
                <a:spcPct val="150000"/>
              </a:lnSpc>
            </a:pPr>
            <a:r>
              <a:rPr lang="en-GB" sz="1800" b="1" u="sng" dirty="0" smtClean="0">
                <a:solidFill>
                  <a:schemeClr val="bg1"/>
                </a:solidFill>
                <a:latin typeface="Arial" pitchFamily="34" charset="0"/>
                <a:cs typeface="Arial" pitchFamily="34" charset="0"/>
              </a:rPr>
              <a:t>International and UK’s frameworks and policies</a:t>
            </a:r>
            <a:r>
              <a:rPr lang="en-GB" sz="1800" dirty="0" smtClean="0">
                <a:solidFill>
                  <a:schemeClr val="bg1"/>
                </a:solidFill>
                <a:latin typeface="Arial" pitchFamily="34" charset="0"/>
                <a:cs typeface="Arial" pitchFamily="34" charset="0"/>
              </a:rPr>
              <a:t>		</a:t>
            </a:r>
            <a:endParaRPr lang="en-GB" sz="1800" dirty="0"/>
          </a:p>
        </p:txBody>
      </p:sp>
      <p:sp>
        <p:nvSpPr>
          <p:cNvPr id="3" name="Text Placeholder 2"/>
          <p:cNvSpPr>
            <a:spLocks noGrp="1"/>
          </p:cNvSpPr>
          <p:nvPr>
            <p:ph type="body" idx="1"/>
          </p:nvPr>
        </p:nvSpPr>
        <p:spPr>
          <a:xfrm>
            <a:off x="497599" y="1166327"/>
            <a:ext cx="11119013" cy="5169159"/>
          </a:xfrm>
        </p:spPr>
        <p:txBody>
          <a:bodyPr>
            <a:normAutofit/>
          </a:bodyPr>
          <a:lstStyle/>
          <a:p>
            <a:pPr algn="just">
              <a:lnSpc>
                <a:spcPct val="150000"/>
              </a:lnSpc>
            </a:pPr>
            <a:r>
              <a:rPr lang="en-GB" sz="1800" b="1" u="sng" dirty="0" smtClean="0">
                <a:solidFill>
                  <a:schemeClr val="bg1"/>
                </a:solidFill>
                <a:latin typeface="Arial" pitchFamily="34" charset="0"/>
                <a:cs typeface="Arial" pitchFamily="34" charset="0"/>
              </a:rPr>
              <a:t>International Framework</a:t>
            </a:r>
            <a:r>
              <a:rPr lang="en-GB" sz="1400" dirty="0" smtClean="0">
                <a:solidFill>
                  <a:schemeClr val="bg1"/>
                </a:solidFill>
                <a:latin typeface="Arial" pitchFamily="34" charset="0"/>
                <a:cs typeface="Arial" pitchFamily="34" charset="0"/>
              </a:rPr>
              <a:t>: 													(Logos World, 2026)</a:t>
            </a:r>
          </a:p>
          <a:p>
            <a:pPr algn="just">
              <a:lnSpc>
                <a:spcPct val="150000"/>
              </a:lnSpc>
            </a:pPr>
            <a:r>
              <a:rPr lang="en-GB" sz="1400" dirty="0" smtClean="0">
                <a:solidFill>
                  <a:schemeClr val="bg1"/>
                </a:solidFill>
                <a:latin typeface="Arial" pitchFamily="34" charset="0"/>
                <a:cs typeface="Arial" pitchFamily="34" charset="0"/>
              </a:rPr>
              <a:t>A) World Health Organization (WHO), Health in All Policies (</a:t>
            </a:r>
            <a:r>
              <a:rPr lang="en-GB" sz="1400" dirty="0" err="1" smtClean="0">
                <a:solidFill>
                  <a:schemeClr val="bg1"/>
                </a:solidFill>
                <a:latin typeface="Arial" pitchFamily="34" charset="0"/>
                <a:cs typeface="Arial" pitchFamily="34" charset="0"/>
              </a:rPr>
              <a:t>HiAP</a:t>
            </a:r>
            <a:r>
              <a:rPr lang="en-GB" sz="1400" dirty="0" smtClean="0">
                <a:solidFill>
                  <a:schemeClr val="bg1"/>
                </a:solidFill>
                <a:latin typeface="Arial" pitchFamily="34" charset="0"/>
                <a:cs typeface="Arial" pitchFamily="34" charset="0"/>
              </a:rPr>
              <a:t>)</a:t>
            </a:r>
          </a:p>
          <a:p>
            <a:pPr algn="just">
              <a:lnSpc>
                <a:spcPct val="150000"/>
              </a:lnSpc>
            </a:pPr>
            <a:r>
              <a:rPr lang="en-GB" sz="1400" dirty="0" smtClean="0">
                <a:solidFill>
                  <a:schemeClr val="bg1"/>
                </a:solidFill>
                <a:latin typeface="Arial" pitchFamily="34" charset="0"/>
                <a:cs typeface="Arial" pitchFamily="34" charset="0"/>
              </a:rPr>
              <a:t>This framework encourages governments to consider health impacts across all sectors, not just healthcare. Policies in areas like treatment, housing, education and environment must integrate health considerations (WHO, 2026).</a:t>
            </a:r>
          </a:p>
          <a:p>
            <a:pPr algn="just">
              <a:lnSpc>
                <a:spcPct val="150000"/>
              </a:lnSpc>
            </a:pPr>
            <a:r>
              <a:rPr lang="en-GB" sz="1400" dirty="0" smtClean="0">
                <a:solidFill>
                  <a:schemeClr val="bg1"/>
                </a:solidFill>
                <a:latin typeface="Arial" pitchFamily="34" charset="0"/>
                <a:cs typeface="Arial" pitchFamily="34" charset="0"/>
              </a:rPr>
              <a:t>B) United Nations Sustainable Development Goals (SDGs)</a:t>
            </a:r>
          </a:p>
          <a:p>
            <a:pPr algn="just">
              <a:lnSpc>
                <a:spcPct val="150000"/>
              </a:lnSpc>
            </a:pPr>
            <a:r>
              <a:rPr lang="en-GB" sz="1400" dirty="0" smtClean="0">
                <a:solidFill>
                  <a:schemeClr val="bg1"/>
                </a:solidFill>
                <a:latin typeface="Arial" pitchFamily="34" charset="0"/>
                <a:cs typeface="Arial" pitchFamily="34" charset="0"/>
              </a:rPr>
              <a:t>SDG3 (Good Health and Wellbeing) guides health systems to integrate prevention, wellbeing and equity while other SDGs (clean water, climate action, reduced inequalities) influences social determinants of health (United Nation digital  library, 2015). </a:t>
            </a:r>
          </a:p>
          <a:p>
            <a:pPr algn="just">
              <a:lnSpc>
                <a:spcPct val="150000"/>
              </a:lnSpc>
            </a:pPr>
            <a:endParaRPr lang="en-GB" sz="1400" dirty="0" smtClean="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084767" y="5850294"/>
            <a:ext cx="420677" cy="398106"/>
          </a:xfrm>
        </p:spPr>
        <p:txBody>
          <a:bodyPr/>
          <a:lstStyle/>
          <a:p>
            <a:fld id="{9F1F8E63-D4E6-420C-B763-C5977E96A00A}" type="slidenum">
              <a:rPr lang="en-GB" sz="1400" smtClean="0">
                <a:solidFill>
                  <a:schemeClr val="bg1"/>
                </a:solidFill>
                <a:latin typeface="Arial" pitchFamily="34" charset="0"/>
                <a:cs typeface="Arial" pitchFamily="34" charset="0"/>
              </a:rPr>
              <a:pPr/>
              <a:t>14</a:t>
            </a:fld>
            <a:endParaRPr lang="en-GB" sz="1400" dirty="0">
              <a:solidFill>
                <a:schemeClr val="bg1"/>
              </a:solidFill>
              <a:latin typeface="Arial" pitchFamily="34" charset="0"/>
              <a:cs typeface="Arial" pitchFamily="34" charset="0"/>
            </a:endParaRPr>
          </a:p>
        </p:txBody>
      </p:sp>
      <p:pic>
        <p:nvPicPr>
          <p:cNvPr id="5" name="Picture 2" descr="World Health Organization (WHO) - data.org">
            <a:extLst>
              <a:ext uri="{FF2B5EF4-FFF2-40B4-BE49-F238E27FC236}">
                <a16:creationId xmlns:a16="http://schemas.microsoft.com/office/drawing/2014/main" xmlns="" id="{B256C472-29DA-2239-54FA-4E5DD9FD4030}"/>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8621487" y="310900"/>
            <a:ext cx="2951584" cy="1807148"/>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066106" y="5859624"/>
            <a:ext cx="439339" cy="388776"/>
          </a:xfrm>
        </p:spPr>
        <p:txBody>
          <a:bodyPr/>
          <a:lstStyle/>
          <a:p>
            <a:fld id="{9F1F8E63-D4E6-420C-B763-C5977E96A00A}" type="slidenum">
              <a:rPr lang="en-GB" sz="1400" smtClean="0">
                <a:solidFill>
                  <a:schemeClr val="bg1"/>
                </a:solidFill>
                <a:latin typeface="Arial" pitchFamily="34" charset="0"/>
                <a:cs typeface="Arial" pitchFamily="34" charset="0"/>
              </a:rPr>
              <a:pPr/>
              <a:t>15</a:t>
            </a:fld>
            <a:endParaRPr lang="en-GB" sz="1400" dirty="0">
              <a:solidFill>
                <a:schemeClr val="bg1"/>
              </a:solidFill>
              <a:latin typeface="Arial" pitchFamily="34" charset="0"/>
              <a:cs typeface="Arial" pitchFamily="34" charset="0"/>
            </a:endParaRPr>
          </a:p>
        </p:txBody>
      </p:sp>
      <p:sp>
        <p:nvSpPr>
          <p:cNvPr id="4" name="Rectangle 3"/>
          <p:cNvSpPr/>
          <p:nvPr/>
        </p:nvSpPr>
        <p:spPr>
          <a:xfrm>
            <a:off x="401215" y="382555"/>
            <a:ext cx="11280711" cy="6509474"/>
          </a:xfrm>
          <a:prstGeom prst="rect">
            <a:avLst/>
          </a:prstGeom>
        </p:spPr>
        <p:txBody>
          <a:bodyPr wrap="square">
            <a:spAutoFit/>
          </a:bodyPr>
          <a:lstStyle/>
          <a:p>
            <a:r>
              <a:rPr lang="en-GB" b="1" u="sng" dirty="0" smtClean="0">
                <a:solidFill>
                  <a:schemeClr val="bg1"/>
                </a:solidFill>
                <a:latin typeface="Arial" pitchFamily="34" charset="0"/>
                <a:cs typeface="Arial" pitchFamily="34" charset="0"/>
              </a:rPr>
              <a:t>Policies and legislation on free diabetes treatment in the UK</a:t>
            </a:r>
          </a:p>
          <a:p>
            <a:pPr algn="just">
              <a:lnSpc>
                <a:spcPct val="150000"/>
              </a:lnSpc>
            </a:pPr>
            <a:r>
              <a:rPr lang="en-GB" sz="1400" dirty="0" smtClean="0">
                <a:solidFill>
                  <a:schemeClr val="bg1"/>
                </a:solidFill>
                <a:latin typeface="Arial" pitchFamily="34" charset="0"/>
                <a:cs typeface="Arial" pitchFamily="34" charset="0"/>
              </a:rPr>
              <a:t>People with diabetes in UK are entitled to free treatment through NHS medical exemption. Several policies and laws support this entitlement.</a:t>
            </a:r>
          </a:p>
          <a:p>
            <a:pPr marL="342900" indent="-342900" algn="just">
              <a:lnSpc>
                <a:spcPct val="150000"/>
              </a:lnSpc>
              <a:buAutoNum type="alphaUcParenR"/>
            </a:pPr>
            <a:r>
              <a:rPr lang="en-GB" sz="1400" dirty="0" smtClean="0">
                <a:solidFill>
                  <a:schemeClr val="bg1"/>
                </a:solidFill>
                <a:latin typeface="Arial" pitchFamily="34" charset="0"/>
                <a:cs typeface="Arial" pitchFamily="34" charset="0"/>
              </a:rPr>
              <a:t>National Health Services Act 2006</a:t>
            </a:r>
          </a:p>
          <a:p>
            <a:pPr marL="342900" indent="-342900" algn="just">
              <a:lnSpc>
                <a:spcPct val="150000"/>
              </a:lnSpc>
            </a:pPr>
            <a:r>
              <a:rPr lang="en-GB" sz="1400" dirty="0" smtClean="0">
                <a:solidFill>
                  <a:schemeClr val="bg1"/>
                </a:solidFill>
                <a:latin typeface="Arial" pitchFamily="34" charset="0"/>
                <a:cs typeface="Arial" pitchFamily="34" charset="0"/>
              </a:rPr>
              <a:t>Under this act, NHs has duty to provide healthcare services, including treatment including diagnosis and treatment of diabetes</a:t>
            </a:r>
          </a:p>
          <a:p>
            <a:pPr marL="342900" indent="-342900" algn="just">
              <a:lnSpc>
                <a:spcPct val="150000"/>
              </a:lnSpc>
            </a:pPr>
            <a:r>
              <a:rPr lang="en-GB" sz="1400" dirty="0" smtClean="0">
                <a:solidFill>
                  <a:schemeClr val="bg1"/>
                </a:solidFill>
                <a:latin typeface="Arial" pitchFamily="34" charset="0"/>
                <a:cs typeface="Arial" pitchFamily="34" charset="0"/>
              </a:rPr>
              <a:t> (Legislation.Gov.UK, 2026).</a:t>
            </a:r>
          </a:p>
          <a:p>
            <a:pPr marL="342900" indent="-342900" algn="just">
              <a:lnSpc>
                <a:spcPct val="150000"/>
              </a:lnSpc>
            </a:pPr>
            <a:r>
              <a:rPr lang="en-GB" sz="1400" dirty="0" smtClean="0">
                <a:solidFill>
                  <a:schemeClr val="bg1"/>
                </a:solidFill>
                <a:latin typeface="Arial" pitchFamily="34" charset="0"/>
                <a:cs typeface="Arial" pitchFamily="34" charset="0"/>
              </a:rPr>
              <a:t>B) NHS free prescription, medical exemption</a:t>
            </a:r>
          </a:p>
          <a:p>
            <a:pPr marL="342900" indent="-342900" algn="just">
              <a:lnSpc>
                <a:spcPct val="150000"/>
              </a:lnSpc>
            </a:pPr>
            <a:r>
              <a:rPr lang="en-GB" sz="1400" dirty="0" smtClean="0">
                <a:solidFill>
                  <a:schemeClr val="bg1"/>
                </a:solidFill>
                <a:latin typeface="Arial" pitchFamily="34" charset="0"/>
                <a:cs typeface="Arial" pitchFamily="34" charset="0"/>
              </a:rPr>
              <a:t>Diabetic people are entitled to free prescription through NHS medical exemption certificate (Diabetes UK, no date).</a:t>
            </a:r>
          </a:p>
          <a:p>
            <a:pPr marL="342900" indent="-342900" algn="just">
              <a:lnSpc>
                <a:spcPct val="150000"/>
              </a:lnSpc>
            </a:pPr>
            <a:r>
              <a:rPr lang="en-GB" sz="1400" dirty="0" smtClean="0">
                <a:solidFill>
                  <a:schemeClr val="bg1"/>
                </a:solidFill>
                <a:latin typeface="Arial" pitchFamily="34" charset="0"/>
                <a:cs typeface="Arial" pitchFamily="34" charset="0"/>
              </a:rPr>
              <a:t>C) National Institute for Health and Care Excellence Clinical Guidelines</a:t>
            </a:r>
          </a:p>
          <a:p>
            <a:pPr marL="342900" indent="-342900" algn="just">
              <a:lnSpc>
                <a:spcPct val="150000"/>
              </a:lnSpc>
            </a:pPr>
            <a:r>
              <a:rPr lang="en-GB" sz="1400" dirty="0" smtClean="0">
                <a:solidFill>
                  <a:schemeClr val="bg1"/>
                </a:solidFill>
                <a:latin typeface="Arial" pitchFamily="34" charset="0"/>
                <a:cs typeface="Arial" pitchFamily="34" charset="0"/>
              </a:rPr>
              <a:t>Align with SDG3 directly or indirectly: </a:t>
            </a:r>
          </a:p>
          <a:p>
            <a:pPr marL="342900" indent="-342900" algn="just">
              <a:lnSpc>
                <a:spcPct val="150000"/>
              </a:lnSpc>
            </a:pPr>
            <a:r>
              <a:rPr lang="en-GB" sz="1400" dirty="0" smtClean="0">
                <a:solidFill>
                  <a:schemeClr val="bg1"/>
                </a:solidFill>
                <a:latin typeface="Arial" pitchFamily="34" charset="0"/>
                <a:cs typeface="Arial" pitchFamily="34" charset="0"/>
              </a:rPr>
              <a:t>NICE Quality Standards QS209 and NG28 provides guidelines about diabetes care including individual treatment plans, Access to insulin and</a:t>
            </a:r>
          </a:p>
          <a:p>
            <a:pPr marL="342900" indent="-342900" algn="just">
              <a:lnSpc>
                <a:spcPct val="150000"/>
              </a:lnSpc>
            </a:pPr>
            <a:r>
              <a:rPr lang="en-GB" sz="1400" dirty="0" smtClean="0">
                <a:solidFill>
                  <a:schemeClr val="bg1"/>
                </a:solidFill>
                <a:latin typeface="Arial" pitchFamily="34" charset="0"/>
                <a:cs typeface="Arial" pitchFamily="34" charset="0"/>
              </a:rPr>
              <a:t>medication therapy, structured educational programmes about diabetes, monitoring and care and access to technologies such as CGM</a:t>
            </a:r>
          </a:p>
          <a:p>
            <a:pPr marL="342900" indent="-342900" algn="just">
              <a:lnSpc>
                <a:spcPct val="150000"/>
              </a:lnSpc>
            </a:pPr>
            <a:r>
              <a:rPr lang="en-GB" sz="1400" dirty="0" smtClean="0">
                <a:solidFill>
                  <a:schemeClr val="bg1"/>
                </a:solidFill>
                <a:latin typeface="Arial" pitchFamily="34" charset="0"/>
                <a:cs typeface="Arial" pitchFamily="34" charset="0"/>
              </a:rPr>
              <a:t>devices (</a:t>
            </a:r>
            <a:r>
              <a:rPr lang="en-GB" sz="1400" dirty="0" err="1" smtClean="0">
                <a:solidFill>
                  <a:schemeClr val="bg1"/>
                </a:solidFill>
                <a:latin typeface="Arial" pitchFamily="34" charset="0"/>
                <a:cs typeface="Arial" pitchFamily="34" charset="0"/>
              </a:rPr>
              <a:t>Libre</a:t>
            </a:r>
            <a:r>
              <a:rPr lang="en-GB" sz="1400" dirty="0" smtClean="0">
                <a:solidFill>
                  <a:schemeClr val="bg1"/>
                </a:solidFill>
                <a:latin typeface="Arial" pitchFamily="34" charset="0"/>
                <a:cs typeface="Arial" pitchFamily="34" charset="0"/>
              </a:rPr>
              <a:t>, </a:t>
            </a:r>
            <a:r>
              <a:rPr lang="en-GB" sz="1400" dirty="0" err="1" smtClean="0">
                <a:solidFill>
                  <a:schemeClr val="bg1"/>
                </a:solidFill>
                <a:latin typeface="Arial" pitchFamily="34" charset="0"/>
                <a:cs typeface="Arial" pitchFamily="34" charset="0"/>
              </a:rPr>
              <a:t>Dexcom</a:t>
            </a:r>
            <a:r>
              <a:rPr lang="en-GB" sz="1400" dirty="0" smtClean="0">
                <a:solidFill>
                  <a:schemeClr val="bg1"/>
                </a:solidFill>
                <a:latin typeface="Arial" pitchFamily="34" charset="0"/>
                <a:cs typeface="Arial" pitchFamily="34" charset="0"/>
              </a:rPr>
              <a:t>) for eligible patients (NICE, 2023).</a:t>
            </a:r>
          </a:p>
          <a:p>
            <a:pPr marL="342900" indent="-342900" algn="just">
              <a:lnSpc>
                <a:spcPct val="150000"/>
              </a:lnSpc>
            </a:pPr>
            <a:r>
              <a:rPr lang="en-GB" sz="1400" dirty="0" smtClean="0">
                <a:solidFill>
                  <a:schemeClr val="bg1"/>
                </a:solidFill>
                <a:latin typeface="Arial" pitchFamily="34" charset="0"/>
                <a:cs typeface="Arial" pitchFamily="34" charset="0"/>
              </a:rPr>
              <a:t>D) NHS Long Term Plan 2019          (Gov.UK, 2019)</a:t>
            </a:r>
          </a:p>
          <a:p>
            <a:pPr marL="342900" indent="-342900" algn="just">
              <a:lnSpc>
                <a:spcPct val="150000"/>
              </a:lnSpc>
            </a:pPr>
            <a:r>
              <a:rPr lang="en-GB" sz="1400" dirty="0" smtClean="0">
                <a:solidFill>
                  <a:schemeClr val="bg1"/>
                </a:solidFill>
                <a:latin typeface="Arial" pitchFamily="34" charset="0"/>
                <a:cs typeface="Arial" pitchFamily="34" charset="0"/>
              </a:rPr>
              <a:t>E) Equality Act 2010                         (Legislation.gov.uk, 2010)</a:t>
            </a:r>
          </a:p>
          <a:p>
            <a:pPr marL="342900" indent="-342900" algn="just">
              <a:lnSpc>
                <a:spcPct val="150000"/>
              </a:lnSpc>
            </a:pPr>
            <a:r>
              <a:rPr lang="en-GB" sz="1400" dirty="0" smtClean="0">
                <a:solidFill>
                  <a:schemeClr val="bg1"/>
                </a:solidFill>
                <a:latin typeface="Arial" pitchFamily="34" charset="0"/>
                <a:cs typeface="Arial" pitchFamily="34" charset="0"/>
              </a:rPr>
              <a:t>F) Health and Social Care Act 2012    (Legislation.gov.uk, 2012)</a:t>
            </a:r>
          </a:p>
          <a:p>
            <a:pPr marL="342900" indent="-342900" algn="just">
              <a:lnSpc>
                <a:spcPct val="150000"/>
              </a:lnSpc>
            </a:pPr>
            <a:r>
              <a:rPr lang="en-GB" sz="1400" dirty="0" smtClean="0">
                <a:solidFill>
                  <a:schemeClr val="bg1"/>
                </a:solidFill>
                <a:latin typeface="Arial" pitchFamily="34" charset="0"/>
                <a:cs typeface="Arial" pitchFamily="34" charset="0"/>
              </a:rPr>
              <a:t>G) Care Act 2014 			(Legislation.gov.uk, 2014)</a:t>
            </a:r>
          </a:p>
          <a:p>
            <a:pPr marL="342900" indent="-342900" algn="just">
              <a:lnSpc>
                <a:spcPct val="150000"/>
              </a:lnSpc>
            </a:pPr>
            <a:r>
              <a:rPr lang="en-GB" sz="1400" dirty="0" smtClean="0">
                <a:solidFill>
                  <a:schemeClr val="bg1"/>
                </a:solidFill>
                <a:latin typeface="Arial" pitchFamily="34" charset="0"/>
                <a:cs typeface="Arial" pitchFamily="34" charset="0"/>
              </a:rPr>
              <a:t>H) Children Act 2004 			(Legislation.gov.uk, 2004)</a:t>
            </a:r>
          </a:p>
          <a:p>
            <a:pPr marL="400050" indent="-400050" algn="just">
              <a:lnSpc>
                <a:spcPct val="150000"/>
              </a:lnSpc>
            </a:pPr>
            <a:r>
              <a:rPr lang="en-GB" sz="1400" dirty="0" smtClean="0">
                <a:solidFill>
                  <a:schemeClr val="bg1"/>
                </a:solidFill>
                <a:latin typeface="Arial" pitchFamily="34" charset="0"/>
                <a:cs typeface="Arial" pitchFamily="34" charset="0"/>
              </a:rPr>
              <a:t>I) Public Health 9Control of Disease) Act 1984      (Legislation.gov.uk)</a:t>
            </a:r>
          </a:p>
          <a:p>
            <a:pPr marL="400050" indent="-400050" algn="just">
              <a:lnSpc>
                <a:spcPct val="150000"/>
              </a:lnSpc>
            </a:pPr>
            <a:r>
              <a:rPr lang="en-GB" sz="1400" dirty="0" smtClean="0">
                <a:solidFill>
                  <a:schemeClr val="bg1"/>
                </a:solidFill>
                <a:latin typeface="Arial" pitchFamily="34" charset="0"/>
                <a:cs typeface="Arial" pitchFamily="34" charset="0"/>
              </a:rPr>
              <a:t>J) Mental Health Act 1983 (amended 2007)    (NHS, 2026)</a:t>
            </a:r>
          </a:p>
          <a:p>
            <a:pPr marL="400050" indent="-400050" algn="just">
              <a:lnSpc>
                <a:spcPct val="150000"/>
              </a:lnSpc>
            </a:pPr>
            <a:endParaRPr lang="en-GB" sz="1400" dirty="0" smtClean="0">
              <a:solidFill>
                <a:schemeClr val="bg1"/>
              </a:solidFill>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20" y="213360"/>
            <a:ext cx="11236960" cy="406400"/>
          </a:xfrm>
        </p:spPr>
        <p:txBody>
          <a:bodyPr>
            <a:normAutofit fontScale="90000"/>
          </a:bodyPr>
          <a:lstStyle/>
          <a:p>
            <a:pPr algn="just">
              <a:lnSpc>
                <a:spcPct val="150000"/>
              </a:lnSpc>
            </a:pPr>
            <a:r>
              <a:rPr lang="en-GB" sz="2000" b="1" u="sng" dirty="0" smtClean="0">
                <a:solidFill>
                  <a:schemeClr val="bg1"/>
                </a:solidFill>
                <a:latin typeface="Arial" pitchFamily="34" charset="0"/>
                <a:cs typeface="Arial" pitchFamily="34" charset="0"/>
              </a:rPr>
              <a:t>The Health Belief Model (HBM)</a:t>
            </a:r>
            <a:endParaRPr lang="en-GB" sz="2000" b="1" u="sng" dirty="0">
              <a:solidFill>
                <a:schemeClr val="bg1"/>
              </a:solidFill>
              <a:latin typeface="Arial" pitchFamily="34" charset="0"/>
              <a:cs typeface="Arial" pitchFamily="34" charset="0"/>
            </a:endParaRPr>
          </a:p>
        </p:txBody>
      </p:sp>
      <p:sp>
        <p:nvSpPr>
          <p:cNvPr id="3" name="Text Placeholder 2"/>
          <p:cNvSpPr>
            <a:spLocks noGrp="1"/>
          </p:cNvSpPr>
          <p:nvPr>
            <p:ph type="body" idx="1"/>
          </p:nvPr>
        </p:nvSpPr>
        <p:spPr>
          <a:xfrm>
            <a:off x="508000" y="640080"/>
            <a:ext cx="11226800" cy="5679440"/>
          </a:xfrm>
        </p:spPr>
        <p:txBody>
          <a:bodyPr>
            <a:normAutofit lnSpcReduction="10000"/>
          </a:bodyPr>
          <a:lstStyle/>
          <a:p>
            <a:pPr algn="just">
              <a:lnSpc>
                <a:spcPct val="150000"/>
              </a:lnSpc>
            </a:pPr>
            <a:r>
              <a:rPr lang="en-GB" sz="1400" dirty="0" smtClean="0">
                <a:solidFill>
                  <a:schemeClr val="bg1"/>
                </a:solidFill>
                <a:latin typeface="Arial" pitchFamily="34" charset="0"/>
                <a:cs typeface="Arial" pitchFamily="34" charset="0"/>
              </a:rPr>
              <a:t>The Health Belief Model (HBM) is widely used to explain that why individual engage</a:t>
            </a:r>
          </a:p>
          <a:p>
            <a:pPr algn="just">
              <a:lnSpc>
                <a:spcPct val="150000"/>
              </a:lnSpc>
            </a:pPr>
            <a:r>
              <a:rPr lang="en-GB" sz="1400" dirty="0" smtClean="0">
                <a:solidFill>
                  <a:schemeClr val="bg1"/>
                </a:solidFill>
                <a:latin typeface="Arial" pitchFamily="34" charset="0"/>
                <a:cs typeface="Arial" pitchFamily="34" charset="0"/>
              </a:rPr>
              <a:t>in preventative health behaviours. It suggests that behaviour change depends on the </a:t>
            </a:r>
          </a:p>
          <a:p>
            <a:pPr algn="just">
              <a:lnSpc>
                <a:spcPct val="150000"/>
              </a:lnSpc>
            </a:pPr>
            <a:r>
              <a:rPr lang="en-GB" sz="1400" dirty="0" smtClean="0">
                <a:solidFill>
                  <a:schemeClr val="bg1"/>
                </a:solidFill>
                <a:latin typeface="Arial" pitchFamily="34" charset="0"/>
                <a:cs typeface="Arial" pitchFamily="34" charset="0"/>
              </a:rPr>
              <a:t>follow perceptions: </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Perceived Susceptibility: Individual are informed that the high blood glucose level </a:t>
            </a:r>
          </a:p>
          <a:p>
            <a:pPr algn="just">
              <a:lnSpc>
                <a:spcPct val="150000"/>
              </a:lnSpc>
            </a:pPr>
            <a:r>
              <a:rPr lang="en-GB" sz="1400" dirty="0" smtClean="0">
                <a:solidFill>
                  <a:schemeClr val="bg1"/>
                </a:solidFill>
                <a:latin typeface="Arial" pitchFamily="34" charset="0"/>
                <a:cs typeface="Arial" pitchFamily="34" charset="0"/>
              </a:rPr>
              <a:t>will increase risk of diabetes type 2.</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Perceived Severity: Health care professionals explain consequences, such as:                                     (</a:t>
            </a:r>
            <a:r>
              <a:rPr lang="en-GB" sz="1400" dirty="0" err="1" smtClean="0">
                <a:solidFill>
                  <a:schemeClr val="bg1"/>
                </a:solidFill>
                <a:latin typeface="Arial" pitchFamily="34" charset="0"/>
                <a:cs typeface="Arial" pitchFamily="34" charset="0"/>
              </a:rPr>
              <a:t>Wikiversity</a:t>
            </a:r>
            <a:r>
              <a:rPr lang="en-GB" sz="1400" dirty="0" smtClean="0">
                <a:solidFill>
                  <a:schemeClr val="bg1"/>
                </a:solidFill>
                <a:latin typeface="Arial" pitchFamily="34" charset="0"/>
                <a:cs typeface="Arial" pitchFamily="34" charset="0"/>
              </a:rPr>
              <a:t>, 2013)</a:t>
            </a:r>
          </a:p>
          <a:p>
            <a:pPr algn="just">
              <a:lnSpc>
                <a:spcPct val="150000"/>
              </a:lnSpc>
            </a:pPr>
            <a:r>
              <a:rPr lang="en-GB" sz="1400" dirty="0" smtClean="0">
                <a:solidFill>
                  <a:schemeClr val="bg1"/>
                </a:solidFill>
                <a:latin typeface="Arial" pitchFamily="34" charset="0"/>
                <a:cs typeface="Arial" pitchFamily="34" charset="0"/>
              </a:rPr>
              <a:t>Kidney failure, reduced quality of life, heart disease, blindness and neuropathy.</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Perceived Benefits: participants learn that lifestyle changes can reduce diabetes risk, Improve fitness and wellbeing and increase energy level.</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Perceived Barriers: common barriers, such as: lack of time, work commitments, travel difficulties and low motivation.</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Cues in Action: Triggers encouraging participation, including GP referral, NHS invitation letters, blood results and public health campaigns. Individuals should take preventive actions.</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Self Efficacy: The programme develops confidence through: goal setting, coaching, peer support. High self efficacy increases the likelihood of sustainable lifestyle changes (McManus et al., 2022).</a:t>
            </a:r>
            <a:endParaRPr lang="en-GB" sz="14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15040" y="5811520"/>
            <a:ext cx="390405" cy="436880"/>
          </a:xfrm>
        </p:spPr>
        <p:txBody>
          <a:bodyPr/>
          <a:lstStyle/>
          <a:p>
            <a:fld id="{9F1F8E63-D4E6-420C-B763-C5977E96A00A}" type="slidenum">
              <a:rPr lang="en-GB" sz="1400" smtClean="0">
                <a:solidFill>
                  <a:schemeClr val="bg1"/>
                </a:solidFill>
                <a:latin typeface="Arial" pitchFamily="34" charset="0"/>
                <a:cs typeface="Arial" pitchFamily="34" charset="0"/>
              </a:rPr>
              <a:pPr/>
              <a:t>16</a:t>
            </a:fld>
            <a:endParaRPr lang="en-GB" sz="1400" dirty="0">
              <a:solidFill>
                <a:schemeClr val="bg1"/>
              </a:solidFill>
              <a:latin typeface="Arial" pitchFamily="34" charset="0"/>
              <a:cs typeface="Arial" pitchFamily="34" charset="0"/>
            </a:endParaRPr>
          </a:p>
        </p:txBody>
      </p:sp>
      <p:pic>
        <p:nvPicPr>
          <p:cNvPr id="5" name="Picture 4" descr="Understanding The Health Belief Model">
            <a:extLst>
              <a:ext uri="{FF2B5EF4-FFF2-40B4-BE49-F238E27FC236}">
                <a16:creationId xmlns="" xmlns:a16="http://schemas.microsoft.com/office/drawing/2014/main" xmlns:lc="http://schemas.openxmlformats.org/drawingml/2006/lockedCanvas" id="{64C3D4D2-BE0B-47C1-B7DD-D5753259FD20}"/>
              </a:ext>
            </a:extLst>
          </p:cNvPr>
          <p:cNvPicPr>
            <a:picLocks noGrp="1" noChangeAspect="1" noChangeArrowheads="1"/>
          </p:cNvPicPr>
          <p:nvPr/>
        </p:nvPicPr>
        <p:blipFill rotWithShape="1">
          <a:blip r:embed="rId2" cstate="print">
            <a:extLst>
              <a:ext uri="{28A0092B-C50C-407E-A947-70E740481C1C}">
                <a14:useLocalDpi xmlns="" xmlns:a14="http://schemas.microsoft.com/office/drawing/2010/main" xmlns:lc="http://schemas.openxmlformats.org/drawingml/2006/lockedCanvas" val="0"/>
              </a:ext>
            </a:extLst>
          </a:blip>
          <a:srcRect t="12724" b="5765"/>
          <a:stretch/>
        </p:blipFill>
        <p:spPr bwMode="auto">
          <a:xfrm>
            <a:off x="7437120" y="711849"/>
            <a:ext cx="4234082" cy="1960231"/>
          </a:xfrm>
          <a:prstGeom prst="rect">
            <a:avLst/>
          </a:prstGeom>
          <a:noFill/>
          <a:extLst>
            <a:ext uri="{909E8E84-426E-40DD-AFC4-6F175D3DCCD1}">
              <a14:hiddenFill xmlns="" xmlns:a14="http://schemas.microsoft.com/office/drawing/2010/main" xmlns:lc="http://schemas.openxmlformats.org/drawingml/2006/lockedCanvas">
                <a:solidFill>
                  <a:srgbClr val="FFFFFF"/>
                </a:solidFill>
              </a14:hiddenFill>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084560" y="5821680"/>
            <a:ext cx="420885" cy="426720"/>
          </a:xfrm>
        </p:spPr>
        <p:txBody>
          <a:bodyPr/>
          <a:lstStyle/>
          <a:p>
            <a:fld id="{9F1F8E63-D4E6-420C-B763-C5977E96A00A}" type="slidenum">
              <a:rPr lang="en-GB" sz="1400" smtClean="0">
                <a:solidFill>
                  <a:schemeClr val="bg1"/>
                </a:solidFill>
                <a:latin typeface="Arial" pitchFamily="34" charset="0"/>
                <a:cs typeface="Arial" pitchFamily="34" charset="0"/>
              </a:rPr>
              <a:pPr/>
              <a:t>17</a:t>
            </a:fld>
            <a:endParaRPr lang="en-GB" sz="1400" dirty="0">
              <a:solidFill>
                <a:schemeClr val="bg1"/>
              </a:solidFill>
              <a:latin typeface="Arial" pitchFamily="34" charset="0"/>
              <a:cs typeface="Arial" pitchFamily="34" charset="0"/>
            </a:endParaRPr>
          </a:p>
        </p:txBody>
      </p:sp>
      <p:sp>
        <p:nvSpPr>
          <p:cNvPr id="3" name="Rectangle 2"/>
          <p:cNvSpPr/>
          <p:nvPr/>
        </p:nvSpPr>
        <p:spPr>
          <a:xfrm>
            <a:off x="375920" y="325120"/>
            <a:ext cx="11460480" cy="5863144"/>
          </a:xfrm>
          <a:prstGeom prst="rect">
            <a:avLst/>
          </a:prstGeom>
        </p:spPr>
        <p:txBody>
          <a:bodyPr wrap="square">
            <a:spAutoFit/>
          </a:bodyPr>
          <a:lstStyle/>
          <a:p>
            <a:r>
              <a:rPr lang="en-GB" b="1" u="sng" dirty="0" smtClean="0">
                <a:solidFill>
                  <a:schemeClr val="bg1"/>
                </a:solidFill>
                <a:latin typeface="Arial" pitchFamily="34" charset="0"/>
                <a:cs typeface="Arial" pitchFamily="34" charset="0"/>
              </a:rPr>
              <a:t>Quantitative and qualitative evidences of diabetes Preventive programme</a:t>
            </a:r>
          </a:p>
          <a:p>
            <a:pPr algn="just">
              <a:lnSpc>
                <a:spcPct val="150000"/>
              </a:lnSpc>
            </a:pPr>
            <a:r>
              <a:rPr lang="en-GB" sz="1400" dirty="0" smtClean="0">
                <a:solidFill>
                  <a:schemeClr val="bg1"/>
                </a:solidFill>
                <a:latin typeface="Arial" pitchFamily="34" charset="0"/>
                <a:cs typeface="Arial" pitchFamily="34" charset="0"/>
              </a:rPr>
              <a:t>The planning of DPP closely reflects the assumptions of HBM and strong alignment with SDG3.  people are likely to change their behaviour when they understand the risk, believe diabetes is serious and feel capable to adopt changes. </a:t>
            </a: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r>
              <a:rPr lang="en-GB" sz="1400" dirty="0" smtClean="0">
                <a:solidFill>
                  <a:schemeClr val="bg1"/>
                </a:solidFill>
                <a:latin typeface="Arial" pitchFamily="34" charset="0"/>
                <a:cs typeface="Arial" pitchFamily="34" charset="0"/>
              </a:rPr>
              <a:t>                                                                                                                                                   (Very Well mind, 2026)</a:t>
            </a:r>
          </a:p>
        </p:txBody>
      </p:sp>
      <p:graphicFrame>
        <p:nvGraphicFramePr>
          <p:cNvPr id="4" name="Table 3"/>
          <p:cNvGraphicFramePr>
            <a:graphicFrameLocks noGrp="1"/>
          </p:cNvGraphicFramePr>
          <p:nvPr/>
        </p:nvGraphicFramePr>
        <p:xfrm>
          <a:off x="1920240" y="2021840"/>
          <a:ext cx="8128000" cy="3093720"/>
        </p:xfrm>
        <a:graphic>
          <a:graphicData uri="http://schemas.openxmlformats.org/drawingml/2006/table">
            <a:tbl>
              <a:tblPr firstRow="1" bandRow="1">
                <a:tableStyleId>{5C22544A-7EE6-4342-B048-85BDC9FD1C3A}</a:tableStyleId>
              </a:tblPr>
              <a:tblGrid>
                <a:gridCol w="4064000"/>
                <a:gridCol w="4064000"/>
              </a:tblGrid>
              <a:tr h="426720">
                <a:tc>
                  <a:txBody>
                    <a:bodyPr/>
                    <a:lstStyle/>
                    <a:p>
                      <a:pPr algn="ctr"/>
                      <a:r>
                        <a:rPr lang="en-GB" sz="1600" b="1" dirty="0" smtClean="0">
                          <a:solidFill>
                            <a:schemeClr val="bg1"/>
                          </a:solidFill>
                          <a:latin typeface="Arial" pitchFamily="34" charset="0"/>
                          <a:cs typeface="Arial" pitchFamily="34" charset="0"/>
                        </a:rPr>
                        <a:t>Quantitative Evidence</a:t>
                      </a:r>
                      <a:endParaRPr lang="en-GB" sz="1600" dirty="0"/>
                    </a:p>
                  </a:txBody>
                  <a:tcPr/>
                </a:tc>
                <a:tc>
                  <a:txBody>
                    <a:bodyPr/>
                    <a:lstStyle/>
                    <a:p>
                      <a:pPr algn="ctr"/>
                      <a:r>
                        <a:rPr lang="en-GB" sz="1600" b="1" dirty="0" smtClean="0">
                          <a:solidFill>
                            <a:schemeClr val="bg1"/>
                          </a:solidFill>
                          <a:latin typeface="Arial" pitchFamily="34" charset="0"/>
                          <a:cs typeface="Arial" pitchFamily="34" charset="0"/>
                        </a:rPr>
                        <a:t>Qualitative Evidence</a:t>
                      </a:r>
                      <a:endParaRPr lang="en-GB" sz="1600" dirty="0"/>
                    </a:p>
                  </a:txBody>
                  <a:tcPr/>
                </a:tc>
              </a:tr>
              <a:tr h="370840">
                <a:tc>
                  <a:txBody>
                    <a:bodyPr/>
                    <a:lstStyle/>
                    <a:p>
                      <a:r>
                        <a:rPr lang="en-GB" sz="1400" dirty="0" smtClean="0">
                          <a:solidFill>
                            <a:schemeClr val="bg1"/>
                          </a:solidFill>
                          <a:latin typeface="Arial" pitchFamily="34" charset="0"/>
                          <a:cs typeface="Arial" pitchFamily="34" charset="0"/>
                        </a:rPr>
                        <a:t>324,699 people were referred</a:t>
                      </a:r>
                      <a:endParaRPr lang="en-GB" sz="1400" dirty="0"/>
                    </a:p>
                  </a:txBody>
                  <a:tcPr/>
                </a:tc>
                <a:tc>
                  <a:txBody>
                    <a:bodyPr/>
                    <a:lstStyle/>
                    <a:p>
                      <a:r>
                        <a:rPr lang="en-GB" sz="1400" dirty="0" smtClean="0">
                          <a:solidFill>
                            <a:schemeClr val="bg1"/>
                          </a:solidFill>
                          <a:latin typeface="Arial" pitchFamily="34" charset="0"/>
                          <a:cs typeface="Arial" pitchFamily="34" charset="0"/>
                        </a:rPr>
                        <a:t>Increased awareness</a:t>
                      </a:r>
                      <a:endParaRPr lang="en-GB" sz="1400" dirty="0"/>
                    </a:p>
                  </a:txBody>
                  <a:tcPr/>
                </a:tc>
              </a:tr>
              <a:tr h="370840">
                <a:tc>
                  <a:txBody>
                    <a:bodyPr/>
                    <a:lstStyle/>
                    <a:p>
                      <a:r>
                        <a:rPr lang="en-GB" sz="1400" dirty="0" smtClean="0">
                          <a:solidFill>
                            <a:schemeClr val="bg1"/>
                          </a:solidFill>
                          <a:latin typeface="Arial" pitchFamily="34" charset="0"/>
                          <a:cs typeface="Arial" pitchFamily="34" charset="0"/>
                        </a:rPr>
                        <a:t>152,294 (53%) attended initial assessment</a:t>
                      </a:r>
                      <a:endParaRPr lang="en-GB" sz="1400" dirty="0"/>
                    </a:p>
                  </a:txBody>
                  <a:tcPr/>
                </a:tc>
                <a:tc>
                  <a:txBody>
                    <a:bodyPr/>
                    <a:lstStyle/>
                    <a:p>
                      <a:r>
                        <a:rPr lang="en-GB" sz="1400" dirty="0" smtClean="0">
                          <a:solidFill>
                            <a:schemeClr val="bg1"/>
                          </a:solidFill>
                          <a:latin typeface="Arial" pitchFamily="34" charset="0"/>
                          <a:cs typeface="Arial" pitchFamily="34" charset="0"/>
                        </a:rPr>
                        <a:t>Motivation and encouragement</a:t>
                      </a:r>
                      <a:endParaRPr lang="en-GB" sz="1400" dirty="0"/>
                    </a:p>
                  </a:txBody>
                  <a:tcPr/>
                </a:tc>
              </a:tr>
              <a:tr h="370840">
                <a:tc>
                  <a:txBody>
                    <a:bodyPr/>
                    <a:lstStyle/>
                    <a:p>
                      <a:r>
                        <a:rPr lang="en-GB" sz="1400" dirty="0" smtClean="0">
                          <a:solidFill>
                            <a:schemeClr val="bg1"/>
                          </a:solidFill>
                          <a:latin typeface="Arial" pitchFamily="34" charset="0"/>
                          <a:cs typeface="Arial" pitchFamily="34" charset="0"/>
                        </a:rPr>
                        <a:t>96,442 (36%) attended at least one intervention session</a:t>
                      </a:r>
                      <a:endParaRPr lang="en-GB" sz="1400" dirty="0"/>
                    </a:p>
                  </a:txBody>
                  <a:tcPr/>
                </a:tc>
                <a:tc>
                  <a:txBody>
                    <a:bodyPr/>
                    <a:lstStyle/>
                    <a:p>
                      <a:r>
                        <a:rPr lang="en-GB" sz="1400" dirty="0" smtClean="0">
                          <a:solidFill>
                            <a:schemeClr val="bg1"/>
                          </a:solidFill>
                          <a:latin typeface="Arial" pitchFamily="34" charset="0"/>
                          <a:cs typeface="Arial" pitchFamily="34" charset="0"/>
                        </a:rPr>
                        <a:t>Enhance wellbeing</a:t>
                      </a:r>
                      <a:endParaRPr lang="en-GB" sz="1400" dirty="0"/>
                    </a:p>
                  </a:txBody>
                  <a:tcPr/>
                </a:tc>
              </a:tr>
              <a:tr h="370840">
                <a:tc>
                  <a:txBody>
                    <a:bodyPr/>
                    <a:lstStyle/>
                    <a:p>
                      <a:r>
                        <a:rPr lang="en-GB" sz="1400" dirty="0" smtClean="0">
                          <a:solidFill>
                            <a:schemeClr val="bg1"/>
                          </a:solidFill>
                          <a:latin typeface="Arial" pitchFamily="34" charset="0"/>
                          <a:cs typeface="Arial" pitchFamily="34" charset="0"/>
                        </a:rPr>
                        <a:t>About 19% completed over 60% of the programme sessions</a:t>
                      </a:r>
                      <a:endParaRPr lang="en-GB" sz="1400" dirty="0"/>
                    </a:p>
                  </a:txBody>
                  <a:tcPr/>
                </a:tc>
                <a:tc>
                  <a:txBody>
                    <a:bodyPr/>
                    <a:lstStyle/>
                    <a:p>
                      <a:r>
                        <a:rPr lang="en-GB" sz="1400" dirty="0" smtClean="0">
                          <a:latin typeface="Arial" pitchFamily="34" charset="0"/>
                          <a:cs typeface="Arial" pitchFamily="34" charset="0"/>
                        </a:rPr>
                        <a:t>Social support from facilitators</a:t>
                      </a:r>
                      <a:endParaRPr lang="en-GB" sz="1400" dirty="0">
                        <a:latin typeface="Arial" pitchFamily="34" charset="0"/>
                        <a:cs typeface="Arial" pitchFamily="34" charset="0"/>
                      </a:endParaRPr>
                    </a:p>
                  </a:txBody>
                  <a:tcPr/>
                </a:tc>
              </a:tr>
              <a:tr h="370840">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400" dirty="0" smtClean="0">
                          <a:solidFill>
                            <a:schemeClr val="bg1"/>
                          </a:solidFill>
                          <a:latin typeface="Arial" pitchFamily="34" charset="0"/>
                          <a:cs typeface="Arial" pitchFamily="34" charset="0"/>
                        </a:rPr>
                        <a:t> Average weight loss was 3.3 KG</a:t>
                      </a:r>
                    </a:p>
                    <a:p>
                      <a:endParaRPr lang="en-GB" sz="1400" dirty="0"/>
                    </a:p>
                  </a:txBody>
                  <a:tcPr/>
                </a:tc>
                <a:tc>
                  <a:txBody>
                    <a:bodyPr/>
                    <a:lstStyle/>
                    <a:p>
                      <a:r>
                        <a:rPr lang="en-GB" sz="1400" dirty="0" smtClean="0">
                          <a:latin typeface="Arial" pitchFamily="34" charset="0"/>
                          <a:cs typeface="Arial" pitchFamily="34" charset="0"/>
                        </a:rPr>
                        <a:t>Changes in lifestyle and dietary habits</a:t>
                      </a:r>
                      <a:endParaRPr lang="en-GB" sz="1400" dirty="0">
                        <a:latin typeface="Arial" pitchFamily="34" charset="0"/>
                        <a:cs typeface="Arial" pitchFamily="34" charset="0"/>
                      </a:endParaRPr>
                    </a:p>
                  </a:txBody>
                  <a:tcPr/>
                </a:tc>
              </a:tr>
              <a:tr h="370840">
                <a:tc>
                  <a:txBody>
                    <a:bodyPr/>
                    <a:lstStyle/>
                    <a:p>
                      <a:r>
                        <a:rPr lang="en-GB" sz="1400" dirty="0" smtClean="0">
                          <a:solidFill>
                            <a:schemeClr val="bg1"/>
                          </a:solidFill>
                          <a:latin typeface="Arial" pitchFamily="34" charset="0"/>
                          <a:cs typeface="Arial" pitchFamily="34" charset="0"/>
                        </a:rPr>
                        <a:t>Average reduction in HbA1C 2.04 </a:t>
                      </a:r>
                      <a:r>
                        <a:rPr lang="en-GB" sz="1400" dirty="0" err="1" smtClean="0">
                          <a:solidFill>
                            <a:schemeClr val="bg1"/>
                          </a:solidFill>
                          <a:latin typeface="Arial" pitchFamily="34" charset="0"/>
                          <a:cs typeface="Arial" pitchFamily="34" charset="0"/>
                        </a:rPr>
                        <a:t>mmol</a:t>
                      </a:r>
                      <a:endParaRPr lang="en-GB" sz="1400" dirty="0"/>
                    </a:p>
                  </a:txBody>
                  <a:tcPr/>
                </a:tc>
                <a:tc>
                  <a:txBody>
                    <a:bodyPr/>
                    <a:lstStyle/>
                    <a:p>
                      <a:r>
                        <a:rPr lang="en-GB" sz="1400" dirty="0" smtClean="0">
                          <a:latin typeface="Arial" pitchFamily="34" charset="0"/>
                          <a:cs typeface="Arial" pitchFamily="34" charset="0"/>
                        </a:rPr>
                        <a:t>Increased physical activity</a:t>
                      </a:r>
                      <a:endParaRPr lang="en-GB" sz="1400" dirty="0">
                        <a:latin typeface="Arial" pitchFamily="34" charset="0"/>
                        <a:cs typeface="Arial" pitchFamily="34" charset="0"/>
                      </a:endParaRPr>
                    </a:p>
                  </a:txBody>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104880" y="5882640"/>
            <a:ext cx="400565" cy="365760"/>
          </a:xfrm>
        </p:spPr>
        <p:txBody>
          <a:bodyPr/>
          <a:lstStyle/>
          <a:p>
            <a:fld id="{9F1F8E63-D4E6-420C-B763-C5977E96A00A}" type="slidenum">
              <a:rPr lang="en-GB" sz="1400" smtClean="0">
                <a:solidFill>
                  <a:schemeClr val="bg1"/>
                </a:solidFill>
                <a:latin typeface="Arial" pitchFamily="34" charset="0"/>
                <a:cs typeface="Arial" pitchFamily="34" charset="0"/>
              </a:rPr>
              <a:pPr/>
              <a:t>18</a:t>
            </a:fld>
            <a:endParaRPr lang="en-GB" sz="1400" dirty="0">
              <a:solidFill>
                <a:schemeClr val="bg1"/>
              </a:solidFill>
              <a:latin typeface="Arial" pitchFamily="34" charset="0"/>
              <a:cs typeface="Arial" pitchFamily="34" charset="0"/>
            </a:endParaRPr>
          </a:p>
        </p:txBody>
      </p:sp>
      <p:sp>
        <p:nvSpPr>
          <p:cNvPr id="3" name="Rectangle 2"/>
          <p:cNvSpPr/>
          <p:nvPr/>
        </p:nvSpPr>
        <p:spPr>
          <a:xfrm>
            <a:off x="365760" y="396239"/>
            <a:ext cx="11450320" cy="5955476"/>
          </a:xfrm>
          <a:prstGeom prst="rect">
            <a:avLst/>
          </a:prstGeom>
        </p:spPr>
        <p:txBody>
          <a:bodyPr wrap="square">
            <a:spAutoFit/>
          </a:bodyPr>
          <a:lstStyle/>
          <a:p>
            <a:pPr algn="just">
              <a:lnSpc>
                <a:spcPct val="150000"/>
              </a:lnSpc>
            </a:pPr>
            <a:r>
              <a:rPr lang="en-GB" b="1" u="sng" dirty="0" smtClean="0">
                <a:solidFill>
                  <a:schemeClr val="bg1"/>
                </a:solidFill>
                <a:latin typeface="Arial" pitchFamily="34" charset="0"/>
                <a:cs typeface="Arial" pitchFamily="34" charset="0"/>
              </a:rPr>
              <a:t>Health Inequalities</a:t>
            </a:r>
          </a:p>
          <a:p>
            <a:pPr algn="just">
              <a:lnSpc>
                <a:spcPct val="150000"/>
              </a:lnSpc>
            </a:pPr>
            <a:r>
              <a:rPr lang="en-GB" sz="1400" dirty="0" smtClean="0">
                <a:solidFill>
                  <a:schemeClr val="bg1"/>
                </a:solidFill>
                <a:latin typeface="Arial" pitchFamily="34" charset="0"/>
                <a:cs typeface="Arial" pitchFamily="34" charset="0"/>
              </a:rPr>
              <a:t>NHS servers as a universe healthcare service in UK but still significant  health inequalities persist across UK. Health inequalities are defined as unfair and avoidable differences in health outcomes, healthcare access and life expectancy between different population groups. These inequalities influenced by social determinants, such as: income, education, ethnicity, housing, employment and digital access. Health inequalities affect not only access but also quality of care. NHS data indicates disparities in treatment , waiting time and healthcare outcomes across ethnic and socioeconomic groups (Marmot et al., 2020).</a:t>
            </a:r>
          </a:p>
          <a:p>
            <a:pPr algn="just">
              <a:lnSpc>
                <a:spcPct val="150000"/>
              </a:lnSpc>
            </a:pPr>
            <a:r>
              <a:rPr lang="en-GB" sz="1400" dirty="0" smtClean="0">
                <a:solidFill>
                  <a:schemeClr val="bg1"/>
                </a:solidFill>
                <a:latin typeface="Arial" pitchFamily="34" charset="0"/>
                <a:cs typeface="Arial" pitchFamily="34" charset="0"/>
              </a:rPr>
              <a:t> .</a:t>
            </a:r>
          </a:p>
          <a:p>
            <a:pPr algn="just">
              <a:lnSpc>
                <a:spcPct val="150000"/>
              </a:lnSpc>
            </a:pPr>
            <a:r>
              <a:rPr lang="en-GB" b="1" u="sng" dirty="0" smtClean="0">
                <a:solidFill>
                  <a:schemeClr val="bg1"/>
                </a:solidFill>
                <a:latin typeface="Arial" pitchFamily="34" charset="0"/>
                <a:cs typeface="Arial" pitchFamily="34" charset="0"/>
              </a:rPr>
              <a:t>Existing Health Inequalities in UK</a:t>
            </a:r>
            <a:r>
              <a:rPr lang="en-GB" sz="1400" dirty="0" smtClean="0">
                <a:solidFill>
                  <a:schemeClr val="bg1"/>
                </a:solidFill>
                <a:latin typeface="Arial" pitchFamily="34" charset="0"/>
                <a:cs typeface="Arial" pitchFamily="34" charset="0"/>
              </a:rPr>
              <a:t> 				</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socioeconomic deprivation</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Ethnic Health Inequalities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Digital Exclusion</a:t>
            </a:r>
          </a:p>
          <a:p>
            <a:pPr algn="just">
              <a:lnSpc>
                <a:spcPct val="150000"/>
              </a:lnSpc>
            </a:pPr>
            <a:endParaRPr lang="en-GB" b="1" u="sng" dirty="0" smtClean="0">
              <a:solidFill>
                <a:schemeClr val="bg1"/>
              </a:solidFill>
              <a:latin typeface="Arial" pitchFamily="34" charset="0"/>
              <a:cs typeface="Arial" pitchFamily="34" charset="0"/>
            </a:endParaRPr>
          </a:p>
          <a:p>
            <a:pPr algn="just">
              <a:lnSpc>
                <a:spcPct val="150000"/>
              </a:lnSpc>
            </a:pPr>
            <a:r>
              <a:rPr lang="en-GB" b="1" u="sng" dirty="0" smtClean="0">
                <a:solidFill>
                  <a:schemeClr val="bg1"/>
                </a:solidFill>
                <a:latin typeface="Arial" pitchFamily="34" charset="0"/>
                <a:cs typeface="Arial" pitchFamily="34" charset="0"/>
              </a:rPr>
              <a:t>Barriers to access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Structural barriers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Financial barriers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Cultural and communication barriers</a:t>
            </a:r>
          </a:p>
          <a:p>
            <a:pPr algn="just">
              <a:lnSpc>
                <a:spcPct val="150000"/>
              </a:lnSpc>
            </a:pPr>
            <a:r>
              <a:rPr lang="en-GB" sz="1400" dirty="0" smtClean="0">
                <a:solidFill>
                  <a:schemeClr val="bg1"/>
                </a:solidFill>
                <a:latin typeface="Arial" pitchFamily="34" charset="0"/>
                <a:cs typeface="Arial" pitchFamily="34" charset="0"/>
              </a:rPr>
              <a:t>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125200" y="5781040"/>
            <a:ext cx="390405" cy="436880"/>
          </a:xfrm>
        </p:spPr>
        <p:txBody>
          <a:bodyPr/>
          <a:lstStyle/>
          <a:p>
            <a:fld id="{9F1F8E63-D4E6-420C-B763-C5977E96A00A}" type="slidenum">
              <a:rPr lang="en-GB" sz="1400" smtClean="0">
                <a:solidFill>
                  <a:schemeClr val="bg1"/>
                </a:solidFill>
                <a:latin typeface="Arial" pitchFamily="34" charset="0"/>
                <a:cs typeface="Arial" pitchFamily="34" charset="0"/>
              </a:rPr>
              <a:pPr/>
              <a:t>19</a:t>
            </a:fld>
            <a:endParaRPr lang="en-GB" sz="1400" dirty="0">
              <a:solidFill>
                <a:schemeClr val="bg1"/>
              </a:solidFill>
              <a:latin typeface="Arial" pitchFamily="34" charset="0"/>
              <a:cs typeface="Arial" pitchFamily="34" charset="0"/>
            </a:endParaRPr>
          </a:p>
        </p:txBody>
      </p:sp>
      <p:sp>
        <p:nvSpPr>
          <p:cNvPr id="3" name="Rectangle 2"/>
          <p:cNvSpPr/>
          <p:nvPr/>
        </p:nvSpPr>
        <p:spPr>
          <a:xfrm>
            <a:off x="345440" y="365760"/>
            <a:ext cx="11399520" cy="6001643"/>
          </a:xfrm>
          <a:prstGeom prst="rect">
            <a:avLst/>
          </a:prstGeom>
        </p:spPr>
        <p:txBody>
          <a:bodyPr wrap="square">
            <a:spAutoFit/>
          </a:bodyPr>
          <a:lstStyle/>
          <a:p>
            <a:pPr algn="just">
              <a:lnSpc>
                <a:spcPct val="150000"/>
              </a:lnSpc>
            </a:pPr>
            <a:r>
              <a:rPr lang="en-GB" sz="1400" b="1" u="sng" dirty="0" smtClean="0">
                <a:solidFill>
                  <a:schemeClr val="bg1"/>
                </a:solidFill>
                <a:latin typeface="Arial" pitchFamily="34" charset="0"/>
                <a:cs typeface="Arial" pitchFamily="34" charset="0"/>
              </a:rPr>
              <a:t>Quality of Care Inequalities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Early diagnosis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Treatment pathways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Waiting times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Patient experiences</a:t>
            </a:r>
          </a:p>
          <a:p>
            <a:pPr algn="just">
              <a:lnSpc>
                <a:spcPct val="150000"/>
              </a:lnSpc>
              <a:buFont typeface="Wingdings" pitchFamily="2" charset="2"/>
              <a:buChar char="Ø"/>
            </a:pPr>
            <a:r>
              <a:rPr lang="en-GB" sz="1400" dirty="0" smtClean="0">
                <a:solidFill>
                  <a:schemeClr val="bg1"/>
                </a:solidFill>
                <a:latin typeface="Arial" pitchFamily="34" charset="0"/>
                <a:cs typeface="Arial" pitchFamily="34" charset="0"/>
              </a:rPr>
              <a:t> Continuity of Care						(Marmot et al., 2020)</a:t>
            </a: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r>
              <a:rPr lang="en-GB" b="1" u="sng" dirty="0" smtClean="0">
                <a:solidFill>
                  <a:schemeClr val="bg1"/>
                </a:solidFill>
                <a:latin typeface="Arial" pitchFamily="34" charset="0"/>
                <a:cs typeface="Arial" pitchFamily="34" charset="0"/>
              </a:rPr>
              <a:t>Policies and Initiatives to reduce Health inequalities</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Core20PLUS5         (NHS England, 2024) 											(NHS England, 2024)</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NHS Long Term Plan   (Gov.UK, 2019)</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Health in All Policies (</a:t>
            </a:r>
            <a:r>
              <a:rPr lang="en-GB" sz="1400" dirty="0" err="1" smtClean="0">
                <a:solidFill>
                  <a:schemeClr val="bg1"/>
                </a:solidFill>
                <a:latin typeface="Arial" pitchFamily="34" charset="0"/>
                <a:cs typeface="Arial" pitchFamily="34" charset="0"/>
              </a:rPr>
              <a:t>HiAP</a:t>
            </a:r>
            <a:r>
              <a:rPr lang="en-GB" sz="1400" dirty="0" smtClean="0">
                <a:solidFill>
                  <a:schemeClr val="bg1"/>
                </a:solidFill>
                <a:latin typeface="Arial" pitchFamily="34" charset="0"/>
                <a:cs typeface="Arial" pitchFamily="34" charset="0"/>
              </a:rPr>
              <a:t>)   (WHO, 2026).</a:t>
            </a:r>
          </a:p>
          <a:p>
            <a:pPr algn="just">
              <a:lnSpc>
                <a:spcPct val="150000"/>
              </a:lnSpc>
              <a:buFont typeface="Wingdings" pitchFamily="2" charset="2"/>
              <a:buChar char="v"/>
            </a:pPr>
            <a:r>
              <a:rPr lang="en-GB" sz="1400" dirty="0" smtClean="0">
                <a:solidFill>
                  <a:schemeClr val="bg1"/>
                </a:solidFill>
                <a:latin typeface="Arial" pitchFamily="34" charset="0"/>
                <a:cs typeface="Arial" pitchFamily="34" charset="0"/>
              </a:rPr>
              <a:t> Digital Inclusion Initiatives     </a:t>
            </a: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50000"/>
              </a:lnSpc>
            </a:pPr>
            <a:r>
              <a:rPr lang="en-GB" sz="1400" dirty="0" smtClean="0">
                <a:solidFill>
                  <a:schemeClr val="bg1"/>
                </a:solidFill>
                <a:latin typeface="Arial" pitchFamily="34" charset="0"/>
                <a:cs typeface="Arial" pitchFamily="34" charset="0"/>
              </a:rPr>
              <a:t>																		(GOV.UK, 2025)</a:t>
            </a:r>
          </a:p>
        </p:txBody>
      </p:sp>
      <p:pic>
        <p:nvPicPr>
          <p:cNvPr id="4" name="Picture 3" descr="Reducing healthcare inequalities - Core20PLUS infographic"/>
          <p:cNvPicPr/>
          <p:nvPr/>
        </p:nvPicPr>
        <p:blipFill>
          <a:blip r:embed="rId2" cstate="print"/>
          <a:srcRect/>
          <a:stretch>
            <a:fillRect/>
          </a:stretch>
        </p:blipFill>
        <p:spPr bwMode="auto">
          <a:xfrm>
            <a:off x="7261224" y="478790"/>
            <a:ext cx="4354831" cy="2446020"/>
          </a:xfrm>
          <a:prstGeom prst="rect">
            <a:avLst/>
          </a:prstGeom>
          <a:noFill/>
          <a:ln w="9525">
            <a:noFill/>
            <a:miter lim="800000"/>
            <a:headEnd/>
            <a:tailEnd/>
          </a:ln>
        </p:spPr>
      </p:pic>
      <p:pic>
        <p:nvPicPr>
          <p:cNvPr id="9218" name="Picture 2" descr="https://assets.publishing.service.gov.uk/media/67bdf6c5b0d253f92e213c8f/s960_digital_inclusion_action_plan_govuk.png"/>
          <p:cNvPicPr>
            <a:picLocks noChangeAspect="1" noChangeArrowheads="1"/>
          </p:cNvPicPr>
          <p:nvPr/>
        </p:nvPicPr>
        <p:blipFill>
          <a:blip r:embed="rId3"/>
          <a:srcRect/>
          <a:stretch>
            <a:fillRect/>
          </a:stretch>
        </p:blipFill>
        <p:spPr bwMode="auto">
          <a:xfrm>
            <a:off x="6990080" y="3413760"/>
            <a:ext cx="4714240" cy="247904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5120"/>
            <a:ext cx="11297920" cy="508000"/>
          </a:xfrm>
        </p:spPr>
        <p:txBody>
          <a:bodyPr>
            <a:normAutofit/>
          </a:bodyPr>
          <a:lstStyle/>
          <a:p>
            <a:pPr algn="just">
              <a:lnSpc>
                <a:spcPct val="150000"/>
              </a:lnSpc>
            </a:pPr>
            <a:r>
              <a:rPr lang="en-GB" sz="1800" b="1" u="sng" dirty="0" smtClean="0">
                <a:solidFill>
                  <a:schemeClr val="bg1"/>
                </a:solidFill>
                <a:latin typeface="Arial" pitchFamily="34" charset="0"/>
                <a:cs typeface="Arial" pitchFamily="34" charset="0"/>
              </a:rPr>
              <a:t>Recommendations and Conclusion</a:t>
            </a:r>
            <a:endParaRPr lang="en-GB" sz="1800" b="1" u="sng" dirty="0">
              <a:solidFill>
                <a:schemeClr val="bg1"/>
              </a:solidFill>
              <a:latin typeface="Arial" pitchFamily="34" charset="0"/>
              <a:cs typeface="Arial" pitchFamily="34" charset="0"/>
            </a:endParaRPr>
          </a:p>
        </p:txBody>
      </p:sp>
      <p:sp>
        <p:nvSpPr>
          <p:cNvPr id="3" name="Text Placeholder 2"/>
          <p:cNvSpPr>
            <a:spLocks noGrp="1"/>
          </p:cNvSpPr>
          <p:nvPr>
            <p:ph type="body" idx="1"/>
          </p:nvPr>
        </p:nvSpPr>
        <p:spPr>
          <a:xfrm>
            <a:off x="518160" y="741680"/>
            <a:ext cx="11186160" cy="5740400"/>
          </a:xfrm>
        </p:spPr>
        <p:txBody>
          <a:bodyPr>
            <a:normAutofit lnSpcReduction="10000"/>
          </a:bodyPr>
          <a:lstStyle/>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Strengthen Prevention in deprived communities</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Expand culturally competent care </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Address digital exclusion</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 Improve date collection and monitoring </a:t>
            </a:r>
          </a:p>
          <a:p>
            <a:pPr algn="just">
              <a:lnSpc>
                <a:spcPct val="150000"/>
              </a:lnSpc>
              <a:buFont typeface="Wingdings" pitchFamily="2" charset="2"/>
              <a:buChar char="§"/>
            </a:pPr>
            <a:r>
              <a:rPr lang="en-GB" sz="1400" dirty="0" smtClean="0">
                <a:solidFill>
                  <a:schemeClr val="bg1"/>
                </a:solidFill>
                <a:latin typeface="Arial" pitchFamily="34" charset="0"/>
                <a:cs typeface="Arial" pitchFamily="34" charset="0"/>
              </a:rPr>
              <a:t>Invest in social determinants of health</a:t>
            </a:r>
          </a:p>
          <a:p>
            <a:pPr algn="just">
              <a:lnSpc>
                <a:spcPct val="150000"/>
              </a:lnSpc>
            </a:pPr>
            <a:r>
              <a:rPr lang="en-GB" sz="1800" b="1" u="sng" dirty="0" smtClean="0">
                <a:solidFill>
                  <a:schemeClr val="bg1"/>
                </a:solidFill>
                <a:latin typeface="Arial" pitchFamily="34" charset="0"/>
                <a:cs typeface="Arial" pitchFamily="34" charset="0"/>
              </a:rPr>
              <a:t>Conclusion</a:t>
            </a:r>
          </a:p>
          <a:p>
            <a:pPr algn="just">
              <a:lnSpc>
                <a:spcPct val="150000"/>
              </a:lnSpc>
            </a:pPr>
            <a:r>
              <a:rPr lang="en-GB" sz="1400" dirty="0" smtClean="0">
                <a:solidFill>
                  <a:schemeClr val="bg1"/>
                </a:solidFill>
                <a:latin typeface="Arial" pitchFamily="34" charset="0"/>
                <a:cs typeface="Arial" pitchFamily="34" charset="0"/>
              </a:rPr>
              <a:t>SDG3 is closely align with UK’s health and social care sector. NHS DPP truly demonstrate integration SDG3’s main principles. Holistic Model of care is based on World Health Organization’s health definition. In this way, Holistic Model interconnects physical, mental, social and personal factors with each other. Multidisciplinary teams and person centred care approach is playing a crucial role in patient’s wellbeing and in maintain their dignity. NHS DPP is highly consistent with The Health Belief Model. This  programme increased awareness of diabetes as well as build confidence through education and behavioural support. National and international laws and policies ensure that healthcare delivery balances clinical effectiveness, social wellbeing and sustainability. </a:t>
            </a:r>
          </a:p>
          <a:p>
            <a:pPr algn="just">
              <a:lnSpc>
                <a:spcPct val="150000"/>
              </a:lnSpc>
            </a:pPr>
            <a:r>
              <a:rPr lang="en-GB" sz="1400" dirty="0" smtClean="0">
                <a:solidFill>
                  <a:schemeClr val="bg1"/>
                </a:solidFill>
                <a:latin typeface="Arial" pitchFamily="34" charset="0"/>
                <a:cs typeface="Arial" pitchFamily="34" charset="0"/>
              </a:rPr>
              <a:t>Health inequalities still a major challenge in UK’s health and care system. These inequalities are driven by complex social determinants and structural barriers. Initiatives such as NHS Long Term Plan, Core20PLUS5 and digital inclusion programmes represent practical efforts to reduce these disparities.</a:t>
            </a:r>
          </a:p>
        </p:txBody>
      </p:sp>
      <p:sp>
        <p:nvSpPr>
          <p:cNvPr id="4" name="Slide Number Placeholder 3"/>
          <p:cNvSpPr>
            <a:spLocks noGrp="1"/>
          </p:cNvSpPr>
          <p:nvPr>
            <p:ph type="sldNum" sz="quarter" idx="12"/>
          </p:nvPr>
        </p:nvSpPr>
        <p:spPr>
          <a:xfrm>
            <a:off x="11074400" y="5801360"/>
            <a:ext cx="431045" cy="447040"/>
          </a:xfrm>
        </p:spPr>
        <p:txBody>
          <a:bodyPr/>
          <a:lstStyle/>
          <a:p>
            <a:fld id="{9F1F8E63-D4E6-420C-B763-C5977E96A00A}" type="slidenum">
              <a:rPr lang="en-GB" sz="1400" smtClean="0">
                <a:solidFill>
                  <a:schemeClr val="bg1"/>
                </a:solidFill>
                <a:latin typeface="Arial" pitchFamily="34" charset="0"/>
                <a:cs typeface="Arial" pitchFamily="34" charset="0"/>
              </a:rPr>
              <a:pPr/>
              <a:t>20</a:t>
            </a:fld>
            <a:endParaRPr lang="en-GB" sz="1400" dirty="0">
              <a:solidFill>
                <a:schemeClr val="bg1"/>
              </a:solidFill>
              <a:latin typeface="Arial" pitchFamily="34" charset="0"/>
              <a:cs typeface="Arial"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xmlns="" id="{0E75EC54-6137-D07F-F33F-5A775444D916}"/>
              </a:ext>
            </a:extLst>
          </p:cNvPr>
          <p:cNvSpPr>
            <a:spLocks noGrp="1"/>
          </p:cNvSpPr>
          <p:nvPr>
            <p:ph type="title"/>
          </p:nvPr>
        </p:nvSpPr>
        <p:spPr>
          <a:xfrm>
            <a:off x="617709" y="132081"/>
            <a:ext cx="10942919" cy="457199"/>
          </a:xfrm>
        </p:spPr>
        <p:txBody>
          <a:bodyPr>
            <a:normAutofit/>
          </a:bodyPr>
          <a:lstStyle/>
          <a:p>
            <a:r>
              <a:rPr lang="en-GB" sz="1800" b="1" u="sng" dirty="0" smtClean="0">
                <a:solidFill>
                  <a:schemeClr val="bg1"/>
                </a:solidFill>
                <a:latin typeface="Arial" pitchFamily="34" charset="0"/>
                <a:cs typeface="Arial" pitchFamily="34" charset="0"/>
              </a:rPr>
              <a:t>References </a:t>
            </a:r>
            <a:endParaRPr lang="en-GB" sz="1800" b="1" u="sng" dirty="0">
              <a:solidFill>
                <a:schemeClr val="bg1"/>
              </a:solidFill>
              <a:latin typeface="Arial" pitchFamily="34" charset="0"/>
              <a:cs typeface="Arial" pitchFamily="34" charset="0"/>
            </a:endParaRPr>
          </a:p>
        </p:txBody>
      </p:sp>
      <p:sp>
        <p:nvSpPr>
          <p:cNvPr id="3" name="Content Placeholder 2">
            <a:extLst>
              <a:ext uri="{FF2B5EF4-FFF2-40B4-BE49-F238E27FC236}">
                <a16:creationId xmlns:a16="http://schemas.microsoft.com/office/drawing/2014/main" xmlns="" id="{2286EB00-5018-58D7-1832-0E8A96A15413}"/>
              </a:ext>
            </a:extLst>
          </p:cNvPr>
          <p:cNvSpPr>
            <a:spLocks noGrp="1"/>
          </p:cNvSpPr>
          <p:nvPr>
            <p:ph idx="1"/>
          </p:nvPr>
        </p:nvSpPr>
        <p:spPr>
          <a:xfrm>
            <a:off x="531844" y="619760"/>
            <a:ext cx="11084768" cy="6045200"/>
          </a:xfrm>
        </p:spPr>
        <p:txBody>
          <a:bodyPr>
            <a:normAutofit fontScale="25000" lnSpcReduction="20000"/>
          </a:bodyPr>
          <a:lstStyle/>
          <a:p>
            <a:pPr algn="just">
              <a:lnSpc>
                <a:spcPct val="170000"/>
              </a:lnSpc>
              <a:buNone/>
            </a:pPr>
            <a:endParaRPr lang="en-GB" sz="3000" dirty="0" smtClean="0">
              <a:solidFill>
                <a:schemeClr val="bg1"/>
              </a:solidFill>
              <a:latin typeface="Arial" pitchFamily="34" charset="0"/>
              <a:cs typeface="Arial" pitchFamily="34" charset="0"/>
            </a:endParaRPr>
          </a:p>
          <a:p>
            <a:pPr algn="just">
              <a:lnSpc>
                <a:spcPct val="170000"/>
              </a:lnSpc>
              <a:buNone/>
            </a:pPr>
            <a:endParaRPr lang="en-GB" sz="3000" dirty="0" smtClean="0">
              <a:solidFill>
                <a:schemeClr val="bg1"/>
              </a:solidFill>
              <a:latin typeface="Arial" pitchFamily="34" charset="0"/>
              <a:cs typeface="Arial" pitchFamily="34" charset="0"/>
            </a:endParaRPr>
          </a:p>
          <a:p>
            <a:pPr algn="just">
              <a:lnSpc>
                <a:spcPct val="170000"/>
              </a:lnSpc>
              <a:buNone/>
            </a:pPr>
            <a:endParaRPr lang="en-GB" sz="48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endParaRPr lang="en-GB" sz="5600" dirty="0" smtClean="0">
              <a:solidFill>
                <a:schemeClr val="bg1"/>
              </a:solidFill>
              <a:latin typeface="Arial" pitchFamily="34" charset="0"/>
              <a:cs typeface="Arial" pitchFamily="34" charset="0"/>
            </a:endParaRPr>
          </a:p>
          <a:p>
            <a:pPr algn="just">
              <a:lnSpc>
                <a:spcPct val="150000"/>
              </a:lnSpc>
              <a:buNone/>
            </a:pPr>
            <a:r>
              <a:rPr lang="en-GB" sz="5600" dirty="0" smtClean="0">
                <a:solidFill>
                  <a:schemeClr val="bg1"/>
                </a:solidFill>
                <a:latin typeface="Arial" pitchFamily="34" charset="0"/>
                <a:cs typeface="Arial" pitchFamily="34" charset="0"/>
              </a:rPr>
              <a:t>bbc.co.uk (2026) </a:t>
            </a:r>
            <a:r>
              <a:rPr lang="en-GB" sz="5600" i="1" dirty="0" smtClean="0">
                <a:solidFill>
                  <a:schemeClr val="bg1"/>
                </a:solidFill>
                <a:latin typeface="Arial" pitchFamily="34" charset="0"/>
                <a:cs typeface="Arial" pitchFamily="34" charset="0"/>
              </a:rPr>
              <a:t>Global health and wellbeing, sustainable development goals</a:t>
            </a:r>
            <a:r>
              <a:rPr lang="en-GB" sz="5600" dirty="0" smtClean="0">
                <a:solidFill>
                  <a:schemeClr val="bg1"/>
                </a:solidFill>
                <a:latin typeface="Arial" pitchFamily="34" charset="0"/>
                <a:cs typeface="Arial" pitchFamily="34" charset="0"/>
              </a:rPr>
              <a:t>. Available at: </a:t>
            </a:r>
            <a:r>
              <a:rPr lang="en-GB" sz="5600" dirty="0" smtClean="0">
                <a:solidFill>
                  <a:schemeClr val="bg1"/>
                </a:solidFill>
                <a:latin typeface="Arial" pitchFamily="34" charset="0"/>
                <a:cs typeface="Arial" pitchFamily="34" charset="0"/>
                <a:hlinkClick r:id="rId2"/>
              </a:rPr>
              <a:t>https://www.bbc.co.uk/bitesize/guide</a:t>
            </a:r>
            <a:r>
              <a:rPr lang="en-GB" sz="5600" dirty="0" smtClean="0">
                <a:solidFill>
                  <a:schemeClr val="bg1"/>
                </a:solidFill>
                <a:latin typeface="Arial" pitchFamily="34" charset="0"/>
                <a:cs typeface="Arial" pitchFamily="34" charset="0"/>
              </a:rPr>
              <a:t> </a:t>
            </a:r>
          </a:p>
          <a:p>
            <a:pPr algn="just">
              <a:lnSpc>
                <a:spcPct val="150000"/>
              </a:lnSpc>
              <a:buNone/>
            </a:pPr>
            <a:r>
              <a:rPr lang="en-GB" sz="5600" dirty="0" smtClean="0">
                <a:solidFill>
                  <a:schemeClr val="bg1"/>
                </a:solidFill>
                <a:latin typeface="Arial" pitchFamily="34" charset="0"/>
                <a:cs typeface="Arial" pitchFamily="34" charset="0"/>
              </a:rPr>
              <a:t>(Accessed: 13 June 2026).</a:t>
            </a:r>
          </a:p>
          <a:p>
            <a:pPr algn="just">
              <a:lnSpc>
                <a:spcPct val="150000"/>
              </a:lnSpc>
              <a:buNone/>
            </a:pPr>
            <a:r>
              <a:rPr lang="en-US" sz="5600" dirty="0" smtClean="0">
                <a:solidFill>
                  <a:schemeClr val="bg1"/>
                </a:solidFill>
                <a:latin typeface="Arial" pitchFamily="34" charset="0"/>
                <a:cs typeface="Arial" pitchFamily="34" charset="0"/>
              </a:rPr>
              <a:t>Diabetes UK (2023) </a:t>
            </a:r>
            <a:r>
              <a:rPr lang="en-US" sz="5600" i="1" dirty="0" smtClean="0">
                <a:solidFill>
                  <a:schemeClr val="bg1"/>
                </a:solidFill>
                <a:latin typeface="Arial" pitchFamily="34" charset="0"/>
                <a:cs typeface="Arial" pitchFamily="34" charset="0"/>
              </a:rPr>
              <a:t>NHS Diabetes Prevention </a:t>
            </a:r>
            <a:r>
              <a:rPr lang="en-US" sz="5600" i="1" dirty="0" err="1" smtClean="0">
                <a:solidFill>
                  <a:schemeClr val="bg1"/>
                </a:solidFill>
                <a:latin typeface="Arial" pitchFamily="34" charset="0"/>
                <a:cs typeface="Arial" pitchFamily="34" charset="0"/>
              </a:rPr>
              <a:t>Programme</a:t>
            </a:r>
            <a:r>
              <a:rPr lang="en-US" sz="5600" i="1" dirty="0" smtClean="0">
                <a:solidFill>
                  <a:schemeClr val="bg1"/>
                </a:solidFill>
                <a:latin typeface="Arial" pitchFamily="34" charset="0"/>
                <a:cs typeface="Arial" pitchFamily="34" charset="0"/>
              </a:rPr>
              <a:t> linked to lower numbers of people developing type 2 diabetes</a:t>
            </a:r>
            <a:r>
              <a:rPr lang="en-US" sz="5600" dirty="0" smtClean="0">
                <a:solidFill>
                  <a:schemeClr val="bg1"/>
                </a:solidFill>
                <a:latin typeface="Arial" pitchFamily="34" charset="0"/>
                <a:cs typeface="Arial" pitchFamily="34" charset="0"/>
              </a:rPr>
              <a:t>. </a:t>
            </a:r>
          </a:p>
          <a:p>
            <a:pPr algn="just">
              <a:lnSpc>
                <a:spcPct val="150000"/>
              </a:lnSpc>
              <a:buNone/>
            </a:pPr>
            <a:r>
              <a:rPr lang="en-US" sz="5600" dirty="0" smtClean="0">
                <a:solidFill>
                  <a:schemeClr val="bg1"/>
                </a:solidFill>
                <a:latin typeface="Arial" pitchFamily="34" charset="0"/>
                <a:cs typeface="Arial" pitchFamily="34" charset="0"/>
              </a:rPr>
              <a:t>Available at: </a:t>
            </a:r>
            <a:r>
              <a:rPr lang="en-US" sz="5600" dirty="0" smtClean="0">
                <a:solidFill>
                  <a:schemeClr val="bg1"/>
                </a:solidFill>
                <a:latin typeface="Arial" pitchFamily="34" charset="0"/>
                <a:cs typeface="Arial" pitchFamily="34" charset="0"/>
                <a:hlinkClick r:id="rId3"/>
              </a:rPr>
              <a:t>https://www.diabetes.org.uk/about-us/news-and-views/reduced-risk-type-2-diabetes-prevention-programme</a:t>
            </a:r>
            <a:r>
              <a:rPr lang="en-US" sz="5600" dirty="0" smtClean="0">
                <a:solidFill>
                  <a:schemeClr val="bg1"/>
                </a:solidFill>
                <a:latin typeface="Arial" pitchFamily="34" charset="0"/>
                <a:cs typeface="Arial" pitchFamily="34" charset="0"/>
              </a:rPr>
              <a:t> </a:t>
            </a:r>
          </a:p>
          <a:p>
            <a:pPr algn="just">
              <a:lnSpc>
                <a:spcPct val="150000"/>
              </a:lnSpc>
              <a:buNone/>
            </a:pPr>
            <a:r>
              <a:rPr lang="en-US" altLang="en-US" sz="5600" dirty="0" smtClean="0">
                <a:solidFill>
                  <a:schemeClr val="bg1"/>
                </a:solidFill>
                <a:latin typeface="Arial" pitchFamily="34" charset="0"/>
                <a:cs typeface="Arial" pitchFamily="34" charset="0"/>
              </a:rPr>
              <a:t>(Accessed: </a:t>
            </a:r>
            <a:r>
              <a:rPr lang="en-GB" sz="5600" dirty="0" smtClean="0">
                <a:solidFill>
                  <a:schemeClr val="bg1"/>
                </a:solidFill>
                <a:latin typeface="Arial" pitchFamily="34" charset="0"/>
                <a:cs typeface="Arial" pitchFamily="34" charset="0"/>
              </a:rPr>
              <a:t>11</a:t>
            </a:r>
            <a:r>
              <a:rPr lang="en-US" altLang="en-US" sz="5600" dirty="0" smtClean="0">
                <a:solidFill>
                  <a:schemeClr val="bg1"/>
                </a:solidFill>
                <a:latin typeface="Arial" pitchFamily="34" charset="0"/>
                <a:cs typeface="Arial" pitchFamily="34" charset="0"/>
              </a:rPr>
              <a:t> June 2026).</a:t>
            </a:r>
          </a:p>
          <a:p>
            <a:pPr algn="just">
              <a:lnSpc>
                <a:spcPct val="150000"/>
              </a:lnSpc>
              <a:buNone/>
            </a:pPr>
            <a:r>
              <a:rPr lang="en-GB" sz="5600" dirty="0" smtClean="0">
                <a:solidFill>
                  <a:schemeClr val="bg1"/>
                </a:solidFill>
                <a:latin typeface="Arial" pitchFamily="34" charset="0"/>
                <a:cs typeface="Arial" pitchFamily="34" charset="0"/>
              </a:rPr>
              <a:t>Diabetes UK (no date) </a:t>
            </a:r>
            <a:r>
              <a:rPr lang="en-GB" sz="5600" i="1" dirty="0" smtClean="0">
                <a:solidFill>
                  <a:schemeClr val="bg1"/>
                </a:solidFill>
                <a:latin typeface="Arial" pitchFamily="34" charset="0"/>
                <a:cs typeface="Arial" pitchFamily="34" charset="0"/>
              </a:rPr>
              <a:t>Free Prescriptions</a:t>
            </a:r>
            <a:r>
              <a:rPr lang="en-GB" sz="5600" dirty="0" smtClean="0">
                <a:solidFill>
                  <a:schemeClr val="bg1"/>
                </a:solidFill>
                <a:latin typeface="Arial" pitchFamily="34" charset="0"/>
                <a:cs typeface="Arial" pitchFamily="34" charset="0"/>
              </a:rPr>
              <a:t>. Available at: </a:t>
            </a:r>
            <a:r>
              <a:rPr lang="en-GB" sz="5600" dirty="0" smtClean="0">
                <a:solidFill>
                  <a:schemeClr val="bg1"/>
                </a:solidFill>
                <a:latin typeface="Arial" pitchFamily="34" charset="0"/>
                <a:cs typeface="Arial" pitchFamily="34" charset="0"/>
                <a:hlinkClick r:id="rId4"/>
              </a:rPr>
              <a:t>https://www.diabetes.org.uk/living-with-diabetes/life-with-diabetes/life-</a:t>
            </a:r>
          </a:p>
          <a:p>
            <a:pPr algn="just">
              <a:lnSpc>
                <a:spcPct val="150000"/>
              </a:lnSpc>
              <a:buNone/>
            </a:pPr>
            <a:r>
              <a:rPr lang="en-GB" sz="5600" dirty="0" smtClean="0">
                <a:solidFill>
                  <a:schemeClr val="bg1"/>
                </a:solidFill>
                <a:latin typeface="Arial" pitchFamily="34" charset="0"/>
                <a:cs typeface="Arial" pitchFamily="34" charset="0"/>
                <a:hlinkClick r:id="rId4"/>
              </a:rPr>
              <a:t>with-diabetes/free-prescription</a:t>
            </a:r>
            <a:r>
              <a:rPr lang="en-GB" sz="5600" dirty="0" smtClean="0">
                <a:solidFill>
                  <a:schemeClr val="bg1"/>
                </a:solidFill>
                <a:latin typeface="Arial" pitchFamily="34" charset="0"/>
                <a:cs typeface="Arial" pitchFamily="34" charset="0"/>
              </a:rPr>
              <a:t> (Accessed: 17 June 2026).</a:t>
            </a:r>
          </a:p>
          <a:p>
            <a:pPr algn="just">
              <a:lnSpc>
                <a:spcPct val="150000"/>
              </a:lnSpc>
              <a:buNone/>
            </a:pPr>
            <a:r>
              <a:rPr lang="en-US" altLang="en-US" sz="5600" dirty="0" smtClean="0">
                <a:solidFill>
                  <a:schemeClr val="bg1"/>
                </a:solidFill>
                <a:latin typeface="Arial" pitchFamily="34" charset="0"/>
                <a:cs typeface="Arial" pitchFamily="34" charset="0"/>
              </a:rPr>
              <a:t>Dubos, R. (1965) </a:t>
            </a:r>
            <a:r>
              <a:rPr lang="en-US" altLang="en-US" sz="5600" i="1" dirty="0" smtClean="0">
                <a:solidFill>
                  <a:schemeClr val="bg1"/>
                </a:solidFill>
                <a:latin typeface="Arial" pitchFamily="34" charset="0"/>
                <a:cs typeface="Arial" pitchFamily="34" charset="0"/>
              </a:rPr>
              <a:t>Man Adapting</a:t>
            </a:r>
            <a:r>
              <a:rPr lang="en-US" altLang="en-US" sz="5600" dirty="0" smtClean="0">
                <a:solidFill>
                  <a:schemeClr val="bg1"/>
                </a:solidFill>
                <a:latin typeface="Arial" pitchFamily="34" charset="0"/>
                <a:cs typeface="Arial" pitchFamily="34" charset="0"/>
              </a:rPr>
              <a:t>. New Haven: Yale University Press.</a:t>
            </a:r>
          </a:p>
          <a:p>
            <a:pPr algn="just">
              <a:lnSpc>
                <a:spcPct val="170000"/>
              </a:lnSpc>
              <a:buNone/>
            </a:pPr>
            <a:r>
              <a:rPr lang="en-US" altLang="en-US" sz="5600" dirty="0" smtClean="0">
                <a:solidFill>
                  <a:schemeClr val="bg1"/>
                </a:solidFill>
                <a:latin typeface="Arial" pitchFamily="34" charset="0"/>
                <a:cs typeface="Arial" pitchFamily="34" charset="0"/>
              </a:rPr>
              <a:t>Engel, G.L. (1977) 'The need for a new medical model: A challenge for biomedicine', </a:t>
            </a:r>
            <a:r>
              <a:rPr lang="en-US" altLang="en-US" sz="5600" i="1" dirty="0" smtClean="0">
                <a:solidFill>
                  <a:schemeClr val="bg1"/>
                </a:solidFill>
                <a:latin typeface="Arial" pitchFamily="34" charset="0"/>
                <a:cs typeface="Arial" pitchFamily="34" charset="0"/>
              </a:rPr>
              <a:t>Science</a:t>
            </a:r>
            <a:r>
              <a:rPr lang="en-US" altLang="en-US" sz="5600" dirty="0" smtClean="0">
                <a:solidFill>
                  <a:schemeClr val="bg1"/>
                </a:solidFill>
                <a:latin typeface="Arial" pitchFamily="34" charset="0"/>
                <a:cs typeface="Arial" pitchFamily="34" charset="0"/>
              </a:rPr>
              <a:t>, 196(4286), pp. 129–136.</a:t>
            </a:r>
          </a:p>
          <a:p>
            <a:pPr algn="just">
              <a:lnSpc>
                <a:spcPct val="170000"/>
              </a:lnSpc>
              <a:buNone/>
            </a:pPr>
            <a:r>
              <a:rPr lang="en-GB" sz="5600" dirty="0" err="1" smtClean="0">
                <a:solidFill>
                  <a:schemeClr val="bg1"/>
                </a:solidFill>
                <a:latin typeface="Arial" pitchFamily="34" charset="0"/>
                <a:cs typeface="Arial" pitchFamily="34" charset="0"/>
              </a:rPr>
              <a:t>Fity.club</a:t>
            </a:r>
            <a:r>
              <a:rPr lang="en-GB" sz="5600" dirty="0" smtClean="0">
                <a:solidFill>
                  <a:schemeClr val="bg1"/>
                </a:solidFill>
                <a:latin typeface="Arial" pitchFamily="34" charset="0"/>
                <a:cs typeface="Arial" pitchFamily="34" charset="0"/>
              </a:rPr>
              <a:t> (2025) </a:t>
            </a:r>
            <a:r>
              <a:rPr lang="en-GB" sz="5600" i="1" dirty="0" smtClean="0">
                <a:solidFill>
                  <a:schemeClr val="bg1"/>
                </a:solidFill>
                <a:latin typeface="Arial" pitchFamily="34" charset="0"/>
                <a:cs typeface="Arial" pitchFamily="34" charset="0"/>
              </a:rPr>
              <a:t>Holistic fitness</a:t>
            </a:r>
            <a:r>
              <a:rPr lang="en-GB" sz="5600" dirty="0" smtClean="0">
                <a:solidFill>
                  <a:schemeClr val="bg1"/>
                </a:solidFill>
                <a:latin typeface="Arial" pitchFamily="34" charset="0"/>
                <a:cs typeface="Arial" pitchFamily="34" charset="0"/>
              </a:rPr>
              <a:t>. Available at: </a:t>
            </a:r>
            <a:r>
              <a:rPr lang="en-GB" sz="5600" dirty="0" smtClean="0">
                <a:solidFill>
                  <a:schemeClr val="bg1"/>
                </a:solidFill>
                <a:latin typeface="Arial" pitchFamily="34" charset="0"/>
                <a:cs typeface="Arial" pitchFamily="34" charset="0"/>
                <a:hlinkClick r:id="rId5"/>
              </a:rPr>
              <a:t>https://www.fity.club/lists/suggestions/Holistic-Fitness/</a:t>
            </a:r>
            <a:r>
              <a:rPr lang="en-GB" sz="5600" dirty="0" smtClean="0">
                <a:solidFill>
                  <a:schemeClr val="bg1"/>
                </a:solidFill>
                <a:latin typeface="Arial" pitchFamily="34" charset="0"/>
                <a:cs typeface="Arial" pitchFamily="34" charset="0"/>
              </a:rPr>
              <a:t> (Accessed: 15</a:t>
            </a:r>
            <a:r>
              <a:rPr lang="en-GB" sz="5600" baseline="30000" dirty="0" smtClean="0">
                <a:solidFill>
                  <a:schemeClr val="bg1"/>
                </a:solidFill>
                <a:latin typeface="Arial" pitchFamily="34" charset="0"/>
                <a:cs typeface="Arial" pitchFamily="34" charset="0"/>
              </a:rPr>
              <a:t> </a:t>
            </a:r>
            <a:r>
              <a:rPr lang="en-US" altLang="en-US" sz="5600" dirty="0" smtClean="0">
                <a:solidFill>
                  <a:schemeClr val="bg1"/>
                </a:solidFill>
                <a:latin typeface="Arial" pitchFamily="34" charset="0"/>
                <a:cs typeface="Arial" pitchFamily="34" charset="0"/>
              </a:rPr>
              <a:t>June</a:t>
            </a:r>
            <a:r>
              <a:rPr lang="en-GB" sz="5600" dirty="0" smtClean="0">
                <a:solidFill>
                  <a:schemeClr val="bg1"/>
                </a:solidFill>
                <a:latin typeface="Arial" pitchFamily="34" charset="0"/>
                <a:cs typeface="Arial" pitchFamily="34" charset="0"/>
              </a:rPr>
              <a:t>  2026).</a:t>
            </a:r>
          </a:p>
          <a:p>
            <a:pPr algn="just">
              <a:lnSpc>
                <a:spcPct val="150000"/>
              </a:lnSpc>
              <a:buNone/>
            </a:pPr>
            <a:r>
              <a:rPr lang="en-GB" sz="5600" kern="100" dirty="0" smtClean="0">
                <a:solidFill>
                  <a:schemeClr val="bg1"/>
                </a:solidFill>
                <a:latin typeface="Arial" pitchFamily="34" charset="0"/>
                <a:ea typeface="DengXian" panose="02010600030101010101" pitchFamily="2" charset="-122"/>
                <a:cs typeface="Arial" pitchFamily="34" charset="0"/>
              </a:rPr>
              <a:t>GOV.UK (2019) </a:t>
            </a:r>
            <a:r>
              <a:rPr lang="en-GB" sz="5600" i="1" kern="100" dirty="0" smtClean="0">
                <a:solidFill>
                  <a:schemeClr val="bg1"/>
                </a:solidFill>
                <a:latin typeface="Arial" pitchFamily="34" charset="0"/>
                <a:ea typeface="DengXian" panose="02010600030101010101" pitchFamily="2" charset="-122"/>
                <a:cs typeface="Arial" pitchFamily="34" charset="0"/>
              </a:rPr>
              <a:t>NHS Long Term Plan launched</a:t>
            </a:r>
            <a:r>
              <a:rPr lang="en-GB" sz="5600" kern="100" dirty="0" smtClean="0">
                <a:solidFill>
                  <a:schemeClr val="bg1"/>
                </a:solidFill>
                <a:latin typeface="Arial" pitchFamily="34" charset="0"/>
                <a:ea typeface="DengXian" panose="02010600030101010101" pitchFamily="2" charset="-122"/>
                <a:cs typeface="Arial" pitchFamily="34" charset="0"/>
              </a:rPr>
              <a:t>. Available at: </a:t>
            </a:r>
            <a:r>
              <a:rPr lang="en-GB" sz="5600" kern="100" dirty="0" smtClean="0">
                <a:solidFill>
                  <a:schemeClr val="bg1"/>
                </a:solidFill>
                <a:latin typeface="Arial" pitchFamily="34" charset="0"/>
                <a:ea typeface="DengXian" panose="02010600030101010101" pitchFamily="2" charset="-122"/>
                <a:cs typeface="Arial" pitchFamily="34" charset="0"/>
                <a:hlinkClick r:id="rId6"/>
              </a:rPr>
              <a:t>https://www.gov.uk/government/news/nhs-long-term-plan-launched</a:t>
            </a:r>
            <a:r>
              <a:rPr lang="en-GB" sz="5600" kern="100" dirty="0" smtClean="0">
                <a:solidFill>
                  <a:schemeClr val="bg1"/>
                </a:solidFill>
                <a:latin typeface="Arial" pitchFamily="34" charset="0"/>
                <a:ea typeface="DengXian" panose="02010600030101010101" pitchFamily="2" charset="-122"/>
                <a:cs typeface="Arial" pitchFamily="34" charset="0"/>
              </a:rPr>
              <a:t> </a:t>
            </a:r>
          </a:p>
          <a:p>
            <a:pPr algn="just">
              <a:lnSpc>
                <a:spcPct val="150000"/>
              </a:lnSpc>
              <a:buNone/>
            </a:pPr>
            <a:r>
              <a:rPr lang="en-GB" sz="5600" kern="100" dirty="0" smtClean="0">
                <a:solidFill>
                  <a:schemeClr val="bg1"/>
                </a:solidFill>
                <a:latin typeface="Arial" pitchFamily="34" charset="0"/>
                <a:ea typeface="DengXian" panose="02010600030101010101" pitchFamily="2" charset="-122"/>
                <a:cs typeface="Arial" pitchFamily="34" charset="0"/>
              </a:rPr>
              <a:t>(Accessed: 13 June 2026).</a:t>
            </a:r>
          </a:p>
          <a:p>
            <a:pPr algn="just">
              <a:lnSpc>
                <a:spcPct val="150000"/>
              </a:lnSpc>
              <a:buNone/>
            </a:pPr>
            <a:r>
              <a:rPr lang="en-GB" sz="5600" dirty="0" smtClean="0">
                <a:solidFill>
                  <a:schemeClr val="bg1"/>
                </a:solidFill>
                <a:latin typeface="Arial" pitchFamily="34" charset="0"/>
                <a:cs typeface="Arial" pitchFamily="34" charset="0"/>
              </a:rPr>
              <a:t>GOV.UK (2018) </a:t>
            </a:r>
            <a:r>
              <a:rPr lang="en-GB" sz="5600" i="1" dirty="0" smtClean="0">
                <a:solidFill>
                  <a:schemeClr val="bg1"/>
                </a:solidFill>
                <a:latin typeface="Arial" pitchFamily="34" charset="0"/>
                <a:cs typeface="Arial" pitchFamily="34" charset="0"/>
              </a:rPr>
              <a:t>Guidance Health matters: Preventing type 2 Diabetes</a:t>
            </a:r>
            <a:r>
              <a:rPr lang="en-GB" sz="5600" dirty="0" smtClean="0">
                <a:solidFill>
                  <a:schemeClr val="bg1"/>
                </a:solidFill>
                <a:latin typeface="Arial" pitchFamily="34" charset="0"/>
                <a:cs typeface="Arial" pitchFamily="34" charset="0"/>
              </a:rPr>
              <a:t>. Available at:</a:t>
            </a:r>
          </a:p>
          <a:p>
            <a:pPr algn="just">
              <a:lnSpc>
                <a:spcPct val="150000"/>
              </a:lnSpc>
              <a:buNone/>
            </a:pPr>
            <a:r>
              <a:rPr lang="en-GB" sz="5600" dirty="0" smtClean="0">
                <a:solidFill>
                  <a:schemeClr val="bg1"/>
                </a:solidFill>
                <a:latin typeface="Arial" pitchFamily="34" charset="0"/>
                <a:cs typeface="Arial" pitchFamily="34" charset="0"/>
                <a:hlinkClick r:id="rId7"/>
              </a:rPr>
              <a:t>https://www.gov.uk/government/publications/health-matters-preventing-type-2-diabetes/health-matters-preventing-type-2-diabetes</a:t>
            </a:r>
            <a:endParaRPr lang="en-GB" sz="5600" dirty="0" smtClean="0">
              <a:solidFill>
                <a:schemeClr val="bg1"/>
              </a:solidFill>
              <a:latin typeface="Arial" pitchFamily="34" charset="0"/>
              <a:cs typeface="Arial" pitchFamily="34" charset="0"/>
            </a:endParaRPr>
          </a:p>
          <a:p>
            <a:pPr algn="just">
              <a:lnSpc>
                <a:spcPct val="150000"/>
              </a:lnSpc>
              <a:buNone/>
            </a:pPr>
            <a:r>
              <a:rPr lang="en-GB" sz="5600" dirty="0" smtClean="0">
                <a:solidFill>
                  <a:schemeClr val="bg1"/>
                </a:solidFill>
                <a:latin typeface="Arial" pitchFamily="34" charset="0"/>
                <a:cs typeface="Arial" pitchFamily="34" charset="0"/>
              </a:rPr>
              <a:t>(Accessed: 15</a:t>
            </a:r>
            <a:r>
              <a:rPr lang="en-US" altLang="en-US" sz="5600" dirty="0" smtClean="0">
                <a:solidFill>
                  <a:schemeClr val="bg1"/>
                </a:solidFill>
                <a:latin typeface="Arial" pitchFamily="34" charset="0"/>
                <a:cs typeface="Arial" pitchFamily="34" charset="0"/>
              </a:rPr>
              <a:t> June</a:t>
            </a:r>
            <a:r>
              <a:rPr lang="en-GB" sz="5600" dirty="0" smtClean="0">
                <a:solidFill>
                  <a:schemeClr val="bg1"/>
                </a:solidFill>
                <a:latin typeface="Arial" pitchFamily="34" charset="0"/>
                <a:cs typeface="Arial" pitchFamily="34" charset="0"/>
              </a:rPr>
              <a:t>  2026).</a:t>
            </a:r>
          </a:p>
          <a:p>
            <a:pPr algn="just">
              <a:lnSpc>
                <a:spcPct val="150000"/>
              </a:lnSpc>
              <a:buNone/>
            </a:pPr>
            <a:endParaRPr lang="en-GB" sz="6000" kern="100" dirty="0" smtClean="0">
              <a:solidFill>
                <a:schemeClr val="bg1"/>
              </a:solidFill>
              <a:latin typeface="Arial" pitchFamily="34" charset="0"/>
              <a:ea typeface="DengXian" panose="02010600030101010101" pitchFamily="2" charset="-122"/>
              <a:cs typeface="Arial" pitchFamily="34" charset="0"/>
            </a:endParaRPr>
          </a:p>
          <a:p>
            <a:pPr algn="just">
              <a:lnSpc>
                <a:spcPct val="150000"/>
              </a:lnSpc>
              <a:buNone/>
            </a:pPr>
            <a:endParaRPr lang="en-GB" sz="6000" kern="100" dirty="0" smtClean="0">
              <a:solidFill>
                <a:schemeClr val="bg1"/>
              </a:solidFill>
              <a:latin typeface="Arial" pitchFamily="34" charset="0"/>
              <a:ea typeface="DengXian" panose="02010600030101010101" pitchFamily="2" charset="-122"/>
              <a:cs typeface="Arial" pitchFamily="34" charset="0"/>
            </a:endParaRPr>
          </a:p>
          <a:p>
            <a:pPr algn="just">
              <a:lnSpc>
                <a:spcPct val="170000"/>
              </a:lnSpc>
              <a:buNone/>
            </a:pPr>
            <a:endParaRPr lang="en-GB" sz="6000" dirty="0" smtClean="0">
              <a:solidFill>
                <a:schemeClr val="bg1"/>
              </a:solidFill>
              <a:latin typeface="Arial" pitchFamily="34" charset="0"/>
              <a:cs typeface="Arial" pitchFamily="34" charset="0"/>
            </a:endParaRPr>
          </a:p>
          <a:p>
            <a:pPr algn="just">
              <a:lnSpc>
                <a:spcPct val="170000"/>
              </a:lnSpc>
              <a:buNone/>
            </a:pPr>
            <a:endParaRPr lang="en-US" altLang="en-US" sz="5600" dirty="0" smtClean="0">
              <a:solidFill>
                <a:schemeClr val="bg1"/>
              </a:solidFill>
              <a:latin typeface="Arial" pitchFamily="34" charset="0"/>
              <a:cs typeface="Arial" pitchFamily="34" charset="0"/>
            </a:endParaRPr>
          </a:p>
          <a:p>
            <a:pPr algn="just">
              <a:lnSpc>
                <a:spcPct val="170000"/>
              </a:lnSpc>
              <a:buNone/>
            </a:pPr>
            <a:endParaRPr lang="en-US" altLang="en-US" sz="5600" dirty="0" smtClean="0">
              <a:solidFill>
                <a:schemeClr val="bg1"/>
              </a:solidFill>
              <a:latin typeface="Arial" pitchFamily="34" charset="0"/>
              <a:cs typeface="Arial" pitchFamily="34" charset="0"/>
            </a:endParaRPr>
          </a:p>
          <a:p>
            <a:pPr algn="just">
              <a:lnSpc>
                <a:spcPct val="150000"/>
              </a:lnSpc>
              <a:buNone/>
            </a:pPr>
            <a:endParaRPr lang="en-GB" sz="4800" dirty="0" smtClean="0">
              <a:solidFill>
                <a:schemeClr val="bg1"/>
              </a:solidFill>
              <a:latin typeface="Arial" pitchFamily="34" charset="0"/>
              <a:cs typeface="Arial" pitchFamily="34" charset="0"/>
            </a:endParaRPr>
          </a:p>
          <a:p>
            <a:pPr algn="just">
              <a:lnSpc>
                <a:spcPct val="150000"/>
              </a:lnSpc>
              <a:buNone/>
            </a:pPr>
            <a:endParaRPr lang="en-GB" sz="4800" dirty="0" smtClean="0">
              <a:solidFill>
                <a:schemeClr val="bg1"/>
              </a:solidFill>
              <a:latin typeface="Arial" pitchFamily="34" charset="0"/>
              <a:cs typeface="Arial" pitchFamily="34" charset="0"/>
            </a:endParaRPr>
          </a:p>
          <a:p>
            <a:pPr algn="just">
              <a:lnSpc>
                <a:spcPct val="150000"/>
              </a:lnSpc>
              <a:buNone/>
            </a:pPr>
            <a:endParaRPr lang="en-GB" sz="4800" dirty="0" smtClean="0">
              <a:solidFill>
                <a:schemeClr val="bg1"/>
              </a:solidFill>
              <a:latin typeface="Arial" pitchFamily="34" charset="0"/>
              <a:cs typeface="Arial" pitchFamily="34" charset="0"/>
            </a:endParaRPr>
          </a:p>
          <a:p>
            <a:pPr algn="just">
              <a:lnSpc>
                <a:spcPct val="150000"/>
              </a:lnSpc>
              <a:buNone/>
            </a:pPr>
            <a:endParaRPr lang="en-GB" sz="3000" dirty="0" smtClean="0">
              <a:solidFill>
                <a:schemeClr val="bg1"/>
              </a:solidFill>
              <a:latin typeface="Arial" pitchFamily="34" charset="0"/>
              <a:cs typeface="Arial" pitchFamily="34" charset="0"/>
            </a:endParaRPr>
          </a:p>
          <a:p>
            <a:pPr algn="just">
              <a:lnSpc>
                <a:spcPct val="150000"/>
              </a:lnSpc>
              <a:buNone/>
            </a:pPr>
            <a:r>
              <a:rPr lang="en-GB" altLang="en-US" sz="3000" dirty="0" smtClean="0">
                <a:solidFill>
                  <a:schemeClr val="bg1"/>
                </a:solidFill>
                <a:latin typeface="Arial" pitchFamily="34" charset="0"/>
                <a:cs typeface="Arial" pitchFamily="34" charset="0"/>
              </a:rPr>
              <a:t> </a:t>
            </a:r>
            <a:endParaRPr lang="en-US" altLang="en-US" sz="3000" dirty="0" smtClean="0">
              <a:solidFill>
                <a:schemeClr val="bg1"/>
              </a:solidFill>
              <a:latin typeface="Arial" pitchFamily="34" charset="0"/>
              <a:cs typeface="Arial" pitchFamily="34" charset="0"/>
            </a:endParaRPr>
          </a:p>
          <a:p>
            <a:pPr>
              <a:lnSpc>
                <a:spcPct val="150000"/>
              </a:lnSpc>
              <a:buNone/>
            </a:pPr>
            <a:endParaRPr lang="en-GB" sz="1200" dirty="0">
              <a:solidFill>
                <a:schemeClr val="bg1"/>
              </a:solidFill>
              <a:latin typeface="Arial" pitchFamily="34" charset="0"/>
              <a:cs typeface="Arial" pitchFamily="34" charset="0"/>
            </a:endParaRPr>
          </a:p>
        </p:txBody>
      </p:sp>
      <p:sp>
        <p:nvSpPr>
          <p:cNvPr id="4" name="Slide Number Placeholder 3"/>
          <p:cNvSpPr>
            <a:spLocks noGrp="1"/>
          </p:cNvSpPr>
          <p:nvPr>
            <p:ph type="sldNum" sz="quarter" idx="12"/>
          </p:nvPr>
        </p:nvSpPr>
        <p:spPr>
          <a:xfrm>
            <a:off x="11122090" y="5868955"/>
            <a:ext cx="383355" cy="379445"/>
          </a:xfrm>
        </p:spPr>
        <p:txBody>
          <a:bodyPr/>
          <a:lstStyle/>
          <a:p>
            <a:fld id="{9F1F8E63-D4E6-420C-B763-C5977E96A00A}" type="slidenum">
              <a:rPr lang="en-GB" sz="1400" smtClean="0">
                <a:solidFill>
                  <a:schemeClr val="bg1"/>
                </a:solidFill>
                <a:latin typeface="Arial" pitchFamily="34" charset="0"/>
                <a:cs typeface="Arial" pitchFamily="34" charset="0"/>
              </a:rPr>
              <a:pPr/>
              <a:t>21</a:t>
            </a:fld>
            <a:endParaRPr lang="en-GB" sz="14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xmlns="" val="955168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150082" y="5775649"/>
            <a:ext cx="494522" cy="472751"/>
          </a:xfrm>
        </p:spPr>
        <p:txBody>
          <a:bodyPr/>
          <a:lstStyle/>
          <a:p>
            <a:fld id="{9F1F8E63-D4E6-420C-B763-C5977E96A00A}" type="slidenum">
              <a:rPr lang="en-GB" sz="1400" smtClean="0">
                <a:solidFill>
                  <a:schemeClr val="bg1"/>
                </a:solidFill>
                <a:latin typeface="Arial" pitchFamily="34" charset="0"/>
                <a:cs typeface="Arial" pitchFamily="34" charset="0"/>
              </a:rPr>
              <a:pPr/>
              <a:t>22</a:t>
            </a:fld>
            <a:endParaRPr lang="en-GB" sz="1400" dirty="0">
              <a:solidFill>
                <a:schemeClr val="bg1"/>
              </a:solidFill>
              <a:latin typeface="Arial" pitchFamily="34" charset="0"/>
              <a:cs typeface="Arial" pitchFamily="34" charset="0"/>
            </a:endParaRPr>
          </a:p>
        </p:txBody>
      </p:sp>
      <p:sp>
        <p:nvSpPr>
          <p:cNvPr id="3" name="Rectangle 2"/>
          <p:cNvSpPr/>
          <p:nvPr/>
        </p:nvSpPr>
        <p:spPr>
          <a:xfrm>
            <a:off x="485192" y="419879"/>
            <a:ext cx="11159412" cy="6124754"/>
          </a:xfrm>
          <a:prstGeom prst="rect">
            <a:avLst/>
          </a:prstGeom>
        </p:spPr>
        <p:txBody>
          <a:bodyPr wrap="square">
            <a:spAutoFit/>
          </a:bodyPr>
          <a:lstStyle/>
          <a:p>
            <a:pPr algn="just">
              <a:lnSpc>
                <a:spcPct val="150000"/>
              </a:lnSpc>
              <a:buNone/>
            </a:pPr>
            <a:r>
              <a:rPr lang="en-GB" sz="1400" dirty="0" smtClean="0">
                <a:solidFill>
                  <a:schemeClr val="bg1"/>
                </a:solidFill>
                <a:latin typeface="Arial" pitchFamily="34" charset="0"/>
                <a:cs typeface="Arial" pitchFamily="34" charset="0"/>
              </a:rPr>
              <a:t>GOV.UK (2022) </a:t>
            </a:r>
            <a:r>
              <a:rPr lang="en-GB" sz="1400" i="1" dirty="0" smtClean="0">
                <a:solidFill>
                  <a:schemeClr val="bg1"/>
                </a:solidFill>
                <a:latin typeface="Arial" pitchFamily="34" charset="0"/>
                <a:cs typeface="Arial" pitchFamily="34" charset="0"/>
              </a:rPr>
              <a:t>Health and social care integration: joining up care for people, places and populations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2"/>
              </a:rPr>
              <a:t>https://www.gov.uk/government/publications/health-and-social-care-integration-joining-up-care-for-people-places-and-populations/helth-and-social-care-integration-joining-up-care-for-people-places-and-populations</a:t>
            </a:r>
            <a:r>
              <a:rPr lang="en-GB" sz="1400" dirty="0" smtClean="0">
                <a:solidFill>
                  <a:schemeClr val="bg1"/>
                </a:solidFill>
                <a:latin typeface="Arial" pitchFamily="34" charset="0"/>
                <a:cs typeface="Arial" pitchFamily="34" charset="0"/>
              </a:rPr>
              <a:t> (Accessed: 13 June 2026).</a:t>
            </a:r>
          </a:p>
          <a:p>
            <a:pPr algn="just">
              <a:lnSpc>
                <a:spcPct val="150000"/>
              </a:lnSpc>
            </a:pPr>
            <a:r>
              <a:rPr lang="en-GB" sz="1400" dirty="0" smtClean="0">
                <a:solidFill>
                  <a:schemeClr val="bg1"/>
                </a:solidFill>
                <a:latin typeface="Arial" pitchFamily="34" charset="0"/>
                <a:cs typeface="Arial" pitchFamily="34" charset="0"/>
              </a:rPr>
              <a:t>GOV.UK (2021) </a:t>
            </a:r>
            <a:r>
              <a:rPr lang="en-GB" sz="1400" i="1" dirty="0" smtClean="0">
                <a:solidFill>
                  <a:schemeClr val="bg1"/>
                </a:solidFill>
                <a:latin typeface="Arial" pitchFamily="34" charset="0"/>
                <a:cs typeface="Arial" pitchFamily="34" charset="0"/>
              </a:rPr>
              <a:t>Implementing the Sustainable Development Goals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3"/>
              </a:rPr>
              <a:t>https://www.gov.uk/government/publications/implementing-the-sustainable-development-goals/implementing-the-sustainable-development-goals-2</a:t>
            </a:r>
            <a:r>
              <a:rPr lang="en-GB" sz="1400" dirty="0" smtClean="0">
                <a:solidFill>
                  <a:schemeClr val="bg1"/>
                </a:solidFill>
                <a:latin typeface="Arial" pitchFamily="34" charset="0"/>
                <a:cs typeface="Arial" pitchFamily="34" charset="0"/>
              </a:rPr>
              <a:t> </a:t>
            </a:r>
            <a:r>
              <a:rPr lang="en-GB" altLang="en-US" sz="1400" dirty="0" smtClean="0">
                <a:solidFill>
                  <a:schemeClr val="bg1"/>
                </a:solidFill>
                <a:latin typeface="Arial" pitchFamily="34" charset="0"/>
                <a:cs typeface="Arial" pitchFamily="34" charset="0"/>
              </a:rPr>
              <a:t>(Accessed: </a:t>
            </a:r>
            <a:r>
              <a:rPr lang="en-GB" sz="1400" dirty="0" smtClean="0">
                <a:solidFill>
                  <a:schemeClr val="bg1"/>
                </a:solidFill>
                <a:latin typeface="Arial" pitchFamily="34" charset="0"/>
                <a:cs typeface="Arial" pitchFamily="34" charset="0"/>
              </a:rPr>
              <a:t>3</a:t>
            </a:r>
            <a:r>
              <a:rPr lang="en-GB" sz="1400" baseline="30000" dirty="0" smtClean="0">
                <a:solidFill>
                  <a:schemeClr val="bg1"/>
                </a:solidFill>
                <a:latin typeface="Arial" pitchFamily="34" charset="0"/>
                <a:cs typeface="Arial" pitchFamily="34" charset="0"/>
              </a:rPr>
              <a:t>r</a:t>
            </a:r>
            <a:r>
              <a:rPr lang="en-GB" sz="1400" dirty="0" smtClean="0">
                <a:solidFill>
                  <a:schemeClr val="bg1"/>
                </a:solidFill>
                <a:latin typeface="Arial" pitchFamily="34" charset="0"/>
                <a:cs typeface="Arial" pitchFamily="34" charset="0"/>
              </a:rPr>
              <a:t> June 2026).</a:t>
            </a:r>
          </a:p>
          <a:p>
            <a:pPr algn="just">
              <a:lnSpc>
                <a:spcPct val="150000"/>
              </a:lnSpc>
            </a:pPr>
            <a:r>
              <a:rPr lang="en-GB" sz="1400" dirty="0" smtClean="0">
                <a:solidFill>
                  <a:schemeClr val="bg1"/>
                </a:solidFill>
                <a:latin typeface="Arial" pitchFamily="34" charset="0"/>
                <a:cs typeface="Arial" pitchFamily="34" charset="0"/>
              </a:rPr>
              <a:t>GOV.UK (2025) Digital Inclusion Action Plan: First Steps. Available at: </a:t>
            </a:r>
            <a:r>
              <a:rPr lang="en-GB" sz="1400" dirty="0" smtClean="0">
                <a:solidFill>
                  <a:schemeClr val="bg1"/>
                </a:solidFill>
                <a:latin typeface="Arial" pitchFamily="34" charset="0"/>
                <a:cs typeface="Arial" pitchFamily="34" charset="0"/>
                <a:hlinkClick r:id="rId4"/>
              </a:rPr>
              <a:t>https://www.gov.uk/government/publiccations/digital-inclusion-action-plan-first-steps/digital-inclusion-action-plan-first-steps</a:t>
            </a:r>
            <a:r>
              <a:rPr lang="en-GB" sz="1400" dirty="0" smtClean="0">
                <a:solidFill>
                  <a:schemeClr val="bg1"/>
                </a:solidFill>
                <a:latin typeface="Arial" pitchFamily="34" charset="0"/>
                <a:cs typeface="Arial" pitchFamily="34" charset="0"/>
              </a:rPr>
              <a:t> (Accessed: 18 June 2026).</a:t>
            </a:r>
          </a:p>
          <a:p>
            <a:pPr algn="just">
              <a:lnSpc>
                <a:spcPct val="150000"/>
              </a:lnSpc>
            </a:pPr>
            <a:r>
              <a:rPr lang="en-US" altLang="en-US" sz="1400" dirty="0" smtClean="0">
                <a:solidFill>
                  <a:schemeClr val="bg1"/>
                </a:solidFill>
                <a:latin typeface="Arial" pitchFamily="34" charset="0"/>
                <a:cs typeface="Arial" pitchFamily="34" charset="0"/>
              </a:rPr>
              <a:t>Huber, M., </a:t>
            </a:r>
            <a:r>
              <a:rPr lang="en-US" altLang="en-US" sz="1400" dirty="0" err="1" smtClean="0">
                <a:solidFill>
                  <a:schemeClr val="bg1"/>
                </a:solidFill>
                <a:latin typeface="Arial" pitchFamily="34" charset="0"/>
                <a:cs typeface="Arial" pitchFamily="34" charset="0"/>
              </a:rPr>
              <a:t>Knottnerus</a:t>
            </a:r>
            <a:r>
              <a:rPr lang="en-US" altLang="en-US" sz="1400" dirty="0" smtClean="0">
                <a:solidFill>
                  <a:schemeClr val="bg1"/>
                </a:solidFill>
                <a:latin typeface="Arial" pitchFamily="34" charset="0"/>
                <a:cs typeface="Arial" pitchFamily="34" charset="0"/>
              </a:rPr>
              <a:t>, J.A., Green, L., van </a:t>
            </a:r>
            <a:r>
              <a:rPr lang="en-US" altLang="en-US" sz="1400" dirty="0" err="1" smtClean="0">
                <a:solidFill>
                  <a:schemeClr val="bg1"/>
                </a:solidFill>
                <a:latin typeface="Arial" pitchFamily="34" charset="0"/>
                <a:cs typeface="Arial" pitchFamily="34" charset="0"/>
              </a:rPr>
              <a:t>der</a:t>
            </a:r>
            <a:r>
              <a:rPr lang="en-US" altLang="en-US" sz="1400" dirty="0" smtClean="0">
                <a:solidFill>
                  <a:schemeClr val="bg1"/>
                </a:solidFill>
                <a:latin typeface="Arial" pitchFamily="34" charset="0"/>
                <a:cs typeface="Arial" pitchFamily="34" charset="0"/>
              </a:rPr>
              <a:t> Horst, H., </a:t>
            </a:r>
            <a:r>
              <a:rPr lang="en-US" altLang="en-US" sz="1400" dirty="0" err="1" smtClean="0">
                <a:solidFill>
                  <a:schemeClr val="bg1"/>
                </a:solidFill>
                <a:latin typeface="Arial" pitchFamily="34" charset="0"/>
                <a:cs typeface="Arial" pitchFamily="34" charset="0"/>
              </a:rPr>
              <a:t>Jadad</a:t>
            </a:r>
            <a:r>
              <a:rPr lang="en-US" altLang="en-US" sz="1400" dirty="0" smtClean="0">
                <a:solidFill>
                  <a:schemeClr val="bg1"/>
                </a:solidFill>
                <a:latin typeface="Arial" pitchFamily="34" charset="0"/>
                <a:cs typeface="Arial" pitchFamily="34" charset="0"/>
              </a:rPr>
              <a:t>, A.R., </a:t>
            </a:r>
            <a:r>
              <a:rPr lang="en-US" altLang="en-US" sz="1400" dirty="0" err="1" smtClean="0">
                <a:solidFill>
                  <a:schemeClr val="bg1"/>
                </a:solidFill>
                <a:latin typeface="Arial" pitchFamily="34" charset="0"/>
                <a:cs typeface="Arial" pitchFamily="34" charset="0"/>
              </a:rPr>
              <a:t>Kromhout</a:t>
            </a:r>
            <a:r>
              <a:rPr lang="en-US" altLang="en-US" sz="1400" dirty="0" smtClean="0">
                <a:solidFill>
                  <a:schemeClr val="bg1"/>
                </a:solidFill>
                <a:latin typeface="Arial" pitchFamily="34" charset="0"/>
                <a:cs typeface="Arial" pitchFamily="34" charset="0"/>
              </a:rPr>
              <a:t>, D., Leonard, B., </a:t>
            </a:r>
            <a:r>
              <a:rPr lang="en-US" altLang="en-US" sz="1400" dirty="0" err="1" smtClean="0">
                <a:solidFill>
                  <a:schemeClr val="bg1"/>
                </a:solidFill>
                <a:latin typeface="Arial" pitchFamily="34" charset="0"/>
                <a:cs typeface="Arial" pitchFamily="34" charset="0"/>
              </a:rPr>
              <a:t>Lorig</a:t>
            </a:r>
            <a:r>
              <a:rPr lang="en-US" altLang="en-US" sz="1400" dirty="0" smtClean="0">
                <a:solidFill>
                  <a:schemeClr val="bg1"/>
                </a:solidFill>
                <a:latin typeface="Arial" pitchFamily="34" charset="0"/>
                <a:cs typeface="Arial" pitchFamily="34" charset="0"/>
              </a:rPr>
              <a:t>, K., </a:t>
            </a:r>
            <a:r>
              <a:rPr lang="en-US" altLang="en-US" sz="1400" dirty="0" err="1" smtClean="0">
                <a:solidFill>
                  <a:schemeClr val="bg1"/>
                </a:solidFill>
                <a:latin typeface="Arial" pitchFamily="34" charset="0"/>
                <a:cs typeface="Arial" pitchFamily="34" charset="0"/>
              </a:rPr>
              <a:t>Loureiro</a:t>
            </a:r>
            <a:r>
              <a:rPr lang="en-US" altLang="en-US" sz="1400" dirty="0" smtClean="0">
                <a:solidFill>
                  <a:schemeClr val="bg1"/>
                </a:solidFill>
                <a:latin typeface="Arial" pitchFamily="34" charset="0"/>
                <a:cs typeface="Arial" pitchFamily="34" charset="0"/>
              </a:rPr>
              <a:t>, M.I., van </a:t>
            </a:r>
            <a:r>
              <a:rPr lang="en-US" altLang="en-US" sz="1400" dirty="0" err="1" smtClean="0">
                <a:solidFill>
                  <a:schemeClr val="bg1"/>
                </a:solidFill>
                <a:latin typeface="Arial" pitchFamily="34" charset="0"/>
                <a:cs typeface="Arial" pitchFamily="34" charset="0"/>
              </a:rPr>
              <a:t>der</a:t>
            </a:r>
            <a:endParaRPr lang="en-US" altLang="en-US" sz="1400" dirty="0" smtClean="0">
              <a:solidFill>
                <a:schemeClr val="bg1"/>
              </a:solidFill>
              <a:latin typeface="Arial" pitchFamily="34" charset="0"/>
              <a:cs typeface="Arial" pitchFamily="34" charset="0"/>
            </a:endParaRPr>
          </a:p>
          <a:p>
            <a:pPr algn="just">
              <a:lnSpc>
                <a:spcPct val="170000"/>
              </a:lnSpc>
              <a:buNone/>
            </a:pPr>
            <a:r>
              <a:rPr lang="en-US" altLang="en-US" sz="1400" dirty="0" smtClean="0">
                <a:solidFill>
                  <a:schemeClr val="bg1"/>
                </a:solidFill>
                <a:latin typeface="Arial" pitchFamily="34" charset="0"/>
                <a:cs typeface="Arial" pitchFamily="34" charset="0"/>
              </a:rPr>
              <a:t>Meer, J.W.M., Schnabel, P., Smith, R., van </a:t>
            </a:r>
            <a:r>
              <a:rPr lang="en-US" altLang="en-US" sz="1400" dirty="0" err="1" smtClean="0">
                <a:solidFill>
                  <a:schemeClr val="bg1"/>
                </a:solidFill>
                <a:latin typeface="Arial" pitchFamily="34" charset="0"/>
                <a:cs typeface="Arial" pitchFamily="34" charset="0"/>
              </a:rPr>
              <a:t>Weel</a:t>
            </a:r>
            <a:r>
              <a:rPr lang="en-US" altLang="en-US" sz="1400" dirty="0" smtClean="0">
                <a:solidFill>
                  <a:schemeClr val="bg1"/>
                </a:solidFill>
                <a:latin typeface="Arial" pitchFamily="34" charset="0"/>
                <a:cs typeface="Arial" pitchFamily="34" charset="0"/>
              </a:rPr>
              <a:t>, C. and </a:t>
            </a:r>
            <a:r>
              <a:rPr lang="en-US" altLang="en-US" sz="1400" dirty="0" err="1" smtClean="0">
                <a:solidFill>
                  <a:schemeClr val="bg1"/>
                </a:solidFill>
                <a:latin typeface="Arial" pitchFamily="34" charset="0"/>
                <a:cs typeface="Arial" pitchFamily="34" charset="0"/>
              </a:rPr>
              <a:t>Smid</a:t>
            </a:r>
            <a:r>
              <a:rPr lang="en-US" altLang="en-US" sz="1400" dirty="0" smtClean="0">
                <a:solidFill>
                  <a:schemeClr val="bg1"/>
                </a:solidFill>
                <a:latin typeface="Arial" pitchFamily="34" charset="0"/>
                <a:cs typeface="Arial" pitchFamily="34" charset="0"/>
              </a:rPr>
              <a:t>, H. (2011) 'How should we define health?', </a:t>
            </a:r>
            <a:r>
              <a:rPr lang="en-US" altLang="en-US" sz="1400" i="1" dirty="0" smtClean="0">
                <a:solidFill>
                  <a:schemeClr val="bg1"/>
                </a:solidFill>
                <a:latin typeface="Arial" pitchFamily="34" charset="0"/>
                <a:cs typeface="Arial" pitchFamily="34" charset="0"/>
              </a:rPr>
              <a:t>BMJ</a:t>
            </a:r>
            <a:r>
              <a:rPr lang="en-US" altLang="en-US" sz="1400" dirty="0" smtClean="0">
                <a:solidFill>
                  <a:schemeClr val="bg1"/>
                </a:solidFill>
                <a:latin typeface="Arial" pitchFamily="34" charset="0"/>
                <a:cs typeface="Arial" pitchFamily="34" charset="0"/>
              </a:rPr>
              <a:t>, 343, d4163. </a:t>
            </a:r>
          </a:p>
          <a:p>
            <a:pPr algn="just">
              <a:lnSpc>
                <a:spcPct val="170000"/>
              </a:lnSpc>
              <a:buNone/>
            </a:pPr>
            <a:r>
              <a:rPr lang="en-US" altLang="en-US" sz="1400" dirty="0" smtClean="0">
                <a:solidFill>
                  <a:schemeClr val="bg1"/>
                </a:solidFill>
                <a:latin typeface="Arial" pitchFamily="34" charset="0"/>
                <a:cs typeface="Arial" pitchFamily="34" charset="0"/>
              </a:rPr>
              <a:t>Available at: </a:t>
            </a:r>
            <a:r>
              <a:rPr lang="en-US" altLang="en-US" sz="1400" dirty="0" smtClean="0">
                <a:solidFill>
                  <a:schemeClr val="bg1"/>
                </a:solidFill>
                <a:latin typeface="Arial" pitchFamily="34" charset="0"/>
                <a:cs typeface="Arial" pitchFamily="34" charset="0"/>
                <a:hlinkClick r:id="rId5"/>
              </a:rPr>
              <a:t>https://www.bmj.com/content/343/bmj.d4163</a:t>
            </a:r>
            <a:r>
              <a:rPr lang="en-US" altLang="en-US" sz="1400" dirty="0" smtClean="0">
                <a:solidFill>
                  <a:schemeClr val="bg1"/>
                </a:solidFill>
                <a:latin typeface="Arial" pitchFamily="34" charset="0"/>
                <a:cs typeface="Arial" pitchFamily="34" charset="0"/>
              </a:rPr>
              <a:t> (Accessed: </a:t>
            </a:r>
            <a:r>
              <a:rPr lang="en-GB" sz="1400" dirty="0" smtClean="0">
                <a:solidFill>
                  <a:schemeClr val="bg1"/>
                </a:solidFill>
                <a:latin typeface="Arial" pitchFamily="34" charset="0"/>
                <a:cs typeface="Arial" pitchFamily="34" charset="0"/>
              </a:rPr>
              <a:t>11</a:t>
            </a:r>
            <a:r>
              <a:rPr lang="en-US" altLang="en-US" sz="1400" dirty="0" smtClean="0">
                <a:solidFill>
                  <a:schemeClr val="bg1"/>
                </a:solidFill>
                <a:latin typeface="Arial" pitchFamily="34" charset="0"/>
                <a:cs typeface="Arial" pitchFamily="34" charset="0"/>
              </a:rPr>
              <a:t> June 2026).</a:t>
            </a:r>
          </a:p>
          <a:p>
            <a:pPr algn="just">
              <a:lnSpc>
                <a:spcPct val="170000"/>
              </a:lnSpc>
              <a:buNone/>
            </a:pPr>
            <a:r>
              <a:rPr lang="en-GB" sz="1400" dirty="0" smtClean="0">
                <a:solidFill>
                  <a:schemeClr val="bg1"/>
                </a:solidFill>
                <a:latin typeface="Arial" pitchFamily="34" charset="0"/>
                <a:cs typeface="Arial" pitchFamily="34" charset="0"/>
              </a:rPr>
              <a:t>Legislation.gov.uk (2014) </a:t>
            </a:r>
            <a:r>
              <a:rPr lang="en-GB" sz="1400" i="1" dirty="0" smtClean="0">
                <a:solidFill>
                  <a:schemeClr val="bg1"/>
                </a:solidFill>
                <a:latin typeface="Arial" pitchFamily="34" charset="0"/>
                <a:cs typeface="Arial" pitchFamily="34" charset="0"/>
              </a:rPr>
              <a:t>Care Act 2014</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6"/>
              </a:rPr>
              <a:t>https://www.legislation.gov.uk/ukpga/2014/23/contents</a:t>
            </a:r>
            <a:r>
              <a:rPr lang="en-GB" sz="1400" dirty="0" smtClean="0">
                <a:solidFill>
                  <a:schemeClr val="bg1"/>
                </a:solidFill>
                <a:latin typeface="Arial" pitchFamily="34" charset="0"/>
                <a:cs typeface="Arial" pitchFamily="34" charset="0"/>
              </a:rPr>
              <a:t> (Accessed: 13 June 2026).</a:t>
            </a:r>
          </a:p>
          <a:p>
            <a:pPr algn="just">
              <a:lnSpc>
                <a:spcPct val="150000"/>
              </a:lnSpc>
              <a:buNone/>
            </a:pPr>
            <a:r>
              <a:rPr lang="en-GB" altLang="en-US" sz="1400" dirty="0" smtClean="0">
                <a:solidFill>
                  <a:schemeClr val="bg1"/>
                </a:solidFill>
                <a:latin typeface="Arial" pitchFamily="34" charset="0"/>
                <a:cs typeface="Arial" pitchFamily="34" charset="0"/>
                <a:hlinkClick r:id="rId7"/>
              </a:rPr>
              <a:t>analyses/ethnicity-and-health-2011-2019-experimental-statistics/wellbeing-copy</a:t>
            </a:r>
            <a:r>
              <a:rPr lang="en-GB" altLang="en-US" sz="1400" dirty="0" smtClean="0">
                <a:solidFill>
                  <a:schemeClr val="bg1"/>
                </a:solidFill>
                <a:latin typeface="Arial" pitchFamily="34" charset="0"/>
                <a:cs typeface="Arial" pitchFamily="34" charset="0"/>
              </a:rPr>
              <a:t> (Accessed: 2</a:t>
            </a:r>
            <a:r>
              <a:rPr lang="en-GB" sz="1400" dirty="0" smtClean="0">
                <a:solidFill>
                  <a:schemeClr val="bg1"/>
                </a:solidFill>
                <a:latin typeface="Arial" pitchFamily="34" charset="0"/>
                <a:cs typeface="Arial" pitchFamily="34" charset="0"/>
              </a:rPr>
              <a:t>3 May 2026).</a:t>
            </a:r>
          </a:p>
          <a:p>
            <a:pPr algn="just">
              <a:lnSpc>
                <a:spcPct val="150000"/>
              </a:lnSpc>
            </a:pPr>
            <a:r>
              <a:rPr lang="en-GB" sz="1400" dirty="0" smtClean="0">
                <a:solidFill>
                  <a:schemeClr val="bg1"/>
                </a:solidFill>
                <a:latin typeface="Arial" pitchFamily="34" charset="0"/>
                <a:cs typeface="Arial" pitchFamily="34" charset="0"/>
              </a:rPr>
              <a:t>Legislation.gov.uk (2026) </a:t>
            </a:r>
            <a:r>
              <a:rPr lang="en-GB" sz="1400" i="1" dirty="0" smtClean="0">
                <a:solidFill>
                  <a:schemeClr val="bg1"/>
                </a:solidFill>
                <a:latin typeface="Arial" pitchFamily="34" charset="0"/>
                <a:cs typeface="Arial" pitchFamily="34" charset="0"/>
              </a:rPr>
              <a:t>NHS Act 2006</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8"/>
              </a:rPr>
              <a:t>https://www.legislation.gov.uk/ukpga/2006/41/contents</a:t>
            </a:r>
            <a:r>
              <a:rPr lang="en-GB" sz="1400" dirty="0" smtClean="0">
                <a:solidFill>
                  <a:schemeClr val="bg1"/>
                </a:solidFill>
                <a:latin typeface="Arial" pitchFamily="34" charset="0"/>
                <a:cs typeface="Arial" pitchFamily="34" charset="0"/>
              </a:rPr>
              <a:t> (Accessed: 17 June 2026).</a:t>
            </a:r>
          </a:p>
          <a:p>
            <a:pPr algn="just">
              <a:lnSpc>
                <a:spcPct val="150000"/>
              </a:lnSpc>
            </a:pPr>
            <a:r>
              <a:rPr lang="en-GB" sz="1400" dirty="0" smtClean="0">
                <a:solidFill>
                  <a:schemeClr val="bg1"/>
                </a:solidFill>
                <a:latin typeface="Arial" pitchFamily="34" charset="0"/>
                <a:cs typeface="Arial" pitchFamily="34" charset="0"/>
              </a:rPr>
              <a:t>Legislation.gov.uk (2004) </a:t>
            </a:r>
            <a:r>
              <a:rPr lang="en-GB" sz="1400" i="1" dirty="0" smtClean="0">
                <a:solidFill>
                  <a:schemeClr val="bg1"/>
                </a:solidFill>
                <a:latin typeface="Arial" pitchFamily="34" charset="0"/>
                <a:cs typeface="Arial" pitchFamily="34" charset="0"/>
              </a:rPr>
              <a:t>Children Act 2004</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9"/>
              </a:rPr>
              <a:t>https://www.legislation.gov.uk/ukpga/2004/31/contents</a:t>
            </a:r>
            <a:r>
              <a:rPr lang="en-GB" sz="1400" dirty="0" smtClean="0">
                <a:solidFill>
                  <a:schemeClr val="bg1"/>
                </a:solidFill>
                <a:latin typeface="Arial" pitchFamily="34" charset="0"/>
                <a:cs typeface="Arial" pitchFamily="34" charset="0"/>
              </a:rPr>
              <a:t> (Accessed: 17 June 2026).</a:t>
            </a:r>
          </a:p>
          <a:p>
            <a:pPr algn="just">
              <a:lnSpc>
                <a:spcPct val="150000"/>
              </a:lnSpc>
            </a:pPr>
            <a:r>
              <a:rPr lang="en-GB" sz="1400" dirty="0" smtClean="0">
                <a:solidFill>
                  <a:schemeClr val="bg1"/>
                </a:solidFill>
                <a:latin typeface="Arial" pitchFamily="34" charset="0"/>
                <a:cs typeface="Arial" pitchFamily="34" charset="0"/>
              </a:rPr>
              <a:t>Legislation.gov.uk (1984) </a:t>
            </a:r>
            <a:r>
              <a:rPr lang="en-GB" sz="1400" i="1" dirty="0" smtClean="0">
                <a:solidFill>
                  <a:schemeClr val="bg1"/>
                </a:solidFill>
                <a:latin typeface="Arial" pitchFamily="34" charset="0"/>
                <a:cs typeface="Arial" pitchFamily="34" charset="0"/>
              </a:rPr>
              <a:t>Public Health (control of Disease) Act 1984</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10"/>
              </a:rPr>
              <a:t>https://www.legislation.gov.uk/ukpga/1984/22</a:t>
            </a:r>
            <a:r>
              <a:rPr lang="en-GB" sz="1400" dirty="0" smtClean="0">
                <a:solidFill>
                  <a:schemeClr val="bg1"/>
                </a:solidFill>
                <a:latin typeface="Arial" pitchFamily="34" charset="0"/>
                <a:cs typeface="Arial" pitchFamily="34" charset="0"/>
              </a:rPr>
              <a:t> </a:t>
            </a:r>
          </a:p>
          <a:p>
            <a:pPr algn="just">
              <a:lnSpc>
                <a:spcPct val="150000"/>
              </a:lnSpc>
            </a:pPr>
            <a:r>
              <a:rPr lang="en-GB" sz="1400" dirty="0" smtClean="0">
                <a:solidFill>
                  <a:schemeClr val="bg1"/>
                </a:solidFill>
                <a:latin typeface="Arial" pitchFamily="34" charset="0"/>
                <a:cs typeface="Arial" pitchFamily="34" charset="0"/>
              </a:rPr>
              <a:t>(Accessed: 17 June 2026).</a:t>
            </a:r>
          </a:p>
          <a:p>
            <a:pPr algn="just">
              <a:lnSpc>
                <a:spcPct val="170000"/>
              </a:lnSpc>
              <a:buNone/>
            </a:pPr>
            <a:r>
              <a:rPr lang="en-GB" sz="1400" dirty="0" smtClean="0">
                <a:solidFill>
                  <a:schemeClr val="bg1"/>
                </a:solidFill>
                <a:latin typeface="Arial" pitchFamily="34" charset="0"/>
                <a:cs typeface="Arial" pitchFamily="34" charset="0"/>
              </a:rPr>
              <a:t>Legislation.gov.uk, (2010) </a:t>
            </a:r>
            <a:r>
              <a:rPr lang="en-GB" sz="1400" i="1" dirty="0" smtClean="0">
                <a:solidFill>
                  <a:schemeClr val="bg1"/>
                </a:solidFill>
                <a:latin typeface="Arial" pitchFamily="34" charset="0"/>
                <a:cs typeface="Arial" pitchFamily="34" charset="0"/>
              </a:rPr>
              <a:t>Equality Act 2010</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11"/>
              </a:rPr>
              <a:t>https://www.legislation.gov.uk/ukpga/2010/15/contents</a:t>
            </a:r>
            <a:r>
              <a:rPr lang="en-GB" sz="1400" dirty="0" smtClean="0">
                <a:solidFill>
                  <a:schemeClr val="bg1"/>
                </a:solidFill>
                <a:latin typeface="Arial" pitchFamily="34" charset="0"/>
                <a:cs typeface="Arial" pitchFamily="34" charset="0"/>
              </a:rPr>
              <a:t> </a:t>
            </a:r>
          </a:p>
          <a:p>
            <a:pPr algn="just">
              <a:lnSpc>
                <a:spcPct val="170000"/>
              </a:lnSpc>
              <a:buNone/>
            </a:pPr>
            <a:r>
              <a:rPr lang="en-GB" sz="1400" dirty="0" smtClean="0">
                <a:solidFill>
                  <a:schemeClr val="bg1"/>
                </a:solidFill>
                <a:latin typeface="Arial" pitchFamily="34" charset="0"/>
                <a:cs typeface="Arial" pitchFamily="34" charset="0"/>
              </a:rPr>
              <a:t>(Accessed: 13 June  2026).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262049" y="5896947"/>
            <a:ext cx="419878" cy="351453"/>
          </a:xfrm>
        </p:spPr>
        <p:txBody>
          <a:bodyPr/>
          <a:lstStyle/>
          <a:p>
            <a:fld id="{9F1F8E63-D4E6-420C-B763-C5977E96A00A}" type="slidenum">
              <a:rPr lang="en-GB" sz="1400" smtClean="0">
                <a:solidFill>
                  <a:schemeClr val="bg1"/>
                </a:solidFill>
                <a:latin typeface="Arial" pitchFamily="34" charset="0"/>
                <a:cs typeface="Arial" pitchFamily="34" charset="0"/>
              </a:rPr>
              <a:pPr/>
              <a:t>23</a:t>
            </a:fld>
            <a:endParaRPr lang="en-GB" sz="1400" dirty="0">
              <a:solidFill>
                <a:schemeClr val="bg1"/>
              </a:solidFill>
              <a:latin typeface="Arial" pitchFamily="34" charset="0"/>
              <a:cs typeface="Arial" pitchFamily="34" charset="0"/>
            </a:endParaRPr>
          </a:p>
        </p:txBody>
      </p:sp>
      <p:sp>
        <p:nvSpPr>
          <p:cNvPr id="3" name="Rectangle 2"/>
          <p:cNvSpPr/>
          <p:nvPr/>
        </p:nvSpPr>
        <p:spPr>
          <a:xfrm>
            <a:off x="391885" y="354564"/>
            <a:ext cx="11364685" cy="5949321"/>
          </a:xfrm>
          <a:prstGeom prst="rect">
            <a:avLst/>
          </a:prstGeom>
        </p:spPr>
        <p:txBody>
          <a:bodyPr wrap="square">
            <a:spAutoFit/>
          </a:bodyPr>
          <a:lstStyle/>
          <a:p>
            <a:pPr algn="just">
              <a:lnSpc>
                <a:spcPct val="170000"/>
              </a:lnSpc>
              <a:buNone/>
            </a:pPr>
            <a:r>
              <a:rPr lang="en-GB" sz="1400" dirty="0" smtClean="0">
                <a:solidFill>
                  <a:schemeClr val="bg1"/>
                </a:solidFill>
                <a:latin typeface="Arial" pitchFamily="34" charset="0"/>
                <a:cs typeface="Arial" pitchFamily="34" charset="0"/>
              </a:rPr>
              <a:t>Legislation.gov.uk (2012). </a:t>
            </a:r>
            <a:r>
              <a:rPr lang="en-GB" sz="1400" i="1" dirty="0" smtClean="0">
                <a:solidFill>
                  <a:schemeClr val="bg1"/>
                </a:solidFill>
                <a:latin typeface="Arial" pitchFamily="34" charset="0"/>
                <a:cs typeface="Arial" pitchFamily="34" charset="0"/>
              </a:rPr>
              <a:t>Health and Social Care Act 2012</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3"/>
              </a:rPr>
              <a:t>https://www.legislation.gov.uk/ukpga/2012/7/contents</a:t>
            </a:r>
            <a:r>
              <a:rPr lang="en-GB" sz="1400" dirty="0" smtClean="0">
                <a:solidFill>
                  <a:schemeClr val="bg1"/>
                </a:solidFill>
                <a:latin typeface="Arial" pitchFamily="34" charset="0"/>
                <a:cs typeface="Arial" pitchFamily="34" charset="0"/>
              </a:rPr>
              <a:t> </a:t>
            </a:r>
          </a:p>
          <a:p>
            <a:pPr algn="just">
              <a:lnSpc>
                <a:spcPct val="170000"/>
              </a:lnSpc>
              <a:buNone/>
            </a:pPr>
            <a:r>
              <a:rPr lang="en-GB" sz="1400" dirty="0" smtClean="0">
                <a:solidFill>
                  <a:schemeClr val="bg1"/>
                </a:solidFill>
                <a:latin typeface="Arial" pitchFamily="34" charset="0"/>
                <a:cs typeface="Arial" pitchFamily="34" charset="0"/>
              </a:rPr>
              <a:t>(Accessed: 13 June 2026).</a:t>
            </a:r>
          </a:p>
          <a:p>
            <a:pPr algn="just">
              <a:lnSpc>
                <a:spcPct val="150000"/>
              </a:lnSpc>
            </a:pPr>
            <a:r>
              <a:rPr lang="en-GB" sz="1400" dirty="0" smtClean="0">
                <a:solidFill>
                  <a:schemeClr val="bg1"/>
                </a:solidFill>
                <a:latin typeface="Arial" pitchFamily="34" charset="0"/>
                <a:cs typeface="Arial" pitchFamily="34" charset="0"/>
              </a:rPr>
              <a:t>Logos World (2026) </a:t>
            </a:r>
            <a:r>
              <a:rPr lang="en-GB" sz="1400" i="1" dirty="0" smtClean="0">
                <a:solidFill>
                  <a:schemeClr val="bg1"/>
                </a:solidFill>
                <a:latin typeface="Arial" pitchFamily="34" charset="0"/>
                <a:cs typeface="Arial" pitchFamily="34" charset="0"/>
              </a:rPr>
              <a:t>World Health Organization logo</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4"/>
              </a:rPr>
              <a:t>https://www.logos-world.net/world-health-organization-logo/</a:t>
            </a:r>
            <a:r>
              <a:rPr lang="en-GB" sz="1400" dirty="0" smtClean="0">
                <a:solidFill>
                  <a:schemeClr val="bg1"/>
                </a:solidFill>
                <a:latin typeface="Arial" pitchFamily="34" charset="0"/>
                <a:cs typeface="Arial" pitchFamily="34" charset="0"/>
              </a:rPr>
              <a:t> </a:t>
            </a:r>
          </a:p>
          <a:p>
            <a:pPr algn="just">
              <a:lnSpc>
                <a:spcPct val="150000"/>
              </a:lnSpc>
            </a:pPr>
            <a:r>
              <a:rPr lang="en-GB" sz="1400" dirty="0" smtClean="0">
                <a:solidFill>
                  <a:schemeClr val="bg1"/>
                </a:solidFill>
                <a:latin typeface="Arial" pitchFamily="34" charset="0"/>
                <a:cs typeface="Arial" pitchFamily="34" charset="0"/>
              </a:rPr>
              <a:t>(Accessed: 17 June 2026).</a:t>
            </a:r>
          </a:p>
          <a:p>
            <a:pPr algn="just">
              <a:lnSpc>
                <a:spcPct val="150000"/>
              </a:lnSpc>
            </a:pPr>
            <a:r>
              <a:rPr lang="en-GB" sz="1400" kern="100" dirty="0" smtClean="0">
                <a:solidFill>
                  <a:schemeClr val="bg1"/>
                </a:solidFill>
                <a:latin typeface="Arial" pitchFamily="34" charset="0"/>
                <a:ea typeface="DengXian" panose="02010600030101010101" pitchFamily="2" charset="-122"/>
                <a:cs typeface="Arial" pitchFamily="34" charset="0"/>
              </a:rPr>
              <a:t>Marmot, M., Allen, J., Boyce, T., </a:t>
            </a:r>
            <a:r>
              <a:rPr lang="en-GB" sz="1400" kern="100" dirty="0" err="1" smtClean="0">
                <a:solidFill>
                  <a:schemeClr val="bg1"/>
                </a:solidFill>
                <a:latin typeface="Arial" pitchFamily="34" charset="0"/>
                <a:ea typeface="DengXian" panose="02010600030101010101" pitchFamily="2" charset="-122"/>
                <a:cs typeface="Arial" pitchFamily="34" charset="0"/>
              </a:rPr>
              <a:t>Goldblatt</a:t>
            </a:r>
            <a:r>
              <a:rPr lang="en-GB" sz="1400" kern="100" dirty="0" smtClean="0">
                <a:solidFill>
                  <a:schemeClr val="bg1"/>
                </a:solidFill>
                <a:latin typeface="Arial" pitchFamily="34" charset="0"/>
                <a:ea typeface="DengXian" panose="02010600030101010101" pitchFamily="2" charset="-122"/>
                <a:cs typeface="Arial" pitchFamily="34" charset="0"/>
              </a:rPr>
              <a:t>, P. and Morrison, J. (2020) </a:t>
            </a:r>
            <a:r>
              <a:rPr lang="en-GB" sz="1400" i="1" kern="100" dirty="0" smtClean="0">
                <a:solidFill>
                  <a:schemeClr val="bg1"/>
                </a:solidFill>
                <a:latin typeface="Arial" pitchFamily="34" charset="0"/>
                <a:ea typeface="DengXian" panose="02010600030101010101" pitchFamily="2" charset="-122"/>
                <a:cs typeface="Arial" pitchFamily="34" charset="0"/>
              </a:rPr>
              <a:t>Health equity in England: The Marmot Review 10 years on</a:t>
            </a:r>
            <a:r>
              <a:rPr lang="en-GB" sz="1400" kern="100" dirty="0" smtClean="0">
                <a:solidFill>
                  <a:schemeClr val="bg1"/>
                </a:solidFill>
                <a:latin typeface="Arial" pitchFamily="34" charset="0"/>
                <a:ea typeface="DengXian" panose="02010600030101010101" pitchFamily="2" charset="-122"/>
                <a:cs typeface="Arial" pitchFamily="34" charset="0"/>
              </a:rPr>
              <a:t>. London: Institute of Health Equity. Available at: </a:t>
            </a:r>
            <a:r>
              <a:rPr lang="en-GB" sz="1400" u="sng" kern="100" dirty="0" smtClean="0">
                <a:solidFill>
                  <a:schemeClr val="bg1"/>
                </a:solidFill>
                <a:latin typeface="Arial" pitchFamily="34" charset="0"/>
                <a:ea typeface="DengXian" panose="02010600030101010101" pitchFamily="2" charset="-122"/>
                <a:cs typeface="Arial" pitchFamily="34" charset="0"/>
                <a:hlinkClick r:id="rId5"/>
              </a:rPr>
              <a:t>https://www.health.org.uk/publications/reports/the-marmot-review-10-years-on</a:t>
            </a:r>
            <a:r>
              <a:rPr lang="en-GB" sz="1400" kern="100" dirty="0" smtClean="0">
                <a:solidFill>
                  <a:schemeClr val="bg1"/>
                </a:solidFill>
                <a:latin typeface="Arial" pitchFamily="34" charset="0"/>
                <a:ea typeface="DengXian" panose="02010600030101010101" pitchFamily="2" charset="-122"/>
                <a:cs typeface="Arial" pitchFamily="34" charset="0"/>
              </a:rPr>
              <a:t> </a:t>
            </a:r>
          </a:p>
          <a:p>
            <a:pPr algn="just">
              <a:lnSpc>
                <a:spcPct val="150000"/>
              </a:lnSpc>
            </a:pPr>
            <a:r>
              <a:rPr lang="en-GB" sz="1400" kern="100" dirty="0" smtClean="0">
                <a:solidFill>
                  <a:schemeClr val="bg1"/>
                </a:solidFill>
                <a:latin typeface="Arial" pitchFamily="34" charset="0"/>
                <a:ea typeface="DengXian" panose="02010600030101010101" pitchFamily="2" charset="-122"/>
                <a:cs typeface="Arial" pitchFamily="34" charset="0"/>
              </a:rPr>
              <a:t>(Accessed: 18 June 2026).</a:t>
            </a:r>
          </a:p>
          <a:p>
            <a:pPr algn="just">
              <a:lnSpc>
                <a:spcPct val="150000"/>
              </a:lnSpc>
            </a:pPr>
            <a:r>
              <a:rPr lang="en-GB" sz="1400" kern="100" dirty="0" smtClean="0">
                <a:solidFill>
                  <a:schemeClr val="bg1"/>
                </a:solidFill>
                <a:latin typeface="Arial" pitchFamily="34" charset="0"/>
                <a:ea typeface="DengXian" panose="02010600030101010101" pitchFamily="2" charset="-122"/>
                <a:cs typeface="Arial" pitchFamily="34" charset="0"/>
              </a:rPr>
              <a:t>McManus, E., </a:t>
            </a:r>
            <a:r>
              <a:rPr lang="en-GB" sz="1400" kern="100" dirty="0" err="1" smtClean="0">
                <a:solidFill>
                  <a:schemeClr val="bg1"/>
                </a:solidFill>
                <a:latin typeface="Arial" pitchFamily="34" charset="0"/>
                <a:ea typeface="DengXian" panose="02010600030101010101" pitchFamily="2" charset="-122"/>
                <a:cs typeface="Arial" pitchFamily="34" charset="0"/>
              </a:rPr>
              <a:t>Meacock</a:t>
            </a:r>
            <a:r>
              <a:rPr lang="en-GB" sz="1400" kern="100" dirty="0" smtClean="0">
                <a:solidFill>
                  <a:schemeClr val="bg1"/>
                </a:solidFill>
                <a:latin typeface="Arial" pitchFamily="34" charset="0"/>
                <a:ea typeface="DengXian" panose="02010600030101010101" pitchFamily="2" charset="-122"/>
                <a:cs typeface="Arial" pitchFamily="34" charset="0"/>
              </a:rPr>
              <a:t>, R., Parkinson, B., </a:t>
            </a:r>
            <a:r>
              <a:rPr lang="en-GB" sz="1400" kern="100" dirty="0" err="1" smtClean="0">
                <a:solidFill>
                  <a:schemeClr val="bg1"/>
                </a:solidFill>
                <a:latin typeface="Arial" pitchFamily="34" charset="0"/>
                <a:ea typeface="DengXian" panose="02010600030101010101" pitchFamily="2" charset="-122"/>
                <a:cs typeface="Arial" pitchFamily="34" charset="0"/>
              </a:rPr>
              <a:t>Suttton</a:t>
            </a:r>
            <a:r>
              <a:rPr lang="en-GB" sz="1400" kern="100" dirty="0" smtClean="0">
                <a:solidFill>
                  <a:schemeClr val="bg1"/>
                </a:solidFill>
                <a:latin typeface="Arial" pitchFamily="34" charset="0"/>
                <a:ea typeface="DengXian" panose="02010600030101010101" pitchFamily="2" charset="-122"/>
                <a:cs typeface="Arial" pitchFamily="34" charset="0"/>
              </a:rPr>
              <a:t>, M. (2022) ‘Population level impact of the NHS Diabetes Prevention Programme on incidence of  type 2 diabetes in England: An observational </a:t>
            </a:r>
            <a:r>
              <a:rPr lang="en-GB" sz="1400" kern="100" dirty="0" smtClean="0">
                <a:solidFill>
                  <a:schemeClr val="bg1"/>
                </a:solidFill>
                <a:latin typeface="Arial" pitchFamily="34" charset="0"/>
                <a:ea typeface="DengXian" panose="02010600030101010101" pitchFamily="2" charset="-122"/>
                <a:cs typeface="Arial" pitchFamily="34" charset="0"/>
              </a:rPr>
              <a:t>study’ The </a:t>
            </a:r>
            <a:r>
              <a:rPr lang="en-GB" sz="1400" kern="100" dirty="0" smtClean="0">
                <a:solidFill>
                  <a:schemeClr val="bg1"/>
                </a:solidFill>
                <a:latin typeface="Arial" pitchFamily="34" charset="0"/>
                <a:ea typeface="DengXian" panose="02010600030101010101" pitchFamily="2" charset="-122"/>
                <a:cs typeface="Arial" pitchFamily="34" charset="0"/>
              </a:rPr>
              <a:t>LANCET Regional Health </a:t>
            </a:r>
            <a:r>
              <a:rPr lang="en-GB" sz="1400" kern="100" dirty="0" smtClean="0">
                <a:solidFill>
                  <a:schemeClr val="bg1"/>
                </a:solidFill>
                <a:latin typeface="Arial" pitchFamily="34" charset="0"/>
                <a:ea typeface="DengXian" panose="02010600030101010101" pitchFamily="2" charset="-122"/>
                <a:cs typeface="Arial" pitchFamily="34" charset="0"/>
              </a:rPr>
              <a:t>Europe</a:t>
            </a:r>
            <a:r>
              <a:rPr lang="en-GB" sz="1400" kern="100" dirty="0" smtClean="0">
                <a:solidFill>
                  <a:schemeClr val="bg1"/>
                </a:solidFill>
                <a:latin typeface="Arial" pitchFamily="34" charset="0"/>
                <a:ea typeface="DengXian" panose="02010600030101010101" pitchFamily="2" charset="-122"/>
                <a:cs typeface="Arial" pitchFamily="34" charset="0"/>
              </a:rPr>
              <a:t>, 19(8), pp. 100-104. Available at: </a:t>
            </a:r>
            <a:r>
              <a:rPr lang="en-GB" sz="1400" kern="100" dirty="0" smtClean="0">
                <a:solidFill>
                  <a:schemeClr val="bg1"/>
                </a:solidFill>
                <a:latin typeface="Arial" pitchFamily="34" charset="0"/>
                <a:ea typeface="DengXian" panose="02010600030101010101" pitchFamily="2" charset="-122"/>
                <a:cs typeface="Arial" pitchFamily="34" charset="0"/>
                <a:hlinkClick r:id="rId6"/>
              </a:rPr>
              <a:t>https://doi10.1016/j.lanepe.2022.100420</a:t>
            </a:r>
            <a:r>
              <a:rPr lang="en-GB" sz="1400" kern="100" dirty="0" smtClean="0">
                <a:solidFill>
                  <a:schemeClr val="bg1"/>
                </a:solidFill>
                <a:latin typeface="Arial" pitchFamily="34" charset="0"/>
                <a:ea typeface="DengXian" panose="02010600030101010101" pitchFamily="2" charset="-122"/>
                <a:cs typeface="Arial" pitchFamily="34" charset="0"/>
              </a:rPr>
              <a:t>.  </a:t>
            </a:r>
            <a:endParaRPr lang="en-GB" sz="1400" kern="100" dirty="0" smtClean="0">
              <a:solidFill>
                <a:schemeClr val="bg1"/>
              </a:solidFill>
              <a:latin typeface="Arial" pitchFamily="34" charset="0"/>
              <a:ea typeface="DengXian" panose="02010600030101010101" pitchFamily="2" charset="-122"/>
              <a:cs typeface="Arial" pitchFamily="34" charset="0"/>
            </a:endParaRPr>
          </a:p>
          <a:p>
            <a:pPr algn="just">
              <a:lnSpc>
                <a:spcPct val="150000"/>
              </a:lnSpc>
              <a:buNone/>
            </a:pPr>
            <a:r>
              <a:rPr lang="en-GB" sz="1400" dirty="0" smtClean="0">
                <a:solidFill>
                  <a:schemeClr val="bg1"/>
                </a:solidFill>
                <a:latin typeface="Arial" pitchFamily="34" charset="0"/>
                <a:cs typeface="Arial" pitchFamily="34" charset="0"/>
              </a:rPr>
              <a:t>NHS Healthier You (no date) </a:t>
            </a:r>
            <a:r>
              <a:rPr lang="en-GB" sz="1400" i="1" dirty="0" smtClean="0">
                <a:solidFill>
                  <a:schemeClr val="bg1"/>
                </a:solidFill>
                <a:latin typeface="Arial" pitchFamily="34" charset="0"/>
                <a:cs typeface="Arial" pitchFamily="34" charset="0"/>
              </a:rPr>
              <a:t>People’s Stories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7"/>
              </a:rPr>
              <a:t>https://www.healthieryou.reedwellbeing.com/stories</a:t>
            </a:r>
            <a:r>
              <a:rPr lang="en-GB" sz="1400" dirty="0" smtClean="0">
                <a:solidFill>
                  <a:schemeClr val="bg1"/>
                </a:solidFill>
                <a:latin typeface="Arial" pitchFamily="34" charset="0"/>
                <a:cs typeface="Arial" pitchFamily="34" charset="0"/>
              </a:rPr>
              <a:t> </a:t>
            </a:r>
            <a:r>
              <a:rPr lang="en-US" altLang="en-US" sz="1400" dirty="0" smtClean="0">
                <a:solidFill>
                  <a:schemeClr val="bg1"/>
                </a:solidFill>
                <a:latin typeface="Arial" pitchFamily="34" charset="0"/>
                <a:cs typeface="Arial" pitchFamily="34" charset="0"/>
              </a:rPr>
              <a:t>(Accessed: </a:t>
            </a:r>
            <a:r>
              <a:rPr lang="en-GB" sz="1400" dirty="0" smtClean="0">
                <a:solidFill>
                  <a:schemeClr val="bg1"/>
                </a:solidFill>
                <a:latin typeface="Arial" pitchFamily="34" charset="0"/>
                <a:cs typeface="Arial" pitchFamily="34" charset="0"/>
              </a:rPr>
              <a:t>11 </a:t>
            </a:r>
            <a:r>
              <a:rPr lang="en-US" altLang="en-US" sz="1400" dirty="0" smtClean="0">
                <a:solidFill>
                  <a:schemeClr val="bg1"/>
                </a:solidFill>
                <a:latin typeface="Arial" pitchFamily="34" charset="0"/>
                <a:cs typeface="Arial" pitchFamily="34" charset="0"/>
              </a:rPr>
              <a:t>June 2026).</a:t>
            </a:r>
            <a:endParaRPr lang="en-US" sz="1400" dirty="0" smtClean="0">
              <a:solidFill>
                <a:schemeClr val="bg1"/>
              </a:solidFill>
              <a:latin typeface="Arial" pitchFamily="34" charset="0"/>
              <a:cs typeface="Arial" pitchFamily="34" charset="0"/>
            </a:endParaRPr>
          </a:p>
          <a:p>
            <a:pPr algn="just">
              <a:lnSpc>
                <a:spcPct val="150000"/>
              </a:lnSpc>
            </a:pPr>
            <a:r>
              <a:rPr lang="en-GB" sz="1400" dirty="0" smtClean="0">
                <a:solidFill>
                  <a:schemeClr val="bg1"/>
                </a:solidFill>
                <a:latin typeface="Arial" pitchFamily="34" charset="0"/>
                <a:cs typeface="Arial" pitchFamily="34" charset="0"/>
              </a:rPr>
              <a:t>NHS (2026) </a:t>
            </a:r>
            <a:r>
              <a:rPr lang="en-GB" sz="1400" i="1" dirty="0" smtClean="0">
                <a:solidFill>
                  <a:schemeClr val="bg1"/>
                </a:solidFill>
                <a:latin typeface="Arial" pitchFamily="34" charset="0"/>
                <a:cs typeface="Arial" pitchFamily="34" charset="0"/>
              </a:rPr>
              <a:t>Mental Health Act</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8"/>
              </a:rPr>
              <a:t>https://www.nhs.uk/mental-health/social-care-and-your-rights/mental-health-and-the-law/mental-health-act/</a:t>
            </a:r>
            <a:r>
              <a:rPr lang="en-GB" sz="1400" dirty="0" smtClean="0">
                <a:solidFill>
                  <a:schemeClr val="bg1"/>
                </a:solidFill>
                <a:latin typeface="Arial" pitchFamily="34" charset="0"/>
                <a:cs typeface="Arial" pitchFamily="34" charset="0"/>
              </a:rPr>
              <a:t> (Accessed: 18 June 2026). </a:t>
            </a:r>
          </a:p>
          <a:p>
            <a:pPr algn="just">
              <a:lnSpc>
                <a:spcPct val="150000"/>
              </a:lnSpc>
            </a:pPr>
            <a:r>
              <a:rPr lang="en-GB" sz="1400" dirty="0" smtClean="0">
                <a:solidFill>
                  <a:schemeClr val="bg1"/>
                </a:solidFill>
                <a:latin typeface="Arial" pitchFamily="34" charset="0"/>
                <a:cs typeface="Arial" pitchFamily="34" charset="0"/>
              </a:rPr>
              <a:t>NICE (2023) </a:t>
            </a:r>
            <a:r>
              <a:rPr lang="en-GB" sz="1400" i="1" dirty="0" smtClean="0">
                <a:solidFill>
                  <a:schemeClr val="bg1"/>
                </a:solidFill>
                <a:latin typeface="Arial" pitchFamily="34" charset="0"/>
                <a:cs typeface="Arial" pitchFamily="34" charset="0"/>
              </a:rPr>
              <a:t>Type 2 diabetes in Adults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9"/>
              </a:rPr>
              <a:t>https://www.nice.org.uk/guidence/ng28</a:t>
            </a:r>
            <a:r>
              <a:rPr lang="en-GB" sz="1400" dirty="0" smtClean="0">
                <a:solidFill>
                  <a:schemeClr val="bg1"/>
                </a:solidFill>
                <a:latin typeface="Arial" pitchFamily="34" charset="0"/>
                <a:cs typeface="Arial" pitchFamily="34" charset="0"/>
              </a:rPr>
              <a:t> (Accessed: 17 June 2026).</a:t>
            </a:r>
          </a:p>
          <a:p>
            <a:pPr algn="just">
              <a:lnSpc>
                <a:spcPct val="150000"/>
              </a:lnSpc>
            </a:pPr>
            <a:r>
              <a:rPr lang="en-GB" sz="1400" dirty="0" smtClean="0">
                <a:solidFill>
                  <a:schemeClr val="bg1"/>
                </a:solidFill>
                <a:latin typeface="Arial" pitchFamily="34" charset="0"/>
                <a:cs typeface="Arial" pitchFamily="34" charset="0"/>
              </a:rPr>
              <a:t>NHS England (2024) </a:t>
            </a:r>
            <a:r>
              <a:rPr lang="en-GB" sz="1400" i="1" dirty="0" smtClean="0">
                <a:solidFill>
                  <a:schemeClr val="bg1"/>
                </a:solidFill>
                <a:latin typeface="Arial" pitchFamily="34" charset="0"/>
                <a:cs typeface="Arial" pitchFamily="34" charset="0"/>
              </a:rPr>
              <a:t>Core20PLUS5 (adults)- an approach to reducing healthcare inequalities.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10"/>
              </a:rPr>
              <a:t>https://www.england.nhs.uk/about/equality/equality -hub/national-healthcare-inequalities-improvement-programme/core20plus5/</a:t>
            </a:r>
            <a:r>
              <a:rPr lang="en-GB" sz="1400" dirty="0" smtClean="0">
                <a:solidFill>
                  <a:schemeClr val="bg1"/>
                </a:solidFill>
                <a:latin typeface="Arial" pitchFamily="34" charset="0"/>
                <a:cs typeface="Arial" pitchFamily="34" charset="0"/>
              </a:rPr>
              <a:t> </a:t>
            </a:r>
          </a:p>
          <a:p>
            <a:pPr algn="just">
              <a:lnSpc>
                <a:spcPct val="150000"/>
              </a:lnSpc>
            </a:pPr>
            <a:r>
              <a:rPr lang="en-GB" sz="1400" dirty="0" smtClean="0">
                <a:solidFill>
                  <a:schemeClr val="bg1"/>
                </a:solidFill>
                <a:latin typeface="Arial" pitchFamily="34" charset="0"/>
                <a:cs typeface="Arial" pitchFamily="34" charset="0"/>
              </a:rPr>
              <a:t>(Accessed: 18 June 2026).</a:t>
            </a:r>
          </a:p>
          <a:p>
            <a:pPr algn="just">
              <a:lnSpc>
                <a:spcPct val="150000"/>
              </a:lnSpc>
              <a:buNone/>
            </a:pPr>
            <a:endParaRPr lang="en-US" altLang="en-US" sz="1200" dirty="0" smtClean="0">
              <a:solidFill>
                <a:schemeClr val="bg1"/>
              </a:solidFill>
              <a:latin typeface="Arial" pitchFamily="34" charset="0"/>
              <a:cs typeface="Arial"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084767" y="5710335"/>
            <a:ext cx="420678" cy="538065"/>
          </a:xfrm>
        </p:spPr>
        <p:txBody>
          <a:bodyPr/>
          <a:lstStyle/>
          <a:p>
            <a:fld id="{9F1F8E63-D4E6-420C-B763-C5977E96A00A}" type="slidenum">
              <a:rPr lang="en-GB" sz="1400" smtClean="0">
                <a:solidFill>
                  <a:schemeClr val="bg1"/>
                </a:solidFill>
                <a:latin typeface="Arial" pitchFamily="34" charset="0"/>
                <a:cs typeface="Arial" pitchFamily="34" charset="0"/>
              </a:rPr>
              <a:pPr/>
              <a:t>24</a:t>
            </a:fld>
            <a:endParaRPr lang="en-GB" sz="1400" dirty="0">
              <a:solidFill>
                <a:schemeClr val="bg1"/>
              </a:solidFill>
              <a:latin typeface="Arial" pitchFamily="34" charset="0"/>
              <a:cs typeface="Arial" pitchFamily="34" charset="0"/>
            </a:endParaRPr>
          </a:p>
        </p:txBody>
      </p:sp>
      <p:sp>
        <p:nvSpPr>
          <p:cNvPr id="4" name="Rectangle 3"/>
          <p:cNvSpPr/>
          <p:nvPr/>
        </p:nvSpPr>
        <p:spPr>
          <a:xfrm>
            <a:off x="342901" y="295275"/>
            <a:ext cx="11544300" cy="6124754"/>
          </a:xfrm>
          <a:prstGeom prst="rect">
            <a:avLst/>
          </a:prstGeom>
        </p:spPr>
        <p:txBody>
          <a:bodyPr wrap="square">
            <a:spAutoFit/>
          </a:bodyPr>
          <a:lstStyle/>
          <a:p>
            <a:pPr algn="just">
              <a:lnSpc>
                <a:spcPct val="150000"/>
              </a:lnSpc>
              <a:buNone/>
            </a:pPr>
            <a:r>
              <a:rPr lang="en-GB" sz="1400" dirty="0" smtClean="0">
                <a:solidFill>
                  <a:schemeClr val="bg1"/>
                </a:solidFill>
                <a:latin typeface="Arial" pitchFamily="34" charset="0"/>
                <a:cs typeface="Arial" pitchFamily="34" charset="0"/>
              </a:rPr>
              <a:t>Network 4 Sustainable </a:t>
            </a:r>
            <a:r>
              <a:rPr lang="en-GB" sz="1400" dirty="0" err="1" smtClean="0">
                <a:solidFill>
                  <a:schemeClr val="bg1"/>
                </a:solidFill>
                <a:latin typeface="Arial" pitchFamily="34" charset="0"/>
                <a:cs typeface="Arial" pitchFamily="34" charset="0"/>
              </a:rPr>
              <a:t>Nano</a:t>
            </a:r>
            <a:r>
              <a:rPr lang="en-GB" sz="1400" dirty="0" smtClean="0">
                <a:solidFill>
                  <a:schemeClr val="bg1"/>
                </a:solidFill>
                <a:latin typeface="Arial" pitchFamily="34" charset="0"/>
                <a:cs typeface="Arial" pitchFamily="34" charset="0"/>
              </a:rPr>
              <a:t> Technology (2021) </a:t>
            </a:r>
            <a:r>
              <a:rPr lang="en-GB" sz="1400" i="1" dirty="0" smtClean="0">
                <a:solidFill>
                  <a:schemeClr val="bg1"/>
                </a:solidFill>
                <a:latin typeface="Arial" pitchFamily="34" charset="0"/>
                <a:cs typeface="Arial" pitchFamily="34" charset="0"/>
              </a:rPr>
              <a:t>United Nations Sustainable Development Goals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2"/>
              </a:rPr>
              <a:t>https://www.network4sustainablenano.org/un-sdgs/</a:t>
            </a:r>
            <a:r>
              <a:rPr lang="en-GB" sz="1400" dirty="0" smtClean="0">
                <a:solidFill>
                  <a:schemeClr val="bg1"/>
                </a:solidFill>
                <a:latin typeface="Arial" pitchFamily="34" charset="0"/>
                <a:cs typeface="Arial" pitchFamily="34" charset="0"/>
              </a:rPr>
              <a:t> </a:t>
            </a:r>
            <a:r>
              <a:rPr lang="en-GB" altLang="en-US" sz="1400" dirty="0" smtClean="0">
                <a:solidFill>
                  <a:schemeClr val="bg1"/>
                </a:solidFill>
                <a:latin typeface="Arial" pitchFamily="34" charset="0"/>
                <a:cs typeface="Arial" pitchFamily="34" charset="0"/>
              </a:rPr>
              <a:t>(Accessed: </a:t>
            </a:r>
            <a:r>
              <a:rPr lang="en-GB" sz="1400" dirty="0" smtClean="0">
                <a:solidFill>
                  <a:schemeClr val="bg1"/>
                </a:solidFill>
                <a:latin typeface="Arial" pitchFamily="34" charset="0"/>
                <a:cs typeface="Arial" pitchFamily="34" charset="0"/>
              </a:rPr>
              <a:t>3  June 2026). </a:t>
            </a:r>
          </a:p>
          <a:p>
            <a:pPr algn="just">
              <a:lnSpc>
                <a:spcPct val="150000"/>
              </a:lnSpc>
              <a:buNone/>
            </a:pPr>
            <a:r>
              <a:rPr lang="en-GB" sz="1400" dirty="0" smtClean="0">
                <a:solidFill>
                  <a:schemeClr val="bg1"/>
                </a:solidFill>
                <a:latin typeface="Arial" pitchFamily="34" charset="0"/>
                <a:cs typeface="Arial" pitchFamily="34" charset="0"/>
              </a:rPr>
              <a:t>NHS England (2022) </a:t>
            </a:r>
            <a:r>
              <a:rPr lang="en-GB" sz="1400" i="1" dirty="0" smtClean="0">
                <a:solidFill>
                  <a:schemeClr val="bg1"/>
                </a:solidFill>
                <a:latin typeface="Arial" pitchFamily="34" charset="0"/>
                <a:cs typeface="Arial" pitchFamily="34" charset="0"/>
              </a:rPr>
              <a:t>NHS Diabetes Prevention Programme</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3"/>
              </a:rPr>
              <a:t>https://www.england.nhs.uk/diabetes/diabetes-prevention/</a:t>
            </a:r>
            <a:r>
              <a:rPr lang="en-GB" sz="1400" dirty="0" smtClean="0">
                <a:solidFill>
                  <a:schemeClr val="bg1"/>
                </a:solidFill>
                <a:latin typeface="Arial" pitchFamily="34" charset="0"/>
                <a:cs typeface="Arial" pitchFamily="34" charset="0"/>
              </a:rPr>
              <a:t> </a:t>
            </a:r>
            <a:r>
              <a:rPr lang="en-GB" altLang="en-US" sz="1400" dirty="0" smtClean="0">
                <a:solidFill>
                  <a:schemeClr val="bg1"/>
                </a:solidFill>
                <a:latin typeface="Arial" pitchFamily="34" charset="0"/>
                <a:cs typeface="Arial" pitchFamily="34" charset="0"/>
              </a:rPr>
              <a:t>(Accessed: 10</a:t>
            </a:r>
            <a:r>
              <a:rPr lang="en-GB" sz="1400" baseline="30000" dirty="0" smtClean="0">
                <a:solidFill>
                  <a:schemeClr val="bg1"/>
                </a:solidFill>
                <a:latin typeface="Arial" pitchFamily="34" charset="0"/>
                <a:cs typeface="Arial" pitchFamily="34" charset="0"/>
              </a:rPr>
              <a:t>th</a:t>
            </a:r>
            <a:r>
              <a:rPr lang="en-GB" sz="1400" dirty="0" smtClean="0">
                <a:solidFill>
                  <a:schemeClr val="bg1"/>
                </a:solidFill>
                <a:latin typeface="Arial" pitchFamily="34" charset="0"/>
                <a:cs typeface="Arial" pitchFamily="34" charset="0"/>
              </a:rPr>
              <a:t> June 2026).</a:t>
            </a:r>
          </a:p>
          <a:p>
            <a:pPr algn="just">
              <a:lnSpc>
                <a:spcPct val="150000"/>
              </a:lnSpc>
              <a:buNone/>
            </a:pPr>
            <a:r>
              <a:rPr lang="en-GB" altLang="en-US" sz="1400" dirty="0" smtClean="0">
                <a:solidFill>
                  <a:schemeClr val="bg1"/>
                </a:solidFill>
                <a:latin typeface="Arial" pitchFamily="34" charset="0"/>
                <a:cs typeface="Arial" pitchFamily="34" charset="0"/>
              </a:rPr>
              <a:t>National Health Services (2022) </a:t>
            </a:r>
            <a:r>
              <a:rPr lang="en-GB" altLang="en-US" sz="1400" i="1" dirty="0" smtClean="0">
                <a:solidFill>
                  <a:schemeClr val="bg1"/>
                </a:solidFill>
                <a:latin typeface="Arial" pitchFamily="34" charset="0"/>
                <a:cs typeface="Arial" pitchFamily="34" charset="0"/>
              </a:rPr>
              <a:t>Digital</a:t>
            </a:r>
            <a:r>
              <a:rPr lang="en-GB" altLang="en-US" sz="1400" dirty="0" smtClean="0">
                <a:solidFill>
                  <a:schemeClr val="bg1"/>
                </a:solidFill>
                <a:latin typeface="Arial" pitchFamily="34" charset="0"/>
                <a:cs typeface="Arial" pitchFamily="34" charset="0"/>
              </a:rPr>
              <a:t>. Available at: </a:t>
            </a:r>
            <a:r>
              <a:rPr lang="en-GB" altLang="en-US" sz="1400" dirty="0" smtClean="0">
                <a:solidFill>
                  <a:schemeClr val="bg1"/>
                </a:solidFill>
                <a:latin typeface="Arial" pitchFamily="34" charset="0"/>
                <a:cs typeface="Arial" pitchFamily="34" charset="0"/>
                <a:hlinkClick r:id="rId4"/>
              </a:rPr>
              <a:t>https://www.digital.nhs.uk/data-and-information/publications/statistical/health-survey-england-additional-analyses/ethnicity-and-health-2011-2019-experimental-statistics/wellbeing-copy</a:t>
            </a:r>
            <a:r>
              <a:rPr lang="en-GB" altLang="en-US" sz="1400" dirty="0" smtClean="0">
                <a:solidFill>
                  <a:schemeClr val="bg1"/>
                </a:solidFill>
                <a:latin typeface="Arial" pitchFamily="34" charset="0"/>
                <a:cs typeface="Arial" pitchFamily="34" charset="0"/>
              </a:rPr>
              <a:t> (Accessed: 2</a:t>
            </a:r>
            <a:r>
              <a:rPr lang="en-GB" sz="1400" dirty="0" smtClean="0">
                <a:solidFill>
                  <a:schemeClr val="bg1"/>
                </a:solidFill>
                <a:latin typeface="Arial" pitchFamily="34" charset="0"/>
                <a:cs typeface="Arial" pitchFamily="34" charset="0"/>
              </a:rPr>
              <a:t>3 May 2026). </a:t>
            </a:r>
          </a:p>
          <a:p>
            <a:pPr algn="just">
              <a:lnSpc>
                <a:spcPct val="170000"/>
              </a:lnSpc>
              <a:buNone/>
            </a:pPr>
            <a:r>
              <a:rPr lang="en-GB" sz="1400" dirty="0" smtClean="0">
                <a:solidFill>
                  <a:schemeClr val="bg1"/>
                </a:solidFill>
                <a:latin typeface="Arial" pitchFamily="34" charset="0"/>
                <a:cs typeface="Arial" pitchFamily="34" charset="0"/>
              </a:rPr>
              <a:t>Royal College of Nursing (2026) </a:t>
            </a:r>
            <a:r>
              <a:rPr lang="en-GB" sz="1400" i="1" dirty="0" smtClean="0">
                <a:solidFill>
                  <a:schemeClr val="bg1"/>
                </a:solidFill>
                <a:latin typeface="Arial" pitchFamily="34" charset="0"/>
                <a:cs typeface="Arial" pitchFamily="34" charset="0"/>
              </a:rPr>
              <a:t>Sustainability in health and care</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5"/>
              </a:rPr>
              <a:t>https://www.rcn.org.uk/about-us/sustainablity-in-health-and-care</a:t>
            </a:r>
            <a:r>
              <a:rPr lang="en-GB" sz="1400" dirty="0" smtClean="0">
                <a:solidFill>
                  <a:schemeClr val="bg1"/>
                </a:solidFill>
                <a:latin typeface="Arial" pitchFamily="34" charset="0"/>
                <a:cs typeface="Arial" pitchFamily="34" charset="0"/>
              </a:rPr>
              <a:t> </a:t>
            </a:r>
            <a:r>
              <a:rPr lang="en-GB" altLang="en-US" sz="1400" dirty="0" smtClean="0">
                <a:solidFill>
                  <a:schemeClr val="bg1"/>
                </a:solidFill>
                <a:latin typeface="Arial" pitchFamily="34" charset="0"/>
                <a:cs typeface="Arial" pitchFamily="34" charset="0"/>
              </a:rPr>
              <a:t>(Accessed: 2</a:t>
            </a:r>
            <a:r>
              <a:rPr lang="en-GB" sz="1400" dirty="0" smtClean="0">
                <a:solidFill>
                  <a:schemeClr val="bg1"/>
                </a:solidFill>
                <a:latin typeface="Arial" pitchFamily="34" charset="0"/>
                <a:cs typeface="Arial" pitchFamily="34" charset="0"/>
              </a:rPr>
              <a:t>3 May 2026).</a:t>
            </a:r>
            <a:r>
              <a:rPr lang="en-US" altLang="en-US" sz="1400" dirty="0" smtClean="0">
                <a:solidFill>
                  <a:schemeClr val="bg1"/>
                </a:solidFill>
                <a:latin typeface="Arial" pitchFamily="34" charset="0"/>
                <a:cs typeface="Arial" pitchFamily="34" charset="0"/>
              </a:rPr>
              <a:t> The Nursing and Midwifery Council (2026) </a:t>
            </a:r>
            <a:r>
              <a:rPr lang="en-US" altLang="en-US" sz="1400" i="1" dirty="0" smtClean="0">
                <a:solidFill>
                  <a:schemeClr val="bg1"/>
                </a:solidFill>
                <a:latin typeface="Arial" pitchFamily="34" charset="0"/>
                <a:cs typeface="Arial" pitchFamily="34" charset="0"/>
              </a:rPr>
              <a:t>Holistic Care</a:t>
            </a:r>
            <a:r>
              <a:rPr lang="en-US" altLang="en-US"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6"/>
              </a:rPr>
              <a:t>https://www.nmc.org.uk/standards/guidance/holistic-care/</a:t>
            </a:r>
            <a:r>
              <a:rPr lang="en-GB" sz="1400" dirty="0" smtClean="0">
                <a:solidFill>
                  <a:schemeClr val="bg1"/>
                </a:solidFill>
                <a:latin typeface="Arial" pitchFamily="34" charset="0"/>
                <a:cs typeface="Arial" pitchFamily="34" charset="0"/>
              </a:rPr>
              <a:t> </a:t>
            </a:r>
            <a:r>
              <a:rPr lang="en-US" altLang="en-US" sz="1400" dirty="0" smtClean="0">
                <a:solidFill>
                  <a:schemeClr val="bg1"/>
                </a:solidFill>
                <a:latin typeface="Arial" pitchFamily="34" charset="0"/>
                <a:cs typeface="Arial" pitchFamily="34" charset="0"/>
              </a:rPr>
              <a:t>(Accessed: </a:t>
            </a:r>
            <a:r>
              <a:rPr lang="en-GB" sz="1400" dirty="0" smtClean="0">
                <a:solidFill>
                  <a:schemeClr val="bg1"/>
                </a:solidFill>
                <a:latin typeface="Arial" pitchFamily="34" charset="0"/>
                <a:cs typeface="Arial" pitchFamily="34" charset="0"/>
              </a:rPr>
              <a:t>11</a:t>
            </a:r>
            <a:r>
              <a:rPr lang="en-US" altLang="en-US" sz="1400" dirty="0" smtClean="0">
                <a:solidFill>
                  <a:schemeClr val="bg1"/>
                </a:solidFill>
                <a:latin typeface="Arial" pitchFamily="34" charset="0"/>
                <a:cs typeface="Arial" pitchFamily="34" charset="0"/>
              </a:rPr>
              <a:t> June 2026).</a:t>
            </a:r>
          </a:p>
          <a:p>
            <a:pPr algn="just">
              <a:lnSpc>
                <a:spcPct val="170000"/>
              </a:lnSpc>
              <a:buNone/>
            </a:pPr>
            <a:r>
              <a:rPr lang="en-US" altLang="en-US" sz="1400" dirty="0" smtClean="0">
                <a:solidFill>
                  <a:schemeClr val="bg1"/>
                </a:solidFill>
                <a:latin typeface="Arial" pitchFamily="34" charset="0"/>
                <a:cs typeface="Arial" pitchFamily="34" charset="0"/>
              </a:rPr>
              <a:t>The Nursing and Midwifery Council (2026) </a:t>
            </a:r>
            <a:r>
              <a:rPr lang="en-US" altLang="en-US" sz="1400" i="1" dirty="0" smtClean="0">
                <a:solidFill>
                  <a:schemeClr val="bg1"/>
                </a:solidFill>
                <a:latin typeface="Arial" pitchFamily="34" charset="0"/>
                <a:cs typeface="Arial" pitchFamily="34" charset="0"/>
              </a:rPr>
              <a:t>Holistic Care</a:t>
            </a:r>
            <a:r>
              <a:rPr lang="en-US" altLang="en-US"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6"/>
              </a:rPr>
              <a:t>https://www.nmc.org.uk/standards/guidance/holistic-care/</a:t>
            </a:r>
            <a:r>
              <a:rPr lang="en-GB" sz="1400" dirty="0" smtClean="0">
                <a:solidFill>
                  <a:schemeClr val="bg1"/>
                </a:solidFill>
                <a:latin typeface="Arial" pitchFamily="34" charset="0"/>
                <a:cs typeface="Arial" pitchFamily="34" charset="0"/>
              </a:rPr>
              <a:t> </a:t>
            </a:r>
          </a:p>
          <a:p>
            <a:pPr algn="just">
              <a:lnSpc>
                <a:spcPct val="170000"/>
              </a:lnSpc>
              <a:buNone/>
            </a:pPr>
            <a:r>
              <a:rPr lang="en-US" altLang="en-US" sz="1400" dirty="0" smtClean="0">
                <a:solidFill>
                  <a:schemeClr val="bg1"/>
                </a:solidFill>
                <a:latin typeface="Arial" pitchFamily="34" charset="0"/>
                <a:cs typeface="Arial" pitchFamily="34" charset="0"/>
              </a:rPr>
              <a:t>(Accessed: </a:t>
            </a:r>
            <a:r>
              <a:rPr lang="en-GB" sz="1400" dirty="0" smtClean="0">
                <a:solidFill>
                  <a:schemeClr val="bg1"/>
                </a:solidFill>
                <a:latin typeface="Arial" pitchFamily="34" charset="0"/>
                <a:cs typeface="Arial" pitchFamily="34" charset="0"/>
              </a:rPr>
              <a:t>11</a:t>
            </a:r>
            <a:r>
              <a:rPr lang="en-US" altLang="en-US" sz="1400" dirty="0" smtClean="0">
                <a:solidFill>
                  <a:schemeClr val="bg1"/>
                </a:solidFill>
                <a:latin typeface="Arial" pitchFamily="34" charset="0"/>
                <a:cs typeface="Arial" pitchFamily="34" charset="0"/>
              </a:rPr>
              <a:t> June 2026).</a:t>
            </a:r>
          </a:p>
          <a:p>
            <a:pPr algn="just">
              <a:lnSpc>
                <a:spcPct val="150000"/>
              </a:lnSpc>
              <a:buNone/>
            </a:pPr>
            <a:r>
              <a:rPr lang="en-GB" sz="1400" dirty="0" smtClean="0">
                <a:solidFill>
                  <a:schemeClr val="bg1"/>
                </a:solidFill>
                <a:latin typeface="Arial" pitchFamily="34" charset="0"/>
                <a:cs typeface="Arial" pitchFamily="34" charset="0"/>
              </a:rPr>
              <a:t>United Nations Organization (2019) </a:t>
            </a:r>
            <a:r>
              <a:rPr lang="en-GB" sz="1400" i="1" dirty="0" smtClean="0">
                <a:solidFill>
                  <a:schemeClr val="bg1"/>
                </a:solidFill>
                <a:latin typeface="Arial" pitchFamily="34" charset="0"/>
                <a:cs typeface="Arial" pitchFamily="34" charset="0"/>
              </a:rPr>
              <a:t>SDG3</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7"/>
              </a:rPr>
              <a:t>https://www.un.org/sustainabledevelopment/wp-content/upload/2019/02/SDG-3.gif</a:t>
            </a:r>
            <a:r>
              <a:rPr lang="en-GB" sz="1400" dirty="0" smtClean="0">
                <a:solidFill>
                  <a:schemeClr val="bg1"/>
                </a:solidFill>
                <a:latin typeface="Arial" pitchFamily="34" charset="0"/>
                <a:cs typeface="Arial" pitchFamily="34" charset="0"/>
              </a:rPr>
              <a:t> </a:t>
            </a:r>
          </a:p>
          <a:p>
            <a:pPr algn="just">
              <a:lnSpc>
                <a:spcPct val="150000"/>
              </a:lnSpc>
            </a:pPr>
            <a:r>
              <a:rPr lang="en-GB" sz="1400" dirty="0" smtClean="0">
                <a:solidFill>
                  <a:schemeClr val="bg1"/>
                </a:solidFill>
                <a:latin typeface="Arial" pitchFamily="34" charset="0"/>
                <a:cs typeface="Arial" pitchFamily="34" charset="0"/>
              </a:rPr>
              <a:t>(Accessed: 17 June 2026).</a:t>
            </a:r>
          </a:p>
          <a:p>
            <a:pPr algn="just">
              <a:lnSpc>
                <a:spcPct val="150000"/>
              </a:lnSpc>
            </a:pPr>
            <a:r>
              <a:rPr lang="en-GB" sz="1400" dirty="0" smtClean="0">
                <a:solidFill>
                  <a:schemeClr val="bg1"/>
                </a:solidFill>
                <a:latin typeface="Arial" pitchFamily="34" charset="0"/>
                <a:cs typeface="Arial" pitchFamily="34" charset="0"/>
              </a:rPr>
              <a:t>United Nations (2024). </a:t>
            </a:r>
            <a:r>
              <a:rPr lang="en-GB" sz="1400" i="1" dirty="0" smtClean="0">
                <a:solidFill>
                  <a:schemeClr val="bg1"/>
                </a:solidFill>
                <a:latin typeface="Arial" pitchFamily="34" charset="0"/>
                <a:cs typeface="Arial" pitchFamily="34" charset="0"/>
              </a:rPr>
              <a:t>The 17 Sustainable Development Goals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8"/>
              </a:rPr>
              <a:t>https://sdgs.un.org/goals</a:t>
            </a:r>
            <a:r>
              <a:rPr lang="en-GB" sz="1400" dirty="0" smtClean="0">
                <a:solidFill>
                  <a:schemeClr val="bg1"/>
                </a:solidFill>
                <a:latin typeface="Arial" pitchFamily="34" charset="0"/>
                <a:cs typeface="Arial" pitchFamily="34" charset="0"/>
              </a:rPr>
              <a:t> (Accessed: 15</a:t>
            </a:r>
            <a:r>
              <a:rPr lang="en-US" altLang="en-US" sz="1400" dirty="0" smtClean="0">
                <a:solidFill>
                  <a:schemeClr val="bg1"/>
                </a:solidFill>
                <a:latin typeface="Arial" pitchFamily="34" charset="0"/>
                <a:cs typeface="Arial" pitchFamily="34" charset="0"/>
              </a:rPr>
              <a:t> June</a:t>
            </a:r>
            <a:r>
              <a:rPr lang="en-GB" sz="1400" dirty="0" smtClean="0">
                <a:solidFill>
                  <a:schemeClr val="bg1"/>
                </a:solidFill>
                <a:latin typeface="Arial" pitchFamily="34" charset="0"/>
                <a:cs typeface="Arial" pitchFamily="34" charset="0"/>
              </a:rPr>
              <a:t>  2026).</a:t>
            </a:r>
          </a:p>
          <a:p>
            <a:pPr algn="just">
              <a:lnSpc>
                <a:spcPct val="150000"/>
              </a:lnSpc>
            </a:pPr>
            <a:r>
              <a:rPr lang="en-GB" sz="1400" dirty="0" smtClean="0">
                <a:solidFill>
                  <a:schemeClr val="bg1"/>
                </a:solidFill>
                <a:latin typeface="Arial" pitchFamily="34" charset="0"/>
                <a:cs typeface="Arial" pitchFamily="34" charset="0"/>
              </a:rPr>
              <a:t>United Nations Digital Library (2015) </a:t>
            </a:r>
            <a:r>
              <a:rPr lang="en-GB" sz="1400" i="1" dirty="0" smtClean="0">
                <a:solidFill>
                  <a:schemeClr val="bg1"/>
                </a:solidFill>
                <a:latin typeface="Arial" pitchFamily="34" charset="0"/>
                <a:cs typeface="Arial" pitchFamily="34" charset="0"/>
              </a:rPr>
              <a:t>Transforming our World: the 2030 Agenda for sustainable developing: resolution/adopted by the General Assembly</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9"/>
              </a:rPr>
              <a:t>https://www.digitallibrary.un.org/record/3923923?v=pdf</a:t>
            </a:r>
            <a:r>
              <a:rPr lang="en-GB" sz="1400" dirty="0" smtClean="0">
                <a:solidFill>
                  <a:schemeClr val="bg1"/>
                </a:solidFill>
                <a:latin typeface="Arial" pitchFamily="34" charset="0"/>
                <a:cs typeface="Arial" pitchFamily="34" charset="0"/>
              </a:rPr>
              <a:t> (Accessed: 12</a:t>
            </a:r>
            <a:r>
              <a:rPr lang="en-GB" sz="1400" baseline="30000" dirty="0" smtClean="0">
                <a:solidFill>
                  <a:schemeClr val="bg1"/>
                </a:solidFill>
                <a:latin typeface="Arial" pitchFamily="34" charset="0"/>
                <a:cs typeface="Arial" pitchFamily="34" charset="0"/>
              </a:rPr>
              <a:t>t</a:t>
            </a:r>
            <a:r>
              <a:rPr lang="en-US" altLang="en-US" sz="1400" dirty="0" smtClean="0">
                <a:solidFill>
                  <a:schemeClr val="bg1"/>
                </a:solidFill>
                <a:latin typeface="Arial" pitchFamily="34" charset="0"/>
                <a:cs typeface="Arial" pitchFamily="34" charset="0"/>
              </a:rPr>
              <a:t>June</a:t>
            </a:r>
            <a:r>
              <a:rPr lang="en-GB" sz="1400" dirty="0" smtClean="0">
                <a:solidFill>
                  <a:schemeClr val="bg1"/>
                </a:solidFill>
                <a:latin typeface="Arial" pitchFamily="34" charset="0"/>
                <a:cs typeface="Arial" pitchFamily="34" charset="0"/>
              </a:rPr>
              <a:t>  2026).</a:t>
            </a:r>
          </a:p>
          <a:p>
            <a:pPr algn="just">
              <a:lnSpc>
                <a:spcPct val="150000"/>
              </a:lnSpc>
            </a:pPr>
            <a:r>
              <a:rPr lang="en-GB" sz="1400" dirty="0" smtClean="0">
                <a:solidFill>
                  <a:schemeClr val="bg1"/>
                </a:solidFill>
                <a:latin typeface="Arial" pitchFamily="34" charset="0"/>
                <a:cs typeface="Arial" pitchFamily="34" charset="0"/>
              </a:rPr>
              <a:t>Very Well Mind (2026) </a:t>
            </a:r>
            <a:r>
              <a:rPr lang="en-GB" sz="1400" i="1" dirty="0" smtClean="0">
                <a:solidFill>
                  <a:schemeClr val="bg1"/>
                </a:solidFill>
                <a:latin typeface="Arial" pitchFamily="34" charset="0"/>
                <a:cs typeface="Arial" pitchFamily="34" charset="0"/>
              </a:rPr>
              <a:t>How the Health Belief Model influences your behaviour?</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10"/>
              </a:rPr>
              <a:t>https://www.verywellmind.com/health-belief-model-3132721</a:t>
            </a:r>
            <a:r>
              <a:rPr lang="en-GB" sz="1400" dirty="0" smtClean="0">
                <a:solidFill>
                  <a:schemeClr val="bg1"/>
                </a:solidFill>
                <a:latin typeface="Arial" pitchFamily="34" charset="0"/>
                <a:cs typeface="Arial" pitchFamily="34" charset="0"/>
              </a:rPr>
              <a:t> (Accessed: 17 June 2026).</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11104880" y="5760720"/>
            <a:ext cx="400565" cy="487680"/>
          </a:xfrm>
        </p:spPr>
        <p:txBody>
          <a:bodyPr/>
          <a:lstStyle/>
          <a:p>
            <a:fld id="{9F1F8E63-D4E6-420C-B763-C5977E96A00A}" type="slidenum">
              <a:rPr lang="en-GB" sz="1400" smtClean="0">
                <a:solidFill>
                  <a:schemeClr val="bg1"/>
                </a:solidFill>
                <a:latin typeface="Arial" pitchFamily="34" charset="0"/>
                <a:cs typeface="Arial" pitchFamily="34" charset="0"/>
              </a:rPr>
              <a:pPr/>
              <a:t>25</a:t>
            </a:fld>
            <a:endParaRPr lang="en-GB" sz="1400" dirty="0">
              <a:solidFill>
                <a:schemeClr val="bg1"/>
              </a:solidFill>
              <a:latin typeface="Arial" pitchFamily="34" charset="0"/>
              <a:cs typeface="Arial" pitchFamily="34" charset="0"/>
            </a:endParaRPr>
          </a:p>
        </p:txBody>
      </p:sp>
      <p:sp>
        <p:nvSpPr>
          <p:cNvPr id="3" name="Rectangle 2"/>
          <p:cNvSpPr/>
          <p:nvPr/>
        </p:nvSpPr>
        <p:spPr>
          <a:xfrm>
            <a:off x="365760" y="345440"/>
            <a:ext cx="11430000" cy="4789003"/>
          </a:xfrm>
          <a:prstGeom prst="rect">
            <a:avLst/>
          </a:prstGeom>
        </p:spPr>
        <p:txBody>
          <a:bodyPr wrap="square">
            <a:spAutoFit/>
          </a:bodyPr>
          <a:lstStyle/>
          <a:p>
            <a:pPr algn="just">
              <a:lnSpc>
                <a:spcPct val="150000"/>
              </a:lnSpc>
            </a:pPr>
            <a:r>
              <a:rPr lang="en-GB" sz="1400" dirty="0" err="1" smtClean="0">
                <a:solidFill>
                  <a:schemeClr val="bg1"/>
                </a:solidFill>
                <a:latin typeface="Arial" pitchFamily="34" charset="0"/>
                <a:cs typeface="Arial" pitchFamily="34" charset="0"/>
              </a:rPr>
              <a:t>Wikiversity</a:t>
            </a:r>
            <a:r>
              <a:rPr lang="en-GB" sz="1400" dirty="0" smtClean="0">
                <a:solidFill>
                  <a:schemeClr val="bg1"/>
                </a:solidFill>
                <a:latin typeface="Arial" pitchFamily="34" charset="0"/>
                <a:cs typeface="Arial" pitchFamily="34" charset="0"/>
              </a:rPr>
              <a:t> (2013) </a:t>
            </a:r>
            <a:r>
              <a:rPr lang="en-GB" sz="1400" i="1" dirty="0" smtClean="0">
                <a:solidFill>
                  <a:schemeClr val="bg1"/>
                </a:solidFill>
                <a:latin typeface="Arial" pitchFamily="34" charset="0"/>
                <a:cs typeface="Arial" pitchFamily="34" charset="0"/>
              </a:rPr>
              <a:t>File: The Health Belief Model.pdf</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2"/>
              </a:rPr>
              <a:t>https://www.en.wikiversity.org/wiki/file;The_Health_Belief_Model.pdf</a:t>
            </a:r>
            <a:r>
              <a:rPr lang="en-GB" sz="1400" dirty="0" smtClean="0">
                <a:solidFill>
                  <a:schemeClr val="bg1"/>
                </a:solidFill>
                <a:latin typeface="Arial" pitchFamily="34" charset="0"/>
                <a:cs typeface="Arial" pitchFamily="34" charset="0"/>
              </a:rPr>
              <a:t> (Accessed: 17 June 2026).</a:t>
            </a:r>
          </a:p>
          <a:p>
            <a:pPr algn="just">
              <a:lnSpc>
                <a:spcPct val="150000"/>
              </a:lnSpc>
              <a:buNone/>
            </a:pPr>
            <a:r>
              <a:rPr lang="en-GB" altLang="en-US" sz="1400" dirty="0" smtClean="0">
                <a:solidFill>
                  <a:schemeClr val="bg1"/>
                </a:solidFill>
                <a:latin typeface="Arial" pitchFamily="34" charset="0"/>
                <a:cs typeface="Arial" pitchFamily="34" charset="0"/>
              </a:rPr>
              <a:t>World Health Organization (2026) </a:t>
            </a:r>
            <a:r>
              <a:rPr lang="en-GB" altLang="en-US" sz="1400" i="1" dirty="0" smtClean="0">
                <a:solidFill>
                  <a:schemeClr val="bg1"/>
                </a:solidFill>
                <a:latin typeface="Arial" pitchFamily="34" charset="0"/>
                <a:cs typeface="Arial" pitchFamily="34" charset="0"/>
              </a:rPr>
              <a:t>About WHO</a:t>
            </a:r>
            <a:r>
              <a:rPr lang="en-GB" altLang="en-US" sz="1400" dirty="0" smtClean="0">
                <a:solidFill>
                  <a:schemeClr val="bg1"/>
                </a:solidFill>
                <a:latin typeface="Arial" pitchFamily="34" charset="0"/>
                <a:cs typeface="Arial" pitchFamily="34" charset="0"/>
              </a:rPr>
              <a:t>. Available at: </a:t>
            </a:r>
            <a:r>
              <a:rPr lang="en-GB" altLang="en-US" sz="1400" dirty="0" smtClean="0">
                <a:solidFill>
                  <a:schemeClr val="bg1"/>
                </a:solidFill>
                <a:latin typeface="Arial" pitchFamily="34" charset="0"/>
                <a:cs typeface="Arial" pitchFamily="34" charset="0"/>
                <a:hlinkClick r:id="rId3"/>
              </a:rPr>
              <a:t>www.who.int/about/frequentaly-asked-questions</a:t>
            </a:r>
            <a:r>
              <a:rPr lang="en-GB" altLang="en-US" sz="1400" dirty="0" smtClean="0">
                <a:solidFill>
                  <a:schemeClr val="bg1"/>
                </a:solidFill>
                <a:latin typeface="Arial" pitchFamily="34" charset="0"/>
                <a:cs typeface="Arial" pitchFamily="34" charset="0"/>
              </a:rPr>
              <a:t> (Accessed: 2</a:t>
            </a:r>
            <a:r>
              <a:rPr lang="en-GB" sz="1400" dirty="0" smtClean="0">
                <a:solidFill>
                  <a:schemeClr val="bg1"/>
                </a:solidFill>
                <a:latin typeface="Arial" pitchFamily="34" charset="0"/>
                <a:cs typeface="Arial" pitchFamily="34" charset="0"/>
              </a:rPr>
              <a:t>3 May 2026).</a:t>
            </a:r>
          </a:p>
          <a:p>
            <a:pPr algn="just">
              <a:lnSpc>
                <a:spcPct val="150000"/>
              </a:lnSpc>
            </a:pPr>
            <a:r>
              <a:rPr lang="en-GB" sz="1400" dirty="0" smtClean="0">
                <a:solidFill>
                  <a:schemeClr val="bg1"/>
                </a:solidFill>
                <a:latin typeface="Arial" pitchFamily="34" charset="0"/>
                <a:cs typeface="Arial" pitchFamily="34" charset="0"/>
              </a:rPr>
              <a:t>World Health Organisation (2022) </a:t>
            </a:r>
            <a:r>
              <a:rPr lang="en-GB" sz="1400" i="1" dirty="0" smtClean="0">
                <a:solidFill>
                  <a:schemeClr val="bg1"/>
                </a:solidFill>
                <a:latin typeface="Arial" pitchFamily="34" charset="0"/>
                <a:cs typeface="Arial" pitchFamily="34" charset="0"/>
              </a:rPr>
              <a:t>Health in the Sustainable Development Goals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4"/>
              </a:rPr>
              <a:t>https://www.who.int/health-</a:t>
            </a:r>
          </a:p>
          <a:p>
            <a:pPr algn="just">
              <a:lnSpc>
                <a:spcPct val="170000"/>
              </a:lnSpc>
              <a:buNone/>
            </a:pPr>
            <a:r>
              <a:rPr lang="en-GB" sz="1400" dirty="0" smtClean="0">
                <a:solidFill>
                  <a:schemeClr val="bg1"/>
                </a:solidFill>
                <a:latin typeface="Arial" pitchFamily="34" charset="0"/>
                <a:cs typeface="Arial" pitchFamily="34" charset="0"/>
                <a:hlinkClick r:id="rId4"/>
              </a:rPr>
              <a:t>topics/sustainable-development-goals</a:t>
            </a:r>
            <a:r>
              <a:rPr lang="en-GB" sz="1400" dirty="0" smtClean="0">
                <a:solidFill>
                  <a:schemeClr val="bg1"/>
                </a:solidFill>
                <a:latin typeface="Arial" pitchFamily="34" charset="0"/>
                <a:cs typeface="Arial" pitchFamily="34" charset="0"/>
              </a:rPr>
              <a:t> (Accessed: 11 June 2026).</a:t>
            </a:r>
          </a:p>
          <a:p>
            <a:pPr algn="just">
              <a:lnSpc>
                <a:spcPct val="170000"/>
              </a:lnSpc>
            </a:pPr>
            <a:r>
              <a:rPr lang="en-GB" sz="1400" dirty="0" smtClean="0">
                <a:solidFill>
                  <a:schemeClr val="bg1"/>
                </a:solidFill>
                <a:latin typeface="Arial" pitchFamily="34" charset="0"/>
                <a:cs typeface="Arial" pitchFamily="34" charset="0"/>
              </a:rPr>
              <a:t>World Health Organization (2026) </a:t>
            </a:r>
            <a:r>
              <a:rPr lang="en-GB" sz="1400" i="1" dirty="0" smtClean="0">
                <a:solidFill>
                  <a:schemeClr val="bg1"/>
                </a:solidFill>
                <a:latin typeface="Arial" pitchFamily="34" charset="0"/>
                <a:cs typeface="Arial" pitchFamily="34" charset="0"/>
              </a:rPr>
              <a:t>Targets of Sustainable Development Goals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5"/>
              </a:rPr>
              <a:t>https://www.who.int/europe/about-us/our-work/sustainable-development-goals/targets-of-sustainable-development-goal-3</a:t>
            </a:r>
            <a:r>
              <a:rPr lang="en-GB" sz="1400" dirty="0" smtClean="0">
                <a:solidFill>
                  <a:schemeClr val="bg1"/>
                </a:solidFill>
                <a:latin typeface="Arial" pitchFamily="34" charset="0"/>
                <a:cs typeface="Arial" pitchFamily="34" charset="0"/>
              </a:rPr>
              <a:t> </a:t>
            </a:r>
            <a:r>
              <a:rPr lang="en-GB" altLang="en-US" sz="1400" dirty="0" smtClean="0">
                <a:solidFill>
                  <a:schemeClr val="bg1"/>
                </a:solidFill>
                <a:latin typeface="Arial" pitchFamily="34" charset="0"/>
                <a:cs typeface="Arial" pitchFamily="34" charset="0"/>
              </a:rPr>
              <a:t>(Accessed: 4</a:t>
            </a:r>
            <a:r>
              <a:rPr lang="en-GB" sz="1400" dirty="0" smtClean="0">
                <a:solidFill>
                  <a:schemeClr val="bg1"/>
                </a:solidFill>
                <a:latin typeface="Arial" pitchFamily="34" charset="0"/>
                <a:cs typeface="Arial" pitchFamily="34" charset="0"/>
              </a:rPr>
              <a:t> June 2026).</a:t>
            </a:r>
          </a:p>
          <a:p>
            <a:pPr algn="just">
              <a:lnSpc>
                <a:spcPct val="150000"/>
              </a:lnSpc>
              <a:buNone/>
            </a:pPr>
            <a:r>
              <a:rPr lang="en-GB" sz="1400" dirty="0" smtClean="0">
                <a:solidFill>
                  <a:schemeClr val="bg1"/>
                </a:solidFill>
                <a:latin typeface="Arial" pitchFamily="34" charset="0"/>
                <a:cs typeface="Arial" pitchFamily="34" charset="0"/>
              </a:rPr>
              <a:t>World Health Organization (2026) </a:t>
            </a:r>
            <a:r>
              <a:rPr lang="en-GB" sz="1400" i="1" dirty="0" smtClean="0">
                <a:solidFill>
                  <a:schemeClr val="bg1"/>
                </a:solidFill>
                <a:latin typeface="Arial" pitchFamily="34" charset="0"/>
                <a:cs typeface="Arial" pitchFamily="34" charset="0"/>
              </a:rPr>
              <a:t>Promoting Health in All Policies and intersectional action Capacities</a:t>
            </a:r>
            <a:r>
              <a:rPr lang="en-GB" sz="1400" dirty="0" smtClean="0">
                <a:solidFill>
                  <a:schemeClr val="bg1"/>
                </a:solidFill>
                <a:latin typeface="Arial" pitchFamily="34" charset="0"/>
                <a:cs typeface="Arial" pitchFamily="34" charset="0"/>
              </a:rPr>
              <a:t>. Available at: </a:t>
            </a:r>
            <a:r>
              <a:rPr lang="en-GB" sz="1400" dirty="0" smtClean="0">
                <a:solidFill>
                  <a:schemeClr val="bg1"/>
                </a:solidFill>
                <a:latin typeface="Arial" pitchFamily="34" charset="0"/>
                <a:cs typeface="Arial" pitchFamily="34" charset="0"/>
                <a:hlinkClick r:id="rId6"/>
              </a:rPr>
              <a:t>https://www.who.int/activities/promoting-health-in-all-policies-and-intersectional-action-capacities</a:t>
            </a:r>
            <a:r>
              <a:rPr lang="en-GB" sz="1400" dirty="0" smtClean="0">
                <a:solidFill>
                  <a:schemeClr val="bg1"/>
                </a:solidFill>
                <a:latin typeface="Arial" pitchFamily="34" charset="0"/>
                <a:cs typeface="Arial" pitchFamily="34" charset="0"/>
              </a:rPr>
              <a:t> (Accessed: 12</a:t>
            </a:r>
            <a:r>
              <a:rPr lang="en-GB" sz="1400" baseline="30000" dirty="0" smtClean="0">
                <a:solidFill>
                  <a:schemeClr val="bg1"/>
                </a:solidFill>
                <a:latin typeface="Arial" pitchFamily="34" charset="0"/>
                <a:cs typeface="Arial" pitchFamily="34" charset="0"/>
              </a:rPr>
              <a:t>t</a:t>
            </a:r>
            <a:r>
              <a:rPr lang="en-US" altLang="en-US" sz="1400" dirty="0" smtClean="0">
                <a:solidFill>
                  <a:schemeClr val="bg1"/>
                </a:solidFill>
                <a:latin typeface="Arial" pitchFamily="34" charset="0"/>
                <a:cs typeface="Arial" pitchFamily="34" charset="0"/>
              </a:rPr>
              <a:t>June</a:t>
            </a:r>
            <a:r>
              <a:rPr lang="en-GB" sz="1400" dirty="0" smtClean="0">
                <a:solidFill>
                  <a:schemeClr val="bg1"/>
                </a:solidFill>
                <a:latin typeface="Arial" pitchFamily="34" charset="0"/>
                <a:cs typeface="Arial" pitchFamily="34" charset="0"/>
              </a:rPr>
              <a:t>  2026).</a:t>
            </a:r>
          </a:p>
          <a:p>
            <a:pPr algn="just">
              <a:lnSpc>
                <a:spcPct val="150000"/>
              </a:lnSpc>
            </a:pPr>
            <a:endParaRPr lang="en-GB" sz="1400" dirty="0" smtClean="0">
              <a:solidFill>
                <a:schemeClr val="bg1"/>
              </a:solidFill>
              <a:latin typeface="Arial" pitchFamily="34" charset="0"/>
              <a:cs typeface="Arial" pitchFamily="34" charset="0"/>
            </a:endParaRPr>
          </a:p>
          <a:p>
            <a:pPr algn="just">
              <a:lnSpc>
                <a:spcPct val="170000"/>
              </a:lnSpc>
              <a:buNone/>
            </a:pPr>
            <a:endParaRPr lang="en-GB" sz="1400" dirty="0" smtClean="0">
              <a:solidFill>
                <a:schemeClr val="bg1"/>
              </a:solidFill>
              <a:latin typeface="Arial" pitchFamily="34" charset="0"/>
              <a:cs typeface="Arial" pitchFamily="34" charset="0"/>
            </a:endParaRPr>
          </a:p>
          <a:p>
            <a:pPr algn="just">
              <a:lnSpc>
                <a:spcPct val="150000"/>
              </a:lnSpc>
            </a:pPr>
            <a:endParaRPr lang="en-GB" sz="1400" kern="100" dirty="0" smtClean="0">
              <a:solidFill>
                <a:schemeClr val="bg1"/>
              </a:solidFill>
              <a:latin typeface="Arial" pitchFamily="34" charset="0"/>
              <a:ea typeface="DengXian" panose="02010600030101010101" pitchFamily="2" charset="-122"/>
              <a:cs typeface="Arial" pitchFamily="34" charset="0"/>
            </a:endParaRPr>
          </a:p>
          <a:p>
            <a:pPr algn="just">
              <a:lnSpc>
                <a:spcPct val="150000"/>
              </a:lnSpc>
            </a:pPr>
            <a:endParaRPr lang="en-GB" sz="1400" kern="100" dirty="0" smtClean="0">
              <a:solidFill>
                <a:schemeClr val="bg1"/>
              </a:solidFill>
              <a:latin typeface="Arial" pitchFamily="34" charset="0"/>
              <a:ea typeface="DengXian" panose="02010600030101010101" pitchFamily="2" charset="-122"/>
              <a:cs typeface="Arial" pitchFamily="34" charset="0"/>
            </a:endParaRPr>
          </a:p>
          <a:p>
            <a:pPr algn="just">
              <a:lnSpc>
                <a:spcPct val="150000"/>
              </a:lnSpc>
            </a:pPr>
            <a:endParaRPr lang="en-GB" sz="1400" dirty="0">
              <a:solidFill>
                <a:schemeClr val="bg1"/>
              </a:solidFill>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Slic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xmlns=""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Slice</Template>
  <TotalTime>2293</TotalTime>
  <Words>3404</Words>
  <Application>Microsoft Office PowerPoint</Application>
  <PresentationFormat>Custom</PresentationFormat>
  <Paragraphs>372</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Slice</vt:lpstr>
      <vt:lpstr>Slide 1</vt:lpstr>
      <vt:lpstr>introduction</vt:lpstr>
      <vt:lpstr>Definitions and Key Concepts</vt:lpstr>
      <vt:lpstr>Models of health</vt:lpstr>
      <vt:lpstr>How Holistic Model of Health influences service design? </vt:lpstr>
      <vt:lpstr>Slide 6</vt:lpstr>
      <vt:lpstr>United nations sustainable development goals (sdg’s)</vt:lpstr>
      <vt:lpstr>How does sdg3 impact the Health and Wellbeing of citizens?</vt:lpstr>
      <vt:lpstr>Targets of Sustainable development Goal 3</vt:lpstr>
      <vt:lpstr>NHS Diabetes Prevention Programme (DPP)</vt:lpstr>
      <vt:lpstr>NHS Diabetes Prevention Programme (DPP)</vt:lpstr>
      <vt:lpstr>Integration of Health, Wellbeing and Sustainable Development in UK Health and Social Care</vt:lpstr>
      <vt:lpstr>Participants experiences and feelings about outcomes from NHS dpp</vt:lpstr>
      <vt:lpstr>International and UK’s frameworks and policies  </vt:lpstr>
      <vt:lpstr>Slide 15</vt:lpstr>
      <vt:lpstr>The Health Belief Model (HBM)</vt:lpstr>
      <vt:lpstr>Slide 17</vt:lpstr>
      <vt:lpstr>Slide 18</vt:lpstr>
      <vt:lpstr>Slide 19</vt:lpstr>
      <vt:lpstr>Recommendations and Conclusion</vt:lpstr>
      <vt:lpstr>References </vt:lpstr>
      <vt:lpstr>Slide 22</vt:lpstr>
      <vt:lpstr>Slide 23</vt:lpstr>
      <vt:lpstr>Slide 24</vt:lpstr>
      <vt:lpstr>Slide 25</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Beau Academic</dc:creator>
  <cp:lastModifiedBy>Saima Ijaz</cp:lastModifiedBy>
  <cp:revision>500</cp:revision>
  <dcterms:created xsi:type="dcterms:W3CDTF">2024-12-04T18:07:56Z</dcterms:created>
  <dcterms:modified xsi:type="dcterms:W3CDTF">2026-06-18T23:12:33Z</dcterms:modified>
</cp:coreProperties>
</file>