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handoutMasterIdLst>
    <p:handoutMasterId r:id="rId50"/>
  </p:handoutMasterIdLst>
  <p:sldIdLst>
    <p:sldId id="262" r:id="rId2"/>
    <p:sldId id="751" r:id="rId3"/>
    <p:sldId id="802" r:id="rId4"/>
    <p:sldId id="803" r:id="rId5"/>
    <p:sldId id="721" r:id="rId6"/>
    <p:sldId id="754" r:id="rId7"/>
    <p:sldId id="752" r:id="rId8"/>
    <p:sldId id="722" r:id="rId9"/>
    <p:sldId id="753" r:id="rId10"/>
    <p:sldId id="723" r:id="rId11"/>
    <p:sldId id="755" r:id="rId12"/>
    <p:sldId id="725" r:id="rId13"/>
    <p:sldId id="726" r:id="rId14"/>
    <p:sldId id="756" r:id="rId15"/>
    <p:sldId id="757" r:id="rId16"/>
    <p:sldId id="727" r:id="rId17"/>
    <p:sldId id="758" r:id="rId18"/>
    <p:sldId id="760" r:id="rId19"/>
    <p:sldId id="762" r:id="rId20"/>
    <p:sldId id="767" r:id="rId21"/>
    <p:sldId id="768" r:id="rId22"/>
    <p:sldId id="772" r:id="rId23"/>
    <p:sldId id="774" r:id="rId24"/>
    <p:sldId id="775" r:id="rId25"/>
    <p:sldId id="777" r:id="rId26"/>
    <p:sldId id="778" r:id="rId27"/>
    <p:sldId id="779" r:id="rId28"/>
    <p:sldId id="780" r:id="rId29"/>
    <p:sldId id="797" r:id="rId30"/>
    <p:sldId id="784" r:id="rId31"/>
    <p:sldId id="785" r:id="rId32"/>
    <p:sldId id="786" r:id="rId33"/>
    <p:sldId id="787" r:id="rId34"/>
    <p:sldId id="788" r:id="rId35"/>
    <p:sldId id="789" r:id="rId36"/>
    <p:sldId id="798" r:id="rId37"/>
    <p:sldId id="796" r:id="rId38"/>
    <p:sldId id="790" r:id="rId39"/>
    <p:sldId id="791" r:id="rId40"/>
    <p:sldId id="792" r:id="rId41"/>
    <p:sldId id="799" r:id="rId42"/>
    <p:sldId id="800" r:id="rId43"/>
    <p:sldId id="793" r:id="rId44"/>
    <p:sldId id="728" r:id="rId45"/>
    <p:sldId id="729" r:id="rId46"/>
    <p:sldId id="801" r:id="rId47"/>
    <p:sldId id="724" r:id="rId4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863" autoAdjust="0"/>
    <p:restoredTop sz="94718"/>
  </p:normalViewPr>
  <p:slideViewPr>
    <p:cSldViewPr>
      <p:cViewPr varScale="1">
        <p:scale>
          <a:sx n="96" d="100"/>
          <a:sy n="96" d="100"/>
        </p:scale>
        <p:origin x="126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97006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58346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63635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30236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52045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8996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807720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389664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285810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0431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70968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123317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87198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41159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213542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056834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226770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796917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198436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9756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mailto:Christopher.thomas2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cimsubmissions.awardsplatform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goal-setting-evaluation/goals-kpis/integrated-online-marketing-strategy-a-tool-for-integrating/" TargetMode="External"/><Relationship Id="rId2" Type="http://schemas.openxmlformats.org/officeDocument/2006/relationships/hyperlink" Target="https://www.smartinsights.com/goal-setting-evaluation/goals-kpis/define-smart-marketing-objectiv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redreefdigital.com/marketing-metrics/how-to-calculate-cost-per-acquisition" TargetMode="External"/><Relationship Id="rId4" Type="http://schemas.openxmlformats.org/officeDocument/2006/relationships/hyperlink" Target="https://www.smartinsights.com/digital-marketing-strategy/sostac-model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race-a-practical-framework-to-improve-your-digital-marketing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business-functions/marketing-and-sales/our-insights/digitizing-the-consumer-decision-journey" TargetMode="External"/><Relationship Id="rId2" Type="http://schemas.openxmlformats.org/officeDocument/2006/relationships/hyperlink" Target="https://www.smartinsights.com/marketing-planning/marketing-models/mckinseys-consumer-decision-journe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dtools.com/pages/article/newTMC_90.htm" TargetMode="External"/><Relationship Id="rId4" Type="http://schemas.openxmlformats.org/officeDocument/2006/relationships/hyperlink" Target="https://www.youtube.com/watch?v=g40rrWBx2ok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marketing-planning/marketing-models/digital-marketing-models-6cs-online-customer-motivation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Twinings" TargetMode="External"/><Relationship Id="rId3" Type="http://schemas.openxmlformats.org/officeDocument/2006/relationships/hyperlink" Target="https://en.wikipedia.org/wiki/Food_processing" TargetMode="External"/><Relationship Id="rId7" Type="http://schemas.openxmlformats.org/officeDocument/2006/relationships/hyperlink" Target="https://en.wikipedia.org/wiki/Jordans_(company)" TargetMode="External"/><Relationship Id="rId2" Type="http://schemas.openxmlformats.org/officeDocument/2006/relationships/hyperlink" Target="https://en.wikipedia.org/wiki/Multinational_corpo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Ryvita" TargetMode="External"/><Relationship Id="rId5" Type="http://schemas.openxmlformats.org/officeDocument/2006/relationships/hyperlink" Target="https://en.wikipedia.org/wiki/Ovaltine" TargetMode="External"/><Relationship Id="rId4" Type="http://schemas.openxmlformats.org/officeDocument/2006/relationships/hyperlink" Target="https://en.wikipedia.org/wiki/Baker's_yeast" TargetMode="External"/><Relationship Id="rId9" Type="http://schemas.openxmlformats.org/officeDocument/2006/relationships/hyperlink" Target="https://en.wikipedia.org/wiki/Primark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moneyterms.co.uk/commoditisation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tangrowth.com/newsarticles/trifecta.html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LCA3-uuPpU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content-marketing-strategy/the-content-marketing-matrix-new-infographic/attachment/content-matrix/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opify.co.uk/guides/ecommerce-analytics/customer-acquisition-metrics?rodeo_token=5fe5f9a2-e0a6-40a9-b5ff-3543e878c6eb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smile.io/retention-metrics-you-need-to-kn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Digital Strategy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Chris Thomas</a:t>
            </a:r>
          </a:p>
          <a:p>
            <a:r>
              <a:rPr lang="en-GB" dirty="0">
                <a:hlinkClick r:id="rId2"/>
              </a:rPr>
              <a:t>christopher.thomas2@uwtsd.ac.uk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Assessment Booking deadline was 3</a:t>
            </a:r>
            <a:r>
              <a:rPr lang="en-US" baseline="30000" dirty="0" smtClean="0"/>
              <a:t>rd</a:t>
            </a:r>
            <a:r>
              <a:rPr lang="en-US" dirty="0" smtClean="0"/>
              <a:t> November</a:t>
            </a:r>
          </a:p>
          <a:p>
            <a:r>
              <a:rPr lang="en-US" dirty="0" smtClean="0"/>
              <a:t>Also need to register from you submission of the Digital Strategy Assessment (you should </a:t>
            </a:r>
            <a:r>
              <a:rPr lang="en-US" smtClean="0"/>
              <a:t>have received </a:t>
            </a:r>
            <a:r>
              <a:rPr lang="en-US" dirty="0" smtClean="0"/>
              <a:t>an email with </a:t>
            </a:r>
            <a:r>
              <a:rPr lang="en-US" smtClean="0"/>
              <a:t>link)</a:t>
            </a:r>
            <a:endParaRPr lang="en-US" dirty="0"/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cimsubmissions.awardsplatform.com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84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Lecture content and draft deadlines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4663177"/>
              </p:ext>
            </p:extLst>
          </p:nvPr>
        </p:nvGraphicFramePr>
        <p:xfrm>
          <a:off x="1547664" y="1844826"/>
          <a:ext cx="6048672" cy="3384375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256252"/>
                <a:gridCol w="1434763"/>
                <a:gridCol w="1975485"/>
                <a:gridCol w="1382172"/>
              </a:tblGrid>
              <a:tr h="22562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Date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Time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Lecture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Drafts</a:t>
                      </a:r>
                      <a:r>
                        <a:rPr lang="pl-PL" sz="1200">
                          <a:effectLst/>
                        </a:rPr>
                        <a:t> Deadline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20.09.17 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5:00pm - 8:00pm (W) 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In</a:t>
                      </a:r>
                      <a:r>
                        <a:rPr lang="pl-PL" sz="1200" dirty="0" smtClean="0">
                          <a:effectLst/>
                        </a:rPr>
                        <a:t>troduction/Assignment</a:t>
                      </a:r>
                      <a:endParaRPr lang="en-US" sz="1200" dirty="0" smtClean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Digital </a:t>
                      </a:r>
                      <a:r>
                        <a:rPr lang="en-GB" sz="1200" dirty="0" smtClean="0">
                          <a:effectLst/>
                        </a:rPr>
                        <a:t>Disruption</a:t>
                      </a:r>
                      <a:endParaRPr lang="en-US" sz="1200" dirty="0" smtClean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04.10.17  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5:00pm - 8:00pm (W) 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Digital </a:t>
                      </a:r>
                      <a:r>
                        <a:rPr lang="en-GB" sz="1200" dirty="0" smtClean="0">
                          <a:effectLst/>
                        </a:rPr>
                        <a:t>Disruption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21.10.17 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10:00am - 4:00pm (S) 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Digital Planning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Task</a:t>
                      </a:r>
                      <a:r>
                        <a:rPr lang="pl-PL" sz="1200" dirty="0">
                          <a:solidFill>
                            <a:srgbClr val="FF0000"/>
                          </a:solidFill>
                          <a:effectLst/>
                        </a:rPr>
                        <a:t> 1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solidFill>
                            <a:srgbClr val="FF0000"/>
                          </a:solidFill>
                          <a:effectLst/>
                        </a:rPr>
                        <a:t>23.10.17 (M)</a:t>
                      </a:r>
                      <a:endParaRPr lang="en-US" sz="12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b="1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08.11.17</a:t>
                      </a:r>
                      <a:endParaRPr lang="en-GB" sz="12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5:00pm </a:t>
                      </a:r>
                      <a:r>
                        <a:rPr lang="en-US" sz="12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</a:t>
                      </a:r>
                      <a:br>
                        <a:rPr lang="en-US" sz="12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US" sz="1200" dirty="0" smtClean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8:00pm </a:t>
                      </a:r>
                      <a:r>
                        <a:rPr lang="en-US" sz="12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(W</a:t>
                      </a: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Digital Planning</a:t>
                      </a:r>
                      <a:endParaRPr lang="en-GB" sz="1200"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effectLst/>
                        </a:rPr>
                        <a:t>15</a:t>
                      </a:r>
                      <a:r>
                        <a:rPr lang="pl-PL" sz="1200" dirty="0" smtClean="0">
                          <a:effectLst/>
                        </a:rPr>
                        <a:t>.11.17</a:t>
                      </a:r>
                      <a:r>
                        <a:rPr lang="pl-PL" sz="1200" dirty="0">
                          <a:effectLst/>
                        </a:rPr>
                        <a:t>  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5:00pm - 8:00pm (W) 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Delivering Success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Task</a:t>
                      </a:r>
                      <a:r>
                        <a:rPr lang="pl-PL" sz="1200" dirty="0">
                          <a:effectLst/>
                        </a:rPr>
                        <a:t> 2</a:t>
                      </a:r>
                      <a:endParaRPr lang="en-US" sz="12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1</a:t>
                      </a:r>
                      <a:r>
                        <a:rPr lang="en-GB" sz="1200" dirty="0" smtClean="0">
                          <a:effectLst/>
                        </a:rPr>
                        <a:t>3</a:t>
                      </a:r>
                      <a:r>
                        <a:rPr lang="pl-PL" sz="1200" dirty="0" smtClean="0">
                          <a:effectLst/>
                        </a:rPr>
                        <a:t>.1</a:t>
                      </a:r>
                      <a:r>
                        <a:rPr lang="en-GB" sz="1200" dirty="0" smtClean="0">
                          <a:effectLst/>
                        </a:rPr>
                        <a:t>1</a:t>
                      </a:r>
                      <a:r>
                        <a:rPr lang="pl-PL" sz="1200" dirty="0" smtClean="0">
                          <a:effectLst/>
                        </a:rPr>
                        <a:t>.17</a:t>
                      </a:r>
                      <a:r>
                        <a:rPr lang="en-GB" sz="1200" dirty="0" smtClean="0">
                          <a:effectLst/>
                        </a:rPr>
                        <a:t> (M)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18.11.17 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10:00am - 4:00pm (S) 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Delivering Success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 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451250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22.11.17 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>
                          <a:effectLst/>
                        </a:rPr>
                        <a:t>5:00pm - 8:00pm (W) </a:t>
                      </a:r>
                      <a:endParaRPr lang="en-US" sz="120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Re-cap</a:t>
                      </a:r>
                      <a:r>
                        <a:rPr lang="pl-PL" sz="1200" dirty="0">
                          <a:effectLst/>
                        </a:rPr>
                        <a:t>. Queries answered.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>
                          <a:effectLst/>
                        </a:rPr>
                        <a:t>Task 3</a:t>
                      </a:r>
                      <a:endParaRPr lang="en-US" sz="1200" dirty="0">
                        <a:effectLst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</a:rPr>
                        <a:t>24.11.17(</a:t>
                      </a:r>
                      <a:r>
                        <a:rPr lang="en-GB" sz="1200" dirty="0" smtClean="0">
                          <a:effectLst/>
                        </a:rPr>
                        <a:t>F)</a:t>
                      </a:r>
                      <a:endParaRPr lang="en-US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 rot="852380">
            <a:off x="3959931" y="234707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DONE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7692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Assessment Question 1</a:t>
            </a: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267" y="1841977"/>
            <a:ext cx="7337466" cy="3916363"/>
          </a:xfrm>
        </p:spPr>
      </p:pic>
      <p:sp>
        <p:nvSpPr>
          <p:cNvPr id="5" name="TextBox 4"/>
          <p:cNvSpPr txBox="1"/>
          <p:nvPr/>
        </p:nvSpPr>
        <p:spPr>
          <a:xfrm>
            <a:off x="457200" y="1417638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Discuss: investigate/examine reasons for and against. Some trends more relevant to your </a:t>
            </a:r>
            <a:r>
              <a:rPr lang="en-US" dirty="0" err="1" smtClean="0"/>
              <a:t>orgn</a:t>
            </a:r>
            <a:r>
              <a:rPr lang="en-US" dirty="0" smtClean="0"/>
              <a:t> than others. Digital PESTEL could be useful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843808" y="4852116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Assess: evaluate/judge: acquisition and retention: range of techniques: parts of RACE and possibly Hofacker’s 5 stages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96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US" dirty="0" smtClean="0"/>
              <a:t>Assessment Question 2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810" y="2708920"/>
            <a:ext cx="5312472" cy="2908251"/>
          </a:xfrm>
        </p:spPr>
      </p:pic>
      <p:sp>
        <p:nvSpPr>
          <p:cNvPr id="6" name="Oval 5"/>
          <p:cNvSpPr/>
          <p:nvPr/>
        </p:nvSpPr>
        <p:spPr>
          <a:xfrm>
            <a:off x="1259632" y="2708920"/>
            <a:ext cx="64807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2411760" y="2708920"/>
            <a:ext cx="1205967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4948160" y="191599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SMART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588224" y="1628800"/>
            <a:ext cx="2108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Use RACE model or similar to identify the focus for each objective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475656" y="3106128"/>
            <a:ext cx="288032" cy="1475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3203848" y="2289971"/>
            <a:ext cx="1864148" cy="4143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1367644" y="4581128"/>
            <a:ext cx="5076564" cy="103604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/>
          </a:p>
        </p:txBody>
      </p:sp>
      <p:cxnSp>
        <p:nvCxnSpPr>
          <p:cNvPr id="22" name="Straight Connector 21"/>
          <p:cNvCxnSpPr>
            <a:stCxn id="12" idx="1"/>
          </p:cNvCxnSpPr>
          <p:nvPr/>
        </p:nvCxnSpPr>
        <p:spPr>
          <a:xfrm flipH="1">
            <a:off x="4720046" y="2367464"/>
            <a:ext cx="1868178" cy="5214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831682" y="1568402"/>
            <a:ext cx="27860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For the strategy document: formal style </a:t>
            </a:r>
            <a:r>
              <a:rPr lang="en-US" smtClean="0"/>
              <a:t>and write in the third person. 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5656" y="4498984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Outline</a:t>
            </a:r>
            <a:r>
              <a:rPr lang="en-US" dirty="0" smtClean="0"/>
              <a:t>: selectively identify valid and relevant information from a range of sources making judgements where information may be limited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8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SMART objectives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Integrating Objectives and Strategy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SOSTAC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CPA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60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RACE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05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61" y="1824094"/>
            <a:ext cx="5312472" cy="2908251"/>
          </a:xfrm>
        </p:spPr>
      </p:pic>
      <p:sp>
        <p:nvSpPr>
          <p:cNvPr id="8" name="Oval 7"/>
          <p:cNvSpPr/>
          <p:nvPr/>
        </p:nvSpPr>
        <p:spPr>
          <a:xfrm>
            <a:off x="2835658" y="2509464"/>
            <a:ext cx="677422" cy="207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/>
          <p:cNvSpPr/>
          <p:nvPr/>
        </p:nvSpPr>
        <p:spPr>
          <a:xfrm>
            <a:off x="1043608" y="2492896"/>
            <a:ext cx="93610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6372045" y="1870023"/>
            <a:ext cx="25202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Strategy: overall direction the </a:t>
            </a:r>
            <a:r>
              <a:rPr lang="en-US" dirty="0" err="1" smtClean="0"/>
              <a:t>orgn</a:t>
            </a:r>
            <a:r>
              <a:rPr lang="en-US" dirty="0" smtClean="0"/>
              <a:t> may take. Use a strategy model: McKinsey consumer decision journey/ </a:t>
            </a:r>
            <a:r>
              <a:rPr lang="en-US" dirty="0" err="1" smtClean="0"/>
              <a:t>Ansoff</a:t>
            </a:r>
            <a:r>
              <a:rPr lang="en-US" dirty="0" smtClean="0"/>
              <a:t>/ RACE strategy must relate back to objectives. A clear strategy not a descriptive list.</a:t>
            </a:r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215390" y="2509464"/>
            <a:ext cx="677422" cy="207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467544" y="4225858"/>
            <a:ext cx="44123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Use the 7 P’s focusses on customer acquisition and retention</a:t>
            </a:r>
            <a:endParaRPr lang="en-US" dirty="0"/>
          </a:p>
        </p:txBody>
      </p:sp>
      <p:cxnSp>
        <p:nvCxnSpPr>
          <p:cNvPr id="24" name="Straight Connector 23"/>
          <p:cNvCxnSpPr>
            <a:stCxn id="8" idx="7"/>
          </p:cNvCxnSpPr>
          <p:nvPr/>
        </p:nvCxnSpPr>
        <p:spPr>
          <a:xfrm flipV="1">
            <a:off x="3413874" y="2271828"/>
            <a:ext cx="2995012" cy="268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5" idx="3"/>
          </p:cNvCxnSpPr>
          <p:nvPr/>
        </p:nvCxnSpPr>
        <p:spPr>
          <a:xfrm flipH="1">
            <a:off x="1127402" y="2686696"/>
            <a:ext cx="3187194" cy="14867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02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McKinsey’s customer decision journey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Digitising the customer journey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Zero Moment of Truth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Ansoff Matrix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01561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920"/>
            <a:ext cx="5312472" cy="2908251"/>
          </a:xfrm>
        </p:spPr>
      </p:pic>
      <p:sp>
        <p:nvSpPr>
          <p:cNvPr id="9" name="Oval 8"/>
          <p:cNvSpPr/>
          <p:nvPr/>
        </p:nvSpPr>
        <p:spPr>
          <a:xfrm>
            <a:off x="1187624" y="3956863"/>
            <a:ext cx="720080" cy="2642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259632" y="2305459"/>
            <a:ext cx="144017" cy="16360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1259632" y="4130637"/>
            <a:ext cx="677422" cy="2076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/>
          <p:cNvSpPr txBox="1"/>
          <p:nvPr/>
        </p:nvSpPr>
        <p:spPr>
          <a:xfrm>
            <a:off x="6465614" y="2262953"/>
            <a:ext cx="23901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Integration</a:t>
            </a:r>
            <a:r>
              <a:rPr lang="en-US" dirty="0" smtClean="0"/>
              <a:t> NOT implementation. Every aspect of an orgns acquisition and retention processes are coordinated, consistent and coherent both online and offline. 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755576" y="1635765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Explain</a:t>
            </a:r>
            <a:r>
              <a:rPr lang="en-US" dirty="0" smtClean="0"/>
              <a:t>: present complex info evidencing comprehensive knowledge understanding and application of ley principles.</a:t>
            </a:r>
          </a:p>
          <a:p>
            <a:endParaRPr lang="en-US" dirty="0"/>
          </a:p>
        </p:txBody>
      </p:sp>
      <p:sp>
        <p:nvSpPr>
          <p:cNvPr id="19" name="TextBox 18"/>
          <p:cNvSpPr txBox="1"/>
          <p:nvPr/>
        </p:nvSpPr>
        <p:spPr>
          <a:xfrm>
            <a:off x="1187624" y="4571277"/>
            <a:ext cx="5832648" cy="6402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51520" y="4460919"/>
            <a:ext cx="77040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Models</a:t>
            </a:r>
            <a:r>
              <a:rPr lang="en-US" dirty="0"/>
              <a:t>: 4C’s of marketing communication. </a:t>
            </a:r>
          </a:p>
          <a:p>
            <a:r>
              <a:rPr lang="en-US" dirty="0" smtClean="0"/>
              <a:t>Clarity</a:t>
            </a:r>
            <a:r>
              <a:rPr lang="en-US" dirty="0"/>
              <a:t>, </a:t>
            </a:r>
            <a:r>
              <a:rPr lang="en-US" dirty="0" smtClean="0"/>
              <a:t>Credibility, Consistency </a:t>
            </a:r>
            <a:r>
              <a:rPr lang="en-US" dirty="0"/>
              <a:t>and Competitiveness </a:t>
            </a:r>
            <a:r>
              <a:rPr lang="en-US" dirty="0" smtClean="0"/>
              <a:t>or parts of the 10C’s of Marketing for the Modern Economy (adapted).  Support your  recommendation and explanations with strong academic material : MyCIM</a:t>
            </a:r>
            <a:endParaRPr lang="en-US" dirty="0"/>
          </a:p>
        </p:txBody>
      </p:sp>
      <p:cxnSp>
        <p:nvCxnSpPr>
          <p:cNvPr id="25" name="Straight Connector 24"/>
          <p:cNvCxnSpPr>
            <a:stCxn id="27" idx="6"/>
          </p:cNvCxnSpPr>
          <p:nvPr/>
        </p:nvCxnSpPr>
        <p:spPr>
          <a:xfrm flipV="1">
            <a:off x="1937054" y="2559095"/>
            <a:ext cx="4528560" cy="16753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90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Consider the 7 P’s of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What has digital done to the mix?</a:t>
            </a:r>
          </a:p>
          <a:p>
            <a:r>
              <a:rPr lang="en-GB" dirty="0" smtClean="0"/>
              <a:t>Price</a:t>
            </a:r>
          </a:p>
          <a:p>
            <a:r>
              <a:rPr lang="en-GB" dirty="0" smtClean="0"/>
              <a:t>Product </a:t>
            </a:r>
          </a:p>
          <a:p>
            <a:r>
              <a:rPr lang="en-GB" dirty="0" smtClean="0"/>
              <a:t>Place</a:t>
            </a:r>
          </a:p>
          <a:p>
            <a:r>
              <a:rPr lang="en-GB" dirty="0" smtClean="0"/>
              <a:t>Promotion</a:t>
            </a:r>
          </a:p>
          <a:p>
            <a:r>
              <a:rPr lang="en-GB" dirty="0" smtClean="0"/>
              <a:t>People</a:t>
            </a:r>
          </a:p>
          <a:p>
            <a:r>
              <a:rPr lang="en-GB" dirty="0" smtClean="0"/>
              <a:t>Process </a:t>
            </a:r>
          </a:p>
          <a:p>
            <a:r>
              <a:rPr lang="en-GB" dirty="0" smtClean="0"/>
              <a:t>Physical Evidence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126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Chaffey’s 6 C’s of Customer Motivation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online channel’s provide customer benefits?</a:t>
            </a:r>
          </a:p>
          <a:p>
            <a:r>
              <a:rPr lang="en-US" dirty="0" smtClean="0">
                <a:hlinkClick r:id="rId2"/>
              </a:rPr>
              <a:t>6 C’s model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587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Honeycomb – Social media functionality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349" y="1600200"/>
            <a:ext cx="6617302" cy="3916363"/>
          </a:xfrm>
        </p:spPr>
      </p:pic>
      <p:sp>
        <p:nvSpPr>
          <p:cNvPr id="5" name="TextBox 4"/>
          <p:cNvSpPr txBox="1"/>
          <p:nvPr/>
        </p:nvSpPr>
        <p:spPr>
          <a:xfrm>
            <a:off x="1547664" y="5445224"/>
            <a:ext cx="64807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Kietzmann</a:t>
            </a:r>
            <a:r>
              <a:rPr lang="en-GB" sz="1600" dirty="0" smtClean="0"/>
              <a:t> et al (2011) Social media? Get Serious?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1485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5.1</a:t>
            </a:r>
            <a:r>
              <a:rPr lang="en-GB" altLang="x-none"/>
              <a:t>  The elements of the marketing mix</a:t>
            </a:r>
          </a:p>
        </p:txBody>
      </p:sp>
      <p:pic>
        <p:nvPicPr>
          <p:cNvPr id="8195" name="Picture 6" descr="M05NF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1589088"/>
            <a:ext cx="7953375" cy="306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68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9079"/>
            <a:ext cx="8229600" cy="63094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8</a:t>
            </a:r>
            <a:r>
              <a:rPr lang="en-US" baseline="30000" dirty="0" smtClean="0"/>
              <a:t>th</a:t>
            </a:r>
            <a:r>
              <a:rPr lang="en-US" dirty="0" smtClean="0"/>
              <a:t> ‘P’?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Partnerships:</a:t>
            </a:r>
          </a:p>
          <a:p>
            <a:pPr lvl="1"/>
            <a:r>
              <a:rPr lang="en-US" dirty="0" smtClean="0"/>
              <a:t>Joint campaigns</a:t>
            </a:r>
          </a:p>
          <a:p>
            <a:pPr lvl="1"/>
            <a:r>
              <a:rPr lang="en-US" dirty="0" smtClean="0"/>
              <a:t>Sharing of content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4460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has digital done to product?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2913"/>
            <a:ext cx="8229600" cy="584200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Product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304800" indent="-304800">
              <a:lnSpc>
                <a:spcPct val="90000"/>
              </a:lnSpc>
            </a:pPr>
            <a:r>
              <a:rPr lang="en-IN" altLang="ja-JP" dirty="0" smtClean="0">
                <a:ea typeface="MS PGothic" charset="-128"/>
              </a:rPr>
              <a:t>The characteristics of a product, service or brand</a:t>
            </a:r>
          </a:p>
          <a:p>
            <a:pPr marL="304800" indent="-304800">
              <a:lnSpc>
                <a:spcPct val="90000"/>
              </a:lnSpc>
            </a:pPr>
            <a:r>
              <a:rPr lang="en-IN" altLang="ja-JP" dirty="0" smtClean="0">
                <a:ea typeface="MS PGothic" charset="-128"/>
              </a:rPr>
              <a:t>‘</a:t>
            </a:r>
            <a:r>
              <a:rPr lang="en-US" altLang="ja-JP" dirty="0">
                <a:ea typeface="MS PGothic" charset="-128"/>
              </a:rPr>
              <a:t>The element of the marketing mix that involves researching customers</a:t>
            </a:r>
            <a:r>
              <a:rPr lang="en-IN" altLang="ja-JP" dirty="0">
                <a:ea typeface="MS PGothic" charset="-128"/>
              </a:rPr>
              <a:t>’</a:t>
            </a:r>
            <a:r>
              <a:rPr lang="en-US" altLang="ja-JP" dirty="0">
                <a:ea typeface="MS PGothic" charset="-128"/>
              </a:rPr>
              <a:t> needs and developing appropriate products.</a:t>
            </a:r>
            <a:r>
              <a:rPr lang="en-IN" altLang="ja-JP" dirty="0">
                <a:ea typeface="MS PGothic" charset="-128"/>
              </a:rPr>
              <a:t>’</a:t>
            </a:r>
            <a:endParaRPr lang="en-US" altLang="ja-JP" dirty="0">
              <a:ea typeface="MS PGothic" charset="-128"/>
            </a:endParaRPr>
          </a:p>
          <a:p>
            <a:pPr marL="304800" indent="-3048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Core product</a:t>
            </a:r>
          </a:p>
          <a:p>
            <a:pPr marL="677863" lvl="1" indent="-358775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The fundamental features of the product that meet the user</a:t>
            </a:r>
            <a:r>
              <a:rPr lang="en-IN" altLang="x-none" sz="2600" dirty="0">
                <a:ea typeface="MS PGothic" charset="-128"/>
              </a:rPr>
              <a:t>’</a:t>
            </a:r>
            <a:r>
              <a:rPr lang="en-US" altLang="ja-JP" sz="2600" dirty="0">
                <a:ea typeface="MS PGothic" charset="-128"/>
              </a:rPr>
              <a:t>s needs.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Extended product		</a:t>
            </a:r>
          </a:p>
          <a:p>
            <a:pPr marL="677863" lvl="1" indent="-358775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Additional features and benefits beyond the core product.</a:t>
            </a:r>
            <a:endParaRPr lang="en-GB" altLang="x-none" sz="26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413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Core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292100" indent="-292100">
              <a:lnSpc>
                <a:spcPct val="90000"/>
              </a:lnSpc>
            </a:pPr>
            <a:r>
              <a:rPr lang="en-US" altLang="x-none" dirty="0" err="1" smtClean="0">
                <a:ea typeface="MS PGothic" charset="-128"/>
              </a:rPr>
              <a:t>Rayport</a:t>
            </a:r>
            <a:r>
              <a:rPr lang="en-US" altLang="x-none" dirty="0" smtClean="0">
                <a:ea typeface="MS PGothic" charset="-128"/>
              </a:rPr>
              <a:t> </a:t>
            </a:r>
            <a:r>
              <a:rPr lang="en-US" altLang="x-none" dirty="0">
                <a:ea typeface="MS PGothic" charset="-128"/>
              </a:rPr>
              <a:t>and </a:t>
            </a:r>
            <a:r>
              <a:rPr lang="en-US" altLang="x-none" dirty="0" err="1">
                <a:ea typeface="MS PGothic" charset="-128"/>
              </a:rPr>
              <a:t>Sviokla</a:t>
            </a:r>
            <a:r>
              <a:rPr lang="en-US" altLang="x-none" dirty="0">
                <a:ea typeface="MS PGothic" charset="-128"/>
              </a:rPr>
              <a:t> (1994) describe transactions where the actual product has been replaced by information about the product</a:t>
            </a:r>
            <a:r>
              <a:rPr lang="en-GB" altLang="x-none" dirty="0">
                <a:ea typeface="MS PGothic" charset="-128"/>
              </a:rPr>
              <a:t> </a:t>
            </a:r>
          </a:p>
          <a:p>
            <a:pPr marL="292100" indent="-2921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Mass </a:t>
            </a:r>
            <a:r>
              <a:rPr lang="en-US" altLang="x-none" dirty="0" err="1">
                <a:ea typeface="MS PGothic" charset="-128"/>
              </a:rPr>
              <a:t>customisation</a:t>
            </a:r>
            <a:r>
              <a:rPr lang="en-US" altLang="x-none" dirty="0">
                <a:ea typeface="MS PGothic" charset="-128"/>
              </a:rPr>
              <a:t> </a:t>
            </a:r>
            <a:r>
              <a:rPr lang="en-US" altLang="x-none" dirty="0" smtClean="0">
                <a:ea typeface="MS PGothic" charset="-128"/>
              </a:rPr>
              <a:t>– where customers take a more active role in product design: </a:t>
            </a:r>
            <a:r>
              <a:rPr lang="en-US" altLang="x-none" dirty="0" err="1" smtClean="0">
                <a:ea typeface="MS PGothic" charset="-128"/>
              </a:rPr>
              <a:t>funkypigeon.com</a:t>
            </a:r>
            <a:endParaRPr lang="en-US" altLang="x-none" dirty="0">
              <a:ea typeface="MS PGothic" charset="-128"/>
            </a:endParaRPr>
          </a:p>
          <a:p>
            <a:pPr marL="292100" indent="-2921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Extent of </a:t>
            </a:r>
            <a:r>
              <a:rPr lang="en-US" altLang="x-none" dirty="0" smtClean="0">
                <a:ea typeface="MS PGothic" charset="-128"/>
              </a:rPr>
              <a:t>product offered online</a:t>
            </a:r>
            <a:endParaRPr lang="en-US" altLang="x-none" dirty="0">
              <a:ea typeface="MS PGothic" charset="-128"/>
            </a:endParaRPr>
          </a:p>
          <a:p>
            <a:pPr marL="661988" lvl="1" indent="-368300">
              <a:lnSpc>
                <a:spcPct val="90000"/>
              </a:lnSpc>
            </a:pPr>
            <a:r>
              <a:rPr lang="en-US" altLang="x-none" sz="2800" dirty="0" smtClean="0">
                <a:ea typeface="MS PGothic" charset="-128"/>
              </a:rPr>
              <a:t>Bundling </a:t>
            </a:r>
            <a:r>
              <a:rPr lang="en-US" altLang="x-none" sz="2800" dirty="0">
                <a:ea typeface="MS PGothic" charset="-128"/>
              </a:rPr>
              <a:t>– </a:t>
            </a:r>
            <a:r>
              <a:rPr lang="en-US" altLang="x-none" sz="2800" dirty="0" smtClean="0">
                <a:ea typeface="MS PGothic" charset="-128"/>
              </a:rPr>
              <a:t>physical with digital products : Amazon; Amazon prime: next day delivery plus movies </a:t>
            </a:r>
            <a:r>
              <a:rPr lang="en-US" altLang="x-none" sz="2800" dirty="0" err="1" smtClean="0">
                <a:ea typeface="MS PGothic" charset="-128"/>
              </a:rPr>
              <a:t>etc</a:t>
            </a:r>
            <a:endParaRPr lang="en-US" altLang="x-none" sz="28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6646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Extended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14338" y="1693863"/>
            <a:ext cx="8229600" cy="4525962"/>
          </a:xfrm>
        </p:spPr>
        <p:txBody>
          <a:bodyPr>
            <a:normAutofit/>
          </a:bodyPr>
          <a:lstStyle/>
          <a:p>
            <a:pPr indent="-304800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400">
                <a:ea typeface="MS PGothic" charset="-128"/>
              </a:rPr>
              <a:t>Examples: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Add-on services – gift wrapping @ Amazon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Endorsements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Awards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Testimonies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lists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comments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Warranties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Guarantees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Money back offers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service (see people, process and physical evidence)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Incorporating tools to help users during their use of the product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Citroën exCeed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Information – extranets.</a:t>
            </a:r>
            <a:endParaRPr lang="en-GB" altLang="x-none" sz="200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98630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x-none">
                <a:ea typeface="MS PGothic" charset="-128"/>
              </a:rPr>
              <a:t>Brands</a:t>
            </a:r>
            <a:endParaRPr lang="en-GB" altLang="x-none">
              <a:ea typeface="MS PGothic" charset="-128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A </a:t>
            </a:r>
            <a:r>
              <a:rPr lang="en-US" altLang="x-none" b="1" dirty="0">
                <a:ea typeface="MS PGothic" charset="-128"/>
              </a:rPr>
              <a:t>brand</a:t>
            </a:r>
            <a:r>
              <a:rPr lang="en-US" altLang="x-none" dirty="0">
                <a:ea typeface="MS PGothic" charset="-128"/>
              </a:rPr>
              <a:t> is described by Leslie de </a:t>
            </a:r>
            <a:r>
              <a:rPr lang="en-US" altLang="x-none" dirty="0" err="1">
                <a:ea typeface="MS PGothic" charset="-128"/>
              </a:rPr>
              <a:t>Chernatony</a:t>
            </a:r>
            <a:r>
              <a:rPr lang="en-US" altLang="x-none" dirty="0">
                <a:ea typeface="MS PGothic" charset="-128"/>
              </a:rPr>
              <a:t> and Malcolm McDonald in their classic book 1992, </a:t>
            </a:r>
            <a:r>
              <a:rPr lang="en-US" altLang="x-none" i="1" dirty="0">
                <a:ea typeface="MS PGothic" charset="-128"/>
              </a:rPr>
              <a:t>Creating Powerful Brands</a:t>
            </a:r>
            <a:r>
              <a:rPr lang="en-US" altLang="x-none" dirty="0">
                <a:ea typeface="MS PGothic" charset="-128"/>
              </a:rPr>
              <a:t> as: </a:t>
            </a:r>
            <a:br>
              <a:rPr lang="en-US" altLang="x-none" dirty="0">
                <a:ea typeface="MS PGothic" charset="-128"/>
              </a:rPr>
            </a:br>
            <a:r>
              <a:rPr lang="en-US" altLang="x-none" dirty="0">
                <a:ea typeface="MS PGothic" charset="-128"/>
              </a:rPr>
              <a:t/>
            </a:r>
            <a:br>
              <a:rPr lang="en-US" altLang="x-none" dirty="0">
                <a:ea typeface="MS PGothic" charset="-128"/>
              </a:rPr>
            </a:br>
            <a:r>
              <a:rPr lang="en-IN" altLang="x-none" dirty="0">
                <a:ea typeface="MS PGothic" charset="-128"/>
              </a:rPr>
              <a:t>‘</a:t>
            </a:r>
            <a:r>
              <a:rPr lang="en-IN" altLang="x-none" i="1" dirty="0">
                <a:ea typeface="MS PGothic" charset="-128"/>
              </a:rPr>
              <a:t>A</a:t>
            </a:r>
            <a:r>
              <a:rPr lang="en-US" altLang="ja-JP" i="1" dirty="0">
                <a:ea typeface="MS PGothic" charset="-128"/>
              </a:rPr>
              <a:t>n identifiable product or service augmented in such a way that the buyer or user </a:t>
            </a:r>
            <a:r>
              <a:rPr lang="en-US" altLang="ja-JP" b="1" i="1" dirty="0">
                <a:ea typeface="MS PGothic" charset="-128"/>
              </a:rPr>
              <a:t>perceives</a:t>
            </a:r>
            <a:r>
              <a:rPr lang="en-US" altLang="ja-JP" i="1" dirty="0">
                <a:ea typeface="MS PGothic" charset="-128"/>
              </a:rPr>
              <a:t> relevant </a:t>
            </a:r>
            <a:r>
              <a:rPr lang="en-US" altLang="ja-JP" b="1" i="1" dirty="0">
                <a:ea typeface="MS PGothic" charset="-128"/>
              </a:rPr>
              <a:t>unique added values</a:t>
            </a:r>
            <a:r>
              <a:rPr lang="en-US" altLang="ja-JP" i="1" dirty="0">
                <a:ea typeface="MS PGothic" charset="-128"/>
              </a:rPr>
              <a:t> which match their needs most closely. Furthermore, its success results from being able to </a:t>
            </a:r>
            <a:r>
              <a:rPr lang="en-US" altLang="ja-JP" b="1" i="1" dirty="0">
                <a:ea typeface="MS PGothic" charset="-128"/>
              </a:rPr>
              <a:t>sustain</a:t>
            </a:r>
            <a:r>
              <a:rPr lang="en-US" altLang="ja-JP" i="1" dirty="0">
                <a:ea typeface="MS PGothic" charset="-128"/>
              </a:rPr>
              <a:t> these added values in the face of competition</a:t>
            </a:r>
            <a:r>
              <a:rPr lang="en-IN" altLang="ja-JP" i="1" dirty="0">
                <a:ea typeface="MS PGothic" charset="-128"/>
              </a:rPr>
              <a:t>’</a:t>
            </a:r>
            <a:r>
              <a:rPr lang="en-US" altLang="ja-JP" dirty="0">
                <a:ea typeface="MS PGothic" charset="-128"/>
              </a:rPr>
              <a:t>.</a:t>
            </a:r>
            <a:endParaRPr lang="en-GB" altLang="x-none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966315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Brands online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88938" y="1693863"/>
            <a:ext cx="8229600" cy="4525962"/>
          </a:xfrm>
        </p:spPr>
        <p:txBody>
          <a:bodyPr/>
          <a:lstStyle/>
          <a:p>
            <a:pPr marL="363538" indent="-292100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 dirty="0" err="1">
                <a:ea typeface="MS PGothic" charset="-128"/>
              </a:rPr>
              <a:t>Dayal</a:t>
            </a:r>
            <a:r>
              <a:rPr lang="en-US" altLang="x-none" sz="2000" dirty="0">
                <a:ea typeface="MS PGothic" charset="-128"/>
              </a:rPr>
              <a:t> </a:t>
            </a:r>
            <a:r>
              <a:rPr lang="en-US" altLang="x-none" sz="2000" i="1" dirty="0">
                <a:ea typeface="MS PGothic" charset="-128"/>
              </a:rPr>
              <a:t>et al</a:t>
            </a:r>
            <a:r>
              <a:rPr lang="en-US" altLang="x-none" sz="2000" dirty="0">
                <a:ea typeface="MS PGothic" charset="-128"/>
              </a:rPr>
              <a:t>. (2000) say, </a:t>
            </a:r>
            <a:r>
              <a:rPr lang="en-IN" altLang="x-none" sz="2000" dirty="0">
                <a:ea typeface="MS PGothic" charset="-128"/>
              </a:rPr>
              <a:t>‘</a:t>
            </a:r>
            <a:r>
              <a:rPr lang="en-US" altLang="ja-JP" sz="2000" b="1" i="1" dirty="0">
                <a:ea typeface="MS PGothic" charset="-128"/>
              </a:rPr>
              <a:t>on the world wide web, the brand is the experience and the experience is the brand</a:t>
            </a:r>
            <a:r>
              <a:rPr lang="en-IN" altLang="ja-JP" sz="2000" b="1" dirty="0">
                <a:ea typeface="MS PGothic" charset="-128"/>
              </a:rPr>
              <a:t>’</a:t>
            </a:r>
            <a:r>
              <a:rPr lang="en-US" altLang="ja-JP" sz="2000" dirty="0">
                <a:ea typeface="MS PGothic" charset="-128"/>
              </a:rPr>
              <a:t>. They suggest that to build successful online brands, organisations should consider how their proposition can build on these possible brand promises:</a:t>
            </a:r>
            <a:endParaRPr lang="en-US" altLang="ja-JP" sz="20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convenience</a:t>
            </a:r>
            <a:r>
              <a:rPr lang="en-US" altLang="x-none" sz="1800" dirty="0">
                <a:ea typeface="MS PGothic" charset="-128"/>
              </a:rPr>
              <a:t> – making a purchase experience more convenient than the real-world, or for rivals.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achievement</a:t>
            </a:r>
            <a:r>
              <a:rPr lang="en-US" altLang="x-none" sz="1800" dirty="0">
                <a:ea typeface="MS PGothic" charset="-128"/>
              </a:rPr>
              <a:t> – to assist consumers in achieving their goals, for example supporting online investors in their decision or supporting business people in their day-to-day work.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fun and adventure</a:t>
            </a:r>
            <a:r>
              <a:rPr lang="en-US" altLang="x-none" sz="1800" dirty="0">
                <a:ea typeface="MS PGothic" charset="-128"/>
              </a:rPr>
              <a:t> – this is clearly more relevant for B2C services.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self-expression and recognition </a:t>
            </a:r>
            <a:r>
              <a:rPr lang="en-US" altLang="x-none" sz="1800" dirty="0">
                <a:ea typeface="MS PGothic" charset="-128"/>
              </a:rPr>
              <a:t>– provided by </a:t>
            </a:r>
            <a:r>
              <a:rPr lang="en-US" altLang="x-none" sz="1800" dirty="0" err="1">
                <a:ea typeface="MS PGothic" charset="-128"/>
              </a:rPr>
              <a:t>personalisation</a:t>
            </a:r>
            <a:r>
              <a:rPr lang="en-US" altLang="x-none" sz="1800" dirty="0">
                <a:ea typeface="MS PGothic" charset="-128"/>
              </a:rPr>
              <a:t> services such as Yahoo! Geocities where consumers can build their own website.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belonging</a:t>
            </a:r>
            <a:r>
              <a:rPr lang="en-US" altLang="x-none" sz="1800" i="1" dirty="0">
                <a:ea typeface="MS PGothic" charset="-128"/>
              </a:rPr>
              <a:t> </a:t>
            </a:r>
            <a:r>
              <a:rPr lang="en-US" altLang="x-none" sz="1800" dirty="0">
                <a:ea typeface="MS PGothic" charset="-128"/>
              </a:rPr>
              <a:t>– provided by online communities.</a:t>
            </a:r>
            <a:endParaRPr lang="en-GB" altLang="x-none" sz="1800" dirty="0">
              <a:ea typeface="MS PGothic" charset="-128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749300" y="5707063"/>
            <a:ext cx="34756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/>
            <a:r>
              <a:rPr lang="en-US" altLang="x-none" sz="2000" dirty="0"/>
              <a:t>Plus </a:t>
            </a:r>
            <a:r>
              <a:rPr lang="en-US" altLang="x-none" sz="2000" b="1" dirty="0"/>
              <a:t>trust</a:t>
            </a:r>
            <a:r>
              <a:rPr lang="en-US" altLang="x-none" sz="2000" dirty="0"/>
              <a:t> and </a:t>
            </a:r>
            <a:r>
              <a:rPr lang="en-US" altLang="x-none" sz="2000" b="1" dirty="0"/>
              <a:t>reassurance</a:t>
            </a:r>
            <a:r>
              <a:rPr lang="en-US" altLang="x-none" sz="2000" dirty="0"/>
              <a:t>.</a:t>
            </a:r>
            <a:endParaRPr lang="en-GB" altLang="x-none" sz="2000" dirty="0"/>
          </a:p>
        </p:txBody>
      </p:sp>
    </p:spTree>
    <p:extLst>
      <p:ext uri="{BB962C8B-B14F-4D97-AF65-F5344CB8AC3E}">
        <p14:creationId xmlns:p14="http://schemas.microsoft.com/office/powerpoint/2010/main" val="7435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 dirty="0"/>
              <a:t>Figure 5.3</a:t>
            </a:r>
            <a:r>
              <a:rPr lang="en-GB" altLang="x-none" dirty="0"/>
              <a:t>  </a:t>
            </a:r>
            <a:r>
              <a:rPr lang="en-US" altLang="x-none" dirty="0"/>
              <a:t>Dorset Cereals website (www.dorsetcereals.co.uk)</a:t>
            </a:r>
            <a:endParaRPr lang="en-GB" altLang="x-none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4507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56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Dorset Cereals is owned by:</a:t>
            </a:r>
          </a:p>
          <a:p>
            <a:r>
              <a:rPr lang="en-GB" b="1" dirty="0"/>
              <a:t>Associated British Foods plc</a:t>
            </a:r>
            <a:r>
              <a:rPr lang="en-GB" dirty="0"/>
              <a:t> (</a:t>
            </a:r>
            <a:r>
              <a:rPr lang="en-GB" b="1" dirty="0"/>
              <a:t>ABF</a:t>
            </a:r>
            <a:r>
              <a:rPr lang="en-GB" dirty="0"/>
              <a:t>) is a British </a:t>
            </a:r>
            <a:r>
              <a:rPr lang="en-GB" dirty="0">
                <a:hlinkClick r:id="rId2" tooltip="Multinational corporation"/>
              </a:rPr>
              <a:t>multinational</a:t>
            </a:r>
            <a:r>
              <a:rPr lang="en-GB" dirty="0"/>
              <a:t> </a:t>
            </a:r>
            <a:r>
              <a:rPr lang="en-GB" dirty="0">
                <a:hlinkClick r:id="rId3" tooltip="Food processing"/>
              </a:rPr>
              <a:t>food processing</a:t>
            </a:r>
            <a:r>
              <a:rPr lang="en-GB" dirty="0"/>
              <a:t> and retailing company whose headquarters are in London, United Kingdom. Its ingredients division is the world's second-largest producer of both sugar and </a:t>
            </a:r>
            <a:r>
              <a:rPr lang="en-GB" dirty="0">
                <a:hlinkClick r:id="rId4" tooltip="Baker's yeast"/>
              </a:rPr>
              <a:t>baker's </a:t>
            </a:r>
            <a:r>
              <a:rPr lang="en-GB" dirty="0" smtClean="0">
                <a:hlinkClick r:id="rId4" tooltip="Baker's yeast"/>
              </a:rPr>
              <a:t>yeast</a:t>
            </a:r>
            <a:endParaRPr lang="en-GB" dirty="0" smtClean="0"/>
          </a:p>
          <a:p>
            <a:r>
              <a:rPr lang="en-GB" dirty="0" smtClean="0"/>
              <a:t>Its </a:t>
            </a:r>
            <a:r>
              <a:rPr lang="en-GB" dirty="0"/>
              <a:t>grocery division is a major manufacturer of both branded and private label grocery products and includes the brands Mazola, </a:t>
            </a:r>
            <a:r>
              <a:rPr lang="en-GB" dirty="0">
                <a:hlinkClick r:id="rId5" tooltip="Ovaltine"/>
              </a:rPr>
              <a:t>Ovaltine</a:t>
            </a:r>
            <a:r>
              <a:rPr lang="en-GB" dirty="0"/>
              <a:t>, </a:t>
            </a:r>
            <a:r>
              <a:rPr lang="en-GB" dirty="0" err="1">
                <a:hlinkClick r:id="rId6" tooltip="Ryvita"/>
              </a:rPr>
              <a:t>Ryvita</a:t>
            </a:r>
            <a:r>
              <a:rPr lang="en-GB" dirty="0"/>
              <a:t>, </a:t>
            </a:r>
            <a:r>
              <a:rPr lang="en-GB" dirty="0" err="1">
                <a:hlinkClick r:id="rId7" tooltip="Jordans (company)"/>
              </a:rPr>
              <a:t>Jordans</a:t>
            </a:r>
            <a:r>
              <a:rPr lang="en-GB" dirty="0"/>
              <a:t> and </a:t>
            </a:r>
            <a:r>
              <a:rPr lang="en-GB" dirty="0" err="1">
                <a:hlinkClick r:id="rId8" tooltip="Twinings"/>
              </a:rPr>
              <a:t>Twinings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Its </a:t>
            </a:r>
            <a:r>
              <a:rPr lang="en-GB" dirty="0"/>
              <a:t>retail division, </a:t>
            </a:r>
            <a:r>
              <a:rPr lang="en-GB" dirty="0">
                <a:hlinkClick r:id="rId9" tooltip="Primark"/>
              </a:rPr>
              <a:t>Primark</a:t>
            </a:r>
            <a:r>
              <a:rPr lang="en-GB" dirty="0"/>
              <a:t>, has around 325 </a:t>
            </a:r>
            <a:r>
              <a:rPr lang="en-GB" dirty="0" smtClean="0"/>
              <a:t>stores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62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9775"/>
            <a:ext cx="8229600" cy="116955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Price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20888"/>
            <a:ext cx="6348413" cy="1557854"/>
          </a:xfrm>
        </p:spPr>
      </p:pic>
      <p:sp>
        <p:nvSpPr>
          <p:cNvPr id="5" name="TextBox 4"/>
          <p:cNvSpPr txBox="1"/>
          <p:nvPr/>
        </p:nvSpPr>
        <p:spPr>
          <a:xfrm>
            <a:off x="899592" y="5229200"/>
            <a:ext cx="76328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hlinkClick r:id="rId3"/>
              </a:rPr>
              <a:t>Commoditisation</a:t>
            </a:r>
            <a:r>
              <a:rPr lang="en-US" sz="1400" dirty="0" smtClean="0"/>
              <a:t>: undifferentiated in consumers eyes there therefore they will buy the cheapest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72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5.7</a:t>
            </a:r>
            <a:r>
              <a:rPr lang="en-GB" altLang="x-none"/>
              <a:t>  </a:t>
            </a:r>
            <a:r>
              <a:rPr lang="en-US" altLang="x-none"/>
              <a:t>Alternative pricing mechanisms</a:t>
            </a:r>
            <a:endParaRPr lang="en-GB" altLang="x-none"/>
          </a:p>
        </p:txBody>
      </p:sp>
      <p:pic>
        <p:nvPicPr>
          <p:cNvPr id="21507" name="Picture 7" descr="M05NF0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549275"/>
            <a:ext cx="5976937" cy="517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055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Differential pricing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4525962"/>
          </a:xfrm>
        </p:spPr>
        <p:txBody>
          <a:bodyPr/>
          <a:lstStyle/>
          <a:p>
            <a:r>
              <a:rPr lang="en-GB" sz="2800" dirty="0"/>
              <a:t>The strategy of selling the same product to different customers at different </a:t>
            </a:r>
            <a:r>
              <a:rPr lang="en-GB" sz="2800" b="1" dirty="0"/>
              <a:t>prices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143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B2B reverse auctions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5203825" y="5881688"/>
            <a:ext cx="28622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See Baker </a:t>
            </a:r>
            <a:r>
              <a:rPr lang="en-US" altLang="x-none" sz="2000" b="1" i="1"/>
              <a:t>et al</a:t>
            </a:r>
            <a:r>
              <a:rPr lang="en-US" altLang="x-none" sz="2000" b="1"/>
              <a:t>. (2001)</a:t>
            </a:r>
            <a:endParaRPr lang="en-GB" altLang="x-none" sz="3200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dirty="0"/>
              <a:t>In a reverse auction, the sellers compete to obtain business from the buyer and prices will typically decrease as the sellers underbid each 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01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Purchase method – digital products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06400" y="1600200"/>
            <a:ext cx="8229600" cy="4525963"/>
          </a:xfrm>
        </p:spPr>
        <p:txBody>
          <a:bodyPr/>
          <a:lstStyle/>
          <a:p>
            <a:pPr indent="-290513"/>
            <a:r>
              <a:rPr lang="en-US" altLang="x-none" dirty="0">
                <a:ea typeface="MS PGothic" charset="-128"/>
              </a:rPr>
              <a:t>Purchase</a:t>
            </a:r>
          </a:p>
          <a:p>
            <a:pPr indent="-290513"/>
            <a:r>
              <a:rPr lang="en-US" altLang="x-none" dirty="0">
                <a:ea typeface="MS PGothic" charset="-128"/>
              </a:rPr>
              <a:t>Rental or subscription</a:t>
            </a:r>
          </a:p>
          <a:p>
            <a:pPr indent="-290513"/>
            <a:r>
              <a:rPr lang="en-US" altLang="x-none" dirty="0">
                <a:ea typeface="MS PGothic" charset="-128"/>
              </a:rPr>
              <a:t>Pay per </a:t>
            </a:r>
            <a:r>
              <a:rPr lang="en-US" altLang="x-none" dirty="0" smtClean="0">
                <a:ea typeface="MS PGothic" charset="-128"/>
              </a:rPr>
              <a:t>use</a:t>
            </a:r>
          </a:p>
          <a:p>
            <a:pPr indent="-290513"/>
            <a:r>
              <a:rPr lang="en-US" altLang="x-none" dirty="0" smtClean="0">
                <a:ea typeface="MS PGothic" charset="-128"/>
              </a:rPr>
              <a:t>Freemium model</a:t>
            </a:r>
            <a:endParaRPr lang="en-US" altLang="x-none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177031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customers access your company.</a:t>
            </a:r>
          </a:p>
          <a:p>
            <a:pPr lvl="1"/>
            <a:r>
              <a:rPr lang="en-GB" dirty="0" smtClean="0"/>
              <a:t>Place of Purchase</a:t>
            </a:r>
          </a:p>
          <a:p>
            <a:pPr lvl="1"/>
            <a:r>
              <a:rPr lang="en-GB" dirty="0" smtClean="0"/>
              <a:t>Channel structure</a:t>
            </a:r>
          </a:p>
          <a:p>
            <a:pPr lvl="1"/>
            <a:r>
              <a:rPr lang="en-GB" dirty="0" smtClean="0"/>
              <a:t>Channel conflicts</a:t>
            </a:r>
          </a:p>
          <a:p>
            <a:pPr lvl="1"/>
            <a:r>
              <a:rPr lang="en-GB" dirty="0" smtClean="0"/>
              <a:t>Virtual organisations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9916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Evans and Wurster view of place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4525962"/>
          </a:xfrm>
        </p:spPr>
        <p:txBody>
          <a:bodyPr>
            <a:normAutofit/>
          </a:bodyPr>
          <a:lstStyle/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Reach</a:t>
            </a:r>
            <a:r>
              <a:rPr lang="en-US" altLang="x-none" sz="2200" dirty="0">
                <a:ea typeface="MS PGothic" charset="-128"/>
              </a:rPr>
              <a:t>: This is the potential audience of the e-commerce site. Reach can be increased by moving from a single site to representation with a large number of different intermediaries. Allen and </a:t>
            </a:r>
            <a:r>
              <a:rPr lang="en-US" altLang="x-none" sz="2200" dirty="0" err="1">
                <a:ea typeface="MS PGothic" charset="-128"/>
              </a:rPr>
              <a:t>Fjermestad</a:t>
            </a:r>
            <a:r>
              <a:rPr lang="en-US" altLang="x-none" sz="2200" dirty="0">
                <a:ea typeface="MS PGothic" charset="-128"/>
              </a:rPr>
              <a:t> suggest that niche suppliers can readily reach a much wider market due to search engine </a:t>
            </a:r>
            <a:r>
              <a:rPr lang="en-US" altLang="x-none" sz="2200" dirty="0" smtClean="0">
                <a:ea typeface="MS PGothic" charset="-128"/>
              </a:rPr>
              <a:t>marketing</a:t>
            </a:r>
            <a:endParaRPr lang="en-US" altLang="x-none" sz="2200" dirty="0">
              <a:ea typeface="MS PGothic" charset="-128"/>
            </a:endParaRPr>
          </a:p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Richness</a:t>
            </a:r>
            <a:r>
              <a:rPr lang="en-US" altLang="x-none" sz="2200" dirty="0">
                <a:ea typeface="MS PGothic" charset="-128"/>
              </a:rPr>
              <a:t>: This is the depth or detail of information which is both collected about the customer and provided to the customer. This is related to the product element of the mix.</a:t>
            </a:r>
          </a:p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Affiliation</a:t>
            </a:r>
            <a:r>
              <a:rPr lang="en-US" altLang="x-none" sz="2200" dirty="0">
                <a:ea typeface="MS PGothic" charset="-128"/>
              </a:rPr>
              <a:t>: This refers to whose interest the selling </a:t>
            </a:r>
            <a:r>
              <a:rPr lang="en-US" altLang="x-none" sz="2200" dirty="0" err="1">
                <a:ea typeface="MS PGothic" charset="-128"/>
              </a:rPr>
              <a:t>organisation</a:t>
            </a:r>
            <a:r>
              <a:rPr lang="en-US" altLang="x-none" sz="2200" dirty="0">
                <a:ea typeface="MS PGothic" charset="-128"/>
              </a:rPr>
              <a:t> represents – consumers or suppliers. This particularly applies to retailers. It suggests that customers will </a:t>
            </a:r>
            <a:r>
              <a:rPr lang="en-US" altLang="x-none" sz="2200" dirty="0" err="1">
                <a:ea typeface="MS PGothic" charset="-128"/>
              </a:rPr>
              <a:t>favour</a:t>
            </a:r>
            <a:r>
              <a:rPr lang="en-US" altLang="x-none" sz="2200" dirty="0">
                <a:ea typeface="MS PGothic" charset="-128"/>
              </a:rPr>
              <a:t> retailers who provide them with the richest information on comparing competitive products.</a:t>
            </a:r>
            <a:endParaRPr lang="en-GB" altLang="x-none" sz="22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9637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Place 2 – new channel structures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49263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A 	Disintermediation</a:t>
            </a:r>
          </a:p>
          <a:p>
            <a:pPr>
              <a:buFontTx/>
              <a:buNone/>
            </a:pPr>
            <a:endParaRPr lang="en-US" altLang="x-none">
              <a:ea typeface="MS PGothic" charset="-128"/>
            </a:endParaRPr>
          </a:p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B 	Reintermediation</a:t>
            </a:r>
          </a:p>
          <a:p>
            <a:pPr>
              <a:buFontTx/>
              <a:buNone/>
            </a:pPr>
            <a:endParaRPr lang="en-US" altLang="x-none">
              <a:ea typeface="MS PGothic" charset="-128"/>
            </a:endParaRPr>
          </a:p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C 	Countermediation</a:t>
            </a:r>
          </a:p>
        </p:txBody>
      </p:sp>
    </p:spTree>
    <p:extLst>
      <p:ext uri="{BB962C8B-B14F-4D97-AF65-F5344CB8AC3E}">
        <p14:creationId xmlns:p14="http://schemas.microsoft.com/office/powerpoint/2010/main" val="25287453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Place 3 – channel conflicts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7813" indent="-277813"/>
            <a:r>
              <a:rPr lang="en-US" altLang="x-none">
                <a:ea typeface="MS PGothic" charset="-128"/>
              </a:rPr>
              <a:t>Dependent on:</a:t>
            </a: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communication channel only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distribution channel to intermediaries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direct sales channel to customers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Any combination of the above.</a:t>
            </a:r>
          </a:p>
        </p:txBody>
      </p:sp>
    </p:spTree>
    <p:extLst>
      <p:ext uri="{BB962C8B-B14F-4D97-AF65-F5344CB8AC3E}">
        <p14:creationId xmlns:p14="http://schemas.microsoft.com/office/powerpoint/2010/main" val="17491619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8475"/>
            <a:ext cx="8229600" cy="625475"/>
          </a:xfrm>
        </p:spPr>
        <p:txBody>
          <a:bodyPr/>
          <a:lstStyle/>
          <a:p>
            <a:r>
              <a:rPr lang="en-US" altLang="x-none" sz="3000">
                <a:ea typeface="MS PGothic" charset="-128"/>
              </a:rPr>
              <a:t>Place 4 – virtual organisations – what are they?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2"/>
          </a:xfrm>
        </p:spPr>
        <p:txBody>
          <a:bodyPr>
            <a:normAutofit lnSpcReduction="10000"/>
          </a:bodyPr>
          <a:lstStyle/>
          <a:p>
            <a:pPr marL="292100" indent="-292100">
              <a:lnSpc>
                <a:spcPct val="80000"/>
              </a:lnSpc>
            </a:pPr>
            <a:r>
              <a:rPr lang="en-GB" altLang="x-none" dirty="0">
                <a:ea typeface="MS PGothic" charset="-128"/>
              </a:rPr>
              <a:t>Kraut</a:t>
            </a:r>
            <a:r>
              <a:rPr lang="en-GB" altLang="x-none" i="1" dirty="0">
                <a:ea typeface="MS PGothic" charset="-128"/>
              </a:rPr>
              <a:t> et al. </a:t>
            </a:r>
            <a:r>
              <a:rPr lang="en-GB" altLang="x-none" dirty="0">
                <a:ea typeface="MS PGothic" charset="-128"/>
              </a:rPr>
              <a:t>(1998) suggest the following features of a virtual organisation:</a:t>
            </a:r>
            <a:endParaRPr lang="en-US" altLang="x-none" b="1" dirty="0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 dirty="0">
                <a:ea typeface="MS PGothic" charset="-128"/>
              </a:rPr>
              <a:t>Processes transcend the boundaries of a single form and are not controlled by a single </a:t>
            </a:r>
            <a:r>
              <a:rPr lang="en-US" altLang="x-none" dirty="0" err="1">
                <a:ea typeface="MS PGothic" charset="-128"/>
              </a:rPr>
              <a:t>organisational</a:t>
            </a:r>
            <a:r>
              <a:rPr lang="en-US" altLang="x-none" dirty="0">
                <a:ea typeface="MS PGothic" charset="-128"/>
              </a:rPr>
              <a:t> hierarchy.</a:t>
            </a:r>
            <a:endParaRPr lang="en-US" altLang="x-none" b="1" dirty="0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 dirty="0">
                <a:ea typeface="MS PGothic" charset="-128"/>
              </a:rPr>
              <a:t>Production processes are flexible, with different parties involved at different times.</a:t>
            </a:r>
            <a:endParaRPr lang="en-US" altLang="x-none" b="1" dirty="0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 dirty="0">
                <a:ea typeface="MS PGothic" charset="-128"/>
              </a:rPr>
              <a:t>Parties involved in the production of a single product are often geographically dispersed.</a:t>
            </a:r>
            <a:endParaRPr lang="en-US" altLang="x-none" b="1" dirty="0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 dirty="0">
                <a:ea typeface="MS PGothic" charset="-128"/>
              </a:rPr>
              <a:t>Given this dispersion, co-ordination is heavily dependent on telecommunications and data networks.</a:t>
            </a:r>
          </a:p>
        </p:txBody>
      </p:sp>
    </p:spTree>
    <p:extLst>
      <p:ext uri="{BB962C8B-B14F-4D97-AF65-F5344CB8AC3E}">
        <p14:creationId xmlns:p14="http://schemas.microsoft.com/office/powerpoint/2010/main" val="33091310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2913"/>
            <a:ext cx="8229600" cy="584200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Virtual organisations – alternatives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304800" indent="-304800" defTabSz="374650">
              <a:lnSpc>
                <a:spcPct val="80000"/>
              </a:lnSpc>
            </a:pPr>
            <a:r>
              <a:rPr lang="en-US" altLang="x-none" i="1" dirty="0">
                <a:ea typeface="MS PGothic" charset="-128"/>
              </a:rPr>
              <a:t>Co-alliance model</a:t>
            </a:r>
            <a:r>
              <a:rPr lang="en-US" altLang="x-none" dirty="0">
                <a:ea typeface="MS PGothic" charset="-128"/>
              </a:rPr>
              <a:t>. Effort and risk is shared</a:t>
            </a:r>
            <a:br>
              <a:rPr lang="en-US" altLang="x-none" dirty="0">
                <a:ea typeface="MS PGothic" charset="-128"/>
              </a:rPr>
            </a:br>
            <a:r>
              <a:rPr lang="en-US" altLang="x-none" dirty="0">
                <a:ea typeface="MS PGothic" charset="-128"/>
              </a:rPr>
              <a:t>equally by partners.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 dirty="0">
                <a:ea typeface="MS PGothic" charset="-128"/>
              </a:rPr>
              <a:t>Star-alliance model</a:t>
            </a:r>
            <a:r>
              <a:rPr lang="en-US" altLang="x-none" dirty="0">
                <a:ea typeface="MS PGothic" charset="-128"/>
              </a:rPr>
              <a:t>. Here the effort and risk is </a:t>
            </a:r>
            <a:r>
              <a:rPr lang="en-US" altLang="x-none" dirty="0" err="1">
                <a:ea typeface="MS PGothic" charset="-128"/>
              </a:rPr>
              <a:t>centred</a:t>
            </a:r>
            <a:r>
              <a:rPr lang="en-US" altLang="x-none" dirty="0">
                <a:ea typeface="MS PGothic" charset="-128"/>
              </a:rPr>
              <a:t> on one organisation that subcontracts other virtual partners as required.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 dirty="0">
                <a:ea typeface="MS PGothic" charset="-128"/>
              </a:rPr>
              <a:t>Value alliance model</a:t>
            </a:r>
            <a:r>
              <a:rPr lang="en-US" altLang="x-none" dirty="0">
                <a:ea typeface="MS PGothic" charset="-128"/>
              </a:rPr>
              <a:t>. This is a partnership where elements are contributed across a supply chain for a particular industry. This is effectively the value network of Chapter 2.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 dirty="0">
                <a:ea typeface="MS PGothic" charset="-128"/>
              </a:rPr>
              <a:t>Market alliance model</a:t>
            </a:r>
            <a:r>
              <a:rPr lang="en-US" altLang="x-none" dirty="0">
                <a:ea typeface="MS PGothic" charset="-128"/>
              </a:rPr>
              <a:t>. This is similar to the value alliance, but is more likely to serve several different marketplaces.</a:t>
            </a:r>
            <a:endParaRPr lang="en-GB" altLang="x-none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48086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Promotion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49263" y="1606550"/>
            <a:ext cx="8229600" cy="4378325"/>
          </a:xfrm>
        </p:spPr>
        <p:txBody>
          <a:bodyPr/>
          <a:lstStyle/>
          <a:p>
            <a:pPr marL="304800" indent="-304800">
              <a:tabLst>
                <a:tab pos="901700" algn="l"/>
              </a:tabLst>
            </a:pPr>
            <a:r>
              <a:rPr lang="en-IN" altLang="ja-JP" sz="2600">
                <a:ea typeface="MS PGothic" charset="-128"/>
              </a:rPr>
              <a:t>According to Jobber &amp; Ellis-Chadwick 'Good communications are the life blood of successful market-orientated companies and their brands'. </a:t>
            </a:r>
          </a:p>
          <a:p>
            <a:pPr marL="304800" indent="-304800">
              <a:tabLst>
                <a:tab pos="901700" algn="l"/>
              </a:tabLst>
            </a:pPr>
            <a:r>
              <a:rPr lang="en-IN" altLang="ja-JP" sz="2600">
                <a:ea typeface="MS PGothic" charset="-128"/>
              </a:rPr>
              <a:t>Digital technology is changing the way individuals and businesses communicate, the channel through which they communicate and the number of touch points encountered. </a:t>
            </a:r>
          </a:p>
        </p:txBody>
      </p:sp>
    </p:spTree>
    <p:extLst>
      <p:ext uri="{BB962C8B-B14F-4D97-AF65-F5344CB8AC3E}">
        <p14:creationId xmlns:p14="http://schemas.microsoft.com/office/powerpoint/2010/main" val="36677043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Paid, Owned and Earned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What’s the difference?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www.titangrowth.com/newsarticles/trifecta.html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6590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Inbound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(Apologies for the hat!)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www.youtube.com/watch?v=YLCA3-uuPpU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13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X:\Graphics\Powerpoint\PE_UK\PE499-CHAFFEY\Final Files\GIf\ch05\M05NT003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649288"/>
            <a:ext cx="8385175" cy="490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Table 5.3</a:t>
            </a:r>
            <a:r>
              <a:rPr lang="en-GB" altLang="x-none"/>
              <a:t>  </a:t>
            </a:r>
            <a:r>
              <a:rPr lang="en-IN" altLang="x-none"/>
              <a:t>The main elements of the promotional mix</a:t>
            </a:r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25747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Promotion tools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04800" indent="-304800"/>
            <a:r>
              <a:rPr lang="en-US" altLang="x-none">
                <a:ea typeface="MS PGothic" charset="-128"/>
              </a:rPr>
              <a:t>Advertising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Sales promotion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Personal selling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Public relations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Direct marketing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2057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Using promotion to vary the mix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68845"/>
            <a:ext cx="8229600" cy="4732337"/>
          </a:xfrm>
        </p:spPr>
        <p:txBody>
          <a:bodyPr/>
          <a:lstStyle/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 dirty="0">
                <a:ea typeface="MS PGothic" charset="-128"/>
              </a:rPr>
              <a:t>Reviewing new ways of applying each of the elements of the communications mix such as advertising, sales promotions, PR and direct marketing.</a:t>
            </a:r>
          </a:p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 dirty="0">
                <a:ea typeface="MS PGothic" charset="-128"/>
              </a:rPr>
              <a:t>Assessing how the Internet can be used at different stages of the buying process. </a:t>
            </a:r>
          </a:p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 dirty="0">
                <a:ea typeface="MS PGothic" charset="-128"/>
              </a:rPr>
              <a:t>Using promotional tools to assist in different stages of customer relationship management from customer acquisition to retention. In a web context this includes gaining initial visitors to the site and gaining repeat visits through these types of communications techniques:</a:t>
            </a: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 dirty="0">
                <a:ea typeface="MS PGothic" charset="-128"/>
              </a:rPr>
              <a:t>Reminders in traditional media campaigns why a site is worth visiting, such as online offers and </a:t>
            </a:r>
            <a:r>
              <a:rPr lang="en-US" altLang="x-none" sz="2000" dirty="0" err="1">
                <a:ea typeface="MS PGothic" charset="-128"/>
              </a:rPr>
              <a:t>competions</a:t>
            </a:r>
            <a:endParaRPr lang="en-US" altLang="x-none" sz="2000" dirty="0">
              <a:ea typeface="MS PGothic" charset="-128"/>
            </a:endParaRP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 dirty="0">
                <a:ea typeface="MS PGothic" charset="-128"/>
              </a:rPr>
              <a:t>Direct e-mail reminders of site proposition – new offers</a:t>
            </a: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 dirty="0">
                <a:ea typeface="MS PGothic" charset="-128"/>
              </a:rPr>
              <a:t>Frequently updated content including promotional offers or information that helps your customer do their job or reminds them to visit.</a:t>
            </a:r>
            <a:endParaRPr lang="en-GB" altLang="x-none" sz="20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9436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methods and procedures companies use to achieve all marketing functions i.e. NPD, Promotion, sales, customer service.</a:t>
            </a:r>
          </a:p>
          <a:p>
            <a:r>
              <a:rPr lang="en-GB" dirty="0" smtClean="0"/>
              <a:t>Compromise between quality of customer service, offering customer choice and minimising cost.</a:t>
            </a:r>
          </a:p>
          <a:p>
            <a:r>
              <a:rPr lang="en-GB" dirty="0" smtClean="0"/>
              <a:t>How can we improve customer experience?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8953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are our people?</a:t>
            </a:r>
          </a:p>
          <a:p>
            <a:r>
              <a:rPr lang="en-GB" dirty="0" smtClean="0"/>
              <a:t>Where are the skills gaps?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24032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Options for replacing people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54766" y="1068845"/>
            <a:ext cx="8229600" cy="4791075"/>
          </a:xfrm>
        </p:spPr>
        <p:txBody>
          <a:bodyPr/>
          <a:lstStyle/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Autoresponders. </a:t>
            </a:r>
            <a:r>
              <a:rPr lang="en-US" altLang="x-none" sz="2000" dirty="0">
                <a:ea typeface="MS PGothic" charset="-128"/>
              </a:rPr>
              <a:t>These automatically generate a response when a company e-mails an organisation, or submits an online form.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E-mail notification</a:t>
            </a:r>
            <a:r>
              <a:rPr lang="en-US" altLang="x-none" sz="2000" dirty="0">
                <a:ea typeface="MS PGothic" charset="-128"/>
              </a:rPr>
              <a:t>. Automatically generated by a company</a:t>
            </a:r>
            <a:r>
              <a:rPr lang="en-IN" altLang="x-none" sz="2000" dirty="0">
                <a:ea typeface="MS PGothic" charset="-128"/>
              </a:rPr>
              <a:t>’</a:t>
            </a:r>
            <a:r>
              <a:rPr lang="en-US" altLang="ja-JP" sz="2000" dirty="0">
                <a:ea typeface="MS PGothic" charset="-128"/>
              </a:rPr>
              <a:t>s systems to update customers on the status of their order, for example, order received, item now in stock, order dispatched.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Call-back facility</a:t>
            </a:r>
            <a:r>
              <a:rPr lang="en-US" altLang="x-none" sz="2000" dirty="0">
                <a:ea typeface="MS PGothic" charset="-128"/>
              </a:rPr>
              <a:t>. Customers fill in their phone number on a form and specify a convenient time to be contacted. </a:t>
            </a:r>
            <a:r>
              <a:rPr lang="en-US" altLang="x-none" sz="2000" dirty="0" err="1">
                <a:ea typeface="MS PGothic" charset="-128"/>
              </a:rPr>
              <a:t>Dialling</a:t>
            </a:r>
            <a:r>
              <a:rPr lang="en-US" altLang="x-none" sz="2000" dirty="0">
                <a:ea typeface="MS PGothic" charset="-128"/>
              </a:rPr>
              <a:t> from a representative in the call </a:t>
            </a:r>
            <a:r>
              <a:rPr lang="en-US" altLang="x-none" sz="2000" dirty="0" err="1">
                <a:ea typeface="MS PGothic" charset="-128"/>
              </a:rPr>
              <a:t>centre</a:t>
            </a:r>
            <a:r>
              <a:rPr lang="en-US" altLang="x-none" sz="2000" dirty="0">
                <a:ea typeface="MS PGothic" charset="-128"/>
              </a:rPr>
              <a:t> occurs automatically at the appointed time and the company pays which is popular.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Frequently Asked Questions (FAQ). </a:t>
            </a:r>
            <a:r>
              <a:rPr lang="en-US" altLang="x-none" sz="2000" dirty="0">
                <a:ea typeface="MS PGothic" charset="-128"/>
              </a:rPr>
              <a:t>For these, the art is in compiling and categorising the questions so customers can easily find (a) the question and (b) a helpful answer.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On-site search engines</a:t>
            </a:r>
            <a:r>
              <a:rPr lang="en-US" altLang="x-none" sz="2000" dirty="0">
                <a:ea typeface="MS PGothic" charset="-128"/>
              </a:rPr>
              <a:t>. These help customers find what they</a:t>
            </a:r>
            <a:r>
              <a:rPr lang="en-IN" altLang="x-none" sz="2000" dirty="0">
                <a:ea typeface="MS PGothic" charset="-128"/>
              </a:rPr>
              <a:t>’</a:t>
            </a:r>
            <a:r>
              <a:rPr lang="en-US" altLang="ja-JP" sz="2000" dirty="0">
                <a:ea typeface="MS PGothic" charset="-128"/>
              </a:rPr>
              <a:t>re looking for quickly and are popular when available. Site maps are a related feature.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 dirty="0">
                <a:ea typeface="MS PGothic" charset="-128"/>
              </a:rPr>
              <a:t>Virtual assistants </a:t>
            </a:r>
            <a:r>
              <a:rPr lang="en-US" altLang="x-none" sz="2000" dirty="0">
                <a:ea typeface="MS PGothic" charset="-128"/>
              </a:rPr>
              <a:t>come in varying degrees of sophistication and usually help to guide the customer through a maze of choices.</a:t>
            </a:r>
            <a:endParaRPr lang="en-GB" altLang="x-none" sz="20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9691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Evidence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tangible expression of your product and how it is purchased and used.</a:t>
            </a:r>
          </a:p>
          <a:p>
            <a:r>
              <a:rPr lang="en-US" dirty="0" smtClean="0"/>
              <a:t>Online – the customer’s experience of your company through your web presence</a:t>
            </a:r>
          </a:p>
          <a:p>
            <a:pPr lvl="1"/>
            <a:r>
              <a:rPr lang="en-US" dirty="0" smtClean="0"/>
              <a:t>Your website look and feel</a:t>
            </a:r>
          </a:p>
          <a:p>
            <a:pPr lvl="1"/>
            <a:r>
              <a:rPr lang="en-US" dirty="0" smtClean="0"/>
              <a:t>Content</a:t>
            </a:r>
          </a:p>
          <a:p>
            <a:pPr lvl="1"/>
            <a:r>
              <a:rPr lang="en-US" dirty="0" smtClean="0"/>
              <a:t>Reassurance for refunds, information etc. 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6674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 Marketing Matrix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https://www.smartinsights.com/content-management/content-marketing-strategy/the-content-marketing-matrix-new-infographic/attachment/content-matrix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396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Useful competitor analysis tool for SEM:</a:t>
            </a:r>
          </a:p>
          <a:p>
            <a:pPr lvl="1"/>
            <a:r>
              <a:rPr lang="en-GB" dirty="0" smtClean="0"/>
              <a:t>www.semrush.com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9691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Question 3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96467"/>
            <a:ext cx="6314168" cy="2522750"/>
          </a:xfrm>
        </p:spPr>
      </p:pic>
      <p:sp>
        <p:nvSpPr>
          <p:cNvPr id="5" name="Oval 4"/>
          <p:cNvSpPr/>
          <p:nvPr/>
        </p:nvSpPr>
        <p:spPr>
          <a:xfrm>
            <a:off x="971600" y="2514961"/>
            <a:ext cx="720080" cy="2642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57200" y="1533887"/>
            <a:ext cx="4618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Critically identify key metrics based on evidence</a:t>
            </a:r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403648" y="2060848"/>
            <a:ext cx="72008" cy="454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647236" y="1493786"/>
            <a:ext cx="2733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3"/>
              </a:rPr>
              <a:t>Acquisition metrics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Retention metrics</a:t>
            </a:r>
            <a:endParaRPr lang="en-US" dirty="0" smtClean="0"/>
          </a:p>
          <a:p>
            <a:endParaRPr lang="en-US" dirty="0" smtClean="0"/>
          </a:p>
        </p:txBody>
      </p:sp>
      <p:sp>
        <p:nvSpPr>
          <p:cNvPr id="11" name="Oval 10"/>
          <p:cNvSpPr/>
          <p:nvPr/>
        </p:nvSpPr>
        <p:spPr>
          <a:xfrm>
            <a:off x="3614284" y="3140968"/>
            <a:ext cx="720080" cy="2642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876256" y="2779186"/>
            <a:ext cx="20882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 smtClean="0"/>
              <a:t>Google analytics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Facebook insights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 smtClean="0"/>
              <a:t>Sentiment analysis tools</a:t>
            </a:r>
            <a:endParaRPr lang="en-US" dirty="0"/>
          </a:p>
        </p:txBody>
      </p:sp>
      <p:cxnSp>
        <p:nvCxnSpPr>
          <p:cNvPr id="14" name="Straight Connector 13"/>
          <p:cNvCxnSpPr>
            <a:stCxn id="11" idx="7"/>
          </p:cNvCxnSpPr>
          <p:nvPr/>
        </p:nvCxnSpPr>
        <p:spPr>
          <a:xfrm flipV="1">
            <a:off x="4228911" y="3068960"/>
            <a:ext cx="2647345" cy="1107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>
          <a:xfrm>
            <a:off x="971599" y="3138639"/>
            <a:ext cx="1169079" cy="2665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855112" y="3989960"/>
            <a:ext cx="1169079" cy="2665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2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14739</TotalTime>
  <Words>1687</Words>
  <Application>Microsoft Office PowerPoint</Application>
  <PresentationFormat>On-screen Show (4:3)</PresentationFormat>
  <Paragraphs>233</Paragraphs>
  <Slides>47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MS PGothic</vt:lpstr>
      <vt:lpstr>Arial</vt:lpstr>
      <vt:lpstr>Calibri</vt:lpstr>
      <vt:lpstr>Myriad Pro</vt:lpstr>
      <vt:lpstr>Times New Roman</vt:lpstr>
      <vt:lpstr>20140311PresentationUWTSDTemplate</vt:lpstr>
      <vt:lpstr>  </vt:lpstr>
      <vt:lpstr>PowerPoint Presentation</vt:lpstr>
      <vt:lpstr>Lecture content and draft deadlines</vt:lpstr>
      <vt:lpstr>Assessment Question 1</vt:lpstr>
      <vt:lpstr>Assessment Question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Consider the 7 P’s of Marketing</vt:lpstr>
      <vt:lpstr>Chaffey’s 6 C’s of Customer Motivation</vt:lpstr>
      <vt:lpstr>Honeycomb – Social media functionality</vt:lpstr>
      <vt:lpstr>PowerPoint Presentation</vt:lpstr>
      <vt:lpstr>8th ‘P’?</vt:lpstr>
      <vt:lpstr>What has digital done to product?</vt:lpstr>
      <vt:lpstr>Product</vt:lpstr>
      <vt:lpstr>Core product options</vt:lpstr>
      <vt:lpstr>Extended product options</vt:lpstr>
      <vt:lpstr>Brands</vt:lpstr>
      <vt:lpstr>Brands online</vt:lpstr>
      <vt:lpstr>PowerPoint Presentation</vt:lpstr>
      <vt:lpstr>PowerPoint Presentation</vt:lpstr>
      <vt:lpstr>Price </vt:lpstr>
      <vt:lpstr>PowerPoint Presentation</vt:lpstr>
      <vt:lpstr>Differential pricing</vt:lpstr>
      <vt:lpstr>B2B reverse auctions</vt:lpstr>
      <vt:lpstr>Purchase method – digital products</vt:lpstr>
      <vt:lpstr>Place</vt:lpstr>
      <vt:lpstr>Evans and Wurster view of place</vt:lpstr>
      <vt:lpstr>Place 2 – new channel structures</vt:lpstr>
      <vt:lpstr>Place 3 – channel conflicts</vt:lpstr>
      <vt:lpstr>Place 4 – virtual organisations – what are they?</vt:lpstr>
      <vt:lpstr>Virtual organisations – alternatives</vt:lpstr>
      <vt:lpstr>Promotion</vt:lpstr>
      <vt:lpstr>Paid, Owned and Earned Media</vt:lpstr>
      <vt:lpstr>Inbound</vt:lpstr>
      <vt:lpstr>PowerPoint Presentation</vt:lpstr>
      <vt:lpstr>Promotion tools</vt:lpstr>
      <vt:lpstr>Using promotion to vary the mix</vt:lpstr>
      <vt:lpstr>Process</vt:lpstr>
      <vt:lpstr>People</vt:lpstr>
      <vt:lpstr>Options for replacing people</vt:lpstr>
      <vt:lpstr>Physical Evidence</vt:lpstr>
      <vt:lpstr>Content Marketing Matrix</vt:lpstr>
      <vt:lpstr>PowerPoint Presentation</vt:lpstr>
      <vt:lpstr>Assessment Question 3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405</cp:revision>
  <cp:lastPrinted>2016-02-08T18:19:33Z</cp:lastPrinted>
  <dcterms:created xsi:type="dcterms:W3CDTF">2015-05-19T15:55:27Z</dcterms:created>
  <dcterms:modified xsi:type="dcterms:W3CDTF">2017-11-08T16:59:04Z</dcterms:modified>
</cp:coreProperties>
</file>