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7" y="7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2135782060_0_7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2135782060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globalisation of business or international business requires a company to study its external and internal business environments by conducting a business environmental analysis. This would help the company to develop its organisational strategy. </a:t>
            </a:r>
            <a:r>
              <a:rPr lang="en" sz="1200">
                <a:solidFill>
                  <a:schemeClr val="dk1"/>
                </a:solidFill>
                <a:latin typeface="Times New Roman"/>
                <a:ea typeface="Times New Roman"/>
                <a:cs typeface="Times New Roman"/>
                <a:sym typeface="Times New Roman"/>
              </a:rPr>
              <a:t>The rapidly growing economy of India has the potential to offer great growth opportunities to the foreign business planning to expand in India.</a:t>
            </a:r>
            <a:endParaRPr sz="1200">
              <a:latin typeface="Times New Roman"/>
              <a:ea typeface="Times New Roman"/>
              <a:cs typeface="Times New Roman"/>
              <a:sym typeface="Times New Roman"/>
            </a:endParaRPr>
          </a:p>
          <a:p>
            <a:pPr marL="0" lvl="0" indent="0" algn="just" rtl="0">
              <a:spcBef>
                <a:spcPts val="0"/>
              </a:spcBef>
              <a:spcAft>
                <a:spcPts val="0"/>
              </a:spcAft>
              <a:buClr>
                <a:schemeClr val="dk1"/>
              </a:buClr>
              <a:buSzPts val="1100"/>
              <a:buFont typeface="Arial"/>
              <a:buNone/>
            </a:pPr>
            <a:endParaRPr sz="1200">
              <a:latin typeface="Times New Roman"/>
              <a:ea typeface="Times New Roman"/>
              <a:cs typeface="Times New Roman"/>
              <a:sym typeface="Times New Roman"/>
            </a:endParaRPr>
          </a:p>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2135782060_0_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2135782060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political stability in India can offer business stability also, but corruption issues can negatively impact the business environment. Also, the growing economy is a favourable factor for the expansion of the company in India, but cultural diversity must be kept in mind.</a:t>
            </a:r>
            <a:endParaRPr sz="1200">
              <a:latin typeface="Times New Roman"/>
              <a:ea typeface="Times New Roman"/>
              <a:cs typeface="Times New Roman"/>
              <a:sym typeface="Times New Roman"/>
            </a:endParaRPr>
          </a:p>
          <a:p>
            <a:pPr marL="0" lvl="0" indent="0" algn="just" rtl="0">
              <a:spcBef>
                <a:spcPts val="0"/>
              </a:spcBef>
              <a:spcAft>
                <a:spcPts val="0"/>
              </a:spcAft>
              <a:buClr>
                <a:schemeClr val="dk1"/>
              </a:buClr>
              <a:buSzPts val="1100"/>
              <a:buFont typeface="Arial"/>
              <a:buNone/>
            </a:pPr>
            <a:endParaRPr sz="1200">
              <a:latin typeface="Times New Roman"/>
              <a:ea typeface="Times New Roman"/>
              <a:cs typeface="Times New Roman"/>
              <a:sym typeface="Times New Roman"/>
            </a:endParaRPr>
          </a:p>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2135782060_0_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22135782060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Although technological factors can offer growth opportunities for foreign business expansion in India, environmental and legal factors can impact the expansion of business in India negatively. </a:t>
            </a:r>
            <a:endParaRPr sz="1200">
              <a:latin typeface="Times New Roman"/>
              <a:ea typeface="Times New Roman"/>
              <a:cs typeface="Times New Roman"/>
              <a:sym typeface="Times New Roman"/>
            </a:endParaRPr>
          </a:p>
          <a:p>
            <a:pPr marL="0" lvl="0" indent="0" algn="just" rtl="0">
              <a:spcBef>
                <a:spcPts val="0"/>
              </a:spcBef>
              <a:spcAft>
                <a:spcPts val="0"/>
              </a:spcAft>
              <a:buClr>
                <a:schemeClr val="dk1"/>
              </a:buClr>
              <a:buSzPts val="1100"/>
              <a:buFont typeface="Arial"/>
              <a:buNone/>
            </a:pPr>
            <a:endParaRPr sz="1200">
              <a:latin typeface="Times New Roman"/>
              <a:ea typeface="Times New Roman"/>
              <a:cs typeface="Times New Roman"/>
              <a:sym typeface="Times New Roman"/>
            </a:endParaRPr>
          </a:p>
          <a:p>
            <a:pPr marL="0" lvl="0" indent="0" algn="just"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2135782060_0_1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22135782060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In the Indian Business environment, power is in the leader’s hands, and the employees follow their directions. It is a collective society, so every action is taken for the collective welfare. The country does not prepare for unexpected events generally. </a:t>
            </a:r>
            <a:endParaRPr sz="12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2135782060_0_1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2135782060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country is a masculine society where only power, success, money and material achievements are considered. The people of India focus on the achievement of long-term goals. Due to ist restraint culture, people do not believe in gratification of their desires. </a:t>
            </a:r>
            <a:endParaRPr sz="12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2135782060_0_1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2135782060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technological development in the country can provide immense growth opportunities for foreign businesses in the Indian market. Also, the consumer market with high-buying power can provide a good customer base to the company. </a:t>
            </a:r>
            <a:endParaRPr sz="1200">
              <a:latin typeface="Times New Roman"/>
              <a:ea typeface="Times New Roman"/>
              <a:cs typeface="Times New Roman"/>
              <a:sym typeface="Times New Roman"/>
            </a:endParaRPr>
          </a:p>
          <a:p>
            <a:pPr marL="0" lvl="0" indent="0" algn="just" rtl="0">
              <a:spcBef>
                <a:spcPts val="0"/>
              </a:spcBef>
              <a:spcAft>
                <a:spcPts val="0"/>
              </a:spcAft>
              <a:buClr>
                <a:schemeClr val="dk1"/>
              </a:buClr>
              <a:buSzPts val="1100"/>
              <a:buFont typeface="Arial"/>
              <a:buNone/>
            </a:pP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22135782060_0_1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22135782060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companies are at risk of losing their customers if they find a substitute or shift to another brand due to high pieces. Moreover, recruiting the Indian workforce and retaining them is difficult due to their cultural diversity. </a:t>
            </a:r>
            <a:endParaRPr sz="12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22135782060_0_1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22135782060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While entering the Indian market, Imperial Brand Plc should consider the strategy of Dairy Milk to enter the market and offer products according to the choices, tastes and preferences of customers in the market. </a:t>
            </a:r>
            <a:endParaRPr sz="12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2135782060_0_1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2135782060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India is a multi-lingual society where customers have different choices and preferences. The company should make its strategies accordingly. Moreover, the stakeholder's theory of corporate governance should be followed to protect the interest of minor shareholders and increase profits. </a:t>
            </a:r>
            <a:endParaRPr sz="12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2135782060_0_1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2135782060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culture, trade, and legal barriers can become a hurdle for the entry of Imperial Brands Plc in India. They can lead to misunderstandings, limited product choices or imposition of extra costs. </a:t>
            </a:r>
            <a:endParaRPr sz="12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2135782060_0_1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2135782060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Imperial Brands Plc can enter the Indian market by getting through knowledge of the market and customers, finding the right consultant or partner or through partnerships with local firms or joint ventures. </a:t>
            </a:r>
            <a:endParaRPr sz="1200">
              <a:latin typeface="Times New Roman"/>
              <a:ea typeface="Times New Roman"/>
              <a:cs typeface="Times New Roman"/>
              <a:sym typeface="Times New Roman"/>
            </a:endParaRPr>
          </a:p>
          <a:p>
            <a:pPr marL="0" lvl="0" indent="0" algn="just" rtl="0">
              <a:spcBef>
                <a:spcPts val="0"/>
              </a:spcBef>
              <a:spcAft>
                <a:spcPts val="0"/>
              </a:spcAft>
              <a:buClr>
                <a:schemeClr val="dk1"/>
              </a:buClr>
              <a:buSzPts val="1100"/>
              <a:buFont typeface="Arial"/>
              <a:buNone/>
            </a:pPr>
            <a:endParaRPr sz="1200"/>
          </a:p>
          <a:p>
            <a:pPr marL="0" lvl="0" indent="0" algn="just" rtl="0">
              <a:spcBef>
                <a:spcPts val="0"/>
              </a:spcBef>
              <a:spcAft>
                <a:spcPts val="0"/>
              </a:spcAft>
              <a:buNone/>
            </a:pPr>
            <a:endParaRPr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2135782060_0_1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2135782060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Although the Indian market provides huge growth opportunities for foreign business expansion, it also has certain limitations and challenges that can impact businesses negatively. These challenges can be overcome by strategic planning.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2135782060_0_1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2135782060_0_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2135782060_0_1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22135782060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22135782060_0_2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22135782060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rtl="0">
              <a:spcBef>
                <a:spcPts val="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rtl="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rtl="0">
              <a:spcBef>
                <a:spcPts val="0"/>
              </a:spcBef>
              <a:spcAft>
                <a:spcPts val="0"/>
              </a:spcAft>
              <a:buSzPts val="1800"/>
              <a:buChar char="●"/>
              <a:defRPr/>
            </a:lvl1pPr>
            <a:lvl2pPr marL="914400" lvl="1" indent="-317500" algn="ctr" rtl="0">
              <a:spcBef>
                <a:spcPts val="0"/>
              </a:spcBef>
              <a:spcAft>
                <a:spcPts val="0"/>
              </a:spcAft>
              <a:buSzPts val="1400"/>
              <a:buChar char="○"/>
              <a:defRPr/>
            </a:lvl2pPr>
            <a:lvl3pPr marL="1371600" lvl="2" indent="-317500" algn="ctr" rtl="0">
              <a:spcBef>
                <a:spcPts val="0"/>
              </a:spcBef>
              <a:spcAft>
                <a:spcPts val="0"/>
              </a:spcAft>
              <a:buSzPts val="1400"/>
              <a:buChar char="■"/>
              <a:defRPr/>
            </a:lvl3pPr>
            <a:lvl4pPr marL="1828800" lvl="3" indent="-317500" algn="ctr" rtl="0">
              <a:spcBef>
                <a:spcPts val="0"/>
              </a:spcBef>
              <a:spcAft>
                <a:spcPts val="0"/>
              </a:spcAft>
              <a:buSzPts val="1400"/>
              <a:buChar char="●"/>
              <a:defRPr/>
            </a:lvl4pPr>
            <a:lvl5pPr marL="2286000" lvl="4" indent="-317500" algn="ctr" rtl="0">
              <a:spcBef>
                <a:spcPts val="0"/>
              </a:spcBef>
              <a:spcAft>
                <a:spcPts val="0"/>
              </a:spcAft>
              <a:buSzPts val="1400"/>
              <a:buChar char="○"/>
              <a:defRPr/>
            </a:lvl5pPr>
            <a:lvl6pPr marL="2743200" lvl="5" indent="-317500" algn="ctr" rtl="0">
              <a:spcBef>
                <a:spcPts val="0"/>
              </a:spcBef>
              <a:spcAft>
                <a:spcPts val="0"/>
              </a:spcAft>
              <a:buSzPts val="1400"/>
              <a:buChar char="■"/>
              <a:defRPr/>
            </a:lvl6pPr>
            <a:lvl7pPr marL="3200400" lvl="6" indent="-317500" algn="ctr" rtl="0">
              <a:spcBef>
                <a:spcPts val="0"/>
              </a:spcBef>
              <a:spcAft>
                <a:spcPts val="0"/>
              </a:spcAft>
              <a:buSzPts val="1400"/>
              <a:buChar char="●"/>
              <a:defRPr/>
            </a:lvl7pPr>
            <a:lvl8pPr marL="3657600" lvl="7" indent="-317500" algn="ctr" rtl="0">
              <a:spcBef>
                <a:spcPts val="0"/>
              </a:spcBef>
              <a:spcAft>
                <a:spcPts val="0"/>
              </a:spcAft>
              <a:buSzPts val="1400"/>
              <a:buChar char="○"/>
              <a:defRPr/>
            </a:lvl8pPr>
            <a:lvl9pPr marL="4114800" lvl="8" indent="-317500" algn="ctr" rtl="0">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rtl="0">
              <a:lnSpc>
                <a:spcPct val="115000"/>
              </a:lnSpc>
              <a:spcBef>
                <a:spcPts val="0"/>
              </a:spcBef>
              <a:spcAft>
                <a:spcPts val="0"/>
              </a:spcAft>
              <a:buClr>
                <a:schemeClr val="dk2"/>
              </a:buClr>
              <a:buSzPts val="1800"/>
              <a:buChar char="●"/>
              <a:defRPr sz="1800">
                <a:solidFill>
                  <a:schemeClr val="dk2"/>
                </a:solidFill>
              </a:defRPr>
            </a:lvl1pPr>
            <a:lvl2pPr marL="914400" lvl="1" indent="-317500" rtl="0">
              <a:lnSpc>
                <a:spcPct val="115000"/>
              </a:lnSpc>
              <a:spcBef>
                <a:spcPts val="0"/>
              </a:spcBef>
              <a:spcAft>
                <a:spcPts val="0"/>
              </a:spcAft>
              <a:buClr>
                <a:schemeClr val="dk2"/>
              </a:buClr>
              <a:buSzPts val="1400"/>
              <a:buChar char="○"/>
              <a:defRPr>
                <a:solidFill>
                  <a:schemeClr val="dk2"/>
                </a:solidFill>
              </a:defRPr>
            </a:lvl2pPr>
            <a:lvl3pPr marL="1371600" lvl="2" indent="-317500" rtl="0">
              <a:lnSpc>
                <a:spcPct val="115000"/>
              </a:lnSpc>
              <a:spcBef>
                <a:spcPts val="0"/>
              </a:spcBef>
              <a:spcAft>
                <a:spcPts val="0"/>
              </a:spcAft>
              <a:buClr>
                <a:schemeClr val="dk2"/>
              </a:buClr>
              <a:buSzPts val="1400"/>
              <a:buChar char="■"/>
              <a:defRPr>
                <a:solidFill>
                  <a:schemeClr val="dk2"/>
                </a:solidFill>
              </a:defRPr>
            </a:lvl3pPr>
            <a:lvl4pPr marL="1828800" lvl="3" indent="-317500" rtl="0">
              <a:lnSpc>
                <a:spcPct val="115000"/>
              </a:lnSpc>
              <a:spcBef>
                <a:spcPts val="0"/>
              </a:spcBef>
              <a:spcAft>
                <a:spcPts val="0"/>
              </a:spcAft>
              <a:buClr>
                <a:schemeClr val="dk2"/>
              </a:buClr>
              <a:buSzPts val="1400"/>
              <a:buChar char="●"/>
              <a:defRPr>
                <a:solidFill>
                  <a:schemeClr val="dk2"/>
                </a:solidFill>
              </a:defRPr>
            </a:lvl4pPr>
            <a:lvl5pPr marL="2286000" lvl="4" indent="-317500" rtl="0">
              <a:lnSpc>
                <a:spcPct val="115000"/>
              </a:lnSpc>
              <a:spcBef>
                <a:spcPts val="0"/>
              </a:spcBef>
              <a:spcAft>
                <a:spcPts val="0"/>
              </a:spcAft>
              <a:buClr>
                <a:schemeClr val="dk2"/>
              </a:buClr>
              <a:buSzPts val="1400"/>
              <a:buChar char="○"/>
              <a:defRPr>
                <a:solidFill>
                  <a:schemeClr val="dk2"/>
                </a:solidFill>
              </a:defRPr>
            </a:lvl5pPr>
            <a:lvl6pPr marL="2743200" lvl="5" indent="-317500" rtl="0">
              <a:lnSpc>
                <a:spcPct val="115000"/>
              </a:lnSpc>
              <a:spcBef>
                <a:spcPts val="0"/>
              </a:spcBef>
              <a:spcAft>
                <a:spcPts val="0"/>
              </a:spcAft>
              <a:buClr>
                <a:schemeClr val="dk2"/>
              </a:buClr>
              <a:buSzPts val="1400"/>
              <a:buChar char="■"/>
              <a:defRPr>
                <a:solidFill>
                  <a:schemeClr val="dk2"/>
                </a:solidFill>
              </a:defRPr>
            </a:lvl6pPr>
            <a:lvl7pPr marL="3200400" lvl="6" indent="-317500" rtl="0">
              <a:lnSpc>
                <a:spcPct val="115000"/>
              </a:lnSpc>
              <a:spcBef>
                <a:spcPts val="0"/>
              </a:spcBef>
              <a:spcAft>
                <a:spcPts val="0"/>
              </a:spcAft>
              <a:buClr>
                <a:schemeClr val="dk2"/>
              </a:buClr>
              <a:buSzPts val="1400"/>
              <a:buChar char="●"/>
              <a:defRPr>
                <a:solidFill>
                  <a:schemeClr val="dk2"/>
                </a:solidFill>
              </a:defRPr>
            </a:lvl7pPr>
            <a:lvl8pPr marL="3657600" lvl="7" indent="-317500" rtl="0">
              <a:lnSpc>
                <a:spcPct val="115000"/>
              </a:lnSpc>
              <a:spcBef>
                <a:spcPts val="0"/>
              </a:spcBef>
              <a:spcAft>
                <a:spcPts val="0"/>
              </a:spcAft>
              <a:buClr>
                <a:schemeClr val="dk2"/>
              </a:buClr>
              <a:buSzPts val="1400"/>
              <a:buChar char="○"/>
              <a:defRPr>
                <a:solidFill>
                  <a:schemeClr val="dk2"/>
                </a:solidFill>
              </a:defRPr>
            </a:lvl8pPr>
            <a:lvl9pPr marL="4114800" lvl="8" indent="-317500" rtl="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rtl="0">
              <a:buNone/>
              <a:defRPr sz="1000">
                <a:solidFill>
                  <a:schemeClr val="dk2"/>
                </a:solidFill>
              </a:defRPr>
            </a:lvl1pPr>
            <a:lvl2pPr lvl="1" algn="r" rtl="0">
              <a:buNone/>
              <a:defRPr sz="1000">
                <a:solidFill>
                  <a:schemeClr val="dk2"/>
                </a:solidFill>
              </a:defRPr>
            </a:lvl2pPr>
            <a:lvl3pPr lvl="2" algn="r" rtl="0">
              <a:buNone/>
              <a:defRPr sz="1000">
                <a:solidFill>
                  <a:schemeClr val="dk2"/>
                </a:solidFill>
              </a:defRPr>
            </a:lvl3pPr>
            <a:lvl4pPr lvl="3" algn="r" rtl="0">
              <a:buNone/>
              <a:defRPr sz="1000">
                <a:solidFill>
                  <a:schemeClr val="dk2"/>
                </a:solidFill>
              </a:defRPr>
            </a:lvl4pPr>
            <a:lvl5pPr lvl="4" algn="r" rtl="0">
              <a:buNone/>
              <a:defRPr sz="1000">
                <a:solidFill>
                  <a:schemeClr val="dk2"/>
                </a:solidFill>
              </a:defRPr>
            </a:lvl5pPr>
            <a:lvl6pPr lvl="5" algn="r" rtl="0">
              <a:buNone/>
              <a:defRPr sz="1000">
                <a:solidFill>
                  <a:schemeClr val="dk2"/>
                </a:solidFill>
              </a:defRPr>
            </a:lvl6pPr>
            <a:lvl7pPr lvl="6" algn="r" rtl="0">
              <a:buNone/>
              <a:defRPr sz="1000">
                <a:solidFill>
                  <a:schemeClr val="dk2"/>
                </a:solidFill>
              </a:defRPr>
            </a:lvl7pPr>
            <a:lvl8pPr lvl="7" algn="r" rtl="0">
              <a:buNone/>
              <a:defRPr sz="1000">
                <a:solidFill>
                  <a:schemeClr val="dk2"/>
                </a:solidFill>
              </a:defRPr>
            </a:lvl8pPr>
            <a:lvl9pPr lvl="8" algn="r" rtl="0">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311700" y="445024"/>
            <a:ext cx="8520600" cy="305407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800" b="1" dirty="0">
                <a:latin typeface="Times New Roman"/>
                <a:ea typeface="Times New Roman"/>
                <a:cs typeface="Times New Roman"/>
                <a:sym typeface="Times New Roman"/>
              </a:rPr>
              <a:t>BUSINESS ENVIRONMENTAL ANALYSIS REPORT FOR EXPANSION OF IMPERIAL BRANDS’ BUSINESS TO INDIA</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0" y="0"/>
            <a:ext cx="9144000" cy="12033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Clr>
                <a:schemeClr val="dk1"/>
              </a:buClr>
              <a:buSzPts val="1100"/>
              <a:buFont typeface="Arial"/>
              <a:buNone/>
            </a:pPr>
            <a:r>
              <a:rPr lang="en" sz="2400" b="1">
                <a:latin typeface="Times New Roman"/>
                <a:ea typeface="Times New Roman"/>
                <a:cs typeface="Times New Roman"/>
                <a:sym typeface="Times New Roman"/>
              </a:rPr>
              <a:t>Introduction to the Context of International Business and Business Environmental Analysis and Organisational Strategy</a:t>
            </a:r>
            <a:endParaRPr sz="2400" b="1">
              <a:latin typeface="Times New Roman"/>
              <a:ea typeface="Times New Roman"/>
              <a:cs typeface="Times New Roman"/>
              <a:sym typeface="Times New Roman"/>
            </a:endParaRPr>
          </a:p>
        </p:txBody>
      </p:sp>
      <p:sp>
        <p:nvSpPr>
          <p:cNvPr id="61" name="Google Shape;61;p14"/>
          <p:cNvSpPr txBox="1">
            <a:spLocks noGrp="1"/>
          </p:cNvSpPr>
          <p:nvPr>
            <p:ph type="body" idx="1"/>
          </p:nvPr>
        </p:nvSpPr>
        <p:spPr>
          <a:xfrm>
            <a:off x="0" y="1111275"/>
            <a:ext cx="6020100" cy="4032300"/>
          </a:xfrm>
          <a:prstGeom prst="rect">
            <a:avLst/>
          </a:prstGeom>
        </p:spPr>
        <p:txBody>
          <a:bodyPr spcFirstLastPara="1" wrap="square" lIns="91425" tIns="91425" rIns="91425" bIns="91425" anchor="t" anchorCtr="0">
            <a:normAutofit fontScale="25000" lnSpcReduction="20000"/>
          </a:bodyPr>
          <a:lstStyle/>
          <a:p>
            <a:pPr marL="457200" lvl="0" indent="-328612" algn="just" rtl="0">
              <a:lnSpc>
                <a:spcPct val="150000"/>
              </a:lnSpc>
              <a:spcBef>
                <a:spcPts val="0"/>
              </a:spcBef>
              <a:spcAft>
                <a:spcPts val="0"/>
              </a:spcAft>
              <a:buClr>
                <a:schemeClr val="dk1"/>
              </a:buClr>
              <a:buSzPct val="100000"/>
              <a:buFont typeface="Times New Roman"/>
              <a:buChar char="●"/>
            </a:pPr>
            <a:r>
              <a:rPr lang="en" sz="6300">
                <a:solidFill>
                  <a:schemeClr val="dk1"/>
                </a:solidFill>
                <a:latin typeface="Times New Roman"/>
                <a:ea typeface="Times New Roman"/>
                <a:cs typeface="Times New Roman"/>
                <a:sym typeface="Times New Roman"/>
              </a:rPr>
              <a:t>It is a business environmental analysis report of Imperial Brands Plc planning to expand its business in India. </a:t>
            </a:r>
            <a:endParaRPr sz="6300">
              <a:solidFill>
                <a:schemeClr val="dk1"/>
              </a:solidFill>
              <a:latin typeface="Times New Roman"/>
              <a:ea typeface="Times New Roman"/>
              <a:cs typeface="Times New Roman"/>
              <a:sym typeface="Times New Roman"/>
            </a:endParaRPr>
          </a:p>
          <a:p>
            <a:pPr marL="457200" lvl="0" indent="-328612" algn="just" rtl="0">
              <a:lnSpc>
                <a:spcPct val="150000"/>
              </a:lnSpc>
              <a:spcBef>
                <a:spcPts val="0"/>
              </a:spcBef>
              <a:spcAft>
                <a:spcPts val="0"/>
              </a:spcAft>
              <a:buClr>
                <a:schemeClr val="dk1"/>
              </a:buClr>
              <a:buSzPct val="100000"/>
              <a:buFont typeface="Times New Roman"/>
              <a:buChar char="●"/>
            </a:pPr>
            <a:r>
              <a:rPr lang="en" sz="6300">
                <a:solidFill>
                  <a:schemeClr val="dk1"/>
                </a:solidFill>
                <a:latin typeface="Times New Roman"/>
                <a:ea typeface="Times New Roman"/>
                <a:cs typeface="Times New Roman"/>
                <a:sym typeface="Times New Roman"/>
              </a:rPr>
              <a:t>International business involves the activities such as the trans-border transfer of goods and services, human resources, ideas and technologies (Collinson et al. 2020). .</a:t>
            </a:r>
            <a:endParaRPr sz="6300">
              <a:solidFill>
                <a:schemeClr val="dk1"/>
              </a:solidFill>
              <a:latin typeface="Times New Roman"/>
              <a:ea typeface="Times New Roman"/>
              <a:cs typeface="Times New Roman"/>
              <a:sym typeface="Times New Roman"/>
            </a:endParaRPr>
          </a:p>
          <a:p>
            <a:pPr marL="457200" lvl="0" indent="-328612" algn="just" rtl="0">
              <a:lnSpc>
                <a:spcPct val="150000"/>
              </a:lnSpc>
              <a:spcBef>
                <a:spcPts val="0"/>
              </a:spcBef>
              <a:spcAft>
                <a:spcPts val="0"/>
              </a:spcAft>
              <a:buClr>
                <a:schemeClr val="dk1"/>
              </a:buClr>
              <a:buSzPct val="100000"/>
              <a:buFont typeface="Times New Roman"/>
              <a:buChar char="●"/>
            </a:pPr>
            <a:r>
              <a:rPr lang="en" sz="6300">
                <a:solidFill>
                  <a:schemeClr val="dk1"/>
                </a:solidFill>
                <a:latin typeface="Times New Roman"/>
                <a:ea typeface="Times New Roman"/>
                <a:cs typeface="Times New Roman"/>
                <a:sym typeface="Times New Roman"/>
              </a:rPr>
              <a:t>An organisational strategy provides a roadmap for attaining the company’s vision and goals (Grant 2021).</a:t>
            </a:r>
            <a:endParaRPr sz="6300">
              <a:solidFill>
                <a:schemeClr val="dk1"/>
              </a:solidFill>
              <a:latin typeface="Times New Roman"/>
              <a:ea typeface="Times New Roman"/>
              <a:cs typeface="Times New Roman"/>
              <a:sym typeface="Times New Roman"/>
            </a:endParaRPr>
          </a:p>
          <a:p>
            <a:pPr marL="457200" lvl="0" indent="-328612" algn="just" rtl="0">
              <a:lnSpc>
                <a:spcPct val="150000"/>
              </a:lnSpc>
              <a:spcBef>
                <a:spcPts val="0"/>
              </a:spcBef>
              <a:spcAft>
                <a:spcPts val="0"/>
              </a:spcAft>
              <a:buClr>
                <a:schemeClr val="dk1"/>
              </a:buClr>
              <a:buSzPct val="100000"/>
              <a:buFont typeface="Times New Roman"/>
              <a:buChar char="●"/>
            </a:pPr>
            <a:r>
              <a:rPr lang="en" sz="6300">
                <a:solidFill>
                  <a:schemeClr val="dk1"/>
                </a:solidFill>
                <a:latin typeface="Times New Roman"/>
                <a:ea typeface="Times New Roman"/>
                <a:cs typeface="Times New Roman"/>
                <a:sym typeface="Times New Roman"/>
              </a:rPr>
              <a:t>In recent times, the Indian economy has been among the fastest-growing economies in the world, and it provides an attractive and favourable market for foreign businesses and investors  (Bedaant Srivastav, 2023). </a:t>
            </a:r>
            <a:endParaRPr sz="63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1200"/>
              </a:spcAft>
              <a:buNone/>
            </a:pPr>
            <a:endParaRPr/>
          </a:p>
        </p:txBody>
      </p:sp>
      <p:pic>
        <p:nvPicPr>
          <p:cNvPr id="62" name="Google Shape;62;p14"/>
          <p:cNvPicPr preferRelativeResize="0"/>
          <p:nvPr/>
        </p:nvPicPr>
        <p:blipFill>
          <a:blip r:embed="rId3">
            <a:alphaModFix/>
          </a:blip>
          <a:stretch>
            <a:fillRect/>
          </a:stretch>
        </p:blipFill>
        <p:spPr>
          <a:xfrm>
            <a:off x="6172500" y="1539600"/>
            <a:ext cx="3195950" cy="32329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0" y="0"/>
            <a:ext cx="8685000" cy="7068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990"/>
              <a:buFont typeface="Arial"/>
              <a:buNone/>
            </a:pPr>
            <a:r>
              <a:rPr lang="en" sz="2420" b="1">
                <a:latin typeface="Times New Roman"/>
                <a:ea typeface="Times New Roman"/>
                <a:cs typeface="Times New Roman"/>
                <a:sym typeface="Times New Roman"/>
              </a:rPr>
              <a:t>Application of Theories of Business Environment in India</a:t>
            </a:r>
            <a:endParaRPr sz="2420" b="1">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0" y="863550"/>
            <a:ext cx="4842300" cy="4280100"/>
          </a:xfrm>
          <a:prstGeom prst="rect">
            <a:avLst/>
          </a:prstGeom>
        </p:spPr>
        <p:txBody>
          <a:bodyPr spcFirstLastPara="1" wrap="square" lIns="91425" tIns="91425" rIns="91425" bIns="91425" anchor="t" anchorCtr="0">
            <a:normAutofit fontScale="25000" lnSpcReduction="20000"/>
          </a:bodyPr>
          <a:lstStyle/>
          <a:p>
            <a:pPr marL="0" lvl="0" indent="0" algn="just" rtl="0">
              <a:lnSpc>
                <a:spcPct val="150000"/>
              </a:lnSpc>
              <a:spcBef>
                <a:spcPts val="1000"/>
              </a:spcBef>
              <a:spcAft>
                <a:spcPts val="0"/>
              </a:spcAft>
              <a:buNone/>
            </a:pPr>
            <a:r>
              <a:rPr lang="en" sz="6400" i="1">
                <a:solidFill>
                  <a:schemeClr val="dk1"/>
                </a:solidFill>
                <a:latin typeface="Times New Roman"/>
                <a:ea typeface="Times New Roman"/>
                <a:cs typeface="Times New Roman"/>
                <a:sym typeface="Times New Roman"/>
              </a:rPr>
              <a:t>PESTEL Analysis</a:t>
            </a:r>
            <a:endParaRPr sz="6400" i="1">
              <a:solidFill>
                <a:schemeClr val="dk1"/>
              </a:solidFill>
              <a:latin typeface="Times New Roman"/>
              <a:ea typeface="Times New Roman"/>
              <a:cs typeface="Times New Roman"/>
              <a:sym typeface="Times New Roman"/>
            </a:endParaRPr>
          </a:p>
          <a:p>
            <a:pPr marL="457200" lvl="0" indent="-330200" algn="just" rtl="0">
              <a:lnSpc>
                <a:spcPct val="150000"/>
              </a:lnSpc>
              <a:spcBef>
                <a:spcPts val="1200"/>
              </a:spcBef>
              <a:spcAft>
                <a:spcPts val="0"/>
              </a:spcAft>
              <a:buClr>
                <a:schemeClr val="dk1"/>
              </a:buClr>
              <a:buSzPct val="100000"/>
              <a:buFont typeface="Times New Roman"/>
              <a:buChar char="●"/>
            </a:pPr>
            <a:r>
              <a:rPr lang="en" sz="6400">
                <a:solidFill>
                  <a:schemeClr val="dk1"/>
                </a:solidFill>
                <a:latin typeface="Times New Roman"/>
                <a:ea typeface="Times New Roman"/>
                <a:cs typeface="Times New Roman"/>
                <a:sym typeface="Times New Roman"/>
              </a:rPr>
              <a:t>There is political stability in India, but the country faces the issue of corruption on a large scale (Doshi and Ranganathan 2019, p.68).</a:t>
            </a:r>
            <a:endParaRPr sz="64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ct val="100000"/>
              <a:buFont typeface="Times New Roman"/>
              <a:buChar char="●"/>
            </a:pPr>
            <a:r>
              <a:rPr lang="en" sz="6400">
                <a:solidFill>
                  <a:schemeClr val="dk1"/>
                </a:solidFill>
                <a:latin typeface="Times New Roman"/>
                <a:ea typeface="Times New Roman"/>
                <a:cs typeface="Times New Roman"/>
                <a:sym typeface="Times New Roman"/>
              </a:rPr>
              <a:t>The constantly increasing GDP of India ensures numerous growth opportunities for businesses (Bedaant Srivastav, 2023).</a:t>
            </a:r>
            <a:endParaRPr sz="64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ct val="100000"/>
              <a:buFont typeface="Times New Roman"/>
              <a:buChar char="●"/>
            </a:pPr>
            <a:r>
              <a:rPr lang="en" sz="6400">
                <a:solidFill>
                  <a:schemeClr val="dk1"/>
                </a:solidFill>
                <a:latin typeface="Times New Roman"/>
                <a:ea typeface="Times New Roman"/>
                <a:cs typeface="Times New Roman"/>
                <a:sym typeface="Times New Roman"/>
              </a:rPr>
              <a:t>Due to its cultural diversity, foreign companies have to consider various cultural aspects before entering the Indian market (Lorenzo and Reeves 2018, p.1).</a:t>
            </a:r>
            <a:endParaRPr sz="64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1200"/>
              </a:spcAft>
              <a:buNone/>
            </a:pPr>
            <a:endParaRPr/>
          </a:p>
        </p:txBody>
      </p:sp>
      <p:pic>
        <p:nvPicPr>
          <p:cNvPr id="69" name="Google Shape;69;p15"/>
          <p:cNvPicPr preferRelativeResize="0"/>
          <p:nvPr/>
        </p:nvPicPr>
        <p:blipFill>
          <a:blip r:embed="rId3">
            <a:alphaModFix/>
          </a:blip>
          <a:stretch>
            <a:fillRect/>
          </a:stretch>
        </p:blipFill>
        <p:spPr>
          <a:xfrm>
            <a:off x="4842300" y="1421600"/>
            <a:ext cx="4301700" cy="2786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0" y="0"/>
            <a:ext cx="91440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ct val="40909"/>
              <a:buFont typeface="Arial"/>
              <a:buNone/>
            </a:pPr>
            <a:r>
              <a:rPr lang="en" sz="2688" b="1">
                <a:latin typeface="Times New Roman"/>
                <a:ea typeface="Times New Roman"/>
                <a:cs typeface="Times New Roman"/>
                <a:sym typeface="Times New Roman"/>
              </a:rPr>
              <a:t>Application of Theories of Business Environment in India</a:t>
            </a:r>
            <a:endParaRPr sz="2688" b="1">
              <a:latin typeface="Times New Roman"/>
              <a:ea typeface="Times New Roman"/>
              <a:cs typeface="Times New Roman"/>
              <a:sym typeface="Times New Roman"/>
            </a:endParaRPr>
          </a:p>
          <a:p>
            <a:pPr marL="0" lvl="0" indent="0" algn="l" rtl="0">
              <a:spcBef>
                <a:spcPts val="0"/>
              </a:spcBef>
              <a:spcAft>
                <a:spcPts val="0"/>
              </a:spcAft>
              <a:buClr>
                <a:schemeClr val="dk1"/>
              </a:buClr>
              <a:buSzPct val="39285"/>
              <a:buFont typeface="Arial"/>
              <a:buNone/>
            </a:pPr>
            <a:endParaRPr/>
          </a:p>
          <a:p>
            <a:pPr marL="0" lvl="0" indent="0" algn="l" rtl="0">
              <a:spcBef>
                <a:spcPts val="0"/>
              </a:spcBef>
              <a:spcAft>
                <a:spcPts val="0"/>
              </a:spcAft>
              <a:buNone/>
            </a:pPr>
            <a:endParaRPr/>
          </a:p>
        </p:txBody>
      </p:sp>
      <p:sp>
        <p:nvSpPr>
          <p:cNvPr id="75" name="Google Shape;75;p16"/>
          <p:cNvSpPr txBox="1">
            <a:spLocks noGrp="1"/>
          </p:cNvSpPr>
          <p:nvPr>
            <p:ph type="body" idx="1"/>
          </p:nvPr>
        </p:nvSpPr>
        <p:spPr>
          <a:xfrm>
            <a:off x="0" y="683425"/>
            <a:ext cx="5038800" cy="4460100"/>
          </a:xfrm>
          <a:prstGeom prst="rect">
            <a:avLst/>
          </a:prstGeom>
        </p:spPr>
        <p:txBody>
          <a:bodyPr spcFirstLastPara="1" wrap="square" lIns="91425" tIns="91425" rIns="91425" bIns="91425" anchor="t" anchorCtr="0">
            <a:normAutofit fontScale="62500" lnSpcReduction="20000"/>
          </a:bodyPr>
          <a:lstStyle/>
          <a:p>
            <a:pPr marL="0" lvl="0" indent="0" algn="l" rtl="0">
              <a:lnSpc>
                <a:spcPct val="150000"/>
              </a:lnSpc>
              <a:spcBef>
                <a:spcPts val="1000"/>
              </a:spcBef>
              <a:spcAft>
                <a:spcPts val="0"/>
              </a:spcAft>
              <a:buNone/>
            </a:pPr>
            <a:r>
              <a:rPr lang="en" sz="2276" i="1">
                <a:solidFill>
                  <a:schemeClr val="dk1"/>
                </a:solidFill>
                <a:latin typeface="Times New Roman"/>
                <a:ea typeface="Times New Roman"/>
                <a:cs typeface="Times New Roman"/>
                <a:sym typeface="Times New Roman"/>
              </a:rPr>
              <a:t>PESTEL Analysis</a:t>
            </a:r>
            <a:endParaRPr sz="2276" i="1">
              <a:solidFill>
                <a:schemeClr val="dk1"/>
              </a:solidFill>
              <a:latin typeface="Times New Roman"/>
              <a:ea typeface="Times New Roman"/>
              <a:cs typeface="Times New Roman"/>
              <a:sym typeface="Times New Roman"/>
            </a:endParaRPr>
          </a:p>
          <a:p>
            <a:pPr marL="457200" lvl="0" indent="-318935" algn="l" rtl="0">
              <a:lnSpc>
                <a:spcPct val="150000"/>
              </a:lnSpc>
              <a:spcBef>
                <a:spcPts val="1200"/>
              </a:spcBef>
              <a:spcAft>
                <a:spcPts val="0"/>
              </a:spcAft>
              <a:buClr>
                <a:schemeClr val="dk1"/>
              </a:buClr>
              <a:buSzPct val="100000"/>
              <a:buFont typeface="Times New Roman"/>
              <a:buChar char="●"/>
            </a:pPr>
            <a:r>
              <a:rPr lang="en" sz="2276">
                <a:solidFill>
                  <a:schemeClr val="dk1"/>
                </a:solidFill>
                <a:latin typeface="Times New Roman"/>
                <a:ea typeface="Times New Roman"/>
                <a:cs typeface="Times New Roman"/>
                <a:sym typeface="Times New Roman"/>
              </a:rPr>
              <a:t>The technology industry of India is constantly growing, and it has one of the strong IT sectors that keep on upgrading and advancing software (Krishnan and Prashantham 2019, p.357).</a:t>
            </a:r>
            <a:endParaRPr sz="2276">
              <a:solidFill>
                <a:schemeClr val="dk1"/>
              </a:solidFill>
              <a:latin typeface="Times New Roman"/>
              <a:ea typeface="Times New Roman"/>
              <a:cs typeface="Times New Roman"/>
              <a:sym typeface="Times New Roman"/>
            </a:endParaRPr>
          </a:p>
          <a:p>
            <a:pPr marL="457200" lvl="0" indent="-318935" algn="l" rtl="0">
              <a:lnSpc>
                <a:spcPct val="150000"/>
              </a:lnSpc>
              <a:spcBef>
                <a:spcPts val="1200"/>
              </a:spcBef>
              <a:spcAft>
                <a:spcPts val="0"/>
              </a:spcAft>
              <a:buClr>
                <a:schemeClr val="dk1"/>
              </a:buClr>
              <a:buSzPct val="100000"/>
              <a:buFont typeface="Times New Roman"/>
              <a:buChar char="●"/>
            </a:pPr>
            <a:r>
              <a:rPr lang="en" sz="2276">
                <a:solidFill>
                  <a:schemeClr val="dk1"/>
                </a:solidFill>
                <a:latin typeface="Times New Roman"/>
                <a:ea typeface="Times New Roman"/>
                <a:cs typeface="Times New Roman"/>
                <a:sym typeface="Times New Roman"/>
              </a:rPr>
              <a:t>Environmental factors like Pollution, changing weather, etc, along with strict environmental regulations, can affect foreign business expansion in India. </a:t>
            </a:r>
            <a:endParaRPr sz="2276">
              <a:solidFill>
                <a:schemeClr val="dk1"/>
              </a:solidFill>
              <a:latin typeface="Times New Roman"/>
              <a:ea typeface="Times New Roman"/>
              <a:cs typeface="Times New Roman"/>
              <a:sym typeface="Times New Roman"/>
            </a:endParaRPr>
          </a:p>
          <a:p>
            <a:pPr marL="457200" lvl="0" indent="-318935" algn="l" rtl="0">
              <a:lnSpc>
                <a:spcPct val="150000"/>
              </a:lnSpc>
              <a:spcBef>
                <a:spcPts val="1000"/>
              </a:spcBef>
              <a:spcAft>
                <a:spcPts val="0"/>
              </a:spcAft>
              <a:buClr>
                <a:schemeClr val="dk1"/>
              </a:buClr>
              <a:buSzPct val="100000"/>
              <a:buFont typeface="Times New Roman"/>
              <a:buChar char="●"/>
            </a:pPr>
            <a:r>
              <a:rPr lang="en" sz="2276">
                <a:solidFill>
                  <a:schemeClr val="dk1"/>
                </a:solidFill>
                <a:latin typeface="Times New Roman"/>
                <a:ea typeface="Times New Roman"/>
                <a:cs typeface="Times New Roman"/>
                <a:sym typeface="Times New Roman"/>
              </a:rPr>
              <a:t>Numerous laws are enacted by the Indian government to regulate working conditions, working hours and wages of employees in India (Hamilton and Webster 2018). </a:t>
            </a:r>
            <a:endParaRPr sz="2276">
              <a:solidFill>
                <a:schemeClr val="dk1"/>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1200"/>
              </a:spcAft>
              <a:buNone/>
            </a:pPr>
            <a:endParaRPr/>
          </a:p>
        </p:txBody>
      </p:sp>
      <p:pic>
        <p:nvPicPr>
          <p:cNvPr id="76" name="Google Shape;76;p16"/>
          <p:cNvPicPr preferRelativeResize="0"/>
          <p:nvPr/>
        </p:nvPicPr>
        <p:blipFill>
          <a:blip r:embed="rId3">
            <a:alphaModFix/>
          </a:blip>
          <a:stretch>
            <a:fillRect/>
          </a:stretch>
        </p:blipFill>
        <p:spPr>
          <a:xfrm>
            <a:off x="5191200" y="725100"/>
            <a:ext cx="3264625" cy="32801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0" y="0"/>
            <a:ext cx="9144000" cy="576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1100"/>
              <a:buFont typeface="Arial"/>
              <a:buNone/>
            </a:pPr>
            <a:r>
              <a:rPr lang="en" sz="2400" b="1">
                <a:latin typeface="Times New Roman"/>
                <a:ea typeface="Times New Roman"/>
                <a:cs typeface="Times New Roman"/>
                <a:sym typeface="Times New Roman"/>
              </a:rPr>
              <a:t>Application of Theories of Business Environment in India</a:t>
            </a:r>
            <a:endParaRPr sz="2400" b="1">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endParaRPr sz="2400" b="1"/>
          </a:p>
          <a:p>
            <a:pPr marL="0" lvl="0" indent="0" algn="ctr" rtl="0">
              <a:lnSpc>
                <a:spcPct val="150000"/>
              </a:lnSpc>
              <a:spcBef>
                <a:spcPts val="1000"/>
              </a:spcBef>
              <a:spcAft>
                <a:spcPts val="0"/>
              </a:spcAft>
              <a:buClr>
                <a:schemeClr val="dk1"/>
              </a:buClr>
              <a:buSzPts val="1100"/>
              <a:buFont typeface="Arial"/>
              <a:buNone/>
            </a:pPr>
            <a:endParaRPr sz="2400" b="1"/>
          </a:p>
          <a:p>
            <a:pPr marL="0" lvl="0" indent="0" algn="ctr" rtl="0">
              <a:lnSpc>
                <a:spcPct val="150000"/>
              </a:lnSpc>
              <a:spcBef>
                <a:spcPts val="1000"/>
              </a:spcBef>
              <a:spcAft>
                <a:spcPts val="0"/>
              </a:spcAft>
              <a:buNone/>
            </a:pPr>
            <a:endParaRPr sz="2400" b="1"/>
          </a:p>
        </p:txBody>
      </p:sp>
      <p:sp>
        <p:nvSpPr>
          <p:cNvPr id="82" name="Google Shape;82;p17"/>
          <p:cNvSpPr txBox="1">
            <a:spLocks noGrp="1"/>
          </p:cNvSpPr>
          <p:nvPr>
            <p:ph type="body" idx="1"/>
          </p:nvPr>
        </p:nvSpPr>
        <p:spPr>
          <a:xfrm>
            <a:off x="0" y="576300"/>
            <a:ext cx="4503000" cy="4567200"/>
          </a:xfrm>
          <a:prstGeom prst="rect">
            <a:avLst/>
          </a:prstGeom>
        </p:spPr>
        <p:txBody>
          <a:bodyPr spcFirstLastPara="1" wrap="square" lIns="91425" tIns="91425" rIns="91425" bIns="91425" anchor="t" anchorCtr="0">
            <a:normAutofit fontScale="92500" lnSpcReduction="20000"/>
          </a:bodyPr>
          <a:lstStyle/>
          <a:p>
            <a:pPr marL="0" lvl="0" indent="0" algn="just" rtl="0">
              <a:lnSpc>
                <a:spcPct val="150000"/>
              </a:lnSpc>
              <a:spcBef>
                <a:spcPts val="1000"/>
              </a:spcBef>
              <a:spcAft>
                <a:spcPts val="0"/>
              </a:spcAft>
              <a:buNone/>
            </a:pPr>
            <a:r>
              <a:rPr lang="en" sz="1500" i="1">
                <a:solidFill>
                  <a:schemeClr val="dk1"/>
                </a:solidFill>
                <a:latin typeface="Times New Roman"/>
                <a:ea typeface="Times New Roman"/>
                <a:cs typeface="Times New Roman"/>
                <a:sym typeface="Times New Roman"/>
              </a:rPr>
              <a:t>Hofstede’s Cultural Dimension Model</a:t>
            </a:r>
            <a:endParaRPr sz="1500" i="1">
              <a:solidFill>
                <a:schemeClr val="dk1"/>
              </a:solidFill>
              <a:latin typeface="Times New Roman"/>
              <a:ea typeface="Times New Roman"/>
              <a:cs typeface="Times New Roman"/>
              <a:sym typeface="Times New Roman"/>
            </a:endParaRPr>
          </a:p>
          <a:p>
            <a:pPr marL="457200" lvl="0" indent="-316706" algn="just" rtl="0">
              <a:lnSpc>
                <a:spcPct val="150000"/>
              </a:lnSpc>
              <a:spcBef>
                <a:spcPts val="1200"/>
              </a:spcBef>
              <a:spcAft>
                <a:spcPts val="0"/>
              </a:spcAft>
              <a:buClr>
                <a:schemeClr val="dk1"/>
              </a:buClr>
              <a:buSzPct val="100000"/>
              <a:buFont typeface="Times New Roman"/>
              <a:buChar char="●"/>
            </a:pPr>
            <a:r>
              <a:rPr lang="en" sz="1500">
                <a:solidFill>
                  <a:schemeClr val="dk1"/>
                </a:solidFill>
                <a:latin typeface="Times New Roman"/>
                <a:ea typeface="Times New Roman"/>
                <a:cs typeface="Times New Roman"/>
                <a:sym typeface="Times New Roman"/>
              </a:rPr>
              <a:t>The Indian business culture follows a top-down structure and hierarchy system in organisations. Power is concentrated in the hand of the leader (Jackson 2020, p.3). </a:t>
            </a:r>
            <a:endParaRPr sz="1500">
              <a:solidFill>
                <a:schemeClr val="dk1"/>
              </a:solidFill>
              <a:latin typeface="Times New Roman"/>
              <a:ea typeface="Times New Roman"/>
              <a:cs typeface="Times New Roman"/>
              <a:sym typeface="Times New Roman"/>
            </a:endParaRPr>
          </a:p>
          <a:p>
            <a:pPr marL="457200" lvl="0" indent="-316706" algn="just" rtl="0">
              <a:lnSpc>
                <a:spcPct val="150000"/>
              </a:lnSpc>
              <a:spcBef>
                <a:spcPts val="1200"/>
              </a:spcBef>
              <a:spcAft>
                <a:spcPts val="0"/>
              </a:spcAft>
              <a:buClr>
                <a:schemeClr val="dk1"/>
              </a:buClr>
              <a:buSzPct val="100000"/>
              <a:buFont typeface="Times New Roman"/>
              <a:buChar char="●"/>
            </a:pPr>
            <a:r>
              <a:rPr lang="en" sz="1500">
                <a:solidFill>
                  <a:schemeClr val="dk1"/>
                </a:solidFill>
                <a:latin typeface="Times New Roman"/>
                <a:ea typeface="Times New Roman"/>
                <a:cs typeface="Times New Roman"/>
                <a:sym typeface="Times New Roman"/>
              </a:rPr>
              <a:t>India is a collectivist society where individuals are expected to act for the highest good of their community or teams.</a:t>
            </a:r>
            <a:endParaRPr sz="1500">
              <a:solidFill>
                <a:schemeClr val="dk1"/>
              </a:solidFill>
              <a:latin typeface="Times New Roman"/>
              <a:ea typeface="Times New Roman"/>
              <a:cs typeface="Times New Roman"/>
              <a:sym typeface="Times New Roman"/>
            </a:endParaRPr>
          </a:p>
          <a:p>
            <a:pPr marL="457200" lvl="0" indent="-316706" algn="just" rtl="0">
              <a:lnSpc>
                <a:spcPct val="150000"/>
              </a:lnSpc>
              <a:spcBef>
                <a:spcPts val="1000"/>
              </a:spcBef>
              <a:spcAft>
                <a:spcPts val="0"/>
              </a:spcAft>
              <a:buClr>
                <a:schemeClr val="dk1"/>
              </a:buClr>
              <a:buSzPct val="100000"/>
              <a:buFont typeface="Times New Roman"/>
              <a:buChar char="●"/>
            </a:pPr>
            <a:r>
              <a:rPr lang="en" sz="1500">
                <a:solidFill>
                  <a:schemeClr val="dk1"/>
                </a:solidFill>
                <a:latin typeface="Times New Roman"/>
                <a:ea typeface="Times New Roman"/>
                <a:cs typeface="Times New Roman"/>
                <a:sym typeface="Times New Roman"/>
              </a:rPr>
              <a:t>The country is more open to accepting the unknown and imperfection. There is no emphasis on making things perfect or going as planned.</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1200"/>
              </a:spcAft>
              <a:buNone/>
            </a:pPr>
            <a:endParaRPr/>
          </a:p>
        </p:txBody>
      </p:sp>
      <p:pic>
        <p:nvPicPr>
          <p:cNvPr id="83" name="Google Shape;83;p17"/>
          <p:cNvPicPr preferRelativeResize="0"/>
          <p:nvPr/>
        </p:nvPicPr>
        <p:blipFill>
          <a:blip r:embed="rId3">
            <a:alphaModFix/>
          </a:blip>
          <a:stretch>
            <a:fillRect/>
          </a:stretch>
        </p:blipFill>
        <p:spPr>
          <a:xfrm>
            <a:off x="4655400" y="728700"/>
            <a:ext cx="4002825" cy="362968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0" y="0"/>
            <a:ext cx="91440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990"/>
              <a:buFont typeface="Arial"/>
              <a:buNone/>
            </a:pPr>
            <a:r>
              <a:rPr lang="en" sz="2420" b="1"/>
              <a:t>Application of Theories of Business Environment in India</a:t>
            </a:r>
            <a:endParaRPr sz="2420" b="1"/>
          </a:p>
          <a:p>
            <a:pPr marL="0" lvl="0" indent="0" algn="ctr" rtl="0">
              <a:lnSpc>
                <a:spcPct val="150000"/>
              </a:lnSpc>
              <a:spcBef>
                <a:spcPts val="1000"/>
              </a:spcBef>
              <a:spcAft>
                <a:spcPts val="0"/>
              </a:spcAft>
              <a:buClr>
                <a:schemeClr val="dk1"/>
              </a:buClr>
              <a:buSzPts val="990"/>
              <a:buFont typeface="Arial"/>
              <a:buNone/>
            </a:pPr>
            <a:endParaRPr sz="2420" b="1"/>
          </a:p>
          <a:p>
            <a:pPr marL="0" lvl="0" indent="0" algn="ctr" rtl="0">
              <a:lnSpc>
                <a:spcPct val="150000"/>
              </a:lnSpc>
              <a:spcBef>
                <a:spcPts val="1000"/>
              </a:spcBef>
              <a:spcAft>
                <a:spcPts val="0"/>
              </a:spcAft>
              <a:buClr>
                <a:schemeClr val="dk1"/>
              </a:buClr>
              <a:buSzPts val="990"/>
              <a:buFont typeface="Arial"/>
              <a:buNone/>
            </a:pPr>
            <a:endParaRPr sz="2420" b="1"/>
          </a:p>
          <a:p>
            <a:pPr marL="0" lvl="0" indent="0" algn="ctr" rtl="0">
              <a:lnSpc>
                <a:spcPct val="150000"/>
              </a:lnSpc>
              <a:spcBef>
                <a:spcPts val="1000"/>
              </a:spcBef>
              <a:spcAft>
                <a:spcPts val="0"/>
              </a:spcAft>
              <a:buSzPts val="990"/>
              <a:buNone/>
            </a:pPr>
            <a:endParaRPr sz="2420" b="1"/>
          </a:p>
        </p:txBody>
      </p:sp>
      <p:sp>
        <p:nvSpPr>
          <p:cNvPr id="89" name="Google Shape;89;p18"/>
          <p:cNvSpPr txBox="1">
            <a:spLocks noGrp="1"/>
          </p:cNvSpPr>
          <p:nvPr>
            <p:ph type="body" idx="1"/>
          </p:nvPr>
        </p:nvSpPr>
        <p:spPr>
          <a:xfrm>
            <a:off x="0" y="572700"/>
            <a:ext cx="4967400" cy="4570800"/>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1000"/>
              </a:spcBef>
              <a:spcAft>
                <a:spcPts val="0"/>
              </a:spcAft>
              <a:buNone/>
            </a:pPr>
            <a:r>
              <a:rPr lang="en" sz="1400" i="1">
                <a:solidFill>
                  <a:schemeClr val="dk1"/>
                </a:solidFill>
                <a:latin typeface="Times New Roman"/>
                <a:ea typeface="Times New Roman"/>
                <a:cs typeface="Times New Roman"/>
                <a:sym typeface="Times New Roman"/>
              </a:rPr>
              <a:t>Hofstede’s Cultural Dimension Model</a:t>
            </a:r>
            <a:endParaRPr sz="1400" i="1">
              <a:solidFill>
                <a:schemeClr val="dk1"/>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India is a masculine society as it emphasis more on success, power, wealth-building and materialistic achievements of people (Minkov and Kaasa 2021, p.384).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India has a long-term orientation, i.e., the focus is on future success (Chun et al. 2021, p.353).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country has a culture of restraint where people do not believe in the gratification of trier desires. They work according to societal norms. </a:t>
            </a:r>
            <a:endParaRPr sz="14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0"/>
              </a:spcAft>
              <a:buClr>
                <a:schemeClr val="dk1"/>
              </a:buClr>
              <a:buSzPts val="1100"/>
              <a:buFont typeface="Arial"/>
              <a:buNone/>
            </a:pPr>
            <a:endParaRPr/>
          </a:p>
          <a:p>
            <a:pPr marL="0" lvl="0" indent="0" algn="l" rtl="0">
              <a:spcBef>
                <a:spcPts val="1200"/>
              </a:spcBef>
              <a:spcAft>
                <a:spcPts val="1200"/>
              </a:spcAft>
              <a:buNone/>
            </a:pPr>
            <a:endParaRPr/>
          </a:p>
        </p:txBody>
      </p:sp>
      <p:pic>
        <p:nvPicPr>
          <p:cNvPr id="90" name="Google Shape;90;p18"/>
          <p:cNvPicPr preferRelativeResize="0"/>
          <p:nvPr/>
        </p:nvPicPr>
        <p:blipFill>
          <a:blip r:embed="rId3">
            <a:alphaModFix/>
          </a:blip>
          <a:stretch>
            <a:fillRect/>
          </a:stretch>
        </p:blipFill>
        <p:spPr>
          <a:xfrm>
            <a:off x="5119800" y="725100"/>
            <a:ext cx="4024200" cy="28634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0" y="0"/>
            <a:ext cx="9144000" cy="564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SzPct val="40909"/>
              <a:buNone/>
            </a:pPr>
            <a:r>
              <a:rPr lang="en" sz="2420" b="1"/>
              <a:t>Critical Evaluation of Opportunities and Challenges Present in India</a:t>
            </a:r>
            <a:endParaRPr sz="2420" b="1"/>
          </a:p>
        </p:txBody>
      </p:sp>
      <p:sp>
        <p:nvSpPr>
          <p:cNvPr id="96" name="Google Shape;96;p19"/>
          <p:cNvSpPr txBox="1">
            <a:spLocks noGrp="1"/>
          </p:cNvSpPr>
          <p:nvPr>
            <p:ph type="body" idx="1"/>
          </p:nvPr>
        </p:nvSpPr>
        <p:spPr>
          <a:xfrm>
            <a:off x="0" y="564300"/>
            <a:ext cx="5050500" cy="45792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400" i="1">
                <a:solidFill>
                  <a:schemeClr val="dk1"/>
                </a:solidFill>
                <a:latin typeface="Times New Roman"/>
                <a:ea typeface="Times New Roman"/>
                <a:cs typeface="Times New Roman"/>
                <a:sym typeface="Times New Roman"/>
              </a:rPr>
              <a:t>Opportunities</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Technological development and advancement are one of the biggest advantages for foreign businesses to expand in India (Chen et al. 2018, p.1).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These technological advancements provide excellent opportunities for business expansion in India.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India has huge consumer market with high-buying power (Frick and Rodríguez‐Pose 2018, p.4).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Indian economy is growing rapidly at a fast pace (Parente et al. 2018, p.52). </a:t>
            </a:r>
            <a:endParaRPr sz="14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400"/>
          </a:p>
          <a:p>
            <a:pPr marL="0" lvl="0" indent="0" algn="l" rtl="0">
              <a:spcBef>
                <a:spcPts val="1200"/>
              </a:spcBef>
              <a:spcAft>
                <a:spcPts val="0"/>
              </a:spcAft>
              <a:buClr>
                <a:schemeClr val="dk1"/>
              </a:buClr>
              <a:buSzPts val="1100"/>
              <a:buFont typeface="Arial"/>
              <a:buNone/>
            </a:pPr>
            <a:endParaRPr sz="1400"/>
          </a:p>
          <a:p>
            <a:pPr marL="0" lvl="0" indent="0" algn="l" rtl="0">
              <a:spcBef>
                <a:spcPts val="1200"/>
              </a:spcBef>
              <a:spcAft>
                <a:spcPts val="1200"/>
              </a:spcAft>
              <a:buNone/>
            </a:pPr>
            <a:endParaRPr sz="1400"/>
          </a:p>
        </p:txBody>
      </p:sp>
      <p:pic>
        <p:nvPicPr>
          <p:cNvPr id="97" name="Google Shape;97;p19"/>
          <p:cNvPicPr preferRelativeResize="0"/>
          <p:nvPr/>
        </p:nvPicPr>
        <p:blipFill>
          <a:blip r:embed="rId3">
            <a:alphaModFix/>
          </a:blip>
          <a:stretch>
            <a:fillRect/>
          </a:stretch>
        </p:blipFill>
        <p:spPr>
          <a:xfrm>
            <a:off x="5202900" y="716700"/>
            <a:ext cx="3941100" cy="33567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0" y="0"/>
            <a:ext cx="9144000" cy="5592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SzPts val="990"/>
              <a:buNone/>
            </a:pPr>
            <a:r>
              <a:rPr lang="en" sz="2420">
                <a:solidFill>
                  <a:srgbClr val="000000"/>
                </a:solidFill>
                <a:latin typeface="Times New Roman"/>
                <a:ea typeface="Times New Roman"/>
                <a:cs typeface="Times New Roman"/>
                <a:sym typeface="Times New Roman"/>
              </a:rPr>
              <a:t>Critical Evaluation of Opportunities and Challenges Present in India</a:t>
            </a:r>
            <a:endParaRPr sz="2420">
              <a:solidFill>
                <a:srgbClr val="000000"/>
              </a:solidFill>
              <a:latin typeface="Times New Roman"/>
              <a:ea typeface="Times New Roman"/>
              <a:cs typeface="Times New Roman"/>
              <a:sym typeface="Times New Roman"/>
            </a:endParaRPr>
          </a:p>
        </p:txBody>
      </p:sp>
      <p:sp>
        <p:nvSpPr>
          <p:cNvPr id="103" name="Google Shape;103;p20"/>
          <p:cNvSpPr txBox="1">
            <a:spLocks noGrp="1"/>
          </p:cNvSpPr>
          <p:nvPr>
            <p:ph type="body" idx="1"/>
          </p:nvPr>
        </p:nvSpPr>
        <p:spPr>
          <a:xfrm>
            <a:off x="0" y="559200"/>
            <a:ext cx="5026500" cy="4584300"/>
          </a:xfrm>
          <a:prstGeom prst="rect">
            <a:avLst/>
          </a:prstGeom>
        </p:spPr>
        <p:txBody>
          <a:bodyPr spcFirstLastPara="1" wrap="square" lIns="91425" tIns="91425" rIns="91425" bIns="91425" anchor="t" anchorCtr="0">
            <a:normAutofit fontScale="92500" lnSpcReduction="20000"/>
          </a:bodyPr>
          <a:lstStyle/>
          <a:p>
            <a:pPr marL="0" lvl="0" indent="0" algn="just" rtl="0">
              <a:lnSpc>
                <a:spcPct val="150000"/>
              </a:lnSpc>
              <a:spcBef>
                <a:spcPts val="1000"/>
              </a:spcBef>
              <a:spcAft>
                <a:spcPts val="0"/>
              </a:spcAft>
              <a:buClr>
                <a:schemeClr val="dk1"/>
              </a:buClr>
              <a:buSzPct val="73333"/>
              <a:buFont typeface="Arial"/>
              <a:buNone/>
            </a:pPr>
            <a:r>
              <a:rPr lang="en" sz="1500" i="1">
                <a:solidFill>
                  <a:schemeClr val="dk1"/>
                </a:solidFill>
              </a:rPr>
              <a:t>Challenges </a:t>
            </a:r>
            <a:endParaRPr sz="1500" i="1">
              <a:solidFill>
                <a:schemeClr val="dk1"/>
              </a:solidFill>
            </a:endParaRPr>
          </a:p>
          <a:p>
            <a:pPr marL="457200" lvl="0" indent="-316706" algn="just" rtl="0">
              <a:lnSpc>
                <a:spcPct val="150000"/>
              </a:lnSpc>
              <a:spcBef>
                <a:spcPts val="1200"/>
              </a:spcBef>
              <a:spcAft>
                <a:spcPts val="0"/>
              </a:spcAft>
              <a:buClr>
                <a:schemeClr val="dk1"/>
              </a:buClr>
              <a:buSzPct val="100000"/>
              <a:buChar char="●"/>
            </a:pPr>
            <a:r>
              <a:rPr lang="en" sz="1500">
                <a:solidFill>
                  <a:schemeClr val="dk1"/>
                </a:solidFill>
              </a:rPr>
              <a:t>Indian customers are more interested in getting high-value products for reasonable or low prices. They will shift to another brand to find substitutes with high quality and lesser prices (Chevalier and Kashyap 2019, p.126).</a:t>
            </a:r>
            <a:endParaRPr sz="1500">
              <a:solidFill>
                <a:schemeClr val="dk1"/>
              </a:solidFill>
            </a:endParaRPr>
          </a:p>
          <a:p>
            <a:pPr marL="457200" lvl="0" indent="-316706" algn="just" rtl="0">
              <a:lnSpc>
                <a:spcPct val="150000"/>
              </a:lnSpc>
              <a:spcBef>
                <a:spcPts val="0"/>
              </a:spcBef>
              <a:spcAft>
                <a:spcPts val="0"/>
              </a:spcAft>
              <a:buClr>
                <a:schemeClr val="dk1"/>
              </a:buClr>
              <a:buSzPct val="100000"/>
              <a:buChar char="●"/>
            </a:pPr>
            <a:r>
              <a:rPr lang="en" sz="1500">
                <a:solidFill>
                  <a:schemeClr val="dk1"/>
                </a:solidFill>
              </a:rPr>
              <a:t>Recruitment is one of the biggest challenges faced by foreign companies while expanding in India. Recruiting an Indian workforce in a foreign company is difficult because of the working culture and employee satisfaction (Ford 2021).</a:t>
            </a:r>
            <a:endParaRPr sz="1500">
              <a:solidFill>
                <a:schemeClr val="dk1"/>
              </a:solidFill>
            </a:endParaRPr>
          </a:p>
          <a:p>
            <a:pPr marL="0" lvl="0" indent="0" algn="l" rtl="0">
              <a:spcBef>
                <a:spcPts val="1200"/>
              </a:spcBef>
              <a:spcAft>
                <a:spcPts val="0"/>
              </a:spcAft>
              <a:buNone/>
            </a:pPr>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1200"/>
              </a:spcAft>
              <a:buNone/>
            </a:pPr>
            <a:endParaRPr/>
          </a:p>
        </p:txBody>
      </p:sp>
      <p:pic>
        <p:nvPicPr>
          <p:cNvPr id="104" name="Google Shape;104;p20"/>
          <p:cNvPicPr preferRelativeResize="0"/>
          <p:nvPr/>
        </p:nvPicPr>
        <p:blipFill>
          <a:blip r:embed="rId3">
            <a:alphaModFix/>
          </a:blip>
          <a:stretch>
            <a:fillRect/>
          </a:stretch>
        </p:blipFill>
        <p:spPr>
          <a:xfrm>
            <a:off x="5178900" y="656400"/>
            <a:ext cx="3803200" cy="346334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0" y="0"/>
            <a:ext cx="9331800" cy="11526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SzPts val="990"/>
              <a:buNone/>
            </a:pPr>
            <a:r>
              <a:rPr lang="en" sz="2420" b="1">
                <a:latin typeface="Times New Roman"/>
                <a:ea typeface="Times New Roman"/>
                <a:cs typeface="Times New Roman"/>
                <a:sym typeface="Times New Roman"/>
              </a:rPr>
              <a:t>Management of Aspects of Business Strategy, Cultural Sensitivity and Corporate Governance While Doing Business in India </a:t>
            </a:r>
            <a:endParaRPr sz="2420" b="1">
              <a:latin typeface="Times New Roman"/>
              <a:ea typeface="Times New Roman"/>
              <a:cs typeface="Times New Roman"/>
              <a:sym typeface="Times New Roman"/>
            </a:endParaRPr>
          </a:p>
        </p:txBody>
      </p:sp>
      <p:sp>
        <p:nvSpPr>
          <p:cNvPr id="110" name="Google Shape;110;p21"/>
          <p:cNvSpPr txBox="1">
            <a:spLocks noGrp="1"/>
          </p:cNvSpPr>
          <p:nvPr>
            <p:ph type="body" idx="1"/>
          </p:nvPr>
        </p:nvSpPr>
        <p:spPr>
          <a:xfrm>
            <a:off x="0" y="1152475"/>
            <a:ext cx="4241100" cy="39909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400" i="1">
                <a:solidFill>
                  <a:schemeClr val="dk1"/>
                </a:solidFill>
                <a:latin typeface="Times New Roman"/>
                <a:ea typeface="Times New Roman"/>
                <a:cs typeface="Times New Roman"/>
                <a:sym typeface="Times New Roman"/>
              </a:rPr>
              <a:t>Managing the Business Strategy</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To enter the Indian market, Imperial Brands Plc should consider the following aspects for the management of its strategy (Henry 2021).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It should take into consideration factors like culture, language, demographic profile, behavioural and psychological aspects.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Cadbury adjusted the taste of Dairy Milk according to the preferences of customers before entering the Indian market. It gave the chocolate a sweet taste instead of keeping it dark and bitter (Vibhor Agarwal, 2020). </a:t>
            </a:r>
            <a:endParaRPr sz="1400">
              <a:solidFill>
                <a:schemeClr val="dk1"/>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endParaRPr sz="1400">
              <a:solidFill>
                <a:schemeClr val="dk1"/>
              </a:solidFill>
            </a:endParaRPr>
          </a:p>
          <a:p>
            <a:pPr marL="0" lvl="0" indent="0" algn="l" rtl="0">
              <a:spcBef>
                <a:spcPts val="1200"/>
              </a:spcBef>
              <a:spcAft>
                <a:spcPts val="1200"/>
              </a:spcAft>
              <a:buNone/>
            </a:pPr>
            <a:endParaRPr sz="1400">
              <a:solidFill>
                <a:schemeClr val="dk1"/>
              </a:solidFill>
            </a:endParaRPr>
          </a:p>
        </p:txBody>
      </p:sp>
      <p:pic>
        <p:nvPicPr>
          <p:cNvPr id="111" name="Google Shape;111;p21"/>
          <p:cNvPicPr preferRelativeResize="0"/>
          <p:nvPr/>
        </p:nvPicPr>
        <p:blipFill>
          <a:blip r:embed="rId3">
            <a:alphaModFix/>
          </a:blip>
          <a:stretch>
            <a:fillRect/>
          </a:stretch>
        </p:blipFill>
        <p:spPr>
          <a:xfrm>
            <a:off x="4393500" y="1305000"/>
            <a:ext cx="4312350" cy="31169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0" y="0"/>
            <a:ext cx="9144000" cy="11526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SzPts val="990"/>
              <a:buNone/>
            </a:pPr>
            <a:r>
              <a:rPr lang="en" sz="2420" b="1">
                <a:latin typeface="Times New Roman"/>
                <a:ea typeface="Times New Roman"/>
                <a:cs typeface="Times New Roman"/>
                <a:sym typeface="Times New Roman"/>
              </a:rPr>
              <a:t>Management of Aspects of Business Strategy, Cultural Sensitivity and Corporate Governance While Doing Business in India </a:t>
            </a:r>
            <a:endParaRPr sz="2420" b="1">
              <a:latin typeface="Times New Roman"/>
              <a:ea typeface="Times New Roman"/>
              <a:cs typeface="Times New Roman"/>
              <a:sym typeface="Times New Roman"/>
            </a:endParaRPr>
          </a:p>
        </p:txBody>
      </p:sp>
      <p:sp>
        <p:nvSpPr>
          <p:cNvPr id="117" name="Google Shape;117;p22"/>
          <p:cNvSpPr txBox="1">
            <a:spLocks noGrp="1"/>
          </p:cNvSpPr>
          <p:nvPr>
            <p:ph type="body" idx="1"/>
          </p:nvPr>
        </p:nvSpPr>
        <p:spPr>
          <a:xfrm>
            <a:off x="0" y="1152600"/>
            <a:ext cx="5217300" cy="4067100"/>
          </a:xfrm>
          <a:prstGeom prst="rect">
            <a:avLst/>
          </a:prstGeom>
        </p:spPr>
        <p:txBody>
          <a:bodyPr spcFirstLastPara="1" wrap="square" lIns="91425" tIns="91425" rIns="91425" bIns="91425" anchor="t" anchorCtr="0">
            <a:normAutofit fontScale="25000" lnSpcReduction="20000"/>
          </a:bodyPr>
          <a:lstStyle/>
          <a:p>
            <a:pPr marL="0" lvl="0" indent="0" algn="just" rtl="0">
              <a:lnSpc>
                <a:spcPct val="150000"/>
              </a:lnSpc>
              <a:spcBef>
                <a:spcPts val="1000"/>
              </a:spcBef>
              <a:spcAft>
                <a:spcPts val="0"/>
              </a:spcAft>
              <a:buClr>
                <a:schemeClr val="dk1"/>
              </a:buClr>
              <a:buSzPts val="275"/>
              <a:buFont typeface="Arial"/>
              <a:buNone/>
            </a:pPr>
            <a:r>
              <a:rPr lang="en" sz="5600" i="1">
                <a:solidFill>
                  <a:schemeClr val="dk1"/>
                </a:solidFill>
                <a:latin typeface="Times New Roman"/>
                <a:ea typeface="Times New Roman"/>
                <a:cs typeface="Times New Roman"/>
                <a:sym typeface="Times New Roman"/>
              </a:rPr>
              <a:t>Managing Cultural Sensitivity</a:t>
            </a:r>
            <a:endParaRPr sz="5600" i="1">
              <a:solidFill>
                <a:schemeClr val="dk1"/>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ct val="100000"/>
              <a:buFont typeface="Times New Roman"/>
              <a:buChar char="●"/>
            </a:pPr>
            <a:r>
              <a:rPr lang="en" sz="5600">
                <a:solidFill>
                  <a:schemeClr val="dk1"/>
                </a:solidFill>
                <a:latin typeface="Times New Roman"/>
                <a:ea typeface="Times New Roman"/>
                <a:cs typeface="Times New Roman"/>
                <a:sym typeface="Times New Roman"/>
              </a:rPr>
              <a:t>India is a multi-cultural, multilingual and multi-ethnic society (Hunt et al. 2018, p.1). Imperial Brands Plc should understand these cultural differences by studying the people and the market and their choices and preferences.</a:t>
            </a:r>
            <a:endParaRPr sz="5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5600" i="1">
                <a:solidFill>
                  <a:schemeClr val="dk1"/>
                </a:solidFill>
                <a:latin typeface="Times New Roman"/>
                <a:ea typeface="Times New Roman"/>
                <a:cs typeface="Times New Roman"/>
                <a:sym typeface="Times New Roman"/>
              </a:rPr>
              <a:t>Managing Corporate Governance</a:t>
            </a:r>
            <a:r>
              <a:rPr lang="en" sz="5600">
                <a:solidFill>
                  <a:schemeClr val="dk1"/>
                </a:solidFill>
                <a:latin typeface="Times New Roman"/>
                <a:ea typeface="Times New Roman"/>
                <a:cs typeface="Times New Roman"/>
                <a:sym typeface="Times New Roman"/>
              </a:rPr>
              <a:t> </a:t>
            </a:r>
            <a:endParaRPr sz="5600">
              <a:solidFill>
                <a:schemeClr val="dk1"/>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ct val="100000"/>
              <a:buFont typeface="Times New Roman"/>
              <a:buChar char="●"/>
            </a:pPr>
            <a:r>
              <a:rPr lang="en" sz="5600">
                <a:solidFill>
                  <a:schemeClr val="dk1"/>
                </a:solidFill>
                <a:latin typeface="Times New Roman"/>
                <a:ea typeface="Times New Roman"/>
                <a:cs typeface="Times New Roman"/>
                <a:sym typeface="Times New Roman"/>
              </a:rPr>
              <a:t>The corporate governance framework in India focuses on protecting minority stakeholders. </a:t>
            </a:r>
            <a:endParaRPr sz="56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ct val="100000"/>
              <a:buFont typeface="Times New Roman"/>
              <a:buChar char="●"/>
            </a:pPr>
            <a:r>
              <a:rPr lang="en" sz="5600">
                <a:solidFill>
                  <a:schemeClr val="dk1"/>
                </a:solidFill>
                <a:latin typeface="Times New Roman"/>
                <a:ea typeface="Times New Roman"/>
                <a:cs typeface="Times New Roman"/>
                <a:sym typeface="Times New Roman"/>
              </a:rPr>
              <a:t>Imperial Brands Plc should use the shareholder theory of corporate governance to expand in the Indian market. This theory is focused on shareholders and increasing profits (Solomon 2020). </a:t>
            </a:r>
            <a:endParaRPr sz="56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0"/>
              </a:spcAft>
              <a:buNone/>
            </a:pPr>
            <a:endParaRPr/>
          </a:p>
          <a:p>
            <a:pPr marL="0" lvl="0" indent="0" algn="l" rtl="0">
              <a:spcBef>
                <a:spcPts val="1200"/>
              </a:spcBef>
              <a:spcAft>
                <a:spcPts val="0"/>
              </a:spcAft>
              <a:buClr>
                <a:schemeClr val="dk1"/>
              </a:buClr>
              <a:buSzPct val="61111"/>
              <a:buFont typeface="Arial"/>
              <a:buNone/>
            </a:pPr>
            <a:endParaRPr/>
          </a:p>
          <a:p>
            <a:pPr marL="0" lvl="0" indent="0" algn="l" rtl="0">
              <a:spcBef>
                <a:spcPts val="1200"/>
              </a:spcBef>
              <a:spcAft>
                <a:spcPts val="1200"/>
              </a:spcAft>
              <a:buNone/>
            </a:pPr>
            <a:endParaRPr/>
          </a:p>
        </p:txBody>
      </p:sp>
      <p:pic>
        <p:nvPicPr>
          <p:cNvPr id="118" name="Google Shape;118;p22"/>
          <p:cNvPicPr preferRelativeResize="0"/>
          <p:nvPr/>
        </p:nvPicPr>
        <p:blipFill>
          <a:blip r:embed="rId3">
            <a:alphaModFix/>
          </a:blip>
          <a:stretch>
            <a:fillRect/>
          </a:stretch>
        </p:blipFill>
        <p:spPr>
          <a:xfrm>
            <a:off x="5369700" y="1305000"/>
            <a:ext cx="3577825" cy="35411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0" y="0"/>
            <a:ext cx="8832300" cy="6597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 sz="2400" b="1">
                <a:latin typeface="Times New Roman"/>
                <a:ea typeface="Times New Roman"/>
                <a:cs typeface="Times New Roman"/>
                <a:sym typeface="Times New Roman"/>
              </a:rPr>
              <a:t>Barriers Experienced by Foreign Businesses in India </a:t>
            </a:r>
            <a:endParaRPr sz="2400" b="1">
              <a:latin typeface="Times New Roman"/>
              <a:ea typeface="Times New Roman"/>
              <a:cs typeface="Times New Roman"/>
              <a:sym typeface="Times New Roman"/>
            </a:endParaRPr>
          </a:p>
        </p:txBody>
      </p:sp>
      <p:sp>
        <p:nvSpPr>
          <p:cNvPr id="124" name="Google Shape;124;p23"/>
          <p:cNvSpPr txBox="1">
            <a:spLocks noGrp="1"/>
          </p:cNvSpPr>
          <p:nvPr>
            <p:ph type="body" idx="1"/>
          </p:nvPr>
        </p:nvSpPr>
        <p:spPr>
          <a:xfrm>
            <a:off x="0" y="798500"/>
            <a:ext cx="5217300" cy="43449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Cultural diversity can make it difficult for employees and managers to communicate effectively with each other (Gillespie, K. and Swan).</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While expanding business in India, companies face unpredictable and non-transparent regulations and tariff policies (Contractor et al. 2020, p.101640).</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Trade Barriers such as import licensing affect the expansion of foreign businesses in India. These barriers affect importing and exporting of goods and services from other countries (Skripak et al. 2018). </a:t>
            </a:r>
            <a:endParaRPr sz="14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4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endParaRPr sz="1400">
              <a:solidFill>
                <a:schemeClr val="dk1"/>
              </a:solidFill>
              <a:latin typeface="Times New Roman"/>
              <a:ea typeface="Times New Roman"/>
              <a:cs typeface="Times New Roman"/>
              <a:sym typeface="Times New Roman"/>
            </a:endParaRPr>
          </a:p>
        </p:txBody>
      </p:sp>
      <p:pic>
        <p:nvPicPr>
          <p:cNvPr id="125" name="Google Shape;125;p23"/>
          <p:cNvPicPr preferRelativeResize="0"/>
          <p:nvPr/>
        </p:nvPicPr>
        <p:blipFill>
          <a:blip r:embed="rId3">
            <a:alphaModFix/>
          </a:blip>
          <a:stretch>
            <a:fillRect/>
          </a:stretch>
        </p:blipFill>
        <p:spPr>
          <a:xfrm>
            <a:off x="5369700" y="812100"/>
            <a:ext cx="3774300" cy="30383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0" y="0"/>
            <a:ext cx="8832300" cy="10176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990"/>
              <a:buFont typeface="Arial"/>
              <a:buNone/>
            </a:pPr>
            <a:r>
              <a:rPr lang="en" sz="2420" b="1">
                <a:latin typeface="Times New Roman"/>
                <a:ea typeface="Times New Roman"/>
                <a:cs typeface="Times New Roman"/>
                <a:sym typeface="Times New Roman"/>
              </a:rPr>
              <a:t>Strategies and Recommendations for the Success of Imperial Brands Plc in India </a:t>
            </a:r>
            <a:endParaRPr sz="2420" b="1">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990"/>
              <a:buFont typeface="Arial"/>
              <a:buNone/>
            </a:pPr>
            <a:endParaRPr sz="2420" b="1">
              <a:latin typeface="Times New Roman"/>
              <a:ea typeface="Times New Roman"/>
              <a:cs typeface="Times New Roman"/>
              <a:sym typeface="Times New Roman"/>
            </a:endParaRPr>
          </a:p>
          <a:p>
            <a:pPr marL="0" lvl="0" indent="0" algn="ctr" rtl="0">
              <a:lnSpc>
                <a:spcPct val="150000"/>
              </a:lnSpc>
              <a:spcBef>
                <a:spcPts val="1000"/>
              </a:spcBef>
              <a:spcAft>
                <a:spcPts val="0"/>
              </a:spcAft>
              <a:buSzPts val="990"/>
              <a:buNone/>
            </a:pPr>
            <a:endParaRPr sz="2420" b="1">
              <a:latin typeface="Times New Roman"/>
              <a:ea typeface="Times New Roman"/>
              <a:cs typeface="Times New Roman"/>
              <a:sym typeface="Times New Roman"/>
            </a:endParaRPr>
          </a:p>
        </p:txBody>
      </p:sp>
      <p:sp>
        <p:nvSpPr>
          <p:cNvPr id="131" name="Google Shape;131;p24"/>
          <p:cNvSpPr txBox="1">
            <a:spLocks noGrp="1"/>
          </p:cNvSpPr>
          <p:nvPr>
            <p:ph type="body" idx="1"/>
          </p:nvPr>
        </p:nvSpPr>
        <p:spPr>
          <a:xfrm>
            <a:off x="0" y="1017600"/>
            <a:ext cx="4991100" cy="41259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Imperial Brands Plc should research and study the Indian market, customers and customer segments properly to gain an accurate understanding of the market (Mooi et al. 2018, p.93).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company should look for the right consultant or partner who can offer the company accurate information about the market trends (Johnson 2020).</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Another effective strategy to enter the Indian market is through joint ventures or partnerships with local businesses (Paul 2019, p.446. </a:t>
            </a:r>
            <a:endParaRPr sz="1400">
              <a:solidFill>
                <a:schemeClr val="dk1"/>
              </a:solidFill>
              <a:latin typeface="Times New Roman"/>
              <a:ea typeface="Times New Roman"/>
              <a:cs typeface="Times New Roman"/>
              <a:sym typeface="Times New Roman"/>
            </a:endParaRPr>
          </a:p>
          <a:p>
            <a:pPr marL="457200" lvl="0" indent="0" algn="just" rtl="0">
              <a:lnSpc>
                <a:spcPct val="150000"/>
              </a:lnSpc>
              <a:spcBef>
                <a:spcPts val="1200"/>
              </a:spcBef>
              <a:spcAft>
                <a:spcPts val="1200"/>
              </a:spcAft>
              <a:buNone/>
            </a:pPr>
            <a:endParaRPr sz="1400">
              <a:solidFill>
                <a:schemeClr val="dk1"/>
              </a:solidFill>
              <a:latin typeface="Times New Roman"/>
              <a:ea typeface="Times New Roman"/>
              <a:cs typeface="Times New Roman"/>
              <a:sym typeface="Times New Roman"/>
            </a:endParaRPr>
          </a:p>
        </p:txBody>
      </p:sp>
      <p:pic>
        <p:nvPicPr>
          <p:cNvPr id="132" name="Google Shape;132;p24"/>
          <p:cNvPicPr preferRelativeResize="0"/>
          <p:nvPr/>
        </p:nvPicPr>
        <p:blipFill>
          <a:blip r:embed="rId3">
            <a:alphaModFix/>
          </a:blip>
          <a:stretch>
            <a:fillRect/>
          </a:stretch>
        </p:blipFill>
        <p:spPr>
          <a:xfrm>
            <a:off x="5143500" y="1170000"/>
            <a:ext cx="3887650" cy="27519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title"/>
          </p:nvPr>
        </p:nvSpPr>
        <p:spPr>
          <a:xfrm>
            <a:off x="0" y="0"/>
            <a:ext cx="8832300" cy="540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ct val="40909"/>
              <a:buFont typeface="Arial"/>
              <a:buNone/>
            </a:pPr>
            <a:r>
              <a:rPr lang="en" sz="2688" b="1">
                <a:latin typeface="Times New Roman"/>
                <a:ea typeface="Times New Roman"/>
                <a:cs typeface="Times New Roman"/>
                <a:sym typeface="Times New Roman"/>
              </a:rPr>
              <a:t>Conclusion </a:t>
            </a:r>
            <a:endParaRPr sz="2688" b="1">
              <a:latin typeface="Times New Roman"/>
              <a:ea typeface="Times New Roman"/>
              <a:cs typeface="Times New Roman"/>
              <a:sym typeface="Times New Roman"/>
            </a:endParaRPr>
          </a:p>
          <a:p>
            <a:pPr marL="0" lvl="0" indent="0" algn="l" rtl="0">
              <a:spcBef>
                <a:spcPts val="0"/>
              </a:spcBef>
              <a:spcAft>
                <a:spcPts val="0"/>
              </a:spcAft>
              <a:buClr>
                <a:schemeClr val="dk1"/>
              </a:buClr>
              <a:buSzPct val="39285"/>
              <a:buFont typeface="Arial"/>
              <a:buNone/>
            </a:pPr>
            <a:endParaRPr/>
          </a:p>
          <a:p>
            <a:pPr marL="0" lvl="0" indent="0" algn="l" rtl="0">
              <a:spcBef>
                <a:spcPts val="0"/>
              </a:spcBef>
              <a:spcAft>
                <a:spcPts val="0"/>
              </a:spcAft>
              <a:buNone/>
            </a:pPr>
            <a:endParaRPr/>
          </a:p>
        </p:txBody>
      </p:sp>
      <p:sp>
        <p:nvSpPr>
          <p:cNvPr id="138" name="Google Shape;138;p25"/>
          <p:cNvSpPr txBox="1">
            <a:spLocks noGrp="1"/>
          </p:cNvSpPr>
          <p:nvPr>
            <p:ph type="body" idx="1"/>
          </p:nvPr>
        </p:nvSpPr>
        <p:spPr>
          <a:xfrm>
            <a:off x="0" y="647700"/>
            <a:ext cx="5265000" cy="44958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Indian business market is full of growth opportunities for foreign business firms planning to expand.</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Although, rapid economic growth, technological advancements, and massive population are some of the advantages of expanding business in India.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It has some disadvantages too. Such as corruption, tariff barriers, etc.</a:t>
            </a:r>
            <a:endParaRPr sz="1400">
              <a:solidFill>
                <a:schemeClr val="dk1"/>
              </a:solidFill>
              <a:latin typeface="Times New Roman"/>
              <a:ea typeface="Times New Roman"/>
              <a:cs typeface="Times New Roman"/>
              <a:sym typeface="Times New Roman"/>
            </a:endParaRPr>
          </a:p>
          <a:p>
            <a:pPr marL="0" lvl="0" indent="0" algn="l" rtl="0">
              <a:spcBef>
                <a:spcPts val="1200"/>
              </a:spcBef>
              <a:spcAft>
                <a:spcPts val="0"/>
              </a:spcAft>
              <a:buClr>
                <a:schemeClr val="dk1"/>
              </a:buClr>
              <a:buSzPts val="1100"/>
              <a:buFont typeface="Arial"/>
              <a:buNone/>
            </a:pPr>
            <a:endParaRPr/>
          </a:p>
          <a:p>
            <a:pPr marL="0" lvl="0" indent="0" algn="l" rtl="0">
              <a:spcBef>
                <a:spcPts val="1200"/>
              </a:spcBef>
              <a:spcAft>
                <a:spcPts val="1200"/>
              </a:spcAft>
              <a:buNone/>
            </a:pPr>
            <a:endParaRPr/>
          </a:p>
        </p:txBody>
      </p:sp>
      <p:pic>
        <p:nvPicPr>
          <p:cNvPr id="139" name="Google Shape;139;p25"/>
          <p:cNvPicPr preferRelativeResize="0"/>
          <p:nvPr/>
        </p:nvPicPr>
        <p:blipFill>
          <a:blip r:embed="rId3">
            <a:alphaModFix/>
          </a:blip>
          <a:stretch>
            <a:fillRect/>
          </a:stretch>
        </p:blipFill>
        <p:spPr>
          <a:xfrm>
            <a:off x="5417400" y="242875"/>
            <a:ext cx="3726600" cy="38457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6"/>
          <p:cNvSpPr txBox="1">
            <a:spLocks noGrp="1"/>
          </p:cNvSpPr>
          <p:nvPr>
            <p:ph type="title"/>
          </p:nvPr>
        </p:nvSpPr>
        <p:spPr>
          <a:xfrm>
            <a:off x="0" y="0"/>
            <a:ext cx="9144000" cy="6513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 sz="2400" b="1">
                <a:latin typeface="Times New Roman"/>
                <a:ea typeface="Times New Roman"/>
                <a:cs typeface="Times New Roman"/>
                <a:sym typeface="Times New Roman"/>
              </a:rPr>
              <a:t>References </a:t>
            </a:r>
            <a:endParaRPr sz="2400" b="1">
              <a:latin typeface="Times New Roman"/>
              <a:ea typeface="Times New Roman"/>
              <a:cs typeface="Times New Roman"/>
              <a:sym typeface="Times New Roman"/>
            </a:endParaRPr>
          </a:p>
        </p:txBody>
      </p:sp>
      <p:sp>
        <p:nvSpPr>
          <p:cNvPr id="145" name="Google Shape;145;p26"/>
          <p:cNvSpPr txBox="1">
            <a:spLocks noGrp="1"/>
          </p:cNvSpPr>
          <p:nvPr>
            <p:ph type="body" idx="1"/>
          </p:nvPr>
        </p:nvSpPr>
        <p:spPr>
          <a:xfrm>
            <a:off x="0" y="651300"/>
            <a:ext cx="9144000" cy="4492200"/>
          </a:xfrm>
          <a:prstGeom prst="rect">
            <a:avLst/>
          </a:prstGeom>
        </p:spPr>
        <p:txBody>
          <a:bodyPr spcFirstLastPara="1" wrap="square" lIns="91425" tIns="91425" rIns="91425" bIns="91425" anchor="t" anchorCtr="0">
            <a:normAutofit fontScale="32500" lnSpcReduction="20000"/>
          </a:bodyPr>
          <a:lstStyle/>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Bedaant Srivastav, 2023, Business Environment in Present India, accessed on: 17/04/2023, available at: https://www.linkedin.com/pulse/business-environment-present-india-bedaant-srivastav/ </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Chen, J., Yin, X. and Mei, L., 2018. Holistic innovation: An emerging innovation paradigm. International Journal of Innovation Studies, 2(1), pp.1-13.</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Chevalier, J.A. and Kashyap, A.K., 2019. Best prices: Price discrimination and consumer substitution. American Economic Journal: Economic Policy, 11(1), pp.126-59.</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Chun, D., Zhang, Z., Cohen, E., Florea, L. and Genc, O.F., 2021. Long-term orientation and the passage of time: Is it time to revisit Hofstede’s cultural dimensions?. International Journal of Cross Cultural Management, 21(2), pp.353-371.</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Collinson, S., Narula, R., Qamar, A. and Rugman, A.M., 2020. International business. Pearson UK.</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Contractor, F.J., Dangol, R., Nuruzzaman, N. and Raghunath, S., 2020. How do country regulations and business environment impact foreign direct investment (FDI) inflows?. International Business Review, 29(2), p.101640.</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Doshi, S. and Ranganathan, M., 2019. Corruption. Keywords in Radical Geography: Antipode at 50, pp.68-73. </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Ford, D.Y., 2021. Recruiting &amp; retaining culturally different students in gifted education. Routledge.  </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Frick, S.A. and Rodríguez‐Pose, A., 2018. Big or small cities? On city size and economic growth. Growth and change, 49(1), pp.4-32.</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Gillespie, K. and Swan, K.S., 2021. Global marketing. Routledge.</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Grant, R.M., 2021. Contemporary strategy analysis. John Wiley &amp; Sons.</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Hamilton, L. and Webster, P., 2018. The international business environment. Oxford University Press.</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Henry, A., 2021. Understanding strategic management. Oxford University Press.</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Heydari, A., Laroche, M., Paulin, M. and Richard, M.O., 2021. Hofstede's individual-level indulgence dimension: Scale development and validation. Journal of Retailing and Consumer Services, 62, p.102640.</a:t>
            </a:r>
            <a:endParaRPr sz="3650">
              <a:latin typeface="Times New Roman"/>
              <a:ea typeface="Times New Roman"/>
              <a:cs typeface="Times New Roman"/>
              <a:sym typeface="Times New Roman"/>
            </a:endParaRPr>
          </a:p>
          <a:p>
            <a:pPr marL="457200" lvl="0" indent="-303926" algn="just" rtl="0">
              <a:spcBef>
                <a:spcPts val="0"/>
              </a:spcBef>
              <a:spcAft>
                <a:spcPts val="0"/>
              </a:spcAft>
              <a:buSzPct val="100000"/>
              <a:buFont typeface="Times New Roman"/>
              <a:buChar char="●"/>
            </a:pPr>
            <a:r>
              <a:rPr lang="en" sz="3650">
                <a:latin typeface="Times New Roman"/>
                <a:ea typeface="Times New Roman"/>
                <a:cs typeface="Times New Roman"/>
                <a:sym typeface="Times New Roman"/>
              </a:rPr>
              <a:t>Hunt, V., Prince, S., Dixon-Fyle, S. and Yee, L., 2018. Delivering through diversity. McKinsey &amp; Company, 231, pp.1-39.</a:t>
            </a:r>
            <a:endParaRPr sz="3650">
              <a:latin typeface="Times New Roman"/>
              <a:ea typeface="Times New Roman"/>
              <a:cs typeface="Times New Roman"/>
              <a:sym typeface="Times New Roman"/>
            </a:endParaRPr>
          </a:p>
          <a:p>
            <a:pPr marL="457200" lvl="0" indent="0" algn="just" rtl="0">
              <a:spcBef>
                <a:spcPts val="1200"/>
              </a:spcBef>
              <a:spcAft>
                <a:spcPts val="0"/>
              </a:spcAft>
              <a:buNone/>
            </a:pPr>
            <a:endParaRPr sz="2324">
              <a:latin typeface="Times New Roman"/>
              <a:ea typeface="Times New Roman"/>
              <a:cs typeface="Times New Roman"/>
              <a:sym typeface="Times New Roman"/>
            </a:endParaRPr>
          </a:p>
          <a:p>
            <a:pPr marL="0" lvl="0" indent="0" algn="l" rtl="0">
              <a:spcBef>
                <a:spcPts val="1200"/>
              </a:spcBef>
              <a:spcAft>
                <a:spcPts val="0"/>
              </a:spcAft>
              <a:buClr>
                <a:schemeClr val="dk1"/>
              </a:buClr>
              <a:buSzPct val="77984"/>
              <a:buFont typeface="Arial"/>
              <a:buNone/>
            </a:pPr>
            <a:endParaRPr sz="1410"/>
          </a:p>
          <a:p>
            <a:pPr marL="0" lvl="0" indent="0" algn="l" rtl="0">
              <a:spcBef>
                <a:spcPts val="1200"/>
              </a:spcBef>
              <a:spcAft>
                <a:spcPts val="1200"/>
              </a:spcAft>
              <a:buNone/>
            </a:pPr>
            <a:endParaRPr sz="12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7"/>
          <p:cNvSpPr txBox="1">
            <a:spLocks noGrp="1"/>
          </p:cNvSpPr>
          <p:nvPr>
            <p:ph type="title"/>
          </p:nvPr>
        </p:nvSpPr>
        <p:spPr>
          <a:xfrm>
            <a:off x="0" y="0"/>
            <a:ext cx="8832300" cy="5778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SzPts val="990"/>
              <a:buNone/>
            </a:pPr>
            <a:r>
              <a:rPr lang="en" sz="2420" b="1">
                <a:latin typeface="Times New Roman"/>
                <a:ea typeface="Times New Roman"/>
                <a:cs typeface="Times New Roman"/>
                <a:sym typeface="Times New Roman"/>
              </a:rPr>
              <a:t>References </a:t>
            </a:r>
            <a:endParaRPr sz="2420" b="1">
              <a:latin typeface="Times New Roman"/>
              <a:ea typeface="Times New Roman"/>
              <a:cs typeface="Times New Roman"/>
              <a:sym typeface="Times New Roman"/>
            </a:endParaRPr>
          </a:p>
        </p:txBody>
      </p:sp>
      <p:sp>
        <p:nvSpPr>
          <p:cNvPr id="151" name="Google Shape;151;p27"/>
          <p:cNvSpPr txBox="1">
            <a:spLocks noGrp="1"/>
          </p:cNvSpPr>
          <p:nvPr>
            <p:ph type="body" idx="1"/>
          </p:nvPr>
        </p:nvSpPr>
        <p:spPr>
          <a:xfrm>
            <a:off x="0" y="577800"/>
            <a:ext cx="9144000" cy="4565700"/>
          </a:xfrm>
          <a:prstGeom prst="rect">
            <a:avLst/>
          </a:prstGeom>
        </p:spPr>
        <p:txBody>
          <a:bodyPr spcFirstLastPara="1" wrap="square" lIns="91425" tIns="91425" rIns="91425" bIns="91425" anchor="t" anchorCtr="0">
            <a:normAutofit/>
          </a:bodyPr>
          <a:lstStyle/>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Jackson, T., 2020. The legacy of Geert Hofstede. International Journal of Cross Cultural Management, 20(1), pp.3-6.</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Johnson, G., Whittington, R., Regnér, P., Angwin, D. and Scholes, K., 2020. Exploring strategy. Pearson UK.</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Krishnan, R.T. and Prashantham, S., 2019. Innovation in and from India: The who, where, what, and when. Global Strategy Journal, 9(3), pp.357-377.</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Lorenzo, R. and Reeves, M., 2018. How and where diversity drives financial performance. Harvard Business Review, 30(Jan), pp.1-5.</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Minkov, M. and Kaasa, A., 2021. A test of Hofstede's model of culture following his own approach. Cross Cultural &amp; Strategic Management, 28(2), pp.384-406.</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Mooi, E., Sarstedt, M. and Mooi-Reci, I., 2018. Market research: The process, data, and methods using Stata (pp. 93-152). Heidelberg: Springer.</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Parente, R.C., Geleilate, J.M.G. and Rong, K., 2018. The sharing economy globalization phenomenon: A research agenda. Journal of International Management, 24(1), pp.52-64.</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Paul, J., 2019. Marketing in emerging markets: A review, theoretical synthesis and extension. International Journal of Emerging Markets, 15(3), pp.446-468.</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Skripak, S.J., Cortes, A., Walz, A.R., Parsons, R. and Walton, G., 2018. Fundamentals of business. VT Publishing.</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Solomon, J., 2020. Corporate governance and accountability. John Wiley &amp; Sons.</a:t>
            </a:r>
            <a:endParaRPr sz="1150">
              <a:latin typeface="Times New Roman"/>
              <a:ea typeface="Times New Roman"/>
              <a:cs typeface="Times New Roman"/>
              <a:sym typeface="Times New Roman"/>
            </a:endParaRPr>
          </a:p>
          <a:p>
            <a:pPr marL="457200" lvl="0" indent="-301625" algn="just" rtl="0">
              <a:spcBef>
                <a:spcPts val="0"/>
              </a:spcBef>
              <a:spcAft>
                <a:spcPts val="0"/>
              </a:spcAft>
              <a:buSzPts val="1150"/>
              <a:buFont typeface="Times New Roman"/>
              <a:buChar char="●"/>
            </a:pPr>
            <a:r>
              <a:rPr lang="en" sz="1150">
                <a:latin typeface="Times New Roman"/>
                <a:ea typeface="Times New Roman"/>
                <a:cs typeface="Times New Roman"/>
                <a:sym typeface="Times New Roman"/>
              </a:rPr>
              <a:t>Vibhor Agarwal, 2020, How Cadbury penetrated the Indian Market ?, accessed on: 17/04/2023, available at: https://www.linkedin.com/pulse/how-cadbury-penetrated-indian-market-vibhor-agarwal/?trk=pulse-article </a:t>
            </a:r>
            <a:endParaRPr sz="1150">
              <a:latin typeface="Times New Roman"/>
              <a:ea typeface="Times New Roman"/>
              <a:cs typeface="Times New Roman"/>
              <a:sym typeface="Times New Roman"/>
            </a:endParaRPr>
          </a:p>
          <a:p>
            <a:pPr marL="0" lvl="0" indent="0" algn="just" rtl="0">
              <a:spcBef>
                <a:spcPts val="1200"/>
              </a:spcBef>
              <a:spcAft>
                <a:spcPts val="0"/>
              </a:spcAft>
              <a:buNone/>
            </a:pPr>
            <a:endParaRPr sz="1150">
              <a:latin typeface="Times New Roman"/>
              <a:ea typeface="Times New Roman"/>
              <a:cs typeface="Times New Roman"/>
              <a:sym typeface="Times New Roman"/>
            </a:endParaRPr>
          </a:p>
          <a:p>
            <a:pPr marL="0" lvl="0" indent="0" algn="l" rtl="0">
              <a:spcBef>
                <a:spcPts val="1200"/>
              </a:spcBef>
              <a:spcAft>
                <a:spcPts val="120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28"/>
          <p:cNvPicPr preferRelativeResize="0"/>
          <p:nvPr/>
        </p:nvPicPr>
        <p:blipFill>
          <a:blip r:embed="rId3">
            <a:alphaModFix/>
          </a:blip>
          <a:stretch>
            <a:fillRect/>
          </a:stretch>
        </p:blipFill>
        <p:spPr>
          <a:xfrm>
            <a:off x="518825" y="152400"/>
            <a:ext cx="8316075" cy="447295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2437</Words>
  <PresentationFormat>On-screen Show (16:9)</PresentationFormat>
  <Paragraphs>111</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Times New Roman</vt:lpstr>
      <vt:lpstr>Simple Light</vt:lpstr>
      <vt:lpstr>BUSINESS ENVIRONMENTAL ANALYSIS REPORT FOR EXPANSION OF IMPERIAL BRANDS’ BUSINESS TO INDIA</vt:lpstr>
      <vt:lpstr>Introduction to the Context of International Business and Business Environmental Analysis and Organisational Strategy</vt:lpstr>
      <vt:lpstr>Application of Theories of Business Environment in India</vt:lpstr>
      <vt:lpstr>Application of Theories of Business Environment in India  </vt:lpstr>
      <vt:lpstr>Application of Theories of Business Environment in India   </vt:lpstr>
      <vt:lpstr>Application of Theories of Business Environment in India   </vt:lpstr>
      <vt:lpstr>Critical Evaluation of Opportunities and Challenges Present in India</vt:lpstr>
      <vt:lpstr>Critical Evaluation of Opportunities and Challenges Present in India</vt:lpstr>
      <vt:lpstr>Management of Aspects of Business Strategy, Cultural Sensitivity and Corporate Governance While Doing Business in India </vt:lpstr>
      <vt:lpstr>Management of Aspects of Business Strategy, Cultural Sensitivity and Corporate Governance While Doing Business in India </vt:lpstr>
      <vt:lpstr>Barriers Experienced by Foreign Businesses in India </vt:lpstr>
      <vt:lpstr>Strategies and Recommendations for the Success of Imperial Brands Plc in India   </vt:lpstr>
      <vt:lpstr>Conclusion   </vt:lpstr>
      <vt:lpstr>References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2023-05-02T19:37:24Z</dcterms:modified>
</cp:coreProperties>
</file>