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93" r:id="rId2"/>
    <p:sldId id="295" r:id="rId3"/>
    <p:sldId id="296" r:id="rId4"/>
    <p:sldId id="298" r:id="rId5"/>
    <p:sldId id="299" r:id="rId6"/>
    <p:sldId id="300" r:id="rId7"/>
    <p:sldId id="269" r:id="rId8"/>
    <p:sldId id="270" r:id="rId9"/>
    <p:sldId id="271" r:id="rId10"/>
    <p:sldId id="272" r:id="rId11"/>
    <p:sldId id="273" r:id="rId12"/>
    <p:sldId id="274" r:id="rId13"/>
    <p:sldId id="276" r:id="rId14"/>
    <p:sldId id="275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6" r:id="rId24"/>
    <p:sldId id="301" r:id="rId25"/>
    <p:sldId id="302" r:id="rId26"/>
    <p:sldId id="303" r:id="rId27"/>
    <p:sldId id="30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5DD486-4AD4-4C8A-B88B-6C27FA0CB398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E5C32-F4C0-4C76-B438-05CA4AC3C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79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75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2153E4-BE03-4457-A615-99D1620C3D1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75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6700" cy="3722687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en-US"/>
              <a:t>Example from Focus group on proposed co-ordinated care trial in area of Palliative care.</a:t>
            </a:r>
          </a:p>
          <a:p>
            <a:r>
              <a:rPr lang="en-US" altLang="en-US"/>
              <a:t>Issues:</a:t>
            </a:r>
          </a:p>
          <a:p>
            <a:r>
              <a:rPr lang="en-US" altLang="en-US"/>
              <a:t>Highly emotional subject in the first place</a:t>
            </a:r>
          </a:p>
          <a:p>
            <a:r>
              <a:rPr lang="en-US" altLang="en-US"/>
              <a:t>Recruitment via an intermediary</a:t>
            </a:r>
          </a:p>
          <a:p>
            <a:r>
              <a:rPr lang="en-US" altLang="en-US"/>
              <a:t>Person came who was very recently bereaved in difficult circumstances</a:t>
            </a:r>
          </a:p>
          <a:p>
            <a:r>
              <a:rPr lang="en-US" altLang="en-US"/>
              <a:t>Group were supportive</a:t>
            </a:r>
          </a:p>
          <a:p>
            <a:r>
              <a:rPr lang="en-US" altLang="en-US"/>
              <a:t>Offered opportunity to leave the setting and followed up by appropriate people later.</a:t>
            </a:r>
          </a:p>
          <a:p>
            <a:r>
              <a:rPr lang="en-US" altLang="en-US"/>
              <a:t>Silence: may be a sign of problematic recruiting/power relationships.  draw people out, pick up a previous point, know when to finish.</a:t>
            </a:r>
          </a:p>
          <a:p>
            <a:r>
              <a:rPr lang="en-US" altLang="en-US"/>
              <a:t>Focus groups should not cause harm to those who participate- if it’s really dodgy and you don’t feel confident, use interviews or surveys instead.</a:t>
            </a:r>
          </a:p>
        </p:txBody>
      </p:sp>
    </p:spTree>
    <p:extLst>
      <p:ext uri="{BB962C8B-B14F-4D97-AF65-F5344CB8AC3E}">
        <p14:creationId xmlns:p14="http://schemas.microsoft.com/office/powerpoint/2010/main" val="750020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75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757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1B6854-212A-4651-84D5-8F99112F25C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757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988" y="744538"/>
            <a:ext cx="6616700" cy="3722687"/>
          </a:xfrm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3936479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68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52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49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98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6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840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76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73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00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54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96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283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13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13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034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16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5D0E704-EE31-4FCC-9383-7A4150AD575A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B7E98F1-A163-41E1-997B-56739B638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76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Practicalities of a Focus Group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96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Practicalities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AU" altLang="en-US"/>
              <a:t>Setting it up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Deciding on composition and size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Running focus group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Transcribing</a:t>
            </a:r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/>
              <a:t>Potential pitfalls</a:t>
            </a:r>
          </a:p>
          <a:p>
            <a:pPr eaLnBrk="1" hangingPunct="1"/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1951345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Setting it up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400"/>
              <a:t>Adequate physical facilities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Big enough room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‘friendly’ atmosphere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Child-care facilities?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Disabled access?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Car parking or public transport routes?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Relevant recording equipment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Good quality audio recorder – to pick up a variety of voices at different distances from microphones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Make sure you have pre-tested it and know how it works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Refreshments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Incentives?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Okay – consistent and in-line with what you’re asking them to do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</p:txBody>
      </p:sp>
    </p:spTree>
    <p:extLst>
      <p:ext uri="{BB962C8B-B14F-4D97-AF65-F5344CB8AC3E}">
        <p14:creationId xmlns:p14="http://schemas.microsoft.com/office/powerpoint/2010/main" val="1688285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 sz="2800"/>
              <a:t>Running focus group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Role of facilitator (YOU) - success depends heavily on skills of the facilitator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keeping discussion going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keeping discussion within the research framework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making sure people have a say – fairness and respect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trying to involve ‘quiet’ participants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trying to make ‘ethnographic’ notes on the non-verbals (HARD – so maybe take an observer along too)</a:t>
            </a:r>
          </a:p>
          <a:p>
            <a:pPr lvl="1" eaLnBrk="1" hangingPunct="1">
              <a:lnSpc>
                <a:spcPct val="90000"/>
              </a:lnSpc>
            </a:pPr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427057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altLang="en-US" sz="3200"/>
              <a:t>Transcribing</a:t>
            </a:r>
            <a:br>
              <a:rPr lang="en-AU" altLang="en-US" sz="3200"/>
            </a:br>
            <a:endParaRPr lang="en-AU" altLang="en-US" sz="3200"/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400"/>
              <a:t>Takes MUCH longer than transcribing individual interviews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altLang="en-US" sz="20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Help the transcriber – ask people to go around room and either say their name or pick a pseudonym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Level of voice is really important – ask people to speak up</a:t>
            </a:r>
          </a:p>
          <a:p>
            <a:pPr eaLnBrk="1" hangingPunct="1">
              <a:lnSpc>
                <a:spcPct val="90000"/>
              </a:lnSpc>
            </a:pPr>
            <a:endParaRPr lang="en-AU" altLang="en-US" sz="2400"/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Also – ‘civility’ rules – ask people (wherever possible) not to talk over one another – if this happens it’s not transcribe-able – so ask to repeat maybe?</a:t>
            </a:r>
          </a:p>
        </p:txBody>
      </p:sp>
    </p:spTree>
    <p:extLst>
      <p:ext uri="{BB962C8B-B14F-4D97-AF65-F5344CB8AC3E}">
        <p14:creationId xmlns:p14="http://schemas.microsoft.com/office/powerpoint/2010/main" val="1659480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Some Potential Pitfalls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Dominance by one person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Going off topic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Writing up – sometimes it’s hard to see that there was more than 1 person in the room at the time!!!! – analysis and writing is on the basis of group discourse, not individual discourse</a:t>
            </a:r>
          </a:p>
        </p:txBody>
      </p:sp>
    </p:spTree>
    <p:extLst>
      <p:ext uri="{BB962C8B-B14F-4D97-AF65-F5344CB8AC3E}">
        <p14:creationId xmlns:p14="http://schemas.microsoft.com/office/powerpoint/2010/main" val="3984132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the Focus Group…..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Welcome the group, introduce facilitator and note keeper. </a:t>
            </a:r>
          </a:p>
          <a:p>
            <a:r>
              <a:rPr lang="en-GB" dirty="0"/>
              <a:t>Overview of the purpose and format of the Focus Group (incl. recording of the session).  </a:t>
            </a:r>
          </a:p>
          <a:p>
            <a:r>
              <a:rPr lang="en-GB" dirty="0"/>
              <a:t>Informed consent. </a:t>
            </a:r>
          </a:p>
          <a:p>
            <a:r>
              <a:rPr lang="en-GB" dirty="0"/>
              <a:t>Ground rules. </a:t>
            </a:r>
          </a:p>
          <a:p>
            <a:r>
              <a:rPr lang="en-GB" dirty="0"/>
              <a:t>Participants introductions.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825625"/>
            <a:ext cx="5112355" cy="385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189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Ground Rules.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one person speaks at a time. </a:t>
            </a:r>
          </a:p>
          <a:p>
            <a:r>
              <a:rPr lang="en-GB" dirty="0"/>
              <a:t>Give everyone an equal chance to participate in the discussion.</a:t>
            </a:r>
          </a:p>
          <a:p>
            <a:r>
              <a:rPr lang="en-GB" dirty="0"/>
              <a:t>Respect the opinions of others; don’t put down or criticise others’ comments. </a:t>
            </a:r>
          </a:p>
          <a:p>
            <a:r>
              <a:rPr lang="en-GB" dirty="0"/>
              <a:t>Respect the privacy of others in the group by not repeating what is discussed outside of the focus group.</a:t>
            </a:r>
          </a:p>
          <a:p>
            <a:r>
              <a:rPr lang="en-GB" dirty="0"/>
              <a:t>Explanation of the recording, anonymity etc. </a:t>
            </a:r>
          </a:p>
        </p:txBody>
      </p:sp>
    </p:spTree>
    <p:extLst>
      <p:ext uri="{BB962C8B-B14F-4D97-AF65-F5344CB8AC3E}">
        <p14:creationId xmlns:p14="http://schemas.microsoft.com/office/powerpoint/2010/main" val="2758637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morning. Thank you all for taking the time to be with us today. My name is …, and I am … [position, affiliation]. My role is to facilitate this group discussion. My assistant’s name is … and he/she will be in charge of taking notes and making observations (if you have an assistant). The purpose of this group discussion is to talk about … </a:t>
            </a:r>
          </a:p>
        </p:txBody>
      </p:sp>
    </p:spTree>
    <p:extLst>
      <p:ext uri="{BB962C8B-B14F-4D97-AF65-F5344CB8AC3E}">
        <p14:creationId xmlns:p14="http://schemas.microsoft.com/office/powerpoint/2010/main" val="1232817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 Example.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/ I will ask you some questions, which will take about 2 hours, and please tell us / me what you think is important. We / I want everyone to feel free to say exactly what he or she thinks, no matter what this may be. [Introduce ground rules.] Everything you say here will be kept confidential and anonymous, so none will ever know what you personally said (only what the overall combined responses are). </a:t>
            </a:r>
          </a:p>
        </p:txBody>
      </p:sp>
    </p:spTree>
    <p:extLst>
      <p:ext uri="{BB962C8B-B14F-4D97-AF65-F5344CB8AC3E}">
        <p14:creationId xmlns:p14="http://schemas.microsoft.com/office/powerpoint/2010/main" val="1307136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Statement…..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order to capture all that is said we / I will record this session. Does everybody agree with their participation in this Focus Group? [get oral or written informed consent] Questions? Before we begin this session, I would like to quickly go around the group and give each person a moment to introduce him or herself. [Icebreaker/Introductory question] Tell us how you learned to do the contact investigation interview?</a:t>
            </a:r>
          </a:p>
        </p:txBody>
      </p:sp>
    </p:spTree>
    <p:extLst>
      <p:ext uri="{BB962C8B-B14F-4D97-AF65-F5344CB8AC3E}">
        <p14:creationId xmlns:p14="http://schemas.microsoft.com/office/powerpoint/2010/main" val="2017345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Ice-Breaker.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Ice-breaker/Introductory question: </a:t>
            </a:r>
          </a:p>
          <a:p>
            <a:endParaRPr lang="en-GB" dirty="0"/>
          </a:p>
          <a:p>
            <a:r>
              <a:rPr lang="en-GB" dirty="0"/>
              <a:t>This should be non-threatening and easy to answer, so that everyone answers. It  emphasises what is shared, gets participants thinking about topic, and makes people feel comfortable which encourages conversation.</a:t>
            </a:r>
          </a:p>
          <a:p>
            <a:endParaRPr lang="en-GB" dirty="0"/>
          </a:p>
          <a:p>
            <a:r>
              <a:rPr lang="en-GB" dirty="0"/>
              <a:t>As noted can use pictures or a small written task and explain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600840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of the study.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Approximately 5 key questions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Allow time to explore issues (new questions may arise).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Time: 60 – 90 minutes</a:t>
            </a:r>
          </a:p>
        </p:txBody>
      </p:sp>
    </p:spTree>
    <p:extLst>
      <p:ext uri="{BB962C8B-B14F-4D97-AF65-F5344CB8AC3E}">
        <p14:creationId xmlns:p14="http://schemas.microsoft.com/office/powerpoint/2010/main" val="742288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Closure – Wrapping up.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Discussion is summarized by the facilitator / note keeper, and participants clarify and confirm the information. </a:t>
            </a:r>
          </a:p>
          <a:p>
            <a:endParaRPr lang="en-GB" dirty="0"/>
          </a:p>
          <a:p>
            <a:r>
              <a:rPr lang="en-GB" dirty="0"/>
              <a:t>Any remaining questions from participants are answered. </a:t>
            </a:r>
          </a:p>
          <a:p>
            <a:endParaRPr lang="en-GB" dirty="0"/>
          </a:p>
          <a:p>
            <a:r>
              <a:rPr lang="en-GB" dirty="0"/>
              <a:t>Participants are thanked and next steps are indicated (</a:t>
            </a:r>
            <a:r>
              <a:rPr lang="en-GB" dirty="0" err="1"/>
              <a:t>dataanalysis</a:t>
            </a:r>
            <a:r>
              <a:rPr lang="en-GB" dirty="0"/>
              <a:t>, reporting).</a:t>
            </a:r>
          </a:p>
        </p:txBody>
      </p:sp>
    </p:spTree>
    <p:extLst>
      <p:ext uri="{BB962C8B-B14F-4D97-AF65-F5344CB8AC3E}">
        <p14:creationId xmlns:p14="http://schemas.microsoft.com/office/powerpoint/2010/main" val="1536082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Encourage discussion: </a:t>
            </a:r>
          </a:p>
          <a:p>
            <a:pPr lvl="1"/>
            <a:r>
              <a:rPr lang="en-GB" dirty="0"/>
              <a:t>Maintain a warm and friendly attitude.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Establish eye contact with participants (if culturally appropriate).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Do not judge participants responses (verbally, body language).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If a participant gives a vague answer: probe, e.g. “Could you say a little more about that?” or “Would you give me an example of what you mean?”</a:t>
            </a:r>
          </a:p>
        </p:txBody>
      </p:sp>
    </p:spTree>
    <p:extLst>
      <p:ext uri="{BB962C8B-B14F-4D97-AF65-F5344CB8AC3E}">
        <p14:creationId xmlns:p14="http://schemas.microsoft.com/office/powerpoint/2010/main" val="2277563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Keep the group focused: </a:t>
            </a:r>
          </a:p>
          <a:p>
            <a:endParaRPr lang="en-GB" dirty="0"/>
          </a:p>
          <a:p>
            <a:pPr lvl="1"/>
            <a:r>
              <a:rPr lang="en-GB" dirty="0"/>
              <a:t>If the group is getting too far off the topic, remind the group of the original question by summarizing the responses and then repeating the question.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 If the group is finding the question difficult to answer, rephrase the question.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628" y="2873673"/>
            <a:ext cx="5162172" cy="224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784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Keep individual participants from dominating the conversation: </a:t>
            </a:r>
          </a:p>
          <a:p>
            <a:pPr lvl="1"/>
            <a:r>
              <a:rPr lang="en-GB" dirty="0"/>
              <a:t>Try avoiding eye contact with dominant participants.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Remind the group that everyone’s opinion is important.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Acknowledge the response of the dominant participants and redirect the discussion by asking other participants for their opinions.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Some researchers have written that they were required to ‘freeze’ a participant for a set amount of time, </a:t>
            </a:r>
            <a:r>
              <a:rPr lang="en-GB" dirty="0" err="1"/>
              <a:t>whereafter</a:t>
            </a:r>
            <a:r>
              <a:rPr lang="en-GB" dirty="0"/>
              <a:t> the person is free to talk again.</a:t>
            </a:r>
          </a:p>
        </p:txBody>
      </p:sp>
    </p:spTree>
    <p:extLst>
      <p:ext uri="{BB962C8B-B14F-4D97-AF65-F5344CB8AC3E}">
        <p14:creationId xmlns:p14="http://schemas.microsoft.com/office/powerpoint/2010/main" val="2430060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successful facilitation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Encourage shy participants to contribute. </a:t>
            </a:r>
          </a:p>
          <a:p>
            <a:pPr lvl="1"/>
            <a:r>
              <a:rPr lang="en-GB" dirty="0"/>
              <a:t>Making eye contact with quieter participants. </a:t>
            </a:r>
          </a:p>
          <a:p>
            <a:pPr lvl="1"/>
            <a:r>
              <a:rPr lang="en-GB" dirty="0"/>
              <a:t>Gently ask quieter participants for their opinions during pauses in the conversation by addressing them by name.</a:t>
            </a:r>
          </a:p>
          <a:p>
            <a:endParaRPr lang="en-GB" dirty="0"/>
          </a:p>
          <a:p>
            <a:r>
              <a:rPr lang="en-GB" dirty="0"/>
              <a:t>Be aware of group pressure:</a:t>
            </a:r>
          </a:p>
          <a:p>
            <a:pPr lvl="1"/>
            <a:r>
              <a:rPr lang="en-GB" dirty="0"/>
              <a:t> Probe for alternate views from the group, e.g. “That is an interesting viewpoint. Let’s also explore some alternatives.”</a:t>
            </a:r>
          </a:p>
          <a:p>
            <a:pPr lvl="1"/>
            <a:endParaRPr lang="en-GB" dirty="0"/>
          </a:p>
          <a:p>
            <a:r>
              <a:rPr lang="en-GB" dirty="0"/>
              <a:t>Monitor time closely.</a:t>
            </a:r>
          </a:p>
        </p:txBody>
      </p:sp>
    </p:spTree>
    <p:extLst>
      <p:ext uri="{BB962C8B-B14F-4D97-AF65-F5344CB8AC3E}">
        <p14:creationId xmlns:p14="http://schemas.microsoft.com/office/powerpoint/2010/main" val="2900400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to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Do not indicate agreement: “I agree”, “That’s great”, “Fine”. </a:t>
            </a:r>
          </a:p>
          <a:p>
            <a:endParaRPr lang="en-GB" dirty="0"/>
          </a:p>
          <a:p>
            <a:r>
              <a:rPr lang="en-GB" dirty="0"/>
              <a:t>Restrict head nodding. </a:t>
            </a:r>
          </a:p>
          <a:p>
            <a:endParaRPr lang="en-GB" dirty="0"/>
          </a:p>
          <a:p>
            <a:r>
              <a:rPr lang="en-GB" dirty="0"/>
              <a:t>Use short verbal responses: “Yes”, “OK”, “</a:t>
            </a:r>
            <a:r>
              <a:rPr lang="en-GB" dirty="0" err="1"/>
              <a:t>Uhhuh</a:t>
            </a:r>
            <a:r>
              <a:rPr lang="en-GB" dirty="0"/>
              <a:t>”.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4537" y="1825625"/>
            <a:ext cx="5039263" cy="279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264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the Flow and Questions.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Pause: </a:t>
            </a:r>
          </a:p>
          <a:p>
            <a:pPr lvl="1"/>
            <a:r>
              <a:rPr lang="en-GB" dirty="0"/>
              <a:t>5 second pause. </a:t>
            </a:r>
          </a:p>
          <a:p>
            <a:pPr lvl="1"/>
            <a:r>
              <a:rPr lang="en-GB" dirty="0"/>
              <a:t>Don’t rush into questions.</a:t>
            </a:r>
          </a:p>
          <a:p>
            <a:pPr lvl="1"/>
            <a:endParaRPr lang="en-GB" dirty="0"/>
          </a:p>
          <a:p>
            <a:r>
              <a:rPr lang="en-GB" dirty="0"/>
              <a:t>Probes: </a:t>
            </a:r>
          </a:p>
          <a:p>
            <a:pPr lvl="1"/>
            <a:r>
              <a:rPr lang="en-GB" dirty="0"/>
              <a:t>To obtain further information or clarification. </a:t>
            </a:r>
          </a:p>
          <a:p>
            <a:pPr lvl="1"/>
            <a:r>
              <a:rPr lang="en-GB" dirty="0"/>
              <a:t>To encourage differing viewpoints.</a:t>
            </a:r>
          </a:p>
          <a:p>
            <a:endParaRPr lang="en-GB" dirty="0"/>
          </a:p>
          <a:p>
            <a:r>
              <a:rPr lang="en-GB" dirty="0"/>
              <a:t>Be prepared to answer or postpone answering.</a:t>
            </a:r>
          </a:p>
          <a:p>
            <a:pPr lvl="1"/>
            <a:r>
              <a:rPr lang="en-GB" dirty="0"/>
              <a:t> Frequently asked question: “Can we get a copy of the report?” (So know the answer, and do not give a promise that you can not keep.)</a:t>
            </a:r>
          </a:p>
        </p:txBody>
      </p:sp>
    </p:spTree>
    <p:extLst>
      <p:ext uri="{BB962C8B-B14F-4D97-AF65-F5344CB8AC3E}">
        <p14:creationId xmlns:p14="http://schemas.microsoft.com/office/powerpoint/2010/main" val="7977862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Researcher / Facilitator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Crucial to the success of a focus group. </a:t>
            </a:r>
          </a:p>
          <a:p>
            <a:r>
              <a:rPr lang="en-GB" dirty="0"/>
              <a:t>Skills include: </a:t>
            </a:r>
          </a:p>
          <a:p>
            <a:pPr lvl="1"/>
            <a:r>
              <a:rPr lang="en-GB" dirty="0"/>
              <a:t>Background knowledge of topic. </a:t>
            </a:r>
          </a:p>
          <a:p>
            <a:pPr lvl="1"/>
            <a:r>
              <a:rPr lang="en-GB" dirty="0"/>
              <a:t>Sensitive/respect for participants’ opinions. </a:t>
            </a:r>
          </a:p>
          <a:p>
            <a:pPr lvl="1"/>
            <a:r>
              <a:rPr lang="en-GB" dirty="0"/>
              <a:t>Can interpret verbal and non-verbal responses. </a:t>
            </a:r>
          </a:p>
          <a:p>
            <a:pPr lvl="1"/>
            <a:r>
              <a:rPr lang="en-GB" dirty="0"/>
              <a:t>Good listener, can manage lively group discussion.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798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Facilitator / Researcher – Skills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Facilitators (and note takers). </a:t>
            </a:r>
          </a:p>
          <a:p>
            <a:pPr lvl="1"/>
            <a:r>
              <a:rPr lang="en-GB" dirty="0"/>
              <a:t>Needs to have an very good understanding of the topic area in advance. </a:t>
            </a:r>
          </a:p>
          <a:p>
            <a:pPr lvl="1"/>
            <a:r>
              <a:rPr lang="en-GB" dirty="0"/>
              <a:t>Basics of FGD methodology. </a:t>
            </a:r>
          </a:p>
          <a:p>
            <a:pPr lvl="1"/>
            <a:r>
              <a:rPr lang="en-GB" dirty="0"/>
              <a:t>Exercises / Icebreakers. </a:t>
            </a:r>
          </a:p>
          <a:p>
            <a:pPr lvl="1"/>
            <a:r>
              <a:rPr lang="en-GB" dirty="0"/>
              <a:t>Familiarize with facilitation guide. </a:t>
            </a:r>
          </a:p>
          <a:p>
            <a:pPr lvl="1"/>
            <a:r>
              <a:rPr lang="en-GB" dirty="0"/>
              <a:t>Conduct actual focus groups.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Refresh skills from time to time. </a:t>
            </a:r>
          </a:p>
          <a:p>
            <a:r>
              <a:rPr lang="en-GB" dirty="0"/>
              <a:t>Feedback (revise questions/facilitator guide). </a:t>
            </a:r>
          </a:p>
          <a:p>
            <a:r>
              <a:rPr lang="en-GB" dirty="0"/>
              <a:t>After action review after each FGDs.</a:t>
            </a:r>
          </a:p>
        </p:txBody>
      </p:sp>
    </p:spTree>
    <p:extLst>
      <p:ext uri="{BB962C8B-B14F-4D97-AF65-F5344CB8AC3E}">
        <p14:creationId xmlns:p14="http://schemas.microsoft.com/office/powerpoint/2010/main" val="644014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 for a Focus Group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Venue set up, refreshments available. </a:t>
            </a:r>
          </a:p>
          <a:p>
            <a:r>
              <a:rPr lang="en-GB" dirty="0"/>
              <a:t>List of participants, name tags (identifiers). </a:t>
            </a:r>
          </a:p>
          <a:p>
            <a:r>
              <a:rPr lang="en-GB" dirty="0"/>
              <a:t>Recording equipment set up (spare batteries). </a:t>
            </a:r>
          </a:p>
          <a:p>
            <a:r>
              <a:rPr lang="en-GB" dirty="0"/>
              <a:t>Flip chart set up, markers (if needed). </a:t>
            </a:r>
          </a:p>
          <a:p>
            <a:r>
              <a:rPr lang="en-GB" dirty="0"/>
              <a:t>Notepad for note taker, pencils. </a:t>
            </a:r>
          </a:p>
          <a:p>
            <a:r>
              <a:rPr lang="en-GB" dirty="0"/>
              <a:t>Facilitator guide. </a:t>
            </a:r>
          </a:p>
          <a:p>
            <a:r>
              <a:rPr lang="en-GB" dirty="0"/>
              <a:t>Watch/clock/phone. </a:t>
            </a:r>
          </a:p>
          <a:p>
            <a:endParaRPr lang="en-GB" dirty="0"/>
          </a:p>
          <a:p>
            <a:r>
              <a:rPr lang="en-GB" dirty="0"/>
              <a:t>Afterwards: label notes, recording materials.</a:t>
            </a:r>
          </a:p>
        </p:txBody>
      </p:sp>
    </p:spTree>
    <p:extLst>
      <p:ext uri="{BB962C8B-B14F-4D97-AF65-F5344CB8AC3E}">
        <p14:creationId xmlns:p14="http://schemas.microsoft.com/office/powerpoint/2010/main" val="18531003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Summary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/>
              <a:t>Focus groups can be very good for generating discussion/debate about your research questions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Main Adv – “more than the sum of its parts” – the added value that comes from debate/discussion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Potential pitfalls – power, voice and group speak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Need skillful moderator to minimise these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  <a:p>
            <a:pPr eaLnBrk="1" hangingPunct="1">
              <a:lnSpc>
                <a:spcPct val="80000"/>
              </a:lnSpc>
            </a:pPr>
            <a:r>
              <a:rPr lang="en-US" altLang="en-US"/>
              <a:t>If thinking about using focus groups – make an informed choice based on your RESEARCH QUESTION, rather than because they seem to be fashionable in research!!!</a:t>
            </a:r>
          </a:p>
          <a:p>
            <a:pPr eaLnBrk="1" hangingPunct="1">
              <a:lnSpc>
                <a:spcPct val="80000"/>
              </a:lnSpc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99435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Afternoon session. </a:t>
            </a:r>
          </a:p>
          <a:p>
            <a:endParaRPr lang="en-GB" dirty="0"/>
          </a:p>
          <a:p>
            <a:r>
              <a:rPr lang="en-GB" dirty="0"/>
              <a:t>Prepare and plan a mini focus group session. </a:t>
            </a:r>
          </a:p>
          <a:p>
            <a:endParaRPr lang="en-GB" dirty="0"/>
          </a:p>
          <a:p>
            <a:r>
              <a:rPr lang="en-GB" dirty="0"/>
              <a:t>Three questions. </a:t>
            </a:r>
          </a:p>
          <a:p>
            <a:pPr lvl="1"/>
            <a:r>
              <a:rPr lang="en-GB" dirty="0"/>
              <a:t>1) A discussion on compulsory PE in Secondary Education </a:t>
            </a:r>
          </a:p>
          <a:p>
            <a:pPr lvl="1"/>
            <a:r>
              <a:rPr lang="en-GB" dirty="0"/>
              <a:t>2) A discussion on the age of voting in elections. </a:t>
            </a:r>
          </a:p>
          <a:p>
            <a:pPr lvl="1"/>
            <a:r>
              <a:rPr lang="en-GB" dirty="0"/>
              <a:t>3) A discussion on impact of social media on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26469030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only a mini focus group – so I would like to see you all have a go at being the facilitator. Stay in the same group, but work on the questions individually. </a:t>
            </a:r>
          </a:p>
          <a:p>
            <a:endParaRPr lang="en-GB" dirty="0"/>
          </a:p>
          <a:p>
            <a:r>
              <a:rPr lang="en-GB" dirty="0"/>
              <a:t>Vary the questions…. </a:t>
            </a:r>
          </a:p>
        </p:txBody>
      </p:sp>
    </p:spTree>
    <p:extLst>
      <p:ext uri="{BB962C8B-B14F-4D97-AF65-F5344CB8AC3E}">
        <p14:creationId xmlns:p14="http://schemas.microsoft.com/office/powerpoint/2010/main" val="529051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Groups to be confirmed based on attendance.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8310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1626</Words>
  <Application>Microsoft Office PowerPoint</Application>
  <PresentationFormat>Widescreen</PresentationFormat>
  <Paragraphs>196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Century Gothic</vt:lpstr>
      <vt:lpstr>Times New Roman</vt:lpstr>
      <vt:lpstr>Wingdings 3</vt:lpstr>
      <vt:lpstr>Ion Boardroom</vt:lpstr>
      <vt:lpstr>Practicalities of a Focus Group</vt:lpstr>
      <vt:lpstr>Practicalities</vt:lpstr>
      <vt:lpstr>Setting it up</vt:lpstr>
      <vt:lpstr>Running focus group</vt:lpstr>
      <vt:lpstr>Transcribing </vt:lpstr>
      <vt:lpstr>Some Potential Pitfalls</vt:lpstr>
      <vt:lpstr>Starting the Focus Group….. </vt:lpstr>
      <vt:lpstr>Typical Ground Rules. </vt:lpstr>
      <vt:lpstr>Opening Statement…. Example</vt:lpstr>
      <vt:lpstr>Opening Statement…. Example. </vt:lpstr>
      <vt:lpstr>Opening Statement….. Example</vt:lpstr>
      <vt:lpstr>Ice-Breaker. </vt:lpstr>
      <vt:lpstr>Key Questions</vt:lpstr>
      <vt:lpstr>Closure – Wrapping up. </vt:lpstr>
      <vt:lpstr>Tips for Successful Facilitation</vt:lpstr>
      <vt:lpstr>Tips for successful facilitation.</vt:lpstr>
      <vt:lpstr>Tips for successful facilitation.</vt:lpstr>
      <vt:lpstr>Tips for successful facilitation</vt:lpstr>
      <vt:lpstr>Responding to comments</vt:lpstr>
      <vt:lpstr>Maintaining the Flow and Questions.</vt:lpstr>
      <vt:lpstr>The Researcher / Facilitator</vt:lpstr>
      <vt:lpstr>The Facilitator / Researcher – Skills to Consider</vt:lpstr>
      <vt:lpstr>Checklist for a Focus Group</vt:lpstr>
      <vt:lpstr>Summary</vt:lpstr>
      <vt:lpstr>Task…..</vt:lpstr>
      <vt:lpstr>Task</vt:lpstr>
      <vt:lpstr>Groups to be confirmed based on attendance.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Practicalities of a Focus Group</dc:title>
  <dc:creator>Stuart Jones</dc:creator>
  <cp:lastModifiedBy>Stuart Jones</cp:lastModifiedBy>
  <cp:revision>1</cp:revision>
  <dcterms:created xsi:type="dcterms:W3CDTF">2021-12-06T20:49:38Z</dcterms:created>
  <dcterms:modified xsi:type="dcterms:W3CDTF">2021-12-06T20:52:35Z</dcterms:modified>
</cp:coreProperties>
</file>