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BD57D8-0AC9-4069-BA75-164BB96147CF}" v="151" dt="2023-02-28T09:25:49.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KIPLANGAT CHERUIYOT" userId="ba5d9b4d273359db" providerId="Windows Live" clId="Web-{A9BD57D8-0AC9-4069-BA75-164BB96147CF}"/>
    <pc:docChg chg="addSld modSld">
      <pc:chgData name="VINCENT KIPLANGAT CHERUIYOT" userId="ba5d9b4d273359db" providerId="Windows Live" clId="Web-{A9BD57D8-0AC9-4069-BA75-164BB96147CF}" dt="2023-02-28T09:26:16.560" v="174"/>
      <pc:docMkLst>
        <pc:docMk/>
      </pc:docMkLst>
      <pc:sldChg chg="addSp modSp mod setBg">
        <pc:chgData name="VINCENT KIPLANGAT CHERUIYOT" userId="ba5d9b4d273359db" providerId="Windows Live" clId="Web-{A9BD57D8-0AC9-4069-BA75-164BB96147CF}" dt="2023-02-28T09:12:11.444" v="154"/>
        <pc:sldMkLst>
          <pc:docMk/>
          <pc:sldMk cId="109857222" sldId="256"/>
        </pc:sldMkLst>
        <pc:spChg chg="mod">
          <ac:chgData name="VINCENT KIPLANGAT CHERUIYOT" userId="ba5d9b4d273359db" providerId="Windows Live" clId="Web-{A9BD57D8-0AC9-4069-BA75-164BB96147CF}" dt="2023-02-28T09:12:11.444" v="154"/>
          <ac:spMkLst>
            <pc:docMk/>
            <pc:sldMk cId="109857222" sldId="256"/>
            <ac:spMk id="2" creationId="{00000000-0000-0000-0000-000000000000}"/>
          </ac:spMkLst>
        </pc:spChg>
        <pc:spChg chg="mod">
          <ac:chgData name="VINCENT KIPLANGAT CHERUIYOT" userId="ba5d9b4d273359db" providerId="Windows Live" clId="Web-{A9BD57D8-0AC9-4069-BA75-164BB96147CF}" dt="2023-02-28T09:12:11.444" v="154"/>
          <ac:spMkLst>
            <pc:docMk/>
            <pc:sldMk cId="109857222" sldId="256"/>
            <ac:spMk id="3" creationId="{00000000-0000-0000-0000-000000000000}"/>
          </ac:spMkLst>
        </pc:spChg>
        <pc:spChg chg="add">
          <ac:chgData name="VINCENT KIPLANGAT CHERUIYOT" userId="ba5d9b4d273359db" providerId="Windows Live" clId="Web-{A9BD57D8-0AC9-4069-BA75-164BB96147CF}" dt="2023-02-28T09:12:11.444" v="154"/>
          <ac:spMkLst>
            <pc:docMk/>
            <pc:sldMk cId="109857222" sldId="256"/>
            <ac:spMk id="9" creationId="{87CC2527-562A-4F69-B487-4371E5B243E7}"/>
          </ac:spMkLst>
        </pc:spChg>
        <pc:picChg chg="add mod ord">
          <ac:chgData name="VINCENT KIPLANGAT CHERUIYOT" userId="ba5d9b4d273359db" providerId="Windows Live" clId="Web-{A9BD57D8-0AC9-4069-BA75-164BB96147CF}" dt="2023-02-28T09:12:11.444" v="154"/>
          <ac:picMkLst>
            <pc:docMk/>
            <pc:sldMk cId="109857222" sldId="256"/>
            <ac:picMk id="4" creationId="{671849E4-48BA-95A7-5B2F-CAB6EDBDD4DF}"/>
          </ac:picMkLst>
        </pc:picChg>
        <pc:cxnChg chg="add">
          <ac:chgData name="VINCENT KIPLANGAT CHERUIYOT" userId="ba5d9b4d273359db" providerId="Windows Live" clId="Web-{A9BD57D8-0AC9-4069-BA75-164BB96147CF}" dt="2023-02-28T09:12:11.444" v="154"/>
          <ac:cxnSpMkLst>
            <pc:docMk/>
            <pc:sldMk cId="109857222" sldId="256"/>
            <ac:cxnSpMk id="11" creationId="{BCDAEC91-5BCE-4B55-9CC0-43EF94CB734B}"/>
          </ac:cxnSpMkLst>
        </pc:cxnChg>
      </pc:sldChg>
      <pc:sldChg chg="addSp modSp new mod setBg">
        <pc:chgData name="VINCENT KIPLANGAT CHERUIYOT" userId="ba5d9b4d273359db" providerId="Windows Live" clId="Web-{A9BD57D8-0AC9-4069-BA75-164BB96147CF}" dt="2023-02-28T09:12:52.320" v="156"/>
        <pc:sldMkLst>
          <pc:docMk/>
          <pc:sldMk cId="4220398929" sldId="257"/>
        </pc:sldMkLst>
        <pc:spChg chg="mod">
          <ac:chgData name="VINCENT KIPLANGAT CHERUIYOT" userId="ba5d9b4d273359db" providerId="Windows Live" clId="Web-{A9BD57D8-0AC9-4069-BA75-164BB96147CF}" dt="2023-02-28T09:12:52.320" v="156"/>
          <ac:spMkLst>
            <pc:docMk/>
            <pc:sldMk cId="4220398929" sldId="257"/>
            <ac:spMk id="2" creationId="{E013FDA7-1EB9-BCDD-DF68-9A9DA6B7F60D}"/>
          </ac:spMkLst>
        </pc:spChg>
        <pc:spChg chg="mod">
          <ac:chgData name="VINCENT KIPLANGAT CHERUIYOT" userId="ba5d9b4d273359db" providerId="Windows Live" clId="Web-{A9BD57D8-0AC9-4069-BA75-164BB96147CF}" dt="2023-02-28T09:12:52.320" v="156"/>
          <ac:spMkLst>
            <pc:docMk/>
            <pc:sldMk cId="4220398929" sldId="257"/>
            <ac:spMk id="3" creationId="{AABE4BE1-ED46-A44C-A650-9D16B0650152}"/>
          </ac:spMkLst>
        </pc:spChg>
        <pc:spChg chg="add">
          <ac:chgData name="VINCENT KIPLANGAT CHERUIYOT" userId="ba5d9b4d273359db" providerId="Windows Live" clId="Web-{A9BD57D8-0AC9-4069-BA75-164BB96147CF}" dt="2023-02-28T09:12:52.320" v="156"/>
          <ac:spMkLst>
            <pc:docMk/>
            <pc:sldMk cId="4220398929" sldId="257"/>
            <ac:spMk id="9" creationId="{F13C74B1-5B17-4795-BED0-7140497B445A}"/>
          </ac:spMkLst>
        </pc:spChg>
        <pc:spChg chg="add">
          <ac:chgData name="VINCENT KIPLANGAT CHERUIYOT" userId="ba5d9b4d273359db" providerId="Windows Live" clId="Web-{A9BD57D8-0AC9-4069-BA75-164BB96147CF}" dt="2023-02-28T09:12:52.320" v="156"/>
          <ac:spMkLst>
            <pc:docMk/>
            <pc:sldMk cId="4220398929" sldId="257"/>
            <ac:spMk id="11" creationId="{D4974D33-8DC5-464E-8C6D-BE58F0669C17}"/>
          </ac:spMkLst>
        </pc:spChg>
        <pc:picChg chg="add mod">
          <ac:chgData name="VINCENT KIPLANGAT CHERUIYOT" userId="ba5d9b4d273359db" providerId="Windows Live" clId="Web-{A9BD57D8-0AC9-4069-BA75-164BB96147CF}" dt="2023-02-28T09:12:52.320" v="156"/>
          <ac:picMkLst>
            <pc:docMk/>
            <pc:sldMk cId="4220398929" sldId="257"/>
            <ac:picMk id="4" creationId="{5B12C43A-8D2A-C837-B658-33D350DCB284}"/>
          </ac:picMkLst>
        </pc:picChg>
      </pc:sldChg>
      <pc:sldChg chg="addSp modSp new mod setBg modNotes">
        <pc:chgData name="VINCENT KIPLANGAT CHERUIYOT" userId="ba5d9b4d273359db" providerId="Windows Live" clId="Web-{A9BD57D8-0AC9-4069-BA75-164BB96147CF}" dt="2023-02-28T09:15:04.527" v="159"/>
        <pc:sldMkLst>
          <pc:docMk/>
          <pc:sldMk cId="783545429" sldId="258"/>
        </pc:sldMkLst>
        <pc:spChg chg="mod">
          <ac:chgData name="VINCENT KIPLANGAT CHERUIYOT" userId="ba5d9b4d273359db" providerId="Windows Live" clId="Web-{A9BD57D8-0AC9-4069-BA75-164BB96147CF}" dt="2023-02-28T09:15:04.527" v="159"/>
          <ac:spMkLst>
            <pc:docMk/>
            <pc:sldMk cId="783545429" sldId="258"/>
            <ac:spMk id="2" creationId="{32952491-D1EA-E8AB-10AF-5B3E94AAD5B9}"/>
          </ac:spMkLst>
        </pc:spChg>
        <pc:spChg chg="mod">
          <ac:chgData name="VINCENT KIPLANGAT CHERUIYOT" userId="ba5d9b4d273359db" providerId="Windows Live" clId="Web-{A9BD57D8-0AC9-4069-BA75-164BB96147CF}" dt="2023-02-28T09:15:04.527" v="159"/>
          <ac:spMkLst>
            <pc:docMk/>
            <pc:sldMk cId="783545429" sldId="258"/>
            <ac:spMk id="3" creationId="{FD998562-4594-B3FE-C068-E02FAAA3CA8F}"/>
          </ac:spMkLst>
        </pc:spChg>
        <pc:spChg chg="add">
          <ac:chgData name="VINCENT KIPLANGAT CHERUIYOT" userId="ba5d9b4d273359db" providerId="Windows Live" clId="Web-{A9BD57D8-0AC9-4069-BA75-164BB96147CF}" dt="2023-02-28T09:15:04.527" v="159"/>
          <ac:spMkLst>
            <pc:docMk/>
            <pc:sldMk cId="783545429" sldId="258"/>
            <ac:spMk id="9" creationId="{F13C74B1-5B17-4795-BED0-7140497B445A}"/>
          </ac:spMkLst>
        </pc:spChg>
        <pc:spChg chg="add">
          <ac:chgData name="VINCENT KIPLANGAT CHERUIYOT" userId="ba5d9b4d273359db" providerId="Windows Live" clId="Web-{A9BD57D8-0AC9-4069-BA75-164BB96147CF}" dt="2023-02-28T09:15:04.527" v="159"/>
          <ac:spMkLst>
            <pc:docMk/>
            <pc:sldMk cId="783545429" sldId="258"/>
            <ac:spMk id="11" creationId="{D4974D33-8DC5-464E-8C6D-BE58F0669C17}"/>
          </ac:spMkLst>
        </pc:spChg>
        <pc:picChg chg="add mod">
          <ac:chgData name="VINCENT KIPLANGAT CHERUIYOT" userId="ba5d9b4d273359db" providerId="Windows Live" clId="Web-{A9BD57D8-0AC9-4069-BA75-164BB96147CF}" dt="2023-02-28T09:15:04.527" v="159"/>
          <ac:picMkLst>
            <pc:docMk/>
            <pc:sldMk cId="783545429" sldId="258"/>
            <ac:picMk id="4" creationId="{286CC8A3-C88E-9194-9984-5E483E0BB722}"/>
          </ac:picMkLst>
        </pc:picChg>
      </pc:sldChg>
      <pc:sldChg chg="addSp modSp new mod setBg modNotes">
        <pc:chgData name="VINCENT KIPLANGAT CHERUIYOT" userId="ba5d9b4d273359db" providerId="Windows Live" clId="Web-{A9BD57D8-0AC9-4069-BA75-164BB96147CF}" dt="2023-02-28T09:16:44.326" v="161"/>
        <pc:sldMkLst>
          <pc:docMk/>
          <pc:sldMk cId="2956711066" sldId="259"/>
        </pc:sldMkLst>
        <pc:spChg chg="mod">
          <ac:chgData name="VINCENT KIPLANGAT CHERUIYOT" userId="ba5d9b4d273359db" providerId="Windows Live" clId="Web-{A9BD57D8-0AC9-4069-BA75-164BB96147CF}" dt="2023-02-28T09:16:44.326" v="161"/>
          <ac:spMkLst>
            <pc:docMk/>
            <pc:sldMk cId="2956711066" sldId="259"/>
            <ac:spMk id="2" creationId="{31210D11-EE05-F818-3539-AA504B2744FC}"/>
          </ac:spMkLst>
        </pc:spChg>
        <pc:spChg chg="mod">
          <ac:chgData name="VINCENT KIPLANGAT CHERUIYOT" userId="ba5d9b4d273359db" providerId="Windows Live" clId="Web-{A9BD57D8-0AC9-4069-BA75-164BB96147CF}" dt="2023-02-28T09:16:44.326" v="161"/>
          <ac:spMkLst>
            <pc:docMk/>
            <pc:sldMk cId="2956711066" sldId="259"/>
            <ac:spMk id="3" creationId="{46C6F4D9-E855-3332-F0A9-9D196F48C85E}"/>
          </ac:spMkLst>
        </pc:spChg>
        <pc:spChg chg="add">
          <ac:chgData name="VINCENT KIPLANGAT CHERUIYOT" userId="ba5d9b4d273359db" providerId="Windows Live" clId="Web-{A9BD57D8-0AC9-4069-BA75-164BB96147CF}" dt="2023-02-28T09:16:44.326" v="161"/>
          <ac:spMkLst>
            <pc:docMk/>
            <pc:sldMk cId="2956711066" sldId="259"/>
            <ac:spMk id="9" creationId="{D009D6D5-DAC2-4A8B-A17A-E206B9012D09}"/>
          </ac:spMkLst>
        </pc:spChg>
        <pc:picChg chg="add mod">
          <ac:chgData name="VINCENT KIPLANGAT CHERUIYOT" userId="ba5d9b4d273359db" providerId="Windows Live" clId="Web-{A9BD57D8-0AC9-4069-BA75-164BB96147CF}" dt="2023-02-28T09:16:44.326" v="161"/>
          <ac:picMkLst>
            <pc:docMk/>
            <pc:sldMk cId="2956711066" sldId="259"/>
            <ac:picMk id="4" creationId="{8BA41493-6B1A-4240-DB64-5F13AB758457}"/>
          </ac:picMkLst>
        </pc:picChg>
      </pc:sldChg>
      <pc:sldChg chg="addSp modSp new mod setBg">
        <pc:chgData name="VINCENT KIPLANGAT CHERUIYOT" userId="ba5d9b4d273359db" providerId="Windows Live" clId="Web-{A9BD57D8-0AC9-4069-BA75-164BB96147CF}" dt="2023-02-28T09:18:36.486" v="163"/>
        <pc:sldMkLst>
          <pc:docMk/>
          <pc:sldMk cId="848776910" sldId="260"/>
        </pc:sldMkLst>
        <pc:spChg chg="mod">
          <ac:chgData name="VINCENT KIPLANGAT CHERUIYOT" userId="ba5d9b4d273359db" providerId="Windows Live" clId="Web-{A9BD57D8-0AC9-4069-BA75-164BB96147CF}" dt="2023-02-28T09:18:36.486" v="163"/>
          <ac:spMkLst>
            <pc:docMk/>
            <pc:sldMk cId="848776910" sldId="260"/>
            <ac:spMk id="2" creationId="{93D38FE5-78E1-A4A7-B8BE-266136F68B1C}"/>
          </ac:spMkLst>
        </pc:spChg>
        <pc:spChg chg="mod">
          <ac:chgData name="VINCENT KIPLANGAT CHERUIYOT" userId="ba5d9b4d273359db" providerId="Windows Live" clId="Web-{A9BD57D8-0AC9-4069-BA75-164BB96147CF}" dt="2023-02-28T09:18:36.486" v="163"/>
          <ac:spMkLst>
            <pc:docMk/>
            <pc:sldMk cId="848776910" sldId="260"/>
            <ac:spMk id="3" creationId="{778AA9E1-6AA7-8B62-46E3-64079F6AE6A4}"/>
          </ac:spMkLst>
        </pc:spChg>
        <pc:spChg chg="add">
          <ac:chgData name="VINCENT KIPLANGAT CHERUIYOT" userId="ba5d9b4d273359db" providerId="Windows Live" clId="Web-{A9BD57D8-0AC9-4069-BA75-164BB96147CF}" dt="2023-02-28T09:18:36.486" v="163"/>
          <ac:spMkLst>
            <pc:docMk/>
            <pc:sldMk cId="848776910" sldId="260"/>
            <ac:spMk id="9" creationId="{F13C74B1-5B17-4795-BED0-7140497B445A}"/>
          </ac:spMkLst>
        </pc:spChg>
        <pc:spChg chg="add">
          <ac:chgData name="VINCENT KIPLANGAT CHERUIYOT" userId="ba5d9b4d273359db" providerId="Windows Live" clId="Web-{A9BD57D8-0AC9-4069-BA75-164BB96147CF}" dt="2023-02-28T09:18:36.486" v="163"/>
          <ac:spMkLst>
            <pc:docMk/>
            <pc:sldMk cId="848776910" sldId="260"/>
            <ac:spMk id="11" creationId="{D4974D33-8DC5-464E-8C6D-BE58F0669C17}"/>
          </ac:spMkLst>
        </pc:spChg>
        <pc:picChg chg="add mod">
          <ac:chgData name="VINCENT KIPLANGAT CHERUIYOT" userId="ba5d9b4d273359db" providerId="Windows Live" clId="Web-{A9BD57D8-0AC9-4069-BA75-164BB96147CF}" dt="2023-02-28T09:18:36.486" v="163"/>
          <ac:picMkLst>
            <pc:docMk/>
            <pc:sldMk cId="848776910" sldId="260"/>
            <ac:picMk id="4" creationId="{51B4ADD1-720D-B898-DB7E-DD21710CDE08}"/>
          </ac:picMkLst>
        </pc:picChg>
      </pc:sldChg>
      <pc:sldChg chg="addSp delSp modSp new mod setBg">
        <pc:chgData name="VINCENT KIPLANGAT CHERUIYOT" userId="ba5d9b4d273359db" providerId="Windows Live" clId="Web-{A9BD57D8-0AC9-4069-BA75-164BB96147CF}" dt="2023-02-28T09:23:22.306" v="167"/>
        <pc:sldMkLst>
          <pc:docMk/>
          <pc:sldMk cId="178026098" sldId="261"/>
        </pc:sldMkLst>
        <pc:spChg chg="mod">
          <ac:chgData name="VINCENT KIPLANGAT CHERUIYOT" userId="ba5d9b4d273359db" providerId="Windows Live" clId="Web-{A9BD57D8-0AC9-4069-BA75-164BB96147CF}" dt="2023-02-28T09:23:22.306" v="167"/>
          <ac:spMkLst>
            <pc:docMk/>
            <pc:sldMk cId="178026098" sldId="261"/>
            <ac:spMk id="2" creationId="{E8259D78-B676-FC4D-7C2A-3FAE409A2446}"/>
          </ac:spMkLst>
        </pc:spChg>
        <pc:spChg chg="mod">
          <ac:chgData name="VINCENT KIPLANGAT CHERUIYOT" userId="ba5d9b4d273359db" providerId="Windows Live" clId="Web-{A9BD57D8-0AC9-4069-BA75-164BB96147CF}" dt="2023-02-28T09:23:22.306" v="167"/>
          <ac:spMkLst>
            <pc:docMk/>
            <pc:sldMk cId="178026098" sldId="261"/>
            <ac:spMk id="3" creationId="{FF15BF42-ABA5-E877-EB2B-EF934B290D38}"/>
          </ac:spMkLst>
        </pc:spChg>
        <pc:spChg chg="add del">
          <ac:chgData name="VINCENT KIPLANGAT CHERUIYOT" userId="ba5d9b4d273359db" providerId="Windows Live" clId="Web-{A9BD57D8-0AC9-4069-BA75-164BB96147CF}" dt="2023-02-28T09:23:22.306" v="166"/>
          <ac:spMkLst>
            <pc:docMk/>
            <pc:sldMk cId="178026098" sldId="261"/>
            <ac:spMk id="9" creationId="{04812C46-200A-4DEB-A05E-3ED6C68C2387}"/>
          </ac:spMkLst>
        </pc:spChg>
        <pc:spChg chg="add del">
          <ac:chgData name="VINCENT KIPLANGAT CHERUIYOT" userId="ba5d9b4d273359db" providerId="Windows Live" clId="Web-{A9BD57D8-0AC9-4069-BA75-164BB96147CF}" dt="2023-02-28T09:23:22.306" v="166"/>
          <ac:spMkLst>
            <pc:docMk/>
            <pc:sldMk cId="178026098" sldId="261"/>
            <ac:spMk id="11" creationId="{D1EA859B-E555-4109-94F3-6700E046E008}"/>
          </ac:spMkLst>
        </pc:spChg>
        <pc:spChg chg="add">
          <ac:chgData name="VINCENT KIPLANGAT CHERUIYOT" userId="ba5d9b4d273359db" providerId="Windows Live" clId="Web-{A9BD57D8-0AC9-4069-BA75-164BB96147CF}" dt="2023-02-28T09:23:22.306" v="167"/>
          <ac:spMkLst>
            <pc:docMk/>
            <pc:sldMk cId="178026098" sldId="261"/>
            <ac:spMk id="13" creationId="{3CD9DF72-87A3-404E-A828-84CBF11A8303}"/>
          </ac:spMkLst>
        </pc:spChg>
        <pc:picChg chg="add mod ord">
          <ac:chgData name="VINCENT KIPLANGAT CHERUIYOT" userId="ba5d9b4d273359db" providerId="Windows Live" clId="Web-{A9BD57D8-0AC9-4069-BA75-164BB96147CF}" dt="2023-02-28T09:23:22.306" v="167"/>
          <ac:picMkLst>
            <pc:docMk/>
            <pc:sldMk cId="178026098" sldId="261"/>
            <ac:picMk id="4" creationId="{3084A851-D167-1282-5B19-F3C7A42DED35}"/>
          </ac:picMkLst>
        </pc:picChg>
        <pc:cxnChg chg="add">
          <ac:chgData name="VINCENT KIPLANGAT CHERUIYOT" userId="ba5d9b4d273359db" providerId="Windows Live" clId="Web-{A9BD57D8-0AC9-4069-BA75-164BB96147CF}" dt="2023-02-28T09:23:22.306" v="167"/>
          <ac:cxnSpMkLst>
            <pc:docMk/>
            <pc:sldMk cId="178026098" sldId="261"/>
            <ac:cxnSpMk id="14" creationId="{20E3A342-4D61-4E3F-AF90-1AB42AEB96CC}"/>
          </ac:cxnSpMkLst>
        </pc:cxnChg>
      </pc:sldChg>
      <pc:sldChg chg="addSp modSp new mod setBg setClrOvrMap">
        <pc:chgData name="VINCENT KIPLANGAT CHERUIYOT" userId="ba5d9b4d273359db" providerId="Windows Live" clId="Web-{A9BD57D8-0AC9-4069-BA75-164BB96147CF}" dt="2023-02-28T09:24:05.260" v="169"/>
        <pc:sldMkLst>
          <pc:docMk/>
          <pc:sldMk cId="4077787848" sldId="262"/>
        </pc:sldMkLst>
        <pc:spChg chg="mod">
          <ac:chgData name="VINCENT KIPLANGAT CHERUIYOT" userId="ba5d9b4d273359db" providerId="Windows Live" clId="Web-{A9BD57D8-0AC9-4069-BA75-164BB96147CF}" dt="2023-02-28T09:24:05.260" v="169"/>
          <ac:spMkLst>
            <pc:docMk/>
            <pc:sldMk cId="4077787848" sldId="262"/>
            <ac:spMk id="2" creationId="{879B2205-8B8D-6499-364C-5AD4955FD160}"/>
          </ac:spMkLst>
        </pc:spChg>
        <pc:spChg chg="mod">
          <ac:chgData name="VINCENT KIPLANGAT CHERUIYOT" userId="ba5d9b4d273359db" providerId="Windows Live" clId="Web-{A9BD57D8-0AC9-4069-BA75-164BB96147CF}" dt="2023-02-28T09:24:05.260" v="169"/>
          <ac:spMkLst>
            <pc:docMk/>
            <pc:sldMk cId="4077787848" sldId="262"/>
            <ac:spMk id="3" creationId="{2A905334-55AB-676D-BCC6-D310BFBD1F4E}"/>
          </ac:spMkLst>
        </pc:spChg>
        <pc:spChg chg="add">
          <ac:chgData name="VINCENT KIPLANGAT CHERUIYOT" userId="ba5d9b4d273359db" providerId="Windows Live" clId="Web-{A9BD57D8-0AC9-4069-BA75-164BB96147CF}" dt="2023-02-28T09:24:05.260" v="169"/>
          <ac:spMkLst>
            <pc:docMk/>
            <pc:sldMk cId="4077787848" sldId="262"/>
            <ac:spMk id="9" creationId="{C5E6CFF1-2F42-4E10-9A97-F116F46F53FE}"/>
          </ac:spMkLst>
        </pc:spChg>
        <pc:picChg chg="add mod ord">
          <ac:chgData name="VINCENT KIPLANGAT CHERUIYOT" userId="ba5d9b4d273359db" providerId="Windows Live" clId="Web-{A9BD57D8-0AC9-4069-BA75-164BB96147CF}" dt="2023-02-28T09:24:05.260" v="169"/>
          <ac:picMkLst>
            <pc:docMk/>
            <pc:sldMk cId="4077787848" sldId="262"/>
            <ac:picMk id="4" creationId="{5FFB9798-3C76-9FEF-1A09-C044AD9AA91E}"/>
          </ac:picMkLst>
        </pc:picChg>
        <pc:cxnChg chg="add">
          <ac:chgData name="VINCENT KIPLANGAT CHERUIYOT" userId="ba5d9b4d273359db" providerId="Windows Live" clId="Web-{A9BD57D8-0AC9-4069-BA75-164BB96147CF}" dt="2023-02-28T09:24:05.260" v="169"/>
          <ac:cxnSpMkLst>
            <pc:docMk/>
            <pc:sldMk cId="4077787848" sldId="262"/>
            <ac:cxnSpMk id="11" creationId="{96A8629B-8289-498B-939B-1CA0C106182C}"/>
          </ac:cxnSpMkLst>
        </pc:cxnChg>
      </pc:sldChg>
      <pc:sldChg chg="addSp modSp new mod setBg setClrOvrMap">
        <pc:chgData name="VINCENT KIPLANGAT CHERUIYOT" userId="ba5d9b4d273359db" providerId="Windows Live" clId="Web-{A9BD57D8-0AC9-4069-BA75-164BB96147CF}" dt="2023-02-28T09:25:01.871" v="171"/>
        <pc:sldMkLst>
          <pc:docMk/>
          <pc:sldMk cId="2298430427" sldId="263"/>
        </pc:sldMkLst>
        <pc:spChg chg="mod">
          <ac:chgData name="VINCENT KIPLANGAT CHERUIYOT" userId="ba5d9b4d273359db" providerId="Windows Live" clId="Web-{A9BD57D8-0AC9-4069-BA75-164BB96147CF}" dt="2023-02-28T09:25:01.871" v="171"/>
          <ac:spMkLst>
            <pc:docMk/>
            <pc:sldMk cId="2298430427" sldId="263"/>
            <ac:spMk id="2" creationId="{F2CCD473-2964-1E05-EBEC-C94518DB3E06}"/>
          </ac:spMkLst>
        </pc:spChg>
        <pc:spChg chg="mod ord">
          <ac:chgData name="VINCENT KIPLANGAT CHERUIYOT" userId="ba5d9b4d273359db" providerId="Windows Live" clId="Web-{A9BD57D8-0AC9-4069-BA75-164BB96147CF}" dt="2023-02-28T09:25:01.871" v="171"/>
          <ac:spMkLst>
            <pc:docMk/>
            <pc:sldMk cId="2298430427" sldId="263"/>
            <ac:spMk id="3" creationId="{1EF9A95E-FD0F-7BC1-A9BB-DC118FDF9FE3}"/>
          </ac:spMkLst>
        </pc:spChg>
        <pc:spChg chg="add">
          <ac:chgData name="VINCENT KIPLANGAT CHERUIYOT" userId="ba5d9b4d273359db" providerId="Windows Live" clId="Web-{A9BD57D8-0AC9-4069-BA75-164BB96147CF}" dt="2023-02-28T09:25:01.871" v="171"/>
          <ac:spMkLst>
            <pc:docMk/>
            <pc:sldMk cId="2298430427" sldId="263"/>
            <ac:spMk id="9" creationId="{357DD0D3-F869-46D0-944C-6EC60E19E351}"/>
          </ac:spMkLst>
        </pc:spChg>
        <pc:picChg chg="add mod">
          <ac:chgData name="VINCENT KIPLANGAT CHERUIYOT" userId="ba5d9b4d273359db" providerId="Windows Live" clId="Web-{A9BD57D8-0AC9-4069-BA75-164BB96147CF}" dt="2023-02-28T09:25:01.871" v="171"/>
          <ac:picMkLst>
            <pc:docMk/>
            <pc:sldMk cId="2298430427" sldId="263"/>
            <ac:picMk id="4" creationId="{2D59F507-4756-A86F-7671-BE19CB397DE1}"/>
          </ac:picMkLst>
        </pc:picChg>
      </pc:sldChg>
      <pc:sldChg chg="addSp modSp new mod setBg setClrOvrMap">
        <pc:chgData name="VINCENT KIPLANGAT CHERUIYOT" userId="ba5d9b4d273359db" providerId="Windows Live" clId="Web-{A9BD57D8-0AC9-4069-BA75-164BB96147CF}" dt="2023-02-28T09:26:00.607" v="173"/>
        <pc:sldMkLst>
          <pc:docMk/>
          <pc:sldMk cId="629463320" sldId="264"/>
        </pc:sldMkLst>
        <pc:spChg chg="mod">
          <ac:chgData name="VINCENT KIPLANGAT CHERUIYOT" userId="ba5d9b4d273359db" providerId="Windows Live" clId="Web-{A9BD57D8-0AC9-4069-BA75-164BB96147CF}" dt="2023-02-28T09:26:00.607" v="173"/>
          <ac:spMkLst>
            <pc:docMk/>
            <pc:sldMk cId="629463320" sldId="264"/>
            <ac:spMk id="2" creationId="{4D9CE4B5-3D6C-6280-1842-CDA07E6D481E}"/>
          </ac:spMkLst>
        </pc:spChg>
        <pc:spChg chg="mod">
          <ac:chgData name="VINCENT KIPLANGAT CHERUIYOT" userId="ba5d9b4d273359db" providerId="Windows Live" clId="Web-{A9BD57D8-0AC9-4069-BA75-164BB96147CF}" dt="2023-02-28T09:26:00.607" v="173"/>
          <ac:spMkLst>
            <pc:docMk/>
            <pc:sldMk cId="629463320" sldId="264"/>
            <ac:spMk id="3" creationId="{200F3835-09F7-B1DC-D503-578C6FF02B21}"/>
          </ac:spMkLst>
        </pc:spChg>
        <pc:spChg chg="add">
          <ac:chgData name="VINCENT KIPLANGAT CHERUIYOT" userId="ba5d9b4d273359db" providerId="Windows Live" clId="Web-{A9BD57D8-0AC9-4069-BA75-164BB96147CF}" dt="2023-02-28T09:26:00.607" v="173"/>
          <ac:spMkLst>
            <pc:docMk/>
            <pc:sldMk cId="629463320" sldId="264"/>
            <ac:spMk id="9" creationId="{CF62D2A7-8207-488C-9F46-316BA81A16C8}"/>
          </ac:spMkLst>
        </pc:spChg>
        <pc:spChg chg="add">
          <ac:chgData name="VINCENT KIPLANGAT CHERUIYOT" userId="ba5d9b4d273359db" providerId="Windows Live" clId="Web-{A9BD57D8-0AC9-4069-BA75-164BB96147CF}" dt="2023-02-28T09:26:00.607" v="173"/>
          <ac:spMkLst>
            <pc:docMk/>
            <pc:sldMk cId="629463320" sldId="264"/>
            <ac:spMk id="11" creationId="{52AC6D7F-F068-4E11-BB06-F601D89BB980}"/>
          </ac:spMkLst>
        </pc:spChg>
        <pc:picChg chg="add mod">
          <ac:chgData name="VINCENT KIPLANGAT CHERUIYOT" userId="ba5d9b4d273359db" providerId="Windows Live" clId="Web-{A9BD57D8-0AC9-4069-BA75-164BB96147CF}" dt="2023-02-28T09:26:00.607" v="173"/>
          <ac:picMkLst>
            <pc:docMk/>
            <pc:sldMk cId="629463320" sldId="264"/>
            <ac:picMk id="4" creationId="{F22F2077-718F-726E-6CFB-54460E2EB09B}"/>
          </ac:picMkLst>
        </pc:picChg>
      </pc:sldChg>
      <pc:sldChg chg="addSp modSp new mod setBg">
        <pc:chgData name="VINCENT KIPLANGAT CHERUIYOT" userId="ba5d9b4d273359db" providerId="Windows Live" clId="Web-{A9BD57D8-0AC9-4069-BA75-164BB96147CF}" dt="2023-02-28T09:26:16.560" v="174"/>
        <pc:sldMkLst>
          <pc:docMk/>
          <pc:sldMk cId="58384681" sldId="265"/>
        </pc:sldMkLst>
        <pc:spChg chg="mod">
          <ac:chgData name="VINCENT KIPLANGAT CHERUIYOT" userId="ba5d9b4d273359db" providerId="Windows Live" clId="Web-{A9BD57D8-0AC9-4069-BA75-164BB96147CF}" dt="2023-02-28T09:26:16.560" v="174"/>
          <ac:spMkLst>
            <pc:docMk/>
            <pc:sldMk cId="58384681" sldId="265"/>
            <ac:spMk id="2" creationId="{A9B9B3B9-3AB3-D5FE-32D6-86BBCDA4DF56}"/>
          </ac:spMkLst>
        </pc:spChg>
        <pc:spChg chg="mod">
          <ac:chgData name="VINCENT KIPLANGAT CHERUIYOT" userId="ba5d9b4d273359db" providerId="Windows Live" clId="Web-{A9BD57D8-0AC9-4069-BA75-164BB96147CF}" dt="2023-02-28T09:26:16.560" v="174"/>
          <ac:spMkLst>
            <pc:docMk/>
            <pc:sldMk cId="58384681" sldId="265"/>
            <ac:spMk id="3" creationId="{89EB855A-AC35-B617-5843-F513408CD1B0}"/>
          </ac:spMkLst>
        </pc:spChg>
        <pc:spChg chg="add">
          <ac:chgData name="VINCENT KIPLANGAT CHERUIYOT" userId="ba5d9b4d273359db" providerId="Windows Live" clId="Web-{A9BD57D8-0AC9-4069-BA75-164BB96147CF}" dt="2023-02-28T09:26:16.560" v="174"/>
          <ac:spMkLst>
            <pc:docMk/>
            <pc:sldMk cId="58384681" sldId="265"/>
            <ac:spMk id="8" creationId="{5A0118C5-4F8D-4CF4-BADD-53FEACC6C42A}"/>
          </ac:spMkLst>
        </pc:spChg>
        <pc:spChg chg="add">
          <ac:chgData name="VINCENT KIPLANGAT CHERUIYOT" userId="ba5d9b4d273359db" providerId="Windows Live" clId="Web-{A9BD57D8-0AC9-4069-BA75-164BB96147CF}" dt="2023-02-28T09:26:16.560" v="174"/>
          <ac:spMkLst>
            <pc:docMk/>
            <pc:sldMk cId="58384681" sldId="265"/>
            <ac:spMk id="10" creationId="{4E0A5C5C-2A95-428E-9F6A-0D29EBD57C9F}"/>
          </ac:spMkLst>
        </pc:spChg>
        <pc:spChg chg="add">
          <ac:chgData name="VINCENT KIPLANGAT CHERUIYOT" userId="ba5d9b4d273359db" providerId="Windows Live" clId="Web-{A9BD57D8-0AC9-4069-BA75-164BB96147CF}" dt="2023-02-28T09:26:16.560" v="174"/>
          <ac:spMkLst>
            <pc:docMk/>
            <pc:sldMk cId="58384681" sldId="265"/>
            <ac:spMk id="12" creationId="{1056F38F-7C4E-461D-8709-7D0024AE1F79}"/>
          </ac:spMkLst>
        </pc:spChg>
        <pc:spChg chg="add">
          <ac:chgData name="VINCENT KIPLANGAT CHERUIYOT" userId="ba5d9b4d273359db" providerId="Windows Live" clId="Web-{A9BD57D8-0AC9-4069-BA75-164BB96147CF}" dt="2023-02-28T09:26:16.560" v="174"/>
          <ac:spMkLst>
            <pc:docMk/>
            <pc:sldMk cId="58384681" sldId="265"/>
            <ac:spMk id="14" creationId="{C7278469-3C3C-49CE-AEEE-E176A4900B78}"/>
          </ac:spMkLst>
        </pc:spChg>
        <pc:spChg chg="add">
          <ac:chgData name="VINCENT KIPLANGAT CHERUIYOT" userId="ba5d9b4d273359db" providerId="Windows Live" clId="Web-{A9BD57D8-0AC9-4069-BA75-164BB96147CF}" dt="2023-02-28T09:26:16.560" v="174"/>
          <ac:spMkLst>
            <pc:docMk/>
            <pc:sldMk cId="58384681" sldId="265"/>
            <ac:spMk id="20" creationId="{4C6598AB-1C17-4D54-951C-A082D94ACB7A}"/>
          </ac:spMkLst>
        </pc:spChg>
        <pc:spChg chg="add">
          <ac:chgData name="VINCENT KIPLANGAT CHERUIYOT" userId="ba5d9b4d273359db" providerId="Windows Live" clId="Web-{A9BD57D8-0AC9-4069-BA75-164BB96147CF}" dt="2023-02-28T09:26:16.560" v="174"/>
          <ac:spMkLst>
            <pc:docMk/>
            <pc:sldMk cId="58384681" sldId="265"/>
            <ac:spMk id="22" creationId="{C83B66D7-137D-4AC1-B172-53D60F08BEB5}"/>
          </ac:spMkLst>
        </pc:spChg>
        <pc:spChg chg="add">
          <ac:chgData name="VINCENT KIPLANGAT CHERUIYOT" userId="ba5d9b4d273359db" providerId="Windows Live" clId="Web-{A9BD57D8-0AC9-4069-BA75-164BB96147CF}" dt="2023-02-28T09:26:16.560" v="174"/>
          <ac:spMkLst>
            <pc:docMk/>
            <pc:sldMk cId="58384681" sldId="265"/>
            <ac:spMk id="24" creationId="{F6B92503-6984-4D15-8B98-8718709B785D}"/>
          </ac:spMkLst>
        </pc:spChg>
        <pc:spChg chg="add">
          <ac:chgData name="VINCENT KIPLANGAT CHERUIYOT" userId="ba5d9b4d273359db" providerId="Windows Live" clId="Web-{A9BD57D8-0AC9-4069-BA75-164BB96147CF}" dt="2023-02-28T09:26:16.560" v="174"/>
          <ac:spMkLst>
            <pc:docMk/>
            <pc:sldMk cId="58384681" sldId="265"/>
            <ac:spMk id="26" creationId="{08DDF938-524E-4C18-A47D-C00627832366}"/>
          </ac:spMkLst>
        </pc:spChg>
        <pc:grpChg chg="add">
          <ac:chgData name="VINCENT KIPLANGAT CHERUIYOT" userId="ba5d9b4d273359db" providerId="Windows Live" clId="Web-{A9BD57D8-0AC9-4069-BA75-164BB96147CF}" dt="2023-02-28T09:26:16.560" v="174"/>
          <ac:grpSpMkLst>
            <pc:docMk/>
            <pc:sldMk cId="58384681" sldId="265"/>
            <ac:grpSpMk id="16" creationId="{93DC754C-7E09-422D-A8BB-AF632E90DFA2}"/>
          </ac:grpSpMkLst>
        </pc:grpChg>
        <pc:grpChg chg="add">
          <ac:chgData name="VINCENT KIPLANGAT CHERUIYOT" userId="ba5d9b4d273359db" providerId="Windows Live" clId="Web-{A9BD57D8-0AC9-4069-BA75-164BB96147CF}" dt="2023-02-28T09:26:16.560" v="174"/>
          <ac:grpSpMkLst>
            <pc:docMk/>
            <pc:sldMk cId="58384681" sldId="265"/>
            <ac:grpSpMk id="28" creationId="{3773FAF5-C452-4455-9411-D6AF5EBD4CA9}"/>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18899-D26A-41AF-93D7-E41C16929F72}" type="datetimeFigureOut">
              <a:t>2/28/2023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71A808-EBAD-499D-9092-A277EA0523B9}" type="slidenum">
              <a:t>‹#›</a:t>
            </a:fld>
            <a:endParaRPr lang="en-US"/>
          </a:p>
        </p:txBody>
      </p:sp>
    </p:spTree>
    <p:extLst>
      <p:ext uri="{BB962C8B-B14F-4D97-AF65-F5344CB8AC3E}">
        <p14:creationId xmlns:p14="http://schemas.microsoft.com/office/powerpoint/2010/main" val="3920383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physical, social, and organizational components of a job, on the other hand, are referred to as job resources because they can help employees accomplish their objectives and lessen stress. Autonomy, social support, feedback, chances for development and growth, and work security are a few examples of job resources (Schaufeli &amp; Bakker, 2004). These tools can improve staff wellbeing and foster greater involvement (Bakker &amp; Demerouti, 2013).</a:t>
            </a:r>
            <a:endParaRPr lang="en-US" dirty="0"/>
          </a:p>
          <a:p>
            <a:r>
              <a:rPr lang="en-GB" dirty="0"/>
              <a:t>High work resources and low job demands are favourably correlated with employee engagement, according to research (Schaufeli &amp; Bakker, 2004). On the other hand, low work resources and high job demands have a negative impact on engagement and can result in burnout (Demerouti et al., 2001). The JD-R model therefore contends that businesses can boost employee engagement by lowering work demands and raising job resources (Bakker &amp; Demerouti, 2007).</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C71A808-EBAD-499D-9092-A277EA0523B9}" type="slidenum">
              <a:t>3</a:t>
            </a:fld>
            <a:endParaRPr lang="en-US"/>
          </a:p>
        </p:txBody>
      </p:sp>
    </p:spTree>
    <p:extLst>
      <p:ext uri="{BB962C8B-B14F-4D97-AF65-F5344CB8AC3E}">
        <p14:creationId xmlns:p14="http://schemas.microsoft.com/office/powerpoint/2010/main" val="2282919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Job Demands-Resources (JD-R) model, which offers a framework for comprehending the variables that contribute to employee engagement and well-being, has been found to be extremely helpful for the hotel sector (Bakker &amp; Demerouti, 2017). </a:t>
            </a:r>
            <a:endParaRPr lang="en-GB"/>
          </a:p>
          <a:p>
            <a:r>
              <a:rPr lang="en-GB" dirty="0"/>
              <a:t>Innovation: The JD-R model can aid in promoting a creative and innovative mindset within the hospitality sector. Well-supported and engaged employees are more likely to think imaginatively and offer novel suggestions for enhancing hotel operations. Hotels can cultivate a culture of creativity and innovation that benefits the whole company by giving staff the tools they need to succeed (Bakker &amp; Demerouti, 2017).</a:t>
            </a:r>
          </a:p>
          <a:p>
            <a:endParaRPr lang="en-GB" dirty="0">
              <a:cs typeface="Calibri"/>
            </a:endParaRPr>
          </a:p>
        </p:txBody>
      </p:sp>
      <p:sp>
        <p:nvSpPr>
          <p:cNvPr id="4" name="Slide Number Placeholder 3"/>
          <p:cNvSpPr>
            <a:spLocks noGrp="1"/>
          </p:cNvSpPr>
          <p:nvPr>
            <p:ph type="sldNum" sz="quarter" idx="5"/>
          </p:nvPr>
        </p:nvSpPr>
        <p:spPr/>
        <p:txBody>
          <a:bodyPr/>
          <a:lstStyle/>
          <a:p>
            <a:fld id="{FC71A808-EBAD-499D-9092-A277EA0523B9}" type="slidenum">
              <a:t>4</a:t>
            </a:fld>
            <a:endParaRPr lang="en-US"/>
          </a:p>
        </p:txBody>
      </p:sp>
    </p:spTree>
    <p:extLst>
      <p:ext uri="{BB962C8B-B14F-4D97-AF65-F5344CB8AC3E}">
        <p14:creationId xmlns:p14="http://schemas.microsoft.com/office/powerpoint/2010/main" val="1122666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towerswatson.com/content/dam/towerswatson/asiapacific/asia-pacific/English/Insights/attachments/2012/2012-Global-Hospitality-Industry-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person, person, indoor&#10;&#10;Description automatically generated">
            <a:extLst>
              <a:ext uri="{FF2B5EF4-FFF2-40B4-BE49-F238E27FC236}">
                <a16:creationId xmlns:a16="http://schemas.microsoft.com/office/drawing/2014/main" id="{671849E4-48BA-95A7-5B2F-CAB6EDBDD4DF}"/>
              </a:ext>
            </a:extLst>
          </p:cNvPr>
          <p:cNvPicPr>
            <a:picLocks noChangeAspect="1"/>
          </p:cNvPicPr>
          <p:nvPr/>
        </p:nvPicPr>
        <p:blipFill rotWithShape="1">
          <a:blip r:embed="rId2"/>
          <a:srcRect t="3380" b="12351"/>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US" sz="4000">
                <a:cs typeface="Calibri Light"/>
              </a:rPr>
              <a:t>EMPLOYEE ENGAGEMENT </a:t>
            </a:r>
            <a:endParaRPr lang="en-US" sz="4000"/>
          </a:p>
        </p:txBody>
      </p:sp>
      <p:sp>
        <p:nvSpPr>
          <p:cNvPr id="3" name="Subtitle 2"/>
          <p:cNvSpPr>
            <a:spLocks noGrp="1"/>
          </p:cNvSpPr>
          <p:nvPr>
            <p:ph type="subTitle" idx="1"/>
          </p:nvPr>
        </p:nvSpPr>
        <p:spPr>
          <a:xfrm>
            <a:off x="7782910" y="5242675"/>
            <a:ext cx="4330262" cy="683284"/>
          </a:xfrm>
        </p:spPr>
        <p:txBody>
          <a:bodyPr vert="horz" lIns="91440" tIns="45720" rIns="91440" bIns="45720" rtlCol="0">
            <a:normAutofit/>
          </a:bodyPr>
          <a:lstStyle/>
          <a:p>
            <a:r>
              <a:rPr lang="en-US" sz="800">
                <a:cs typeface="Calibri"/>
              </a:rPr>
              <a:t>STUDENT NAME:</a:t>
            </a:r>
          </a:p>
          <a:p>
            <a:endParaRPr lang="en-US" sz="800">
              <a:cs typeface="Calibri"/>
            </a:endParaRPr>
          </a:p>
          <a:p>
            <a:r>
              <a:rPr lang="en-US" sz="800">
                <a:cs typeface="Calibri"/>
              </a:rPr>
              <a:t>ID NUMBER:</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3FDA7-1EB9-BCDD-DF68-9A9DA6B7F60D}"/>
              </a:ext>
            </a:extLst>
          </p:cNvPr>
          <p:cNvSpPr>
            <a:spLocks noGrp="1"/>
          </p:cNvSpPr>
          <p:nvPr>
            <p:ph type="title"/>
          </p:nvPr>
        </p:nvSpPr>
        <p:spPr>
          <a:xfrm>
            <a:off x="640080" y="325369"/>
            <a:ext cx="4368602" cy="1956841"/>
          </a:xfrm>
        </p:spPr>
        <p:txBody>
          <a:bodyPr anchor="b">
            <a:normAutofit/>
          </a:bodyPr>
          <a:lstStyle/>
          <a:p>
            <a:r>
              <a:rPr lang="en-US" sz="5000">
                <a:cs typeface="Calibri Light"/>
              </a:rPr>
              <a:t>INTRODUCTION </a:t>
            </a:r>
            <a:endParaRPr lang="en-US" sz="50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BE4BE1-ED46-A44C-A650-9D16B0650152}"/>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500">
                <a:ea typeface="+mn-lt"/>
                <a:cs typeface="+mn-lt"/>
              </a:rPr>
              <a:t>Engagement of employees is a crucial component of any business, including motels. </a:t>
            </a:r>
            <a:endParaRPr lang="en-US" sz="1500">
              <a:ea typeface="+mn-lt"/>
              <a:cs typeface="+mn-lt"/>
            </a:endParaRPr>
          </a:p>
          <a:p>
            <a:r>
              <a:rPr lang="en-GB" sz="1500">
                <a:ea typeface="+mn-lt"/>
                <a:cs typeface="+mn-lt"/>
              </a:rPr>
              <a:t>It speaks to the extent to which workers are devoted to their jobs, are aware of their place in the company, and are inspired to help the business succeed. </a:t>
            </a:r>
            <a:endParaRPr lang="en-US" sz="1500">
              <a:ea typeface="+mn-lt"/>
              <a:cs typeface="+mn-lt"/>
            </a:endParaRPr>
          </a:p>
          <a:p>
            <a:r>
              <a:rPr lang="en-GB" sz="1500">
                <a:ea typeface="+mn-lt"/>
                <a:cs typeface="+mn-lt"/>
              </a:rPr>
              <a:t>Employees who are engaged are effective, devoted, and committed to giving customers outstanding service.</a:t>
            </a:r>
            <a:endParaRPr lang="en-US" sz="1500">
              <a:ea typeface="+mn-lt"/>
              <a:cs typeface="+mn-lt"/>
            </a:endParaRPr>
          </a:p>
          <a:p>
            <a:r>
              <a:rPr lang="en-GB" sz="1500">
                <a:ea typeface="+mn-lt"/>
                <a:cs typeface="+mn-lt"/>
              </a:rPr>
              <a:t> Employee engagement is crucial in the hotel business because employees represent the establishment and have a big impact on how guests are treated.</a:t>
            </a:r>
            <a:endParaRPr lang="en-US" sz="1500">
              <a:cs typeface="Calibri"/>
            </a:endParaRPr>
          </a:p>
          <a:p>
            <a:endParaRPr lang="en-US" sz="1500">
              <a:cs typeface="Calibri"/>
            </a:endParaRPr>
          </a:p>
        </p:txBody>
      </p:sp>
      <p:pic>
        <p:nvPicPr>
          <p:cNvPr id="4" name="Picture 4">
            <a:extLst>
              <a:ext uri="{FF2B5EF4-FFF2-40B4-BE49-F238E27FC236}">
                <a16:creationId xmlns:a16="http://schemas.microsoft.com/office/drawing/2014/main" id="{5B12C43A-8D2A-C837-B658-33D350DCB284}"/>
              </a:ext>
            </a:extLst>
          </p:cNvPr>
          <p:cNvPicPr>
            <a:picLocks noChangeAspect="1"/>
          </p:cNvPicPr>
          <p:nvPr/>
        </p:nvPicPr>
        <p:blipFill rotWithShape="1">
          <a:blip r:embed="rId2"/>
          <a:srcRect l="25267" r="803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0398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52491-D1EA-E8AB-10AF-5B3E94AAD5B9}"/>
              </a:ext>
            </a:extLst>
          </p:cNvPr>
          <p:cNvSpPr>
            <a:spLocks noGrp="1"/>
          </p:cNvSpPr>
          <p:nvPr>
            <p:ph type="title"/>
          </p:nvPr>
        </p:nvSpPr>
        <p:spPr>
          <a:xfrm>
            <a:off x="640080" y="325369"/>
            <a:ext cx="4368602" cy="1956841"/>
          </a:xfrm>
        </p:spPr>
        <p:txBody>
          <a:bodyPr anchor="b">
            <a:normAutofit/>
          </a:bodyPr>
          <a:lstStyle/>
          <a:p>
            <a:r>
              <a:rPr lang="en-GB" sz="4200"/>
              <a:t>Job Demands-Resources (JD-R) model.</a:t>
            </a:r>
            <a:endParaRPr lang="en-US" sz="4200"/>
          </a:p>
          <a:p>
            <a:endParaRPr lang="en-US" sz="420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998562-4594-B3FE-C068-E02FAAA3CA8F}"/>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000">
                <a:ea typeface="+mn-lt"/>
                <a:cs typeface="+mn-lt"/>
              </a:rPr>
              <a:t>The connection between job characteristics, employee well-being, and work-related outcomes like employee engagement has been widely studied using the Job Demands-Resources (JD-R) model, a theoretical framework (Bakker &amp; Demerouti, 2007). </a:t>
            </a:r>
            <a:endParaRPr lang="en-US" sz="1000">
              <a:ea typeface="+mn-lt"/>
              <a:cs typeface="+mn-lt"/>
            </a:endParaRPr>
          </a:p>
          <a:p>
            <a:r>
              <a:rPr lang="en-GB" sz="1000">
                <a:ea typeface="+mn-lt"/>
                <a:cs typeface="+mn-lt"/>
              </a:rPr>
              <a:t>The model suggests that employee well-being and work-related outcomes, such as engagement, are primarily predicted by workplace demands and employment resources (Schaufeli &amp; Bakker, 2004).</a:t>
            </a:r>
            <a:endParaRPr lang="en-US" sz="1000">
              <a:cs typeface="Calibri"/>
            </a:endParaRPr>
          </a:p>
          <a:p>
            <a:r>
              <a:rPr lang="en-GB" sz="1000">
                <a:ea typeface="+mn-lt"/>
                <a:cs typeface="+mn-lt"/>
              </a:rPr>
              <a:t>Job demands are the elements of a position that call for sustained effort and are linked to stress on a physical, psychological, and social level.</a:t>
            </a:r>
            <a:endParaRPr lang="en-US" sz="1000">
              <a:ea typeface="+mn-lt"/>
              <a:cs typeface="+mn-lt"/>
            </a:endParaRPr>
          </a:p>
          <a:p>
            <a:r>
              <a:rPr lang="en-GB" sz="1000">
                <a:ea typeface="+mn-lt"/>
                <a:cs typeface="+mn-lt"/>
              </a:rPr>
              <a:t> Workload, deadline pressure, emotional demands, and physical demands are a few examples of employment demands (Bakker &amp; Demerouti, 2007).</a:t>
            </a:r>
            <a:endParaRPr lang="en-US" sz="1000">
              <a:ea typeface="+mn-lt"/>
              <a:cs typeface="+mn-lt"/>
            </a:endParaRPr>
          </a:p>
          <a:p>
            <a:r>
              <a:rPr lang="en-GB" sz="1000">
                <a:ea typeface="+mn-lt"/>
                <a:cs typeface="+mn-lt"/>
              </a:rPr>
              <a:t> These expectations may be harmful to workers' well-being and cause burnout, which may have a negative impact on engagement (Bakker &amp; Demerouti, 2013).</a:t>
            </a:r>
            <a:endParaRPr lang="en-US" sz="1000">
              <a:cs typeface="Calibri"/>
            </a:endParaRPr>
          </a:p>
          <a:p>
            <a:endParaRPr lang="en-US" sz="1000">
              <a:cs typeface="Calibri"/>
            </a:endParaRPr>
          </a:p>
        </p:txBody>
      </p:sp>
      <p:pic>
        <p:nvPicPr>
          <p:cNvPr id="4" name="Picture 4" descr="Diagram&#10;&#10;Description automatically generated">
            <a:extLst>
              <a:ext uri="{FF2B5EF4-FFF2-40B4-BE49-F238E27FC236}">
                <a16:creationId xmlns:a16="http://schemas.microsoft.com/office/drawing/2014/main" id="{286CC8A3-C88E-9194-9984-5E483E0BB722}"/>
              </a:ext>
            </a:extLst>
          </p:cNvPr>
          <p:cNvPicPr>
            <a:picLocks noChangeAspect="1"/>
          </p:cNvPicPr>
          <p:nvPr/>
        </p:nvPicPr>
        <p:blipFill rotWithShape="1">
          <a:blip r:embed="rId3"/>
          <a:srcRect l="2862" r="23163"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83545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10D11-EE05-F818-3539-AA504B2744FC}"/>
              </a:ext>
            </a:extLst>
          </p:cNvPr>
          <p:cNvSpPr>
            <a:spLocks noGrp="1"/>
          </p:cNvSpPr>
          <p:nvPr>
            <p:ph type="title"/>
          </p:nvPr>
        </p:nvSpPr>
        <p:spPr>
          <a:xfrm>
            <a:off x="838201" y="365125"/>
            <a:ext cx="5251316" cy="1807305"/>
          </a:xfrm>
        </p:spPr>
        <p:txBody>
          <a:bodyPr>
            <a:normAutofit/>
          </a:bodyPr>
          <a:lstStyle/>
          <a:p>
            <a:r>
              <a:rPr lang="en-GB" sz="4100" b="1">
                <a:ea typeface="+mj-lt"/>
                <a:cs typeface="+mj-lt"/>
              </a:rPr>
              <a:t>BENEFITS OF THIS MODEL IN THE HOTEL INDUSTRY </a:t>
            </a:r>
            <a:endParaRPr lang="en-US" sz="4100"/>
          </a:p>
          <a:p>
            <a:endParaRPr lang="en-US" sz="4100">
              <a:cs typeface="Calibri Light"/>
            </a:endParaRPr>
          </a:p>
        </p:txBody>
      </p:sp>
      <p:sp>
        <p:nvSpPr>
          <p:cNvPr id="3" name="Content Placeholder 2">
            <a:extLst>
              <a:ext uri="{FF2B5EF4-FFF2-40B4-BE49-F238E27FC236}">
                <a16:creationId xmlns:a16="http://schemas.microsoft.com/office/drawing/2014/main" id="{46C6F4D9-E855-3332-F0A9-9D196F48C85E}"/>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1100">
                <a:ea typeface="+mn-lt"/>
                <a:cs typeface="+mn-lt"/>
              </a:rPr>
              <a:t>Employee retention: The hotel business frequently experiences high employee turnover, and it can be expensive for hotels to hire and train new employees on a constant basis. </a:t>
            </a:r>
            <a:endParaRPr lang="en-US" sz="1100">
              <a:ea typeface="+mn-lt"/>
              <a:cs typeface="+mn-lt"/>
            </a:endParaRPr>
          </a:p>
          <a:p>
            <a:r>
              <a:rPr lang="en-GB" sz="1100">
                <a:ea typeface="+mn-lt"/>
                <a:cs typeface="+mn-lt"/>
              </a:rPr>
              <a:t>The JD-R approach can be used to lessen employee burnout, which contributes significantly to staff turnover. </a:t>
            </a:r>
            <a:endParaRPr lang="en-US" sz="1100">
              <a:ea typeface="+mn-lt"/>
              <a:cs typeface="+mn-lt"/>
            </a:endParaRPr>
          </a:p>
          <a:p>
            <a:r>
              <a:rPr lang="en-GB" sz="1100">
                <a:ea typeface="+mn-lt"/>
                <a:cs typeface="+mn-lt"/>
              </a:rPr>
              <a:t>Hotels can create a more positive work atmosphere that promotes employee engagement and retention by lowering job demands and raising job resources (Hakanen et al., 2006).</a:t>
            </a:r>
            <a:endParaRPr lang="en-US" sz="1100">
              <a:cs typeface="Calibri"/>
            </a:endParaRPr>
          </a:p>
          <a:p>
            <a:r>
              <a:rPr lang="en-GB" sz="1100">
                <a:ea typeface="+mn-lt"/>
                <a:cs typeface="+mn-lt"/>
              </a:rPr>
              <a:t>Customer satisfaction: Highly supported, engaged workers are more likely to offer guests high-quality service. </a:t>
            </a:r>
          </a:p>
          <a:p>
            <a:r>
              <a:rPr lang="en-GB" sz="1100">
                <a:ea typeface="+mn-lt"/>
                <a:cs typeface="+mn-lt"/>
              </a:rPr>
              <a:t>Hotels can enhance employee engagement and, as a result, enhance customer satisfaction by increasing job resources like training, assistance, and chances for growth and development. </a:t>
            </a:r>
          </a:p>
          <a:p>
            <a:r>
              <a:rPr lang="en-GB" sz="1100">
                <a:ea typeface="+mn-lt"/>
                <a:cs typeface="+mn-lt"/>
              </a:rPr>
              <a:t>According to studies, motivated employees are more likely to deliver superior customer care, increasing customer satisfaction (Harter et al., 2002).</a:t>
            </a:r>
            <a:endParaRPr lang="en-GB" sz="1100">
              <a:cs typeface="Calibri"/>
            </a:endParaRPr>
          </a:p>
          <a:p>
            <a:endParaRPr lang="en-GB" sz="1100">
              <a:cs typeface="Calibri"/>
            </a:endParaRPr>
          </a:p>
          <a:p>
            <a:endParaRPr lang="en-US" sz="1100">
              <a:cs typeface="Calibri"/>
            </a:endParaRPr>
          </a:p>
        </p:txBody>
      </p:sp>
      <p:pic>
        <p:nvPicPr>
          <p:cNvPr id="4" name="Picture 4" descr="A picture containing text, book, vector graphics&#10;&#10;Description automatically generated">
            <a:extLst>
              <a:ext uri="{FF2B5EF4-FFF2-40B4-BE49-F238E27FC236}">
                <a16:creationId xmlns:a16="http://schemas.microsoft.com/office/drawing/2014/main" id="{8BA41493-6B1A-4240-DB64-5F13AB758457}"/>
              </a:ext>
            </a:extLst>
          </p:cNvPr>
          <p:cNvPicPr>
            <a:picLocks noChangeAspect="1"/>
          </p:cNvPicPr>
          <p:nvPr/>
        </p:nvPicPr>
        <p:blipFill rotWithShape="1">
          <a:blip r:embed="rId3"/>
          <a:srcRect l="3669" r="938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56711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38FE5-78E1-A4A7-B8BE-266136F68B1C}"/>
              </a:ext>
            </a:extLst>
          </p:cNvPr>
          <p:cNvSpPr>
            <a:spLocks noGrp="1"/>
          </p:cNvSpPr>
          <p:nvPr>
            <p:ph type="title"/>
          </p:nvPr>
        </p:nvSpPr>
        <p:spPr>
          <a:xfrm>
            <a:off x="640080" y="325369"/>
            <a:ext cx="4368602" cy="1956841"/>
          </a:xfrm>
        </p:spPr>
        <p:txBody>
          <a:bodyPr anchor="b">
            <a:normAutofit/>
          </a:bodyPr>
          <a:lstStyle/>
          <a:p>
            <a:r>
              <a:rPr lang="en-GB" sz="5400" b="1">
                <a:ea typeface="+mj-lt"/>
                <a:cs typeface="+mj-lt"/>
              </a:rPr>
              <a:t>EXAMPLES OF BEST PRACTICE </a:t>
            </a:r>
            <a:endParaRPr lang="en-US" sz="5400"/>
          </a:p>
          <a:p>
            <a:endParaRPr lang="en-US" sz="540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8AA9E1-6AA7-8B62-46E3-64079F6AE6A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400">
                <a:ea typeface="+mn-lt"/>
                <a:cs typeface="+mn-lt"/>
              </a:rPr>
              <a:t>Positivity at work can help to lessen demands and increase resources, which can increase employee involvement among hotel staff. </a:t>
            </a:r>
            <a:endParaRPr lang="en-US" sz="1400">
              <a:ea typeface="+mn-lt"/>
              <a:cs typeface="+mn-lt"/>
            </a:endParaRPr>
          </a:p>
          <a:p>
            <a:r>
              <a:rPr lang="en-GB" sz="1400">
                <a:ea typeface="+mn-lt"/>
                <a:cs typeface="+mn-lt"/>
              </a:rPr>
              <a:t>For instance, a research by Shuck and Wollard (2010) found that engaged hotel staff members worked in environments with a positive work culture and supportive managers. </a:t>
            </a:r>
            <a:endParaRPr lang="en-US" sz="1400">
              <a:ea typeface="+mn-lt"/>
              <a:cs typeface="+mn-lt"/>
            </a:endParaRPr>
          </a:p>
          <a:p>
            <a:r>
              <a:rPr lang="en-GB" sz="1400">
                <a:ea typeface="+mn-lt"/>
                <a:cs typeface="+mn-lt"/>
              </a:rPr>
              <a:t>This can be done by encouraging teamwork, which can foster a feeling of community and lighten the workload for individual employees.</a:t>
            </a:r>
            <a:endParaRPr lang="en-US" sz="1400">
              <a:ea typeface="+mn-lt"/>
              <a:cs typeface="+mn-lt"/>
            </a:endParaRPr>
          </a:p>
          <a:p>
            <a:r>
              <a:rPr lang="en-GB" sz="1400">
                <a:ea typeface="+mn-lt"/>
                <a:cs typeface="+mn-lt"/>
              </a:rPr>
              <a:t> Giving workers the chances for training and development can also increase the number of available jobs by equipping them with the abilities and knowledge required to do their jobs well.</a:t>
            </a:r>
            <a:endParaRPr lang="en-US" sz="1400">
              <a:cs typeface="Calibri"/>
            </a:endParaRPr>
          </a:p>
          <a:p>
            <a:endParaRPr lang="en-US" sz="1400">
              <a:cs typeface="Calibri"/>
            </a:endParaRPr>
          </a:p>
        </p:txBody>
      </p:sp>
      <p:pic>
        <p:nvPicPr>
          <p:cNvPr id="4" name="Picture 4" descr="A picture containing person, indoor, working, people&#10;&#10;Description automatically generated">
            <a:extLst>
              <a:ext uri="{FF2B5EF4-FFF2-40B4-BE49-F238E27FC236}">
                <a16:creationId xmlns:a16="http://schemas.microsoft.com/office/drawing/2014/main" id="{51B4ADD1-720D-B898-DB7E-DD21710CDE08}"/>
              </a:ext>
            </a:extLst>
          </p:cNvPr>
          <p:cNvPicPr>
            <a:picLocks noChangeAspect="1"/>
          </p:cNvPicPr>
          <p:nvPr/>
        </p:nvPicPr>
        <p:blipFill rotWithShape="1">
          <a:blip r:embed="rId2"/>
          <a:srcRect l="22649" r="106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48776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person, indoor, computer&#10;&#10;Description automatically generated">
            <a:extLst>
              <a:ext uri="{FF2B5EF4-FFF2-40B4-BE49-F238E27FC236}">
                <a16:creationId xmlns:a16="http://schemas.microsoft.com/office/drawing/2014/main" id="{3084A851-D167-1282-5B19-F3C7A42DED35}"/>
              </a:ext>
            </a:extLst>
          </p:cNvPr>
          <p:cNvPicPr>
            <a:picLocks noChangeAspect="1"/>
          </p:cNvPicPr>
          <p:nvPr/>
        </p:nvPicPr>
        <p:blipFill rotWithShape="1">
          <a:blip r:embed="rId2"/>
          <a:srcRect t="11992" b="3738"/>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8259D78-B676-FC4D-7C2A-3FAE409A2446}"/>
              </a:ext>
            </a:extLst>
          </p:cNvPr>
          <p:cNvSpPr>
            <a:spLocks noGrp="1"/>
          </p:cNvSpPr>
          <p:nvPr>
            <p:ph type="title"/>
          </p:nvPr>
        </p:nvSpPr>
        <p:spPr>
          <a:xfrm>
            <a:off x="709448" y="1913950"/>
            <a:ext cx="4204137" cy="1342754"/>
          </a:xfrm>
        </p:spPr>
        <p:txBody>
          <a:bodyPr>
            <a:normAutofit/>
          </a:bodyPr>
          <a:lstStyle/>
          <a:p>
            <a:pPr algn="ctr"/>
            <a:r>
              <a:rPr lang="en-US" sz="3100">
                <a:ea typeface="+mj-lt"/>
                <a:cs typeface="+mj-lt"/>
              </a:rPr>
              <a:t>Offer opportunities for growth and development</a:t>
            </a:r>
            <a:endParaRPr lang="en-US" sz="3100"/>
          </a:p>
        </p:txBody>
      </p:sp>
      <p:cxnSp>
        <p:nvCxnSpPr>
          <p:cNvPr id="14"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15BF42-ABA5-E877-EB2B-EF934B290D38}"/>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GB" sz="1300">
                <a:ea typeface="+mn-lt"/>
                <a:cs typeface="+mn-lt"/>
              </a:rPr>
              <a:t>By giving employees a sense of direction and significance in their work, providing them with chances for growth and development can also increase employee engagement. </a:t>
            </a:r>
            <a:endParaRPr lang="en-US" sz="1300">
              <a:ea typeface="+mn-lt"/>
              <a:cs typeface="+mn-lt"/>
            </a:endParaRPr>
          </a:p>
          <a:p>
            <a:r>
              <a:rPr lang="en-GB" sz="1300">
                <a:ea typeface="+mn-lt"/>
                <a:cs typeface="+mn-lt"/>
              </a:rPr>
              <a:t>Opportunities for growth and development are job resources that, in accordance with the JD-R model, can boost engagement by enabling workers to accomplish their objectives and lessen tension. </a:t>
            </a:r>
            <a:endParaRPr lang="en-US" sz="1300">
              <a:ea typeface="+mn-lt"/>
              <a:cs typeface="+mn-lt"/>
            </a:endParaRPr>
          </a:p>
          <a:p>
            <a:r>
              <a:rPr lang="en-GB" sz="1300">
                <a:ea typeface="+mn-lt"/>
                <a:cs typeface="+mn-lt"/>
              </a:rPr>
              <a:t>According to a 2011 research by Albrecht and Andreetta, for instance, hotel staff members who had access to training and development opportunities demonstrated higher levels of engagement than those who did not.</a:t>
            </a:r>
            <a:endParaRPr lang="en-US" sz="1300">
              <a:cs typeface="Calibri"/>
            </a:endParaRPr>
          </a:p>
          <a:p>
            <a:endParaRPr lang="en-US" sz="1300">
              <a:cs typeface="Calibri"/>
            </a:endParaRPr>
          </a:p>
        </p:txBody>
      </p:sp>
    </p:spTree>
    <p:extLst>
      <p:ext uri="{BB962C8B-B14F-4D97-AF65-F5344CB8AC3E}">
        <p14:creationId xmlns:p14="http://schemas.microsoft.com/office/powerpoint/2010/main" val="178026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wo people shaking hands&#10;&#10;Description automatically generated">
            <a:extLst>
              <a:ext uri="{FF2B5EF4-FFF2-40B4-BE49-F238E27FC236}">
                <a16:creationId xmlns:a16="http://schemas.microsoft.com/office/drawing/2014/main" id="{5FFB9798-3C76-9FEF-1A09-C044AD9AA91E}"/>
              </a:ext>
            </a:extLst>
          </p:cNvPr>
          <p:cNvPicPr>
            <a:picLocks noChangeAspect="1"/>
          </p:cNvPicPr>
          <p:nvPr/>
        </p:nvPicPr>
        <p:blipFill rotWithShape="1">
          <a:blip r:embed="rId2">
            <a:alphaModFix amt="35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879B2205-8B8D-6499-364C-5AD4955FD160}"/>
              </a:ext>
            </a:extLst>
          </p:cNvPr>
          <p:cNvSpPr>
            <a:spLocks noGrp="1"/>
          </p:cNvSpPr>
          <p:nvPr>
            <p:ph type="title"/>
          </p:nvPr>
        </p:nvSpPr>
        <p:spPr>
          <a:xfrm>
            <a:off x="838199" y="1065862"/>
            <a:ext cx="6052955" cy="4726276"/>
          </a:xfrm>
        </p:spPr>
        <p:txBody>
          <a:bodyPr>
            <a:normAutofit/>
          </a:bodyPr>
          <a:lstStyle/>
          <a:p>
            <a:pPr algn="r"/>
            <a:r>
              <a:rPr lang="en-US" sz="8000">
                <a:ln w="22225">
                  <a:solidFill>
                    <a:srgbClr val="FFFFFF"/>
                  </a:solidFill>
                </a:ln>
                <a:noFill/>
                <a:ea typeface="+mj-lt"/>
                <a:cs typeface="+mj-lt"/>
              </a:rPr>
              <a:t>Recognize and reward employees</a:t>
            </a:r>
            <a:endParaRPr lang="en-US" sz="8000">
              <a:ln w="22225">
                <a:solidFill>
                  <a:srgbClr val="FFFFFF"/>
                </a:solidFill>
              </a:ln>
              <a:noFill/>
            </a:endParaRP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905334-55AB-676D-BCC6-D310BFBD1F4E}"/>
              </a:ext>
            </a:extLst>
          </p:cNvPr>
          <p:cNvSpPr>
            <a:spLocks noGrp="1"/>
          </p:cNvSpPr>
          <p:nvPr>
            <p:ph idx="1"/>
          </p:nvPr>
        </p:nvSpPr>
        <p:spPr>
          <a:xfrm>
            <a:off x="7534641" y="1065862"/>
            <a:ext cx="3860002" cy="4726276"/>
          </a:xfrm>
        </p:spPr>
        <p:txBody>
          <a:bodyPr vert="horz" lIns="91440" tIns="45720" rIns="91440" bIns="45720" rtlCol="0" anchor="ctr">
            <a:normAutofit/>
          </a:bodyPr>
          <a:lstStyle/>
          <a:p>
            <a:r>
              <a:rPr lang="en-GB" sz="1700">
                <a:solidFill>
                  <a:srgbClr val="FFFFFF"/>
                </a:solidFill>
                <a:ea typeface="+mn-lt"/>
                <a:cs typeface="+mn-lt"/>
              </a:rPr>
              <a:t>Employee involvement can also be raised by rewarding them for their hard work and giving them the drive to keep up their excellent performance. </a:t>
            </a:r>
            <a:endParaRPr lang="en-US" sz="1700">
              <a:solidFill>
                <a:srgbClr val="FFFFFF"/>
              </a:solidFill>
              <a:ea typeface="+mn-lt"/>
              <a:cs typeface="+mn-lt"/>
            </a:endParaRPr>
          </a:p>
          <a:p>
            <a:r>
              <a:rPr lang="en-GB" sz="1700">
                <a:solidFill>
                  <a:srgbClr val="FFFFFF"/>
                </a:solidFill>
                <a:ea typeface="+mn-lt"/>
                <a:cs typeface="+mn-lt"/>
              </a:rPr>
              <a:t>The JD-R model states that rewards are job resources that can boost engagement by giving workers a feeling of accomplishment and lowering stress. </a:t>
            </a:r>
            <a:endParaRPr lang="en-US" sz="1700">
              <a:solidFill>
                <a:srgbClr val="FFFFFF"/>
              </a:solidFill>
              <a:ea typeface="+mn-lt"/>
              <a:cs typeface="+mn-lt"/>
            </a:endParaRPr>
          </a:p>
          <a:p>
            <a:r>
              <a:rPr lang="en-GB" sz="1700">
                <a:solidFill>
                  <a:srgbClr val="FFFFFF"/>
                </a:solidFill>
                <a:ea typeface="+mn-lt"/>
                <a:cs typeface="+mn-lt"/>
              </a:rPr>
              <a:t>For instance, a Purcell and Hutchinson study from 2007 found that recognition programs, like employee of the month awards, can boost employee engagement by giving them a feeling of achievement and inspiring them to keep up their high performance.</a:t>
            </a:r>
            <a:endParaRPr lang="en-US" sz="1700">
              <a:solidFill>
                <a:srgbClr val="FFFFFF"/>
              </a:solidFill>
              <a:cs typeface="Calibri"/>
            </a:endParaRPr>
          </a:p>
          <a:p>
            <a:endParaRPr lang="en-US" sz="1700">
              <a:solidFill>
                <a:srgbClr val="FFFFFF"/>
              </a:solidFill>
              <a:cs typeface="Calibri"/>
            </a:endParaRPr>
          </a:p>
        </p:txBody>
      </p:sp>
    </p:spTree>
    <p:extLst>
      <p:ext uri="{BB962C8B-B14F-4D97-AF65-F5344CB8AC3E}">
        <p14:creationId xmlns:p14="http://schemas.microsoft.com/office/powerpoint/2010/main" val="407778784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D473-2964-1E05-EBEC-C94518DB3E06}"/>
              </a:ext>
            </a:extLst>
          </p:cNvPr>
          <p:cNvSpPr>
            <a:spLocks noGrp="1"/>
          </p:cNvSpPr>
          <p:nvPr>
            <p:ph type="title"/>
          </p:nvPr>
        </p:nvSpPr>
        <p:spPr>
          <a:xfrm>
            <a:off x="6289158" y="803325"/>
            <a:ext cx="5259707" cy="1325563"/>
          </a:xfrm>
        </p:spPr>
        <p:txBody>
          <a:bodyPr>
            <a:normAutofit/>
          </a:bodyPr>
          <a:lstStyle/>
          <a:p>
            <a:r>
              <a:rPr lang="en-US" dirty="0">
                <a:cs typeface="Calibri Light"/>
              </a:rPr>
              <a:t>DATA AND STATISTICS </a:t>
            </a:r>
            <a:endParaRPr lang="en-US" dirty="0"/>
          </a:p>
        </p:txBody>
      </p:sp>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Chart, bubble chart&#10;&#10;Description automatically generated">
            <a:extLst>
              <a:ext uri="{FF2B5EF4-FFF2-40B4-BE49-F238E27FC236}">
                <a16:creationId xmlns:a16="http://schemas.microsoft.com/office/drawing/2014/main" id="{2D59F507-4756-A86F-7671-BE19CB397DE1}"/>
              </a:ext>
            </a:extLst>
          </p:cNvPr>
          <p:cNvPicPr>
            <a:picLocks noChangeAspect="1"/>
          </p:cNvPicPr>
          <p:nvPr/>
        </p:nvPicPr>
        <p:blipFill rotWithShape="1">
          <a:blip r:embed="rId2"/>
          <a:srcRect l="22765" r="1596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1EF9A95E-FD0F-7BC1-A9BB-DC118FDF9FE3}"/>
              </a:ext>
            </a:extLst>
          </p:cNvPr>
          <p:cNvSpPr>
            <a:spLocks noGrp="1"/>
          </p:cNvSpPr>
          <p:nvPr>
            <p:ph idx="1"/>
          </p:nvPr>
        </p:nvSpPr>
        <p:spPr>
          <a:xfrm>
            <a:off x="6289158" y="2279018"/>
            <a:ext cx="5259714" cy="3375920"/>
          </a:xfrm>
        </p:spPr>
        <p:txBody>
          <a:bodyPr vert="horz" lIns="91440" tIns="45720" rIns="91440" bIns="45720" rtlCol="0" anchor="t">
            <a:normAutofit/>
          </a:bodyPr>
          <a:lstStyle/>
          <a:p>
            <a:r>
              <a:rPr lang="en-GB" sz="1400">
                <a:ea typeface="+mn-lt"/>
                <a:cs typeface="+mn-lt"/>
              </a:rPr>
              <a:t>Empirical study supports the significance of employee engagement in the hotel business. </a:t>
            </a:r>
            <a:endParaRPr lang="en-US" sz="1400">
              <a:ea typeface="+mn-lt"/>
              <a:cs typeface="+mn-lt"/>
            </a:endParaRPr>
          </a:p>
          <a:p>
            <a:r>
              <a:rPr lang="en-GB" sz="1400">
                <a:ea typeface="+mn-lt"/>
                <a:cs typeface="+mn-lt"/>
              </a:rPr>
              <a:t>For instance, a research by Harter et al. (2002) discovered that profitability and customer satisfaction in the hospitality sector were favourably correlated with employee engagement.</a:t>
            </a:r>
            <a:endParaRPr lang="en-US" sz="1400">
              <a:ea typeface="+mn-lt"/>
              <a:cs typeface="+mn-lt"/>
            </a:endParaRPr>
          </a:p>
          <a:p>
            <a:r>
              <a:rPr lang="en-GB" sz="1400">
                <a:ea typeface="+mn-lt"/>
                <a:cs typeface="+mn-lt"/>
              </a:rPr>
              <a:t> This is in line with a Gallup study's results that engaged hotel staff members generate 10% more favourable customer reviews and 20% more revenue than disengaged staff members (Harter, Schmidt, &amp; Hayes, 2002).</a:t>
            </a:r>
            <a:endParaRPr lang="en-US" sz="1400">
              <a:ea typeface="+mn-lt"/>
              <a:cs typeface="+mn-lt"/>
            </a:endParaRPr>
          </a:p>
          <a:p>
            <a:r>
              <a:rPr lang="en-GB" sz="1400">
                <a:ea typeface="+mn-lt"/>
                <a:cs typeface="+mn-lt"/>
              </a:rPr>
              <a:t> Towers Watson (2012) discovered in a different research that hotels with engaged staff have a 70% higher guest satisfaction rate than hotels with disengaged staff. </a:t>
            </a:r>
            <a:endParaRPr lang="en-US" sz="1400">
              <a:ea typeface="+mn-lt"/>
              <a:cs typeface="+mn-lt"/>
            </a:endParaRPr>
          </a:p>
          <a:p>
            <a:r>
              <a:rPr lang="en-GB" sz="1400">
                <a:ea typeface="+mn-lt"/>
                <a:cs typeface="+mn-lt"/>
              </a:rPr>
              <a:t>These results show how staff engagement significantly affects customer satisfaction and hotel sector profitability.</a:t>
            </a:r>
            <a:endParaRPr lang="en-US" sz="1400">
              <a:cs typeface="Calibri"/>
            </a:endParaRPr>
          </a:p>
          <a:p>
            <a:endParaRPr lang="en-US" sz="1400">
              <a:cs typeface="Calibri"/>
            </a:endParaRPr>
          </a:p>
        </p:txBody>
      </p:sp>
    </p:spTree>
    <p:extLst>
      <p:ext uri="{BB962C8B-B14F-4D97-AF65-F5344CB8AC3E}">
        <p14:creationId xmlns:p14="http://schemas.microsoft.com/office/powerpoint/2010/main" val="229843042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CE4B5-3D6C-6280-1842-CDA07E6D481E}"/>
              </a:ext>
            </a:extLst>
          </p:cNvPr>
          <p:cNvSpPr>
            <a:spLocks noGrp="1"/>
          </p:cNvSpPr>
          <p:nvPr>
            <p:ph type="title"/>
          </p:nvPr>
        </p:nvSpPr>
        <p:spPr>
          <a:xfrm>
            <a:off x="762001" y="803325"/>
            <a:ext cx="5314536" cy="1325563"/>
          </a:xfrm>
        </p:spPr>
        <p:txBody>
          <a:bodyPr>
            <a:normAutofit/>
          </a:bodyPr>
          <a:lstStyle/>
          <a:p>
            <a:r>
              <a:rPr lang="en-US" dirty="0">
                <a:cs typeface="Calibri Light"/>
              </a:rPr>
              <a:t>CONCLUSION </a:t>
            </a:r>
            <a:endParaRPr lang="en-US" dirty="0"/>
          </a:p>
        </p:txBody>
      </p:sp>
      <p:sp>
        <p:nvSpPr>
          <p:cNvPr id="3" name="Content Placeholder 2">
            <a:extLst>
              <a:ext uri="{FF2B5EF4-FFF2-40B4-BE49-F238E27FC236}">
                <a16:creationId xmlns:a16="http://schemas.microsoft.com/office/drawing/2014/main" id="{200F3835-09F7-B1DC-D503-578C6FF02B21}"/>
              </a:ext>
            </a:extLst>
          </p:cNvPr>
          <p:cNvSpPr>
            <a:spLocks noGrp="1"/>
          </p:cNvSpPr>
          <p:nvPr>
            <p:ph idx="1"/>
          </p:nvPr>
        </p:nvSpPr>
        <p:spPr>
          <a:xfrm>
            <a:off x="762000" y="2279018"/>
            <a:ext cx="5314543" cy="3375920"/>
          </a:xfrm>
        </p:spPr>
        <p:txBody>
          <a:bodyPr vert="horz" lIns="91440" tIns="45720" rIns="91440" bIns="45720" rtlCol="0" anchor="t">
            <a:normAutofit/>
          </a:bodyPr>
          <a:lstStyle/>
          <a:p>
            <a:r>
              <a:rPr lang="en-GB" sz="1500">
                <a:ea typeface="+mn-lt"/>
                <a:cs typeface="+mn-lt"/>
              </a:rPr>
              <a:t>In conclusion, a hotel's prosperity depends on its staff's engagement. </a:t>
            </a:r>
            <a:endParaRPr lang="en-US" sz="1500">
              <a:ea typeface="+mn-lt"/>
              <a:cs typeface="+mn-lt"/>
            </a:endParaRPr>
          </a:p>
          <a:p>
            <a:r>
              <a:rPr lang="en-GB" sz="1500">
                <a:ea typeface="+mn-lt"/>
                <a:cs typeface="+mn-lt"/>
              </a:rPr>
              <a:t>Employees who are engaged are effective, devoted, and outstanding hosts. </a:t>
            </a:r>
            <a:endParaRPr lang="en-US" sz="1500">
              <a:ea typeface="+mn-lt"/>
              <a:cs typeface="+mn-lt"/>
            </a:endParaRPr>
          </a:p>
          <a:p>
            <a:r>
              <a:rPr lang="en-GB" sz="1500">
                <a:ea typeface="+mn-lt"/>
                <a:cs typeface="+mn-lt"/>
              </a:rPr>
              <a:t>Hotels must foster a supportive work environment, provide chances for professional advancement, and thank and appreciate staff members for their contributions if they want to engage staff members. </a:t>
            </a:r>
            <a:endParaRPr lang="en-US" sz="1500">
              <a:ea typeface="+mn-lt"/>
              <a:cs typeface="+mn-lt"/>
            </a:endParaRPr>
          </a:p>
          <a:p>
            <a:r>
              <a:rPr lang="en-GB" sz="1500">
                <a:ea typeface="+mn-lt"/>
                <a:cs typeface="+mn-lt"/>
              </a:rPr>
              <a:t>Hotels should use the JD-R model to identify job demands and resources that affect employee engagement as it is a helpful framework for understanding employee engagement.</a:t>
            </a:r>
            <a:endParaRPr lang="en-US" sz="1500">
              <a:ea typeface="+mn-lt"/>
              <a:cs typeface="+mn-lt"/>
            </a:endParaRPr>
          </a:p>
          <a:p>
            <a:r>
              <a:rPr lang="en-GB" sz="1500">
                <a:ea typeface="+mn-lt"/>
                <a:cs typeface="+mn-lt"/>
              </a:rPr>
              <a:t> Hotels can increase customer satisfaction, profitability, and industry image by making investments in staff engagement.</a:t>
            </a:r>
            <a:endParaRPr lang="en-US" sz="1500">
              <a:cs typeface="Calibri"/>
            </a:endParaRPr>
          </a:p>
          <a:p>
            <a:endParaRPr lang="en-US" sz="1500">
              <a:cs typeface="Calibri"/>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F22F2077-718F-726E-6CFB-54460E2EB09B}"/>
              </a:ext>
            </a:extLst>
          </p:cNvPr>
          <p:cNvPicPr>
            <a:picLocks noChangeAspect="1"/>
          </p:cNvPicPr>
          <p:nvPr/>
        </p:nvPicPr>
        <p:blipFill>
          <a:blip r:embed="rId2"/>
          <a:stretch>
            <a:fillRect/>
          </a:stretch>
        </p:blipFill>
        <p:spPr>
          <a:xfrm>
            <a:off x="7884057" y="1478296"/>
            <a:ext cx="3796790" cy="2126202"/>
          </a:xfrm>
          <a:prstGeom prst="rect">
            <a:avLst/>
          </a:prstGeom>
        </p:spPr>
      </p:pic>
    </p:spTree>
    <p:extLst>
      <p:ext uri="{BB962C8B-B14F-4D97-AF65-F5344CB8AC3E}">
        <p14:creationId xmlns:p14="http://schemas.microsoft.com/office/powerpoint/2010/main" val="62946332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9B3B9-3AB3-D5FE-32D6-86BBCDA4DF56}"/>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cs typeface="Calibri Light"/>
              </a:rPr>
              <a:t>REFERENCES </a:t>
            </a:r>
            <a:endParaRPr lang="en-US">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9EB855A-AC35-B617-5843-F513408CD1B0}"/>
              </a:ext>
            </a:extLst>
          </p:cNvPr>
          <p:cNvSpPr>
            <a:spLocks noGrp="1"/>
          </p:cNvSpPr>
          <p:nvPr>
            <p:ph idx="1"/>
          </p:nvPr>
        </p:nvSpPr>
        <p:spPr>
          <a:xfrm>
            <a:off x="6234868" y="1130846"/>
            <a:ext cx="5217173" cy="4351338"/>
          </a:xfrm>
        </p:spPr>
        <p:txBody>
          <a:bodyPr vert="horz" lIns="91440" tIns="45720" rIns="91440" bIns="45720" rtlCol="0">
            <a:normAutofit/>
          </a:bodyPr>
          <a:lstStyle/>
          <a:p>
            <a:pPr marL="0" indent="0">
              <a:buNone/>
            </a:pPr>
            <a:endParaRPr lang="en-US" sz="700">
              <a:solidFill>
                <a:schemeClr val="bg1"/>
              </a:solidFill>
              <a:cs typeface="Calibri" panose="020F0502020204030204"/>
            </a:endParaRPr>
          </a:p>
          <a:p>
            <a:r>
              <a:rPr lang="en-GB" sz="700">
                <a:solidFill>
                  <a:schemeClr val="bg1"/>
                </a:solidFill>
                <a:ea typeface="+mn-lt"/>
                <a:cs typeface="+mn-lt"/>
              </a:rPr>
              <a:t>Albrecht, S. L., &amp; Andreetta, M. (2011). The effects of job demands and resources on hotel employee burnout and engagement. International Journal of Hospitality Management, 30(2), 385-390.</a:t>
            </a:r>
            <a:endParaRPr lang="en-US" sz="700">
              <a:solidFill>
                <a:schemeClr val="bg1"/>
              </a:solidFill>
            </a:endParaRPr>
          </a:p>
          <a:p>
            <a:r>
              <a:rPr lang="en-GB" sz="700">
                <a:solidFill>
                  <a:schemeClr val="bg1"/>
                </a:solidFill>
                <a:ea typeface="+mn-lt"/>
                <a:cs typeface="+mn-lt"/>
              </a:rPr>
              <a:t>Bakker, A. B., &amp; Demerouti, E. (2007). The job demands-resources model: State of the art. Journal of Managerial Psychology, 22(3), 309-328.</a:t>
            </a:r>
            <a:endParaRPr lang="en-US" sz="700">
              <a:solidFill>
                <a:schemeClr val="bg1"/>
              </a:solidFill>
            </a:endParaRPr>
          </a:p>
          <a:p>
            <a:r>
              <a:rPr lang="en-GB" sz="700">
                <a:solidFill>
                  <a:schemeClr val="bg1"/>
                </a:solidFill>
                <a:ea typeface="+mn-lt"/>
                <a:cs typeface="+mn-lt"/>
              </a:rPr>
              <a:t>Gifford, B. D., &amp; Zammuto, R. F. (2013). Developing a sustainable engagement culture: A longitudinal case study. Journal of Business Ethics, 114(2), 217-232.</a:t>
            </a:r>
            <a:endParaRPr lang="en-US" sz="700">
              <a:solidFill>
                <a:schemeClr val="bg1"/>
              </a:solidFill>
            </a:endParaRPr>
          </a:p>
          <a:p>
            <a:r>
              <a:rPr lang="en-GB" sz="700">
                <a:solidFill>
                  <a:schemeClr val="bg1"/>
                </a:solidFill>
                <a:ea typeface="+mn-lt"/>
                <a:cs typeface="+mn-lt"/>
              </a:rPr>
              <a:t>Guest, D. E. (2017). Human resource management and employee engagement. In The Routledge Companion to Human Resource Management (pp. 171-183). Routledge.</a:t>
            </a:r>
            <a:endParaRPr lang="en-US" sz="700">
              <a:solidFill>
                <a:schemeClr val="bg1"/>
              </a:solidFill>
            </a:endParaRPr>
          </a:p>
          <a:p>
            <a:r>
              <a:rPr lang="en-GB" sz="700">
                <a:solidFill>
                  <a:schemeClr val="bg1"/>
                </a:solidFill>
                <a:ea typeface="+mn-lt"/>
                <a:cs typeface="+mn-lt"/>
              </a:rPr>
              <a:t>Harter, J. K., Schmidt, F. L., &amp; Hayes, T. L. (2002). Business-unit-level relationship between employee satisfaction, employee engagement, and business outcomes: A meta-analysis. Journal of Applied Psychology, 87(2), 268-279.</a:t>
            </a:r>
            <a:endParaRPr lang="en-US" sz="700">
              <a:solidFill>
                <a:schemeClr val="bg1"/>
              </a:solidFill>
            </a:endParaRPr>
          </a:p>
          <a:p>
            <a:r>
              <a:rPr lang="en-GB" sz="700">
                <a:solidFill>
                  <a:schemeClr val="bg1"/>
                </a:solidFill>
                <a:ea typeface="+mn-lt"/>
                <a:cs typeface="+mn-lt"/>
              </a:rPr>
              <a:t>Heskett, J. L., Sasser Jr, W. E., &amp; Schlesinger, L. A. (1997). The service profit chain. Simon and Schuster.</a:t>
            </a:r>
            <a:endParaRPr lang="en-US" sz="700">
              <a:solidFill>
                <a:schemeClr val="bg1"/>
              </a:solidFill>
            </a:endParaRPr>
          </a:p>
          <a:p>
            <a:r>
              <a:rPr lang="en-GB" sz="700">
                <a:solidFill>
                  <a:schemeClr val="bg1"/>
                </a:solidFill>
                <a:ea typeface="+mn-lt"/>
                <a:cs typeface="+mn-lt"/>
              </a:rPr>
              <a:t>Kular, S., Gatenby, M., Rees, C., Soane, E., &amp; Truss, K. (2008). Employee engagement: A literature review. Kingston Business School, Kingston University London.</a:t>
            </a:r>
            <a:endParaRPr lang="en-US" sz="700">
              <a:solidFill>
                <a:schemeClr val="bg1"/>
              </a:solidFill>
            </a:endParaRPr>
          </a:p>
          <a:p>
            <a:r>
              <a:rPr lang="en-GB" sz="700">
                <a:solidFill>
                  <a:schemeClr val="bg1"/>
                </a:solidFill>
                <a:ea typeface="+mn-lt"/>
                <a:cs typeface="+mn-lt"/>
              </a:rPr>
              <a:t>Macey, W. H., &amp; Schneider, B. (2008). The meaning of employee engagement. Industrial and organizational psychology, 1(1), 3-30.</a:t>
            </a:r>
            <a:endParaRPr lang="en-US" sz="700">
              <a:solidFill>
                <a:schemeClr val="bg1"/>
              </a:solidFill>
            </a:endParaRPr>
          </a:p>
          <a:p>
            <a:r>
              <a:rPr lang="en-GB" sz="700">
                <a:solidFill>
                  <a:schemeClr val="bg1"/>
                </a:solidFill>
                <a:ea typeface="+mn-lt"/>
                <a:cs typeface="+mn-lt"/>
              </a:rPr>
              <a:t>Purcell, J., &amp; Hutchinson, S. (2007). Front-line managers as agents in the HRM-performance causal chain: Theory, analysis and evidence. Human Resource Management Journal, 17(1), 3-20.</a:t>
            </a:r>
            <a:endParaRPr lang="en-US" sz="700">
              <a:solidFill>
                <a:schemeClr val="bg1"/>
              </a:solidFill>
            </a:endParaRPr>
          </a:p>
          <a:p>
            <a:r>
              <a:rPr lang="en-GB" sz="700">
                <a:solidFill>
                  <a:schemeClr val="bg1"/>
                </a:solidFill>
                <a:ea typeface="+mn-lt"/>
                <a:cs typeface="+mn-lt"/>
              </a:rPr>
              <a:t>Rich, B. L., Lepine, J. A., &amp; Crawford, E. R. (2010). Job engagement: Antecedents and effects on job performance. Academy of Management Journal, 53(3), 617-635.</a:t>
            </a:r>
            <a:endParaRPr lang="en-US" sz="700">
              <a:solidFill>
                <a:schemeClr val="bg1"/>
              </a:solidFill>
            </a:endParaRPr>
          </a:p>
          <a:p>
            <a:r>
              <a:rPr lang="en-GB" sz="700">
                <a:solidFill>
                  <a:schemeClr val="bg1"/>
                </a:solidFill>
                <a:ea typeface="+mn-lt"/>
                <a:cs typeface="+mn-lt"/>
              </a:rPr>
              <a:t>Shuck, B., &amp; Wollard, K. (2010). Employee engagement and HRD: A seminal review of the foundations. Human Resource Development Review, 9(1), 89-110.</a:t>
            </a:r>
            <a:endParaRPr lang="en-US" sz="700">
              <a:solidFill>
                <a:schemeClr val="bg1"/>
              </a:solidFill>
            </a:endParaRPr>
          </a:p>
          <a:p>
            <a:r>
              <a:rPr lang="en-GB" sz="700">
                <a:solidFill>
                  <a:schemeClr val="bg1"/>
                </a:solidFill>
                <a:ea typeface="+mn-lt"/>
                <a:cs typeface="+mn-lt"/>
              </a:rPr>
              <a:t>Towers Watson. (2012). Global hospitality industry report: Employee engagement in hospitality. Retrieved from </a:t>
            </a:r>
            <a:r>
              <a:rPr lang="en-GB" sz="700">
                <a:solidFill>
                  <a:schemeClr val="bg1"/>
                </a:solidFill>
                <a:ea typeface="+mn-lt"/>
                <a:cs typeface="+mn-lt"/>
                <a:hlinkClick r:id="rId2"/>
              </a:rPr>
              <a:t>https://www.towerswatson.com/content/dam/towerswatson/asiapacific/asia-pacific/English/Insights/attachments/2012/2012-Global-Hospitality-Industry-Report.pdf</a:t>
            </a:r>
            <a:r>
              <a:rPr lang="en-GB" sz="700">
                <a:solidFill>
                  <a:schemeClr val="bg1"/>
                </a:solidFill>
                <a:ea typeface="+mn-lt"/>
                <a:cs typeface="+mn-lt"/>
              </a:rPr>
              <a:t> </a:t>
            </a:r>
            <a:endParaRPr lang="en-US" sz="700">
              <a:solidFill>
                <a:schemeClr val="bg1"/>
              </a:solidFill>
            </a:endParaRPr>
          </a:p>
          <a:p>
            <a:r>
              <a:rPr lang="en-GB" sz="700">
                <a:solidFill>
                  <a:schemeClr val="bg1"/>
                </a:solidFill>
                <a:ea typeface="+mn-lt"/>
                <a:cs typeface="+mn-lt"/>
              </a:rPr>
              <a:t>Towers Watson. (2012). Global workforce study 2012. Towers Watson.</a:t>
            </a:r>
            <a:endParaRPr lang="en-US" sz="700">
              <a:solidFill>
                <a:schemeClr val="bg1"/>
              </a:solidFill>
            </a:endParaRPr>
          </a:p>
          <a:p>
            <a:r>
              <a:rPr lang="en-GB" sz="700">
                <a:solidFill>
                  <a:schemeClr val="bg1"/>
                </a:solidFill>
                <a:ea typeface="+mn-lt"/>
                <a:cs typeface="+mn-lt"/>
              </a:rPr>
              <a:t>Yoon, M. H., &amp; Suh, E. K. (2003). Organizational culture, job satisfaction, and turnover intention: The mediating role of perceived organizational support. Journal of Applied Psychology, 88(3), 574-580.</a:t>
            </a:r>
            <a:endParaRPr lang="en-US" sz="700">
              <a:solidFill>
                <a:schemeClr val="bg1"/>
              </a:solidFill>
            </a:endParaRPr>
          </a:p>
          <a:p>
            <a:endParaRPr lang="en-US" sz="7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83846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2</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EMPLOYEE ENGAGEMENT </vt:lpstr>
      <vt:lpstr>INTRODUCTION </vt:lpstr>
      <vt:lpstr>Job Demands-Resources (JD-R) model. </vt:lpstr>
      <vt:lpstr>BENEFITS OF THIS MODEL IN THE HOTEL INDUSTRY  </vt:lpstr>
      <vt:lpstr>EXAMPLES OF BEST PRACTICE  </vt:lpstr>
      <vt:lpstr>Offer opportunities for growth and development</vt:lpstr>
      <vt:lpstr>Recognize and reward employees</vt:lpstr>
      <vt:lpstr>DATA AND STATISTICS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82</cp:revision>
  <dcterms:created xsi:type="dcterms:W3CDTF">2013-07-15T20:26:40Z</dcterms:created>
  <dcterms:modified xsi:type="dcterms:W3CDTF">2023-02-28T09:26:19Z</dcterms:modified>
</cp:coreProperties>
</file>