
<file path=[Content_Types].xml><?xml version="1.0" encoding="utf-8"?>
<Types xmlns="http://schemas.openxmlformats.org/package/2006/content-types">
  <Default Extension="avi" ContentType="video/x-msvideo"/>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tags/tag1.xml" ContentType="application/vnd.openxmlformats-officedocument.presentationml.tags+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39"/>
  </p:notesMasterIdLst>
  <p:sldIdLst>
    <p:sldId id="266" r:id="rId5"/>
    <p:sldId id="351" r:id="rId6"/>
    <p:sldId id="325" r:id="rId7"/>
    <p:sldId id="326" r:id="rId8"/>
    <p:sldId id="271" r:id="rId9"/>
    <p:sldId id="336" r:id="rId10"/>
    <p:sldId id="368" r:id="rId11"/>
    <p:sldId id="369" r:id="rId12"/>
    <p:sldId id="362" r:id="rId13"/>
    <p:sldId id="370" r:id="rId14"/>
    <p:sldId id="332" r:id="rId15"/>
    <p:sldId id="372" r:id="rId16"/>
    <p:sldId id="331" r:id="rId17"/>
    <p:sldId id="373" r:id="rId18"/>
    <p:sldId id="374" r:id="rId19"/>
    <p:sldId id="375" r:id="rId20"/>
    <p:sldId id="376" r:id="rId21"/>
    <p:sldId id="377" r:id="rId22"/>
    <p:sldId id="379" r:id="rId23"/>
    <p:sldId id="380" r:id="rId24"/>
    <p:sldId id="329" r:id="rId25"/>
    <p:sldId id="352" r:id="rId26"/>
    <p:sldId id="358" r:id="rId27"/>
    <p:sldId id="357" r:id="rId28"/>
    <p:sldId id="356" r:id="rId29"/>
    <p:sldId id="355" r:id="rId30"/>
    <p:sldId id="354" r:id="rId31"/>
    <p:sldId id="353" r:id="rId32"/>
    <p:sldId id="360" r:id="rId33"/>
    <p:sldId id="359" r:id="rId34"/>
    <p:sldId id="363" r:id="rId35"/>
    <p:sldId id="324" r:id="rId36"/>
    <p:sldId id="335" r:id="rId37"/>
    <p:sldId id="361" r:id="rId3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3A4867B-A8CD-ABBD-E7DD-D12CF1705213}" v="1" dt="2022-10-07T12:10:11.934"/>
    <p1510:client id="{2CBA0982-88FC-042C-755C-5F7D40ACA3B1}" v="95" dt="2022-10-07T07:24:21.400"/>
    <p1510:client id="{8B962803-2C2D-DE3B-4081-FF7C2BDE1C98}" v="5" dt="2022-10-07T07:34:18.051"/>
    <p1510:client id="{B1866023-B930-0EBD-F483-03E13ACD9640}" v="4" dt="2022-10-07T12:09:30.65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250" autoAdjust="0"/>
    <p:restoredTop sz="92337" autoAdjust="0"/>
  </p:normalViewPr>
  <p:slideViewPr>
    <p:cSldViewPr snapToGrid="0">
      <p:cViewPr varScale="1">
        <p:scale>
          <a:sx n="64" d="100"/>
          <a:sy n="64" d="100"/>
        </p:scale>
        <p:origin x="1134" y="72"/>
      </p:cViewPr>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C177BA3-A5AF-4DA2-90CF-1E07559B8C0F}"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E6BCAF6C-4DF1-48CB-9042-F1425E9DD291}">
      <dgm:prSet/>
      <dgm:spPr/>
      <dgm:t>
        <a:bodyPr/>
        <a:lstStyle/>
        <a:p>
          <a:r>
            <a:rPr lang="en-US"/>
            <a:t>Social control and discipline</a:t>
          </a:r>
        </a:p>
      </dgm:t>
    </dgm:pt>
    <dgm:pt modelId="{3D9D01FC-DCA1-4970-8FD6-9CF52C3C918B}" type="parTrans" cxnId="{26E50F57-9EAD-4CBC-AB26-B2BABC657A83}">
      <dgm:prSet/>
      <dgm:spPr/>
      <dgm:t>
        <a:bodyPr/>
        <a:lstStyle/>
        <a:p>
          <a:endParaRPr lang="en-US"/>
        </a:p>
      </dgm:t>
    </dgm:pt>
    <dgm:pt modelId="{88B8DAAA-11C3-4E5D-AA06-F0E4852D9AAC}" type="sibTrans" cxnId="{26E50F57-9EAD-4CBC-AB26-B2BABC657A83}">
      <dgm:prSet/>
      <dgm:spPr/>
      <dgm:t>
        <a:bodyPr/>
        <a:lstStyle/>
        <a:p>
          <a:endParaRPr lang="en-US"/>
        </a:p>
      </dgm:t>
    </dgm:pt>
    <dgm:pt modelId="{CDB63536-386C-494A-A04A-83967C13E213}">
      <dgm:prSet/>
      <dgm:spPr/>
      <dgm:t>
        <a:bodyPr/>
        <a:lstStyle/>
        <a:p>
          <a:r>
            <a:rPr lang="en-GB" noProof="0" dirty="0"/>
            <a:t>Legally define the differences between right and wrong behaviour</a:t>
          </a:r>
        </a:p>
      </dgm:t>
    </dgm:pt>
    <dgm:pt modelId="{A7D279C6-B628-43F1-B087-53BB7F296DF6}" type="parTrans" cxnId="{7194A5BA-3D63-432A-9027-C0A30397A1A3}">
      <dgm:prSet/>
      <dgm:spPr/>
      <dgm:t>
        <a:bodyPr/>
        <a:lstStyle/>
        <a:p>
          <a:endParaRPr lang="en-US"/>
        </a:p>
      </dgm:t>
    </dgm:pt>
    <dgm:pt modelId="{B5D214CB-3FB8-4250-AD79-9AFC89DD4F9A}" type="sibTrans" cxnId="{7194A5BA-3D63-432A-9027-C0A30397A1A3}">
      <dgm:prSet/>
      <dgm:spPr/>
      <dgm:t>
        <a:bodyPr/>
        <a:lstStyle/>
        <a:p>
          <a:endParaRPr lang="en-US"/>
        </a:p>
      </dgm:t>
    </dgm:pt>
    <dgm:pt modelId="{C3643837-17E1-437C-9598-CBADA5B94F14}">
      <dgm:prSet/>
      <dgm:spPr/>
      <dgm:t>
        <a:bodyPr/>
        <a:lstStyle/>
        <a:p>
          <a:r>
            <a:rPr lang="en-US"/>
            <a:t>The Response to Crime / Crime Prevention</a:t>
          </a:r>
        </a:p>
      </dgm:t>
    </dgm:pt>
    <dgm:pt modelId="{6EBD198B-E624-4502-A654-E5F6114A1B51}" type="parTrans" cxnId="{EE6F3E3F-3EEF-4F31-8206-AE0F97C8B1EF}">
      <dgm:prSet/>
      <dgm:spPr/>
      <dgm:t>
        <a:bodyPr/>
        <a:lstStyle/>
        <a:p>
          <a:endParaRPr lang="en-US"/>
        </a:p>
      </dgm:t>
    </dgm:pt>
    <dgm:pt modelId="{5F22B507-6A8E-48B8-A126-C631865AE3BC}" type="sibTrans" cxnId="{EE6F3E3F-3EEF-4F31-8206-AE0F97C8B1EF}">
      <dgm:prSet/>
      <dgm:spPr/>
      <dgm:t>
        <a:bodyPr/>
        <a:lstStyle/>
        <a:p>
          <a:endParaRPr lang="en-US"/>
        </a:p>
      </dgm:t>
    </dgm:pt>
    <dgm:pt modelId="{74FD6C57-ABA3-4D5D-8A9B-D93DCA9EC578}">
      <dgm:prSet/>
      <dgm:spPr/>
      <dgm:t>
        <a:bodyPr/>
        <a:lstStyle/>
        <a:p>
          <a:r>
            <a:rPr lang="en-US"/>
            <a:t>Detection and Investigation of crime</a:t>
          </a:r>
        </a:p>
      </dgm:t>
    </dgm:pt>
    <dgm:pt modelId="{D52000F9-23E1-45CC-8CEB-279AF0C8E81D}" type="parTrans" cxnId="{2B8406E8-034D-4C16-82EB-87C54FF6F4DD}">
      <dgm:prSet/>
      <dgm:spPr/>
      <dgm:t>
        <a:bodyPr/>
        <a:lstStyle/>
        <a:p>
          <a:endParaRPr lang="en-US"/>
        </a:p>
      </dgm:t>
    </dgm:pt>
    <dgm:pt modelId="{5DFFB43D-7089-42FA-A357-8000003578AB}" type="sibTrans" cxnId="{2B8406E8-034D-4C16-82EB-87C54FF6F4DD}">
      <dgm:prSet/>
      <dgm:spPr/>
      <dgm:t>
        <a:bodyPr/>
        <a:lstStyle/>
        <a:p>
          <a:endParaRPr lang="en-US"/>
        </a:p>
      </dgm:t>
    </dgm:pt>
    <dgm:pt modelId="{103DB21A-8A09-4332-A8CF-099C5F43911E}">
      <dgm:prSet/>
      <dgm:spPr/>
      <dgm:t>
        <a:bodyPr/>
        <a:lstStyle/>
        <a:p>
          <a:r>
            <a:rPr lang="en-US"/>
            <a:t>Arrest, charging and prosecution of offenders</a:t>
          </a:r>
        </a:p>
      </dgm:t>
    </dgm:pt>
    <dgm:pt modelId="{E9BDB968-874D-400E-B937-D048F7EEBFDB}" type="parTrans" cxnId="{36536A71-0D2C-4AF2-96B4-34C19A5CA267}">
      <dgm:prSet/>
      <dgm:spPr/>
      <dgm:t>
        <a:bodyPr/>
        <a:lstStyle/>
        <a:p>
          <a:endParaRPr lang="en-US"/>
        </a:p>
      </dgm:t>
    </dgm:pt>
    <dgm:pt modelId="{50BF4158-3412-4936-BE2E-646DE05F1F54}" type="sibTrans" cxnId="{36536A71-0D2C-4AF2-96B4-34C19A5CA267}">
      <dgm:prSet/>
      <dgm:spPr/>
      <dgm:t>
        <a:bodyPr/>
        <a:lstStyle/>
        <a:p>
          <a:endParaRPr lang="en-US"/>
        </a:p>
      </dgm:t>
    </dgm:pt>
    <dgm:pt modelId="{61972962-2A20-4121-91EB-02232B13E685}">
      <dgm:prSet/>
      <dgm:spPr/>
      <dgm:t>
        <a:bodyPr/>
        <a:lstStyle/>
        <a:p>
          <a:r>
            <a:rPr lang="en-US"/>
            <a:t>Deal with minor and major offences</a:t>
          </a:r>
        </a:p>
      </dgm:t>
    </dgm:pt>
    <dgm:pt modelId="{E6F16F13-A719-4A03-B922-8924EA5AE319}" type="parTrans" cxnId="{EE78A872-D18F-4CD6-8874-6BC1E5C37828}">
      <dgm:prSet/>
      <dgm:spPr/>
      <dgm:t>
        <a:bodyPr/>
        <a:lstStyle/>
        <a:p>
          <a:endParaRPr lang="en-US"/>
        </a:p>
      </dgm:t>
    </dgm:pt>
    <dgm:pt modelId="{1DA4800E-D4EF-4D24-B802-6BFDBACF3094}" type="sibTrans" cxnId="{EE78A872-D18F-4CD6-8874-6BC1E5C37828}">
      <dgm:prSet/>
      <dgm:spPr/>
      <dgm:t>
        <a:bodyPr/>
        <a:lstStyle/>
        <a:p>
          <a:endParaRPr lang="en-US"/>
        </a:p>
      </dgm:t>
    </dgm:pt>
    <dgm:pt modelId="{07D71EFC-9FB8-41F6-BADB-BE8443CEE78C}">
      <dgm:prSet/>
      <dgm:spPr/>
      <dgm:t>
        <a:bodyPr/>
        <a:lstStyle/>
        <a:p>
          <a:endParaRPr lang="en-US"/>
        </a:p>
      </dgm:t>
    </dgm:pt>
    <dgm:pt modelId="{BEA16FC6-3180-4969-848D-632CA37D9EA8}" type="parTrans" cxnId="{445AE154-605D-41B8-86C9-0B95FC3B1431}">
      <dgm:prSet/>
      <dgm:spPr/>
      <dgm:t>
        <a:bodyPr/>
        <a:lstStyle/>
        <a:p>
          <a:endParaRPr lang="en-US"/>
        </a:p>
      </dgm:t>
    </dgm:pt>
    <dgm:pt modelId="{A38F0D7D-562A-4304-B6EE-009A19550B0C}" type="sibTrans" cxnId="{445AE154-605D-41B8-86C9-0B95FC3B1431}">
      <dgm:prSet/>
      <dgm:spPr/>
      <dgm:t>
        <a:bodyPr/>
        <a:lstStyle/>
        <a:p>
          <a:endParaRPr lang="en-US"/>
        </a:p>
      </dgm:t>
    </dgm:pt>
    <dgm:pt modelId="{FA26E1A7-7346-408F-9C84-0D8F5969B9E3}">
      <dgm:prSet/>
      <dgm:spPr/>
      <dgm:t>
        <a:bodyPr/>
        <a:lstStyle/>
        <a:p>
          <a:r>
            <a:rPr lang="en-US"/>
            <a:t>Provide support to prevent reoffending</a:t>
          </a:r>
        </a:p>
      </dgm:t>
    </dgm:pt>
    <dgm:pt modelId="{6456194F-647D-4F91-967E-64B595E1D024}" type="parTrans" cxnId="{56F713EE-7A78-4F5E-8771-E03B75BDDEDA}">
      <dgm:prSet/>
      <dgm:spPr/>
      <dgm:t>
        <a:bodyPr/>
        <a:lstStyle/>
        <a:p>
          <a:endParaRPr lang="en-US"/>
        </a:p>
      </dgm:t>
    </dgm:pt>
    <dgm:pt modelId="{422EBC24-4374-4256-9A79-1A86EBBAB586}" type="sibTrans" cxnId="{56F713EE-7A78-4F5E-8771-E03B75BDDEDA}">
      <dgm:prSet/>
      <dgm:spPr/>
      <dgm:t>
        <a:bodyPr/>
        <a:lstStyle/>
        <a:p>
          <a:endParaRPr lang="en-US"/>
        </a:p>
      </dgm:t>
    </dgm:pt>
    <dgm:pt modelId="{B19086AB-722F-47E4-B84A-F83F42BC1CA4}">
      <dgm:prSet/>
      <dgm:spPr/>
      <dgm:t>
        <a:bodyPr/>
        <a:lstStyle/>
        <a:p>
          <a:r>
            <a:rPr lang="en-US"/>
            <a:t>Support</a:t>
          </a:r>
          <a:r>
            <a:rPr lang="en-US" baseline="0"/>
            <a:t> Victims</a:t>
          </a:r>
          <a:endParaRPr lang="en-US"/>
        </a:p>
      </dgm:t>
    </dgm:pt>
    <dgm:pt modelId="{7F6EC10D-CAEE-409E-BC66-7C8876CB876B}" type="parTrans" cxnId="{9D522002-6443-4680-8332-C9BFC2D710BB}">
      <dgm:prSet/>
      <dgm:spPr/>
      <dgm:t>
        <a:bodyPr/>
        <a:lstStyle/>
        <a:p>
          <a:endParaRPr lang="en-US"/>
        </a:p>
      </dgm:t>
    </dgm:pt>
    <dgm:pt modelId="{8159581E-1225-4CD7-8845-323C7C144C06}" type="sibTrans" cxnId="{9D522002-6443-4680-8332-C9BFC2D710BB}">
      <dgm:prSet/>
      <dgm:spPr/>
      <dgm:t>
        <a:bodyPr/>
        <a:lstStyle/>
        <a:p>
          <a:endParaRPr lang="en-US"/>
        </a:p>
      </dgm:t>
    </dgm:pt>
    <dgm:pt modelId="{FE28FAFD-56F6-4F2A-AD63-887D5EA714E5}">
      <dgm:prSet/>
      <dgm:spPr/>
      <dgm:t>
        <a:bodyPr/>
        <a:lstStyle/>
        <a:p>
          <a:endParaRPr lang="en-US"/>
        </a:p>
      </dgm:t>
    </dgm:pt>
    <dgm:pt modelId="{E916868B-C8F9-4636-98AF-2380221D3E81}" type="parTrans" cxnId="{3D4535AA-8495-40AD-B442-EDB5E3042B9F}">
      <dgm:prSet/>
      <dgm:spPr/>
      <dgm:t>
        <a:bodyPr/>
        <a:lstStyle/>
        <a:p>
          <a:endParaRPr lang="en-US"/>
        </a:p>
      </dgm:t>
    </dgm:pt>
    <dgm:pt modelId="{8D3BFB4D-8D99-480A-A040-E0E26E89C6DF}" type="sibTrans" cxnId="{3D4535AA-8495-40AD-B442-EDB5E3042B9F}">
      <dgm:prSet/>
      <dgm:spPr/>
      <dgm:t>
        <a:bodyPr/>
        <a:lstStyle/>
        <a:p>
          <a:endParaRPr lang="en-US"/>
        </a:p>
      </dgm:t>
    </dgm:pt>
    <dgm:pt modelId="{961AEE13-FAA3-421C-A4CC-8F40A756F6F0}">
      <dgm:prSet custT="1"/>
      <dgm:spPr/>
      <dgm:t>
        <a:bodyPr/>
        <a:lstStyle/>
        <a:p>
          <a:r>
            <a:rPr lang="en-US" sz="1000"/>
            <a:t>Safeguarding /</a:t>
          </a:r>
        </a:p>
        <a:p>
          <a:r>
            <a:rPr lang="en-US" sz="1000"/>
            <a:t>Community safety</a:t>
          </a:r>
        </a:p>
      </dgm:t>
    </dgm:pt>
    <dgm:pt modelId="{1FD05DBE-F2AC-404D-AC52-468501492748}" type="parTrans" cxnId="{1B06C3F9-8546-4BD2-9857-E49D8AB649C2}">
      <dgm:prSet/>
      <dgm:spPr/>
      <dgm:t>
        <a:bodyPr/>
        <a:lstStyle/>
        <a:p>
          <a:endParaRPr lang="en-US"/>
        </a:p>
      </dgm:t>
    </dgm:pt>
    <dgm:pt modelId="{ABA8DD5C-F70A-4894-93B4-2F87D63707F8}" type="sibTrans" cxnId="{1B06C3F9-8546-4BD2-9857-E49D8AB649C2}">
      <dgm:prSet/>
      <dgm:spPr/>
      <dgm:t>
        <a:bodyPr/>
        <a:lstStyle/>
        <a:p>
          <a:endParaRPr lang="en-US"/>
        </a:p>
      </dgm:t>
    </dgm:pt>
    <dgm:pt modelId="{E2667A05-4039-4D7B-96B2-3D65FDA43564}">
      <dgm:prSet/>
      <dgm:spPr/>
      <dgm:t>
        <a:bodyPr/>
        <a:lstStyle/>
        <a:p>
          <a:r>
            <a:rPr lang="en-US"/>
            <a:t>Human rights</a:t>
          </a:r>
        </a:p>
      </dgm:t>
    </dgm:pt>
    <dgm:pt modelId="{E3D51184-6375-4F68-A398-AD7D78C8EF59}" type="parTrans" cxnId="{97EB11C6-D139-432A-8D9A-D28416F36A7E}">
      <dgm:prSet/>
      <dgm:spPr/>
      <dgm:t>
        <a:bodyPr/>
        <a:lstStyle/>
        <a:p>
          <a:endParaRPr lang="en-US"/>
        </a:p>
      </dgm:t>
    </dgm:pt>
    <dgm:pt modelId="{A3A27B65-5D26-42DA-8B1D-450B301ABEE3}" type="sibTrans" cxnId="{97EB11C6-D139-432A-8D9A-D28416F36A7E}">
      <dgm:prSet/>
      <dgm:spPr/>
      <dgm:t>
        <a:bodyPr/>
        <a:lstStyle/>
        <a:p>
          <a:endParaRPr lang="en-US"/>
        </a:p>
      </dgm:t>
    </dgm:pt>
    <dgm:pt modelId="{A63449D3-B785-4613-95A3-DF20A64FAA3B}">
      <dgm:prSet/>
      <dgm:spPr/>
      <dgm:t>
        <a:bodyPr/>
        <a:lstStyle/>
        <a:p>
          <a:r>
            <a:rPr lang="en-US"/>
            <a:t>Rehabilitation</a:t>
          </a:r>
        </a:p>
      </dgm:t>
    </dgm:pt>
    <dgm:pt modelId="{21E6F4F3-D012-4CC4-9D40-3740FA8488D1}" type="parTrans" cxnId="{7A7E550C-BFD3-4A10-B027-1F3617FF97C8}">
      <dgm:prSet/>
      <dgm:spPr/>
      <dgm:t>
        <a:bodyPr/>
        <a:lstStyle/>
        <a:p>
          <a:endParaRPr lang="en-US"/>
        </a:p>
      </dgm:t>
    </dgm:pt>
    <dgm:pt modelId="{3309E4F9-0318-4B8B-AB5E-835036796341}" type="sibTrans" cxnId="{7A7E550C-BFD3-4A10-B027-1F3617FF97C8}">
      <dgm:prSet/>
      <dgm:spPr/>
      <dgm:t>
        <a:bodyPr/>
        <a:lstStyle/>
        <a:p>
          <a:endParaRPr lang="en-US"/>
        </a:p>
      </dgm:t>
    </dgm:pt>
    <dgm:pt modelId="{79FEDFB0-2575-431F-90C4-86C887B5E01C}">
      <dgm:prSet/>
      <dgm:spPr/>
      <dgm:t>
        <a:bodyPr/>
        <a:lstStyle/>
        <a:p>
          <a:pPr marL="0" lvl="0" defTabSz="400050">
            <a:lnSpc>
              <a:spcPct val="90000"/>
            </a:lnSpc>
            <a:spcBef>
              <a:spcPct val="0"/>
            </a:spcBef>
            <a:spcAft>
              <a:spcPct val="35000"/>
            </a:spcAft>
            <a:buNone/>
          </a:pPr>
          <a:r>
            <a:rPr lang="en-US"/>
            <a:t>Adversarial System</a:t>
          </a:r>
        </a:p>
      </dgm:t>
    </dgm:pt>
    <dgm:pt modelId="{CD55E08B-DF62-4BF2-85E0-6133353A070B}" type="parTrans" cxnId="{B0897A34-B7BD-49F7-BE3C-7AEE34E80807}">
      <dgm:prSet/>
      <dgm:spPr/>
      <dgm:t>
        <a:bodyPr/>
        <a:lstStyle/>
        <a:p>
          <a:endParaRPr lang="en-US"/>
        </a:p>
      </dgm:t>
    </dgm:pt>
    <dgm:pt modelId="{223F2126-FC32-481B-B36F-CBBD0FEFA5B2}" type="sibTrans" cxnId="{B0897A34-B7BD-49F7-BE3C-7AEE34E80807}">
      <dgm:prSet/>
      <dgm:spPr/>
      <dgm:t>
        <a:bodyPr/>
        <a:lstStyle/>
        <a:p>
          <a:endParaRPr lang="en-US"/>
        </a:p>
      </dgm:t>
    </dgm:pt>
    <dgm:pt modelId="{351BC40F-B8C8-2B44-8306-A45093C7B717}">
      <dgm:prSet/>
      <dgm:spPr/>
      <dgm:t>
        <a:bodyPr/>
        <a:lstStyle/>
        <a:p>
          <a:r>
            <a:rPr lang="en-US" dirty="0"/>
            <a:t>Inquisitorial approach</a:t>
          </a:r>
        </a:p>
      </dgm:t>
    </dgm:pt>
    <dgm:pt modelId="{76AEC715-0634-F04A-B7AC-4D3F0134348D}" type="parTrans" cxnId="{8ACBACBE-7797-8142-8FB5-0DE0478D648C}">
      <dgm:prSet/>
      <dgm:spPr/>
      <dgm:t>
        <a:bodyPr/>
        <a:lstStyle/>
        <a:p>
          <a:endParaRPr lang="en-GB"/>
        </a:p>
      </dgm:t>
    </dgm:pt>
    <dgm:pt modelId="{18E591D9-2982-7644-962C-8C56079F11F3}" type="sibTrans" cxnId="{8ACBACBE-7797-8142-8FB5-0DE0478D648C}">
      <dgm:prSet/>
      <dgm:spPr/>
      <dgm:t>
        <a:bodyPr/>
        <a:lstStyle/>
        <a:p>
          <a:endParaRPr lang="en-GB"/>
        </a:p>
      </dgm:t>
    </dgm:pt>
    <dgm:pt modelId="{84F74E7F-87F3-034E-BD25-ED0EE7117B94}" type="pres">
      <dgm:prSet presAssocID="{6C177BA3-A5AF-4DA2-90CF-1E07559B8C0F}" presName="diagram" presStyleCnt="0">
        <dgm:presLayoutVars>
          <dgm:dir/>
          <dgm:resizeHandles val="exact"/>
        </dgm:presLayoutVars>
      </dgm:prSet>
      <dgm:spPr/>
    </dgm:pt>
    <dgm:pt modelId="{A46A906C-7659-6C47-8B8E-CD9F9C7CB187}" type="pres">
      <dgm:prSet presAssocID="{E6BCAF6C-4DF1-48CB-9042-F1425E9DD291}" presName="node" presStyleLbl="node1" presStyleIdx="0" presStyleCnt="15">
        <dgm:presLayoutVars>
          <dgm:bulletEnabled val="1"/>
        </dgm:presLayoutVars>
      </dgm:prSet>
      <dgm:spPr/>
    </dgm:pt>
    <dgm:pt modelId="{89A73317-8440-8847-9839-D35CDF9598C9}" type="pres">
      <dgm:prSet presAssocID="{88B8DAAA-11C3-4E5D-AA06-F0E4852D9AAC}" presName="sibTrans" presStyleCnt="0"/>
      <dgm:spPr/>
    </dgm:pt>
    <dgm:pt modelId="{4C66B9FA-87D9-8644-8076-911054426A9C}" type="pres">
      <dgm:prSet presAssocID="{CDB63536-386C-494A-A04A-83967C13E213}" presName="node" presStyleLbl="node1" presStyleIdx="1" presStyleCnt="15">
        <dgm:presLayoutVars>
          <dgm:bulletEnabled val="1"/>
        </dgm:presLayoutVars>
      </dgm:prSet>
      <dgm:spPr/>
    </dgm:pt>
    <dgm:pt modelId="{E94F006C-41D9-E048-BAA6-AFAD8B42D6E0}" type="pres">
      <dgm:prSet presAssocID="{B5D214CB-3FB8-4250-AD79-9AFC89DD4F9A}" presName="sibTrans" presStyleCnt="0"/>
      <dgm:spPr/>
    </dgm:pt>
    <dgm:pt modelId="{FD198E88-B549-6344-B438-6C36A8AA4A10}" type="pres">
      <dgm:prSet presAssocID="{C3643837-17E1-437C-9598-CBADA5B94F14}" presName="node" presStyleLbl="node1" presStyleIdx="2" presStyleCnt="15">
        <dgm:presLayoutVars>
          <dgm:bulletEnabled val="1"/>
        </dgm:presLayoutVars>
      </dgm:prSet>
      <dgm:spPr/>
    </dgm:pt>
    <dgm:pt modelId="{9F7C342F-9009-6448-81E5-04EA8818ACAE}" type="pres">
      <dgm:prSet presAssocID="{5F22B507-6A8E-48B8-A126-C631865AE3BC}" presName="sibTrans" presStyleCnt="0"/>
      <dgm:spPr/>
    </dgm:pt>
    <dgm:pt modelId="{602912B6-877F-364A-888A-FB7086E095C6}" type="pres">
      <dgm:prSet presAssocID="{74FD6C57-ABA3-4D5D-8A9B-D93DCA9EC578}" presName="node" presStyleLbl="node1" presStyleIdx="3" presStyleCnt="15">
        <dgm:presLayoutVars>
          <dgm:bulletEnabled val="1"/>
        </dgm:presLayoutVars>
      </dgm:prSet>
      <dgm:spPr/>
    </dgm:pt>
    <dgm:pt modelId="{AEF691AF-3756-7B46-9BB5-8E076B3F747B}" type="pres">
      <dgm:prSet presAssocID="{5DFFB43D-7089-42FA-A357-8000003578AB}" presName="sibTrans" presStyleCnt="0"/>
      <dgm:spPr/>
    </dgm:pt>
    <dgm:pt modelId="{D3674578-546D-164A-BC01-064DDC9C4E5B}" type="pres">
      <dgm:prSet presAssocID="{103DB21A-8A09-4332-A8CF-099C5F43911E}" presName="node" presStyleLbl="node1" presStyleIdx="4" presStyleCnt="15">
        <dgm:presLayoutVars>
          <dgm:bulletEnabled val="1"/>
        </dgm:presLayoutVars>
      </dgm:prSet>
      <dgm:spPr/>
    </dgm:pt>
    <dgm:pt modelId="{47A3A33C-00D3-5F41-B083-3D2F7540DFB0}" type="pres">
      <dgm:prSet presAssocID="{50BF4158-3412-4936-BE2E-646DE05F1F54}" presName="sibTrans" presStyleCnt="0"/>
      <dgm:spPr/>
    </dgm:pt>
    <dgm:pt modelId="{0E7C7EAA-B729-2E40-87D6-E4FB12A8E449}" type="pres">
      <dgm:prSet presAssocID="{61972962-2A20-4121-91EB-02232B13E685}" presName="node" presStyleLbl="node1" presStyleIdx="5" presStyleCnt="15">
        <dgm:presLayoutVars>
          <dgm:bulletEnabled val="1"/>
        </dgm:presLayoutVars>
      </dgm:prSet>
      <dgm:spPr/>
    </dgm:pt>
    <dgm:pt modelId="{B58CCA68-3EB7-5542-8042-470AED40A37E}" type="pres">
      <dgm:prSet presAssocID="{1DA4800E-D4EF-4D24-B802-6BFDBACF3094}" presName="sibTrans" presStyleCnt="0"/>
      <dgm:spPr/>
    </dgm:pt>
    <dgm:pt modelId="{EC35FCBA-A473-BC44-821D-300334F82F5C}" type="pres">
      <dgm:prSet presAssocID="{07D71EFC-9FB8-41F6-BADB-BE8443CEE78C}" presName="node" presStyleLbl="node1" presStyleIdx="6" presStyleCnt="15" custLinFactNeighborX="-695" custLinFactNeighborY="1683">
        <dgm:presLayoutVars>
          <dgm:bulletEnabled val="1"/>
        </dgm:presLayoutVars>
      </dgm:prSet>
      <dgm:spPr/>
    </dgm:pt>
    <dgm:pt modelId="{23485585-A204-F241-BCDB-EFF75CB0F7C4}" type="pres">
      <dgm:prSet presAssocID="{A38F0D7D-562A-4304-B6EE-009A19550B0C}" presName="sibTrans" presStyleCnt="0"/>
      <dgm:spPr/>
    </dgm:pt>
    <dgm:pt modelId="{C98CD0C2-4238-FE41-89FB-6F3CBFE69B28}" type="pres">
      <dgm:prSet presAssocID="{FA26E1A7-7346-408F-9C84-0D8F5969B9E3}" presName="node" presStyleLbl="node1" presStyleIdx="7" presStyleCnt="15">
        <dgm:presLayoutVars>
          <dgm:bulletEnabled val="1"/>
        </dgm:presLayoutVars>
      </dgm:prSet>
      <dgm:spPr/>
    </dgm:pt>
    <dgm:pt modelId="{9BB63FDA-D56D-774D-BED7-93B8F8FE9668}" type="pres">
      <dgm:prSet presAssocID="{422EBC24-4374-4256-9A79-1A86EBBAB586}" presName="sibTrans" presStyleCnt="0"/>
      <dgm:spPr/>
    </dgm:pt>
    <dgm:pt modelId="{15FF010A-713E-894F-B9AC-DA71C755E297}" type="pres">
      <dgm:prSet presAssocID="{B19086AB-722F-47E4-B84A-F83F42BC1CA4}" presName="node" presStyleLbl="node1" presStyleIdx="8" presStyleCnt="15">
        <dgm:presLayoutVars>
          <dgm:bulletEnabled val="1"/>
        </dgm:presLayoutVars>
      </dgm:prSet>
      <dgm:spPr/>
    </dgm:pt>
    <dgm:pt modelId="{6388C57B-155E-E04C-B336-754222A850DE}" type="pres">
      <dgm:prSet presAssocID="{8159581E-1225-4CD7-8845-323C7C144C06}" presName="sibTrans" presStyleCnt="0"/>
      <dgm:spPr/>
    </dgm:pt>
    <dgm:pt modelId="{B41C7386-E7CC-7049-8C5D-719D5AD54550}" type="pres">
      <dgm:prSet presAssocID="{FE28FAFD-56F6-4F2A-AD63-887D5EA714E5}" presName="node" presStyleLbl="node1" presStyleIdx="9" presStyleCnt="15">
        <dgm:presLayoutVars>
          <dgm:bulletEnabled val="1"/>
        </dgm:presLayoutVars>
      </dgm:prSet>
      <dgm:spPr/>
    </dgm:pt>
    <dgm:pt modelId="{183DDEB5-DFFF-5F4A-A447-799FA3DE2D13}" type="pres">
      <dgm:prSet presAssocID="{8D3BFB4D-8D99-480A-A040-E0E26E89C6DF}" presName="sibTrans" presStyleCnt="0"/>
      <dgm:spPr/>
    </dgm:pt>
    <dgm:pt modelId="{C7386B58-1F40-D546-A442-929CF0AD0AAD}" type="pres">
      <dgm:prSet presAssocID="{961AEE13-FAA3-421C-A4CC-8F40A756F6F0}" presName="node" presStyleLbl="node1" presStyleIdx="10" presStyleCnt="15">
        <dgm:presLayoutVars>
          <dgm:bulletEnabled val="1"/>
        </dgm:presLayoutVars>
      </dgm:prSet>
      <dgm:spPr/>
    </dgm:pt>
    <dgm:pt modelId="{EDED74D3-BFA0-1E4C-950A-A5FC2EC4B553}" type="pres">
      <dgm:prSet presAssocID="{ABA8DD5C-F70A-4894-93B4-2F87D63707F8}" presName="sibTrans" presStyleCnt="0"/>
      <dgm:spPr/>
    </dgm:pt>
    <dgm:pt modelId="{ABF618E7-0099-4A40-A3EE-D4D8F0B08A07}" type="pres">
      <dgm:prSet presAssocID="{E2667A05-4039-4D7B-96B2-3D65FDA43564}" presName="node" presStyleLbl="node1" presStyleIdx="11" presStyleCnt="15">
        <dgm:presLayoutVars>
          <dgm:bulletEnabled val="1"/>
        </dgm:presLayoutVars>
      </dgm:prSet>
      <dgm:spPr/>
    </dgm:pt>
    <dgm:pt modelId="{6BF2D19F-D5F6-B643-8237-922615566BE7}" type="pres">
      <dgm:prSet presAssocID="{A3A27B65-5D26-42DA-8B1D-450B301ABEE3}" presName="sibTrans" presStyleCnt="0"/>
      <dgm:spPr/>
    </dgm:pt>
    <dgm:pt modelId="{5ED68FE2-2170-F54D-95E0-CC7FA530CF36}" type="pres">
      <dgm:prSet presAssocID="{A63449D3-B785-4613-95A3-DF20A64FAA3B}" presName="node" presStyleLbl="node1" presStyleIdx="12" presStyleCnt="15">
        <dgm:presLayoutVars>
          <dgm:bulletEnabled val="1"/>
        </dgm:presLayoutVars>
      </dgm:prSet>
      <dgm:spPr/>
    </dgm:pt>
    <dgm:pt modelId="{C8694298-5134-9B49-B042-CA2C48986C2A}" type="pres">
      <dgm:prSet presAssocID="{3309E4F9-0318-4B8B-AB5E-835036796341}" presName="sibTrans" presStyleCnt="0"/>
      <dgm:spPr/>
    </dgm:pt>
    <dgm:pt modelId="{BC3FAB43-601B-E248-A1F1-28DA458C8F0F}" type="pres">
      <dgm:prSet presAssocID="{79FEDFB0-2575-431F-90C4-86C887B5E01C}" presName="node" presStyleLbl="node1" presStyleIdx="13" presStyleCnt="15">
        <dgm:presLayoutVars>
          <dgm:bulletEnabled val="1"/>
        </dgm:presLayoutVars>
      </dgm:prSet>
      <dgm:spPr/>
    </dgm:pt>
    <dgm:pt modelId="{17347C67-20F4-6449-8B8B-2B29C8677015}" type="pres">
      <dgm:prSet presAssocID="{223F2126-FC32-481B-B36F-CBBD0FEFA5B2}" presName="sibTrans" presStyleCnt="0"/>
      <dgm:spPr/>
    </dgm:pt>
    <dgm:pt modelId="{8794C5DA-C14C-E641-95DC-8D1BAA077640}" type="pres">
      <dgm:prSet presAssocID="{351BC40F-B8C8-2B44-8306-A45093C7B717}" presName="node" presStyleLbl="node1" presStyleIdx="14" presStyleCnt="15">
        <dgm:presLayoutVars>
          <dgm:bulletEnabled val="1"/>
        </dgm:presLayoutVars>
      </dgm:prSet>
      <dgm:spPr/>
    </dgm:pt>
  </dgm:ptLst>
  <dgm:cxnLst>
    <dgm:cxn modelId="{9D522002-6443-4680-8332-C9BFC2D710BB}" srcId="{6C177BA3-A5AF-4DA2-90CF-1E07559B8C0F}" destId="{B19086AB-722F-47E4-B84A-F83F42BC1CA4}" srcOrd="8" destOrd="0" parTransId="{7F6EC10D-CAEE-409E-BC66-7C8876CB876B}" sibTransId="{8159581E-1225-4CD7-8845-323C7C144C06}"/>
    <dgm:cxn modelId="{14424304-DEEF-544B-BBDB-3CC7C412E313}" type="presOf" srcId="{B19086AB-722F-47E4-B84A-F83F42BC1CA4}" destId="{15FF010A-713E-894F-B9AC-DA71C755E297}" srcOrd="0" destOrd="0" presId="urn:microsoft.com/office/officeart/2005/8/layout/default"/>
    <dgm:cxn modelId="{7A7E550C-BFD3-4A10-B027-1F3617FF97C8}" srcId="{6C177BA3-A5AF-4DA2-90CF-1E07559B8C0F}" destId="{A63449D3-B785-4613-95A3-DF20A64FAA3B}" srcOrd="12" destOrd="0" parTransId="{21E6F4F3-D012-4CC4-9D40-3740FA8488D1}" sibTransId="{3309E4F9-0318-4B8B-AB5E-835036796341}"/>
    <dgm:cxn modelId="{4E80EB15-25A7-574E-9AAF-67A2F1D08A0F}" type="presOf" srcId="{103DB21A-8A09-4332-A8CF-099C5F43911E}" destId="{D3674578-546D-164A-BC01-064DDC9C4E5B}" srcOrd="0" destOrd="0" presId="urn:microsoft.com/office/officeart/2005/8/layout/default"/>
    <dgm:cxn modelId="{7F137028-138B-B64A-B2AB-6C0A306F656F}" type="presOf" srcId="{61972962-2A20-4121-91EB-02232B13E685}" destId="{0E7C7EAA-B729-2E40-87D6-E4FB12A8E449}" srcOrd="0" destOrd="0" presId="urn:microsoft.com/office/officeart/2005/8/layout/default"/>
    <dgm:cxn modelId="{8D272730-71BC-AC47-BEF2-9645973B5718}" type="presOf" srcId="{A63449D3-B785-4613-95A3-DF20A64FAA3B}" destId="{5ED68FE2-2170-F54D-95E0-CC7FA530CF36}" srcOrd="0" destOrd="0" presId="urn:microsoft.com/office/officeart/2005/8/layout/default"/>
    <dgm:cxn modelId="{3F835630-2685-5F43-A3FE-9E8DF15C4B10}" type="presOf" srcId="{FA26E1A7-7346-408F-9C84-0D8F5969B9E3}" destId="{C98CD0C2-4238-FE41-89FB-6F3CBFE69B28}" srcOrd="0" destOrd="0" presId="urn:microsoft.com/office/officeart/2005/8/layout/default"/>
    <dgm:cxn modelId="{B0897A34-B7BD-49F7-BE3C-7AEE34E80807}" srcId="{6C177BA3-A5AF-4DA2-90CF-1E07559B8C0F}" destId="{79FEDFB0-2575-431F-90C4-86C887B5E01C}" srcOrd="13" destOrd="0" parTransId="{CD55E08B-DF62-4BF2-85E0-6133353A070B}" sibTransId="{223F2126-FC32-481B-B36F-CBBD0FEFA5B2}"/>
    <dgm:cxn modelId="{92D33539-E589-7745-8A92-9095425840CB}" type="presOf" srcId="{FE28FAFD-56F6-4F2A-AD63-887D5EA714E5}" destId="{B41C7386-E7CC-7049-8C5D-719D5AD54550}" srcOrd="0" destOrd="0" presId="urn:microsoft.com/office/officeart/2005/8/layout/default"/>
    <dgm:cxn modelId="{EE6F3E3F-3EEF-4F31-8206-AE0F97C8B1EF}" srcId="{6C177BA3-A5AF-4DA2-90CF-1E07559B8C0F}" destId="{C3643837-17E1-437C-9598-CBADA5B94F14}" srcOrd="2" destOrd="0" parTransId="{6EBD198B-E624-4502-A654-E5F6114A1B51}" sibTransId="{5F22B507-6A8E-48B8-A126-C631865AE3BC}"/>
    <dgm:cxn modelId="{5C09C146-54C7-1F4E-AB4A-09F77C5D6F7E}" type="presOf" srcId="{E6BCAF6C-4DF1-48CB-9042-F1425E9DD291}" destId="{A46A906C-7659-6C47-8B8E-CD9F9C7CB187}" srcOrd="0" destOrd="0" presId="urn:microsoft.com/office/officeart/2005/8/layout/default"/>
    <dgm:cxn modelId="{B335756C-6854-8C42-A579-6C28B2B0ECBC}" type="presOf" srcId="{79FEDFB0-2575-431F-90C4-86C887B5E01C}" destId="{BC3FAB43-601B-E248-A1F1-28DA458C8F0F}" srcOrd="0" destOrd="0" presId="urn:microsoft.com/office/officeart/2005/8/layout/default"/>
    <dgm:cxn modelId="{36536A71-0D2C-4AF2-96B4-34C19A5CA267}" srcId="{6C177BA3-A5AF-4DA2-90CF-1E07559B8C0F}" destId="{103DB21A-8A09-4332-A8CF-099C5F43911E}" srcOrd="4" destOrd="0" parTransId="{E9BDB968-874D-400E-B937-D048F7EEBFDB}" sibTransId="{50BF4158-3412-4936-BE2E-646DE05F1F54}"/>
    <dgm:cxn modelId="{EE78A872-D18F-4CD6-8874-6BC1E5C37828}" srcId="{6C177BA3-A5AF-4DA2-90CF-1E07559B8C0F}" destId="{61972962-2A20-4121-91EB-02232B13E685}" srcOrd="5" destOrd="0" parTransId="{E6F16F13-A719-4A03-B922-8924EA5AE319}" sibTransId="{1DA4800E-D4EF-4D24-B802-6BFDBACF3094}"/>
    <dgm:cxn modelId="{445AE154-605D-41B8-86C9-0B95FC3B1431}" srcId="{6C177BA3-A5AF-4DA2-90CF-1E07559B8C0F}" destId="{07D71EFC-9FB8-41F6-BADB-BE8443CEE78C}" srcOrd="6" destOrd="0" parTransId="{BEA16FC6-3180-4969-848D-632CA37D9EA8}" sibTransId="{A38F0D7D-562A-4304-B6EE-009A19550B0C}"/>
    <dgm:cxn modelId="{26E50F57-9EAD-4CBC-AB26-B2BABC657A83}" srcId="{6C177BA3-A5AF-4DA2-90CF-1E07559B8C0F}" destId="{E6BCAF6C-4DF1-48CB-9042-F1425E9DD291}" srcOrd="0" destOrd="0" parTransId="{3D9D01FC-DCA1-4970-8FD6-9CF52C3C918B}" sibTransId="{88B8DAAA-11C3-4E5D-AA06-F0E4852D9AAC}"/>
    <dgm:cxn modelId="{BAE4DC7C-0C84-AE49-86C8-33C8C2BB45A9}" type="presOf" srcId="{07D71EFC-9FB8-41F6-BADB-BE8443CEE78C}" destId="{EC35FCBA-A473-BC44-821D-300334F82F5C}" srcOrd="0" destOrd="0" presId="urn:microsoft.com/office/officeart/2005/8/layout/default"/>
    <dgm:cxn modelId="{70E28581-2785-7747-88D0-3F795D3A13DB}" type="presOf" srcId="{C3643837-17E1-437C-9598-CBADA5B94F14}" destId="{FD198E88-B549-6344-B438-6C36A8AA4A10}" srcOrd="0" destOrd="0" presId="urn:microsoft.com/office/officeart/2005/8/layout/default"/>
    <dgm:cxn modelId="{B550C78A-8DD2-B54C-B486-6FF1BCC4A0FD}" type="presOf" srcId="{6C177BA3-A5AF-4DA2-90CF-1E07559B8C0F}" destId="{84F74E7F-87F3-034E-BD25-ED0EE7117B94}" srcOrd="0" destOrd="0" presId="urn:microsoft.com/office/officeart/2005/8/layout/default"/>
    <dgm:cxn modelId="{1EE66596-D890-2D48-9837-6DD67A41905C}" type="presOf" srcId="{74FD6C57-ABA3-4D5D-8A9B-D93DCA9EC578}" destId="{602912B6-877F-364A-888A-FB7086E095C6}" srcOrd="0" destOrd="0" presId="urn:microsoft.com/office/officeart/2005/8/layout/default"/>
    <dgm:cxn modelId="{9F780EA8-8FCF-774C-B220-31F655E9173D}" type="presOf" srcId="{CDB63536-386C-494A-A04A-83967C13E213}" destId="{4C66B9FA-87D9-8644-8076-911054426A9C}" srcOrd="0" destOrd="0" presId="urn:microsoft.com/office/officeart/2005/8/layout/default"/>
    <dgm:cxn modelId="{3D4535AA-8495-40AD-B442-EDB5E3042B9F}" srcId="{6C177BA3-A5AF-4DA2-90CF-1E07559B8C0F}" destId="{FE28FAFD-56F6-4F2A-AD63-887D5EA714E5}" srcOrd="9" destOrd="0" parTransId="{E916868B-C8F9-4636-98AF-2380221D3E81}" sibTransId="{8D3BFB4D-8D99-480A-A040-E0E26E89C6DF}"/>
    <dgm:cxn modelId="{73F786BA-39CD-7D44-813D-60E47A33D058}" type="presOf" srcId="{961AEE13-FAA3-421C-A4CC-8F40A756F6F0}" destId="{C7386B58-1F40-D546-A442-929CF0AD0AAD}" srcOrd="0" destOrd="0" presId="urn:microsoft.com/office/officeart/2005/8/layout/default"/>
    <dgm:cxn modelId="{7194A5BA-3D63-432A-9027-C0A30397A1A3}" srcId="{6C177BA3-A5AF-4DA2-90CF-1E07559B8C0F}" destId="{CDB63536-386C-494A-A04A-83967C13E213}" srcOrd="1" destOrd="0" parTransId="{A7D279C6-B628-43F1-B087-53BB7F296DF6}" sibTransId="{B5D214CB-3FB8-4250-AD79-9AFC89DD4F9A}"/>
    <dgm:cxn modelId="{8ACBACBE-7797-8142-8FB5-0DE0478D648C}" srcId="{6C177BA3-A5AF-4DA2-90CF-1E07559B8C0F}" destId="{351BC40F-B8C8-2B44-8306-A45093C7B717}" srcOrd="14" destOrd="0" parTransId="{76AEC715-0634-F04A-B7AC-4D3F0134348D}" sibTransId="{18E591D9-2982-7644-962C-8C56079F11F3}"/>
    <dgm:cxn modelId="{97EB11C6-D139-432A-8D9A-D28416F36A7E}" srcId="{6C177BA3-A5AF-4DA2-90CF-1E07559B8C0F}" destId="{E2667A05-4039-4D7B-96B2-3D65FDA43564}" srcOrd="11" destOrd="0" parTransId="{E3D51184-6375-4F68-A398-AD7D78C8EF59}" sibTransId="{A3A27B65-5D26-42DA-8B1D-450B301ABEE3}"/>
    <dgm:cxn modelId="{2363C0D4-B447-6645-B867-2FF24E7978BD}" type="presOf" srcId="{351BC40F-B8C8-2B44-8306-A45093C7B717}" destId="{8794C5DA-C14C-E641-95DC-8D1BAA077640}" srcOrd="0" destOrd="0" presId="urn:microsoft.com/office/officeart/2005/8/layout/default"/>
    <dgm:cxn modelId="{D321ECE5-08C2-BA43-AF29-A00A99EA6785}" type="presOf" srcId="{E2667A05-4039-4D7B-96B2-3D65FDA43564}" destId="{ABF618E7-0099-4A40-A3EE-D4D8F0B08A07}" srcOrd="0" destOrd="0" presId="urn:microsoft.com/office/officeart/2005/8/layout/default"/>
    <dgm:cxn modelId="{2B8406E8-034D-4C16-82EB-87C54FF6F4DD}" srcId="{6C177BA3-A5AF-4DA2-90CF-1E07559B8C0F}" destId="{74FD6C57-ABA3-4D5D-8A9B-D93DCA9EC578}" srcOrd="3" destOrd="0" parTransId="{D52000F9-23E1-45CC-8CEB-279AF0C8E81D}" sibTransId="{5DFFB43D-7089-42FA-A357-8000003578AB}"/>
    <dgm:cxn modelId="{56F713EE-7A78-4F5E-8771-E03B75BDDEDA}" srcId="{6C177BA3-A5AF-4DA2-90CF-1E07559B8C0F}" destId="{FA26E1A7-7346-408F-9C84-0D8F5969B9E3}" srcOrd="7" destOrd="0" parTransId="{6456194F-647D-4F91-967E-64B595E1D024}" sibTransId="{422EBC24-4374-4256-9A79-1A86EBBAB586}"/>
    <dgm:cxn modelId="{1B06C3F9-8546-4BD2-9857-E49D8AB649C2}" srcId="{6C177BA3-A5AF-4DA2-90CF-1E07559B8C0F}" destId="{961AEE13-FAA3-421C-A4CC-8F40A756F6F0}" srcOrd="10" destOrd="0" parTransId="{1FD05DBE-F2AC-404D-AC52-468501492748}" sibTransId="{ABA8DD5C-F70A-4894-93B4-2F87D63707F8}"/>
    <dgm:cxn modelId="{A77B0162-4CC6-3343-A2CF-393585D30D28}" type="presParOf" srcId="{84F74E7F-87F3-034E-BD25-ED0EE7117B94}" destId="{A46A906C-7659-6C47-8B8E-CD9F9C7CB187}" srcOrd="0" destOrd="0" presId="urn:microsoft.com/office/officeart/2005/8/layout/default"/>
    <dgm:cxn modelId="{59CD2E6B-E474-634D-855E-8E33FD499E60}" type="presParOf" srcId="{84F74E7F-87F3-034E-BD25-ED0EE7117B94}" destId="{89A73317-8440-8847-9839-D35CDF9598C9}" srcOrd="1" destOrd="0" presId="urn:microsoft.com/office/officeart/2005/8/layout/default"/>
    <dgm:cxn modelId="{80E659EE-CBAB-784E-940C-9FCD78A776EE}" type="presParOf" srcId="{84F74E7F-87F3-034E-BD25-ED0EE7117B94}" destId="{4C66B9FA-87D9-8644-8076-911054426A9C}" srcOrd="2" destOrd="0" presId="urn:microsoft.com/office/officeart/2005/8/layout/default"/>
    <dgm:cxn modelId="{425C4260-E720-9948-895B-9E42FB76B629}" type="presParOf" srcId="{84F74E7F-87F3-034E-BD25-ED0EE7117B94}" destId="{E94F006C-41D9-E048-BAA6-AFAD8B42D6E0}" srcOrd="3" destOrd="0" presId="urn:microsoft.com/office/officeart/2005/8/layout/default"/>
    <dgm:cxn modelId="{D4BB955E-BD71-724B-BC25-12E92885EBE9}" type="presParOf" srcId="{84F74E7F-87F3-034E-BD25-ED0EE7117B94}" destId="{FD198E88-B549-6344-B438-6C36A8AA4A10}" srcOrd="4" destOrd="0" presId="urn:microsoft.com/office/officeart/2005/8/layout/default"/>
    <dgm:cxn modelId="{ED3290A8-B073-084B-9BD8-5F0497421F40}" type="presParOf" srcId="{84F74E7F-87F3-034E-BD25-ED0EE7117B94}" destId="{9F7C342F-9009-6448-81E5-04EA8818ACAE}" srcOrd="5" destOrd="0" presId="urn:microsoft.com/office/officeart/2005/8/layout/default"/>
    <dgm:cxn modelId="{C4D38DA2-3396-A041-A848-44931A1DEF2A}" type="presParOf" srcId="{84F74E7F-87F3-034E-BD25-ED0EE7117B94}" destId="{602912B6-877F-364A-888A-FB7086E095C6}" srcOrd="6" destOrd="0" presId="urn:microsoft.com/office/officeart/2005/8/layout/default"/>
    <dgm:cxn modelId="{B701866D-4DA9-904F-A3E8-678C67C55E7D}" type="presParOf" srcId="{84F74E7F-87F3-034E-BD25-ED0EE7117B94}" destId="{AEF691AF-3756-7B46-9BB5-8E076B3F747B}" srcOrd="7" destOrd="0" presId="urn:microsoft.com/office/officeart/2005/8/layout/default"/>
    <dgm:cxn modelId="{2FEC8023-4802-DA4A-B9E6-1F8C5050E3AC}" type="presParOf" srcId="{84F74E7F-87F3-034E-BD25-ED0EE7117B94}" destId="{D3674578-546D-164A-BC01-064DDC9C4E5B}" srcOrd="8" destOrd="0" presId="urn:microsoft.com/office/officeart/2005/8/layout/default"/>
    <dgm:cxn modelId="{F72C6254-43F5-B443-99D9-821D43B675C3}" type="presParOf" srcId="{84F74E7F-87F3-034E-BD25-ED0EE7117B94}" destId="{47A3A33C-00D3-5F41-B083-3D2F7540DFB0}" srcOrd="9" destOrd="0" presId="urn:microsoft.com/office/officeart/2005/8/layout/default"/>
    <dgm:cxn modelId="{F28EA2CB-C7A9-DF45-AC98-427FC5C2569B}" type="presParOf" srcId="{84F74E7F-87F3-034E-BD25-ED0EE7117B94}" destId="{0E7C7EAA-B729-2E40-87D6-E4FB12A8E449}" srcOrd="10" destOrd="0" presId="urn:microsoft.com/office/officeart/2005/8/layout/default"/>
    <dgm:cxn modelId="{269D2106-22C5-AA4A-A82B-39E8B2190C5F}" type="presParOf" srcId="{84F74E7F-87F3-034E-BD25-ED0EE7117B94}" destId="{B58CCA68-3EB7-5542-8042-470AED40A37E}" srcOrd="11" destOrd="0" presId="urn:microsoft.com/office/officeart/2005/8/layout/default"/>
    <dgm:cxn modelId="{7C0E002E-7263-6A4B-A344-67E9EB6FBC61}" type="presParOf" srcId="{84F74E7F-87F3-034E-BD25-ED0EE7117B94}" destId="{EC35FCBA-A473-BC44-821D-300334F82F5C}" srcOrd="12" destOrd="0" presId="urn:microsoft.com/office/officeart/2005/8/layout/default"/>
    <dgm:cxn modelId="{68FC8B95-2D45-6D43-9915-E1B6D1F6E1EB}" type="presParOf" srcId="{84F74E7F-87F3-034E-BD25-ED0EE7117B94}" destId="{23485585-A204-F241-BCDB-EFF75CB0F7C4}" srcOrd="13" destOrd="0" presId="urn:microsoft.com/office/officeart/2005/8/layout/default"/>
    <dgm:cxn modelId="{6C256999-A7DE-B243-80AD-64391013AEB7}" type="presParOf" srcId="{84F74E7F-87F3-034E-BD25-ED0EE7117B94}" destId="{C98CD0C2-4238-FE41-89FB-6F3CBFE69B28}" srcOrd="14" destOrd="0" presId="urn:microsoft.com/office/officeart/2005/8/layout/default"/>
    <dgm:cxn modelId="{4C11F9A0-8409-0B47-8142-031BE02E1083}" type="presParOf" srcId="{84F74E7F-87F3-034E-BD25-ED0EE7117B94}" destId="{9BB63FDA-D56D-774D-BED7-93B8F8FE9668}" srcOrd="15" destOrd="0" presId="urn:microsoft.com/office/officeart/2005/8/layout/default"/>
    <dgm:cxn modelId="{AFE84E82-C40C-3C4E-BA0F-2C04973A0070}" type="presParOf" srcId="{84F74E7F-87F3-034E-BD25-ED0EE7117B94}" destId="{15FF010A-713E-894F-B9AC-DA71C755E297}" srcOrd="16" destOrd="0" presId="urn:microsoft.com/office/officeart/2005/8/layout/default"/>
    <dgm:cxn modelId="{74EAC3E3-F257-434F-A655-C01773FC5998}" type="presParOf" srcId="{84F74E7F-87F3-034E-BD25-ED0EE7117B94}" destId="{6388C57B-155E-E04C-B336-754222A850DE}" srcOrd="17" destOrd="0" presId="urn:microsoft.com/office/officeart/2005/8/layout/default"/>
    <dgm:cxn modelId="{5BAE6A6C-1BC3-654B-8ED7-70E88E555005}" type="presParOf" srcId="{84F74E7F-87F3-034E-BD25-ED0EE7117B94}" destId="{B41C7386-E7CC-7049-8C5D-719D5AD54550}" srcOrd="18" destOrd="0" presId="urn:microsoft.com/office/officeart/2005/8/layout/default"/>
    <dgm:cxn modelId="{4F011FAA-8D98-7F4D-8006-7ACA177156AC}" type="presParOf" srcId="{84F74E7F-87F3-034E-BD25-ED0EE7117B94}" destId="{183DDEB5-DFFF-5F4A-A447-799FA3DE2D13}" srcOrd="19" destOrd="0" presId="urn:microsoft.com/office/officeart/2005/8/layout/default"/>
    <dgm:cxn modelId="{ED752890-53F5-3F41-B9B0-81CD7C06601E}" type="presParOf" srcId="{84F74E7F-87F3-034E-BD25-ED0EE7117B94}" destId="{C7386B58-1F40-D546-A442-929CF0AD0AAD}" srcOrd="20" destOrd="0" presId="urn:microsoft.com/office/officeart/2005/8/layout/default"/>
    <dgm:cxn modelId="{ED1DA16E-27A1-7A45-B0D4-930DE671AFE5}" type="presParOf" srcId="{84F74E7F-87F3-034E-BD25-ED0EE7117B94}" destId="{EDED74D3-BFA0-1E4C-950A-A5FC2EC4B553}" srcOrd="21" destOrd="0" presId="urn:microsoft.com/office/officeart/2005/8/layout/default"/>
    <dgm:cxn modelId="{1A872655-DAA6-6B49-9D32-39F7308CE0DE}" type="presParOf" srcId="{84F74E7F-87F3-034E-BD25-ED0EE7117B94}" destId="{ABF618E7-0099-4A40-A3EE-D4D8F0B08A07}" srcOrd="22" destOrd="0" presId="urn:microsoft.com/office/officeart/2005/8/layout/default"/>
    <dgm:cxn modelId="{18DA40BA-C8C6-B544-9540-1D994A9EB021}" type="presParOf" srcId="{84F74E7F-87F3-034E-BD25-ED0EE7117B94}" destId="{6BF2D19F-D5F6-B643-8237-922615566BE7}" srcOrd="23" destOrd="0" presId="urn:microsoft.com/office/officeart/2005/8/layout/default"/>
    <dgm:cxn modelId="{61142628-5ED4-9341-B982-E92DC885829F}" type="presParOf" srcId="{84F74E7F-87F3-034E-BD25-ED0EE7117B94}" destId="{5ED68FE2-2170-F54D-95E0-CC7FA530CF36}" srcOrd="24" destOrd="0" presId="urn:microsoft.com/office/officeart/2005/8/layout/default"/>
    <dgm:cxn modelId="{69587268-CAA2-FA44-A241-E749757CC949}" type="presParOf" srcId="{84F74E7F-87F3-034E-BD25-ED0EE7117B94}" destId="{C8694298-5134-9B49-B042-CA2C48986C2A}" srcOrd="25" destOrd="0" presId="urn:microsoft.com/office/officeart/2005/8/layout/default"/>
    <dgm:cxn modelId="{960274DD-3403-7A4D-8EF5-AB7C0CA66F8E}" type="presParOf" srcId="{84F74E7F-87F3-034E-BD25-ED0EE7117B94}" destId="{BC3FAB43-601B-E248-A1F1-28DA458C8F0F}" srcOrd="26" destOrd="0" presId="urn:microsoft.com/office/officeart/2005/8/layout/default"/>
    <dgm:cxn modelId="{65160198-4DEC-984E-A032-0001DE21D7B2}" type="presParOf" srcId="{84F74E7F-87F3-034E-BD25-ED0EE7117B94}" destId="{17347C67-20F4-6449-8B8B-2B29C8677015}" srcOrd="27" destOrd="0" presId="urn:microsoft.com/office/officeart/2005/8/layout/default"/>
    <dgm:cxn modelId="{081CF33E-F7E5-0E48-A325-F40E2DE4484A}" type="presParOf" srcId="{84F74E7F-87F3-034E-BD25-ED0EE7117B94}" destId="{8794C5DA-C14C-E641-95DC-8D1BAA077640}" srcOrd="2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9068E5C-E5E0-45AD-8C82-D86121B09C06}" type="doc">
      <dgm:prSet loTypeId="urn:microsoft.com/office/officeart/2005/8/layout/default" loCatId="list" qsTypeId="urn:microsoft.com/office/officeart/2005/8/quickstyle/simple2" qsCatId="simple" csTypeId="urn:microsoft.com/office/officeart/2005/8/colors/colorful1" csCatId="colorful" phldr="1"/>
      <dgm:spPr/>
      <dgm:t>
        <a:bodyPr/>
        <a:lstStyle/>
        <a:p>
          <a:endParaRPr lang="en-US"/>
        </a:p>
      </dgm:t>
    </dgm:pt>
    <dgm:pt modelId="{A5583DDC-9FC7-4121-9F61-D455AD2B2359}">
      <dgm:prSet custT="1"/>
      <dgm:spPr/>
      <dgm:t>
        <a:bodyPr/>
        <a:lstStyle/>
        <a:p>
          <a:r>
            <a:rPr lang="en-GB" sz="1600" b="0" i="0"/>
            <a:t>The CPS make their decisions independently of the police and government.</a:t>
          </a:r>
          <a:endParaRPr lang="en-US" sz="1600"/>
        </a:p>
      </dgm:t>
    </dgm:pt>
    <dgm:pt modelId="{49E0BFD4-1C29-4EB3-BFAC-709A53F9F82C}" type="parTrans" cxnId="{DC7DE1CD-649A-4854-91C6-1CE347B0048D}">
      <dgm:prSet/>
      <dgm:spPr/>
      <dgm:t>
        <a:bodyPr/>
        <a:lstStyle/>
        <a:p>
          <a:endParaRPr lang="en-US"/>
        </a:p>
      </dgm:t>
    </dgm:pt>
    <dgm:pt modelId="{C25E0F21-7A14-43B5-835B-5BD9D7138583}" type="sibTrans" cxnId="{DC7DE1CD-649A-4854-91C6-1CE347B0048D}">
      <dgm:prSet/>
      <dgm:spPr/>
      <dgm:t>
        <a:bodyPr/>
        <a:lstStyle/>
        <a:p>
          <a:endParaRPr lang="en-US"/>
        </a:p>
      </dgm:t>
    </dgm:pt>
    <dgm:pt modelId="{6AE5119C-B2F3-409B-A644-3AA7F4DEA05E}">
      <dgm:prSet custT="1"/>
      <dgm:spPr/>
      <dgm:t>
        <a:bodyPr/>
        <a:lstStyle/>
        <a:p>
          <a:r>
            <a:rPr lang="en-GB" sz="1600"/>
            <a:t>En</a:t>
          </a:r>
          <a:r>
            <a:rPr lang="en-GB" sz="1600" b="0" i="0"/>
            <a:t>sure that the right person is prosecuted for the right offence to bring offenders to justice.</a:t>
          </a:r>
          <a:endParaRPr lang="en-US" sz="1600"/>
        </a:p>
      </dgm:t>
    </dgm:pt>
    <dgm:pt modelId="{1A415C0A-C7C4-48BE-90A1-A7E76BB15E7F}" type="parTrans" cxnId="{0D2F94AC-A6F1-4166-AE67-780C918093FE}">
      <dgm:prSet/>
      <dgm:spPr/>
      <dgm:t>
        <a:bodyPr/>
        <a:lstStyle/>
        <a:p>
          <a:endParaRPr lang="en-US"/>
        </a:p>
      </dgm:t>
    </dgm:pt>
    <dgm:pt modelId="{05752369-66FA-4DD0-B3D7-F5C26904FEA2}" type="sibTrans" cxnId="{0D2F94AC-A6F1-4166-AE67-780C918093FE}">
      <dgm:prSet/>
      <dgm:spPr/>
      <dgm:t>
        <a:bodyPr/>
        <a:lstStyle/>
        <a:p>
          <a:endParaRPr lang="en-US"/>
        </a:p>
      </dgm:t>
    </dgm:pt>
    <dgm:pt modelId="{F8957456-1923-47F7-8FC4-1084AA580BDE}">
      <dgm:prSet custT="1"/>
      <dgm:spPr/>
      <dgm:t>
        <a:bodyPr/>
        <a:lstStyle/>
        <a:p>
          <a:r>
            <a:rPr lang="en-GB" sz="1600"/>
            <a:t>Advises the police during the early stages of investigations. </a:t>
          </a:r>
          <a:endParaRPr lang="en-US" sz="1600"/>
        </a:p>
      </dgm:t>
    </dgm:pt>
    <dgm:pt modelId="{ABC754D4-2F5B-4DAC-AFDB-85A6DB97C741}" type="parTrans" cxnId="{33496A44-F211-472F-A18F-9D1C1E2E5652}">
      <dgm:prSet/>
      <dgm:spPr/>
      <dgm:t>
        <a:bodyPr/>
        <a:lstStyle/>
        <a:p>
          <a:endParaRPr lang="en-US"/>
        </a:p>
      </dgm:t>
    </dgm:pt>
    <dgm:pt modelId="{760E3670-8F41-4CB4-BDE1-738A0DC20506}" type="sibTrans" cxnId="{33496A44-F211-472F-A18F-9D1C1E2E5652}">
      <dgm:prSet/>
      <dgm:spPr/>
      <dgm:t>
        <a:bodyPr/>
        <a:lstStyle/>
        <a:p>
          <a:endParaRPr lang="en-US"/>
        </a:p>
      </dgm:t>
    </dgm:pt>
    <dgm:pt modelId="{7B217B32-DF6B-44BC-B449-5CFA5FD032ED}">
      <dgm:prSet custT="1"/>
      <dgm:spPr/>
      <dgm:t>
        <a:bodyPr/>
        <a:lstStyle/>
        <a:p>
          <a:r>
            <a:rPr lang="en-GB" sz="1600" b="0" i="0"/>
            <a:t>Decides which cases should be prosecuted.</a:t>
          </a:r>
          <a:endParaRPr lang="en-US" sz="1600"/>
        </a:p>
      </dgm:t>
    </dgm:pt>
    <dgm:pt modelId="{447EBC3E-3598-4ECA-A2C9-E55EA8D96C1F}" type="parTrans" cxnId="{054A6A42-073B-4DFD-ABDB-989FB530BCA4}">
      <dgm:prSet/>
      <dgm:spPr/>
      <dgm:t>
        <a:bodyPr/>
        <a:lstStyle/>
        <a:p>
          <a:endParaRPr lang="en-US"/>
        </a:p>
      </dgm:t>
    </dgm:pt>
    <dgm:pt modelId="{677C181B-1802-405C-B74D-A553A2049252}" type="sibTrans" cxnId="{054A6A42-073B-4DFD-ABDB-989FB530BCA4}">
      <dgm:prSet/>
      <dgm:spPr/>
      <dgm:t>
        <a:bodyPr/>
        <a:lstStyle/>
        <a:p>
          <a:endParaRPr lang="en-US"/>
        </a:p>
      </dgm:t>
    </dgm:pt>
    <dgm:pt modelId="{15D489E3-7805-4480-B67B-2A8B0938A231}">
      <dgm:prSet custT="1"/>
      <dgm:spPr/>
      <dgm:t>
        <a:bodyPr/>
        <a:lstStyle/>
        <a:p>
          <a:r>
            <a:rPr lang="en-GB" sz="1600"/>
            <a:t>Prosecutes criminal cases that have been investigated by the police and other investigative organisations. </a:t>
          </a:r>
          <a:endParaRPr lang="en-US" sz="1600"/>
        </a:p>
      </dgm:t>
    </dgm:pt>
    <dgm:pt modelId="{BB0140DD-DD63-4868-ABBA-0D8B61ACA6D9}" type="parTrans" cxnId="{E46727C8-6DB0-4A55-BF11-714FB1919EB8}">
      <dgm:prSet/>
      <dgm:spPr/>
      <dgm:t>
        <a:bodyPr/>
        <a:lstStyle/>
        <a:p>
          <a:endParaRPr lang="en-US"/>
        </a:p>
      </dgm:t>
    </dgm:pt>
    <dgm:pt modelId="{89845018-0491-43DA-AD9D-6C1C5F45A069}" type="sibTrans" cxnId="{E46727C8-6DB0-4A55-BF11-714FB1919EB8}">
      <dgm:prSet/>
      <dgm:spPr/>
      <dgm:t>
        <a:bodyPr/>
        <a:lstStyle/>
        <a:p>
          <a:endParaRPr lang="en-US"/>
        </a:p>
      </dgm:t>
    </dgm:pt>
    <dgm:pt modelId="{D8F26419-6EC1-48A8-89BD-92E45AB0F856}">
      <dgm:prSet custT="1"/>
      <dgm:spPr/>
      <dgm:t>
        <a:bodyPr/>
        <a:lstStyle/>
        <a:p>
          <a:r>
            <a:rPr lang="en-GB" sz="1600"/>
            <a:t>D</a:t>
          </a:r>
          <a:r>
            <a:rPr lang="en-GB" sz="1600" b="0" i="0"/>
            <a:t>etermines the appropriate charges in more serious or complex cases, prepares cases and presents them at court.</a:t>
          </a:r>
          <a:endParaRPr lang="en-US" sz="1600"/>
        </a:p>
      </dgm:t>
    </dgm:pt>
    <dgm:pt modelId="{536A8C11-0CEC-4B2B-A7C7-C8DE8EFD07E0}" type="parTrans" cxnId="{B90118F1-660C-4FB7-91A1-5F015A661CFE}">
      <dgm:prSet/>
      <dgm:spPr/>
      <dgm:t>
        <a:bodyPr/>
        <a:lstStyle/>
        <a:p>
          <a:endParaRPr lang="en-US"/>
        </a:p>
      </dgm:t>
    </dgm:pt>
    <dgm:pt modelId="{A52FD91A-28A5-4F81-92E9-BCF415DA9069}" type="sibTrans" cxnId="{B90118F1-660C-4FB7-91A1-5F015A661CFE}">
      <dgm:prSet/>
      <dgm:spPr/>
      <dgm:t>
        <a:bodyPr/>
        <a:lstStyle/>
        <a:p>
          <a:endParaRPr lang="en-US"/>
        </a:p>
      </dgm:t>
    </dgm:pt>
    <dgm:pt modelId="{F0DB274A-6480-46E9-940A-154935D71AC4}">
      <dgm:prSet custT="1"/>
      <dgm:spPr/>
      <dgm:t>
        <a:bodyPr/>
        <a:lstStyle/>
        <a:p>
          <a:r>
            <a:rPr lang="en-GB" sz="1600"/>
            <a:t>P</a:t>
          </a:r>
          <a:r>
            <a:rPr lang="en-GB" sz="1600" b="0" i="0"/>
            <a:t>rovides information, assistance and support to victims and prosecution witnesses. </a:t>
          </a:r>
          <a:endParaRPr lang="en-US" sz="1600"/>
        </a:p>
      </dgm:t>
    </dgm:pt>
    <dgm:pt modelId="{C97816B6-FB4E-4885-9987-6C9704F4A028}" type="parTrans" cxnId="{822EB298-E8EF-4584-AB52-DD40474F983A}">
      <dgm:prSet/>
      <dgm:spPr/>
      <dgm:t>
        <a:bodyPr/>
        <a:lstStyle/>
        <a:p>
          <a:endParaRPr lang="en-US"/>
        </a:p>
      </dgm:t>
    </dgm:pt>
    <dgm:pt modelId="{9D30878A-2A94-4D34-A42E-3EDF95DF7E24}" type="sibTrans" cxnId="{822EB298-E8EF-4584-AB52-DD40474F983A}">
      <dgm:prSet/>
      <dgm:spPr/>
      <dgm:t>
        <a:bodyPr/>
        <a:lstStyle/>
        <a:p>
          <a:endParaRPr lang="en-US"/>
        </a:p>
      </dgm:t>
    </dgm:pt>
    <dgm:pt modelId="{1442B81D-6176-BB48-8808-C278D3FFE3E6}" type="pres">
      <dgm:prSet presAssocID="{A9068E5C-E5E0-45AD-8C82-D86121B09C06}" presName="diagram" presStyleCnt="0">
        <dgm:presLayoutVars>
          <dgm:dir/>
          <dgm:resizeHandles val="exact"/>
        </dgm:presLayoutVars>
      </dgm:prSet>
      <dgm:spPr/>
    </dgm:pt>
    <dgm:pt modelId="{742E5FEA-91F3-1645-8E0D-84BA5B1F4864}" type="pres">
      <dgm:prSet presAssocID="{A5583DDC-9FC7-4121-9F61-D455AD2B2359}" presName="node" presStyleLbl="node1" presStyleIdx="0" presStyleCnt="7">
        <dgm:presLayoutVars>
          <dgm:bulletEnabled val="1"/>
        </dgm:presLayoutVars>
      </dgm:prSet>
      <dgm:spPr/>
    </dgm:pt>
    <dgm:pt modelId="{B04A50EB-9F18-0441-BF20-54F7C26252EB}" type="pres">
      <dgm:prSet presAssocID="{C25E0F21-7A14-43B5-835B-5BD9D7138583}" presName="sibTrans" presStyleCnt="0"/>
      <dgm:spPr/>
    </dgm:pt>
    <dgm:pt modelId="{7810801E-5036-4245-B2D0-680DB702510C}" type="pres">
      <dgm:prSet presAssocID="{6AE5119C-B2F3-409B-A644-3AA7F4DEA05E}" presName="node" presStyleLbl="node1" presStyleIdx="1" presStyleCnt="7">
        <dgm:presLayoutVars>
          <dgm:bulletEnabled val="1"/>
        </dgm:presLayoutVars>
      </dgm:prSet>
      <dgm:spPr/>
    </dgm:pt>
    <dgm:pt modelId="{5EE241D4-8E78-0A45-8B13-6ED472B9DA92}" type="pres">
      <dgm:prSet presAssocID="{05752369-66FA-4DD0-B3D7-F5C26904FEA2}" presName="sibTrans" presStyleCnt="0"/>
      <dgm:spPr/>
    </dgm:pt>
    <dgm:pt modelId="{9B1E7728-9FD6-D344-87C2-1179E366D475}" type="pres">
      <dgm:prSet presAssocID="{F8957456-1923-47F7-8FC4-1084AA580BDE}" presName="node" presStyleLbl="node1" presStyleIdx="2" presStyleCnt="7">
        <dgm:presLayoutVars>
          <dgm:bulletEnabled val="1"/>
        </dgm:presLayoutVars>
      </dgm:prSet>
      <dgm:spPr/>
    </dgm:pt>
    <dgm:pt modelId="{94DBA447-5AA7-D84F-BB14-C6B7F4ABF4A4}" type="pres">
      <dgm:prSet presAssocID="{760E3670-8F41-4CB4-BDE1-738A0DC20506}" presName="sibTrans" presStyleCnt="0"/>
      <dgm:spPr/>
    </dgm:pt>
    <dgm:pt modelId="{C41C52B1-F3DF-CB4C-B189-54EDF2AF13F9}" type="pres">
      <dgm:prSet presAssocID="{7B217B32-DF6B-44BC-B449-5CFA5FD032ED}" presName="node" presStyleLbl="node1" presStyleIdx="3" presStyleCnt="7">
        <dgm:presLayoutVars>
          <dgm:bulletEnabled val="1"/>
        </dgm:presLayoutVars>
      </dgm:prSet>
      <dgm:spPr/>
    </dgm:pt>
    <dgm:pt modelId="{77485F93-4B1E-AB45-870A-55CC03EF3020}" type="pres">
      <dgm:prSet presAssocID="{677C181B-1802-405C-B74D-A553A2049252}" presName="sibTrans" presStyleCnt="0"/>
      <dgm:spPr/>
    </dgm:pt>
    <dgm:pt modelId="{8673883E-960E-034C-A840-0456493389D4}" type="pres">
      <dgm:prSet presAssocID="{15D489E3-7805-4480-B67B-2A8B0938A231}" presName="node" presStyleLbl="node1" presStyleIdx="4" presStyleCnt="7">
        <dgm:presLayoutVars>
          <dgm:bulletEnabled val="1"/>
        </dgm:presLayoutVars>
      </dgm:prSet>
      <dgm:spPr/>
    </dgm:pt>
    <dgm:pt modelId="{4EAD17A9-62E9-A846-B08C-79ACDAB638AE}" type="pres">
      <dgm:prSet presAssocID="{89845018-0491-43DA-AD9D-6C1C5F45A069}" presName="sibTrans" presStyleCnt="0"/>
      <dgm:spPr/>
    </dgm:pt>
    <dgm:pt modelId="{3B526E9E-2188-BD41-8401-CC521BB15995}" type="pres">
      <dgm:prSet presAssocID="{D8F26419-6EC1-48A8-89BD-92E45AB0F856}" presName="node" presStyleLbl="node1" presStyleIdx="5" presStyleCnt="7">
        <dgm:presLayoutVars>
          <dgm:bulletEnabled val="1"/>
        </dgm:presLayoutVars>
      </dgm:prSet>
      <dgm:spPr/>
    </dgm:pt>
    <dgm:pt modelId="{149C927E-8B32-304E-B5A8-C7B3D219AB18}" type="pres">
      <dgm:prSet presAssocID="{A52FD91A-28A5-4F81-92E9-BCF415DA9069}" presName="sibTrans" presStyleCnt="0"/>
      <dgm:spPr/>
    </dgm:pt>
    <dgm:pt modelId="{CD88D92A-2CD4-EF40-9BAE-5A6E987D4315}" type="pres">
      <dgm:prSet presAssocID="{F0DB274A-6480-46E9-940A-154935D71AC4}" presName="node" presStyleLbl="node1" presStyleIdx="6" presStyleCnt="7">
        <dgm:presLayoutVars>
          <dgm:bulletEnabled val="1"/>
        </dgm:presLayoutVars>
      </dgm:prSet>
      <dgm:spPr/>
    </dgm:pt>
  </dgm:ptLst>
  <dgm:cxnLst>
    <dgm:cxn modelId="{054A6A42-073B-4DFD-ABDB-989FB530BCA4}" srcId="{A9068E5C-E5E0-45AD-8C82-D86121B09C06}" destId="{7B217B32-DF6B-44BC-B449-5CFA5FD032ED}" srcOrd="3" destOrd="0" parTransId="{447EBC3E-3598-4ECA-A2C9-E55EA8D96C1F}" sibTransId="{677C181B-1802-405C-B74D-A553A2049252}"/>
    <dgm:cxn modelId="{33496A44-F211-472F-A18F-9D1C1E2E5652}" srcId="{A9068E5C-E5E0-45AD-8C82-D86121B09C06}" destId="{F8957456-1923-47F7-8FC4-1084AA580BDE}" srcOrd="2" destOrd="0" parTransId="{ABC754D4-2F5B-4DAC-AFDB-85A6DB97C741}" sibTransId="{760E3670-8F41-4CB4-BDE1-738A0DC20506}"/>
    <dgm:cxn modelId="{75DCFF4F-D10C-3E40-8D0B-2ACAA957C630}" type="presOf" srcId="{15D489E3-7805-4480-B67B-2A8B0938A231}" destId="{8673883E-960E-034C-A840-0456493389D4}" srcOrd="0" destOrd="0" presId="urn:microsoft.com/office/officeart/2005/8/layout/default"/>
    <dgm:cxn modelId="{C64DB679-60EF-1149-B7A5-D43607BF4932}" type="presOf" srcId="{F8957456-1923-47F7-8FC4-1084AA580BDE}" destId="{9B1E7728-9FD6-D344-87C2-1179E366D475}" srcOrd="0" destOrd="0" presId="urn:microsoft.com/office/officeart/2005/8/layout/default"/>
    <dgm:cxn modelId="{5603C990-CB25-D44E-9BEA-532C73B2D3CC}" type="presOf" srcId="{F0DB274A-6480-46E9-940A-154935D71AC4}" destId="{CD88D92A-2CD4-EF40-9BAE-5A6E987D4315}" srcOrd="0" destOrd="0" presId="urn:microsoft.com/office/officeart/2005/8/layout/default"/>
    <dgm:cxn modelId="{822EB298-E8EF-4584-AB52-DD40474F983A}" srcId="{A9068E5C-E5E0-45AD-8C82-D86121B09C06}" destId="{F0DB274A-6480-46E9-940A-154935D71AC4}" srcOrd="6" destOrd="0" parTransId="{C97816B6-FB4E-4885-9987-6C9704F4A028}" sibTransId="{9D30878A-2A94-4D34-A42E-3EDF95DF7E24}"/>
    <dgm:cxn modelId="{4829DC9D-C6ED-BD40-ACC6-2ECD1178416B}" type="presOf" srcId="{D8F26419-6EC1-48A8-89BD-92E45AB0F856}" destId="{3B526E9E-2188-BD41-8401-CC521BB15995}" srcOrd="0" destOrd="0" presId="urn:microsoft.com/office/officeart/2005/8/layout/default"/>
    <dgm:cxn modelId="{F83C96A9-C969-A24F-BBA1-E6CD363440D4}" type="presOf" srcId="{7B217B32-DF6B-44BC-B449-5CFA5FD032ED}" destId="{C41C52B1-F3DF-CB4C-B189-54EDF2AF13F9}" srcOrd="0" destOrd="0" presId="urn:microsoft.com/office/officeart/2005/8/layout/default"/>
    <dgm:cxn modelId="{0D2F94AC-A6F1-4166-AE67-780C918093FE}" srcId="{A9068E5C-E5E0-45AD-8C82-D86121B09C06}" destId="{6AE5119C-B2F3-409B-A644-3AA7F4DEA05E}" srcOrd="1" destOrd="0" parTransId="{1A415C0A-C7C4-48BE-90A1-A7E76BB15E7F}" sibTransId="{05752369-66FA-4DD0-B3D7-F5C26904FEA2}"/>
    <dgm:cxn modelId="{BCBD65B2-6440-0344-A9DD-C17F26361834}" type="presOf" srcId="{6AE5119C-B2F3-409B-A644-3AA7F4DEA05E}" destId="{7810801E-5036-4245-B2D0-680DB702510C}" srcOrd="0" destOrd="0" presId="urn:microsoft.com/office/officeart/2005/8/layout/default"/>
    <dgm:cxn modelId="{E46727C8-6DB0-4A55-BF11-714FB1919EB8}" srcId="{A9068E5C-E5E0-45AD-8C82-D86121B09C06}" destId="{15D489E3-7805-4480-B67B-2A8B0938A231}" srcOrd="4" destOrd="0" parTransId="{BB0140DD-DD63-4868-ABBA-0D8B61ACA6D9}" sibTransId="{89845018-0491-43DA-AD9D-6C1C5F45A069}"/>
    <dgm:cxn modelId="{DC7DE1CD-649A-4854-91C6-1CE347B0048D}" srcId="{A9068E5C-E5E0-45AD-8C82-D86121B09C06}" destId="{A5583DDC-9FC7-4121-9F61-D455AD2B2359}" srcOrd="0" destOrd="0" parTransId="{49E0BFD4-1C29-4EB3-BFAC-709A53F9F82C}" sibTransId="{C25E0F21-7A14-43B5-835B-5BD9D7138583}"/>
    <dgm:cxn modelId="{FEB2A8DC-4714-0946-BCC9-11668C1CEA16}" type="presOf" srcId="{A5583DDC-9FC7-4121-9F61-D455AD2B2359}" destId="{742E5FEA-91F3-1645-8E0D-84BA5B1F4864}" srcOrd="0" destOrd="0" presId="urn:microsoft.com/office/officeart/2005/8/layout/default"/>
    <dgm:cxn modelId="{973202E2-AF20-8B40-9B4E-6827F9C4F21C}" type="presOf" srcId="{A9068E5C-E5E0-45AD-8C82-D86121B09C06}" destId="{1442B81D-6176-BB48-8808-C278D3FFE3E6}" srcOrd="0" destOrd="0" presId="urn:microsoft.com/office/officeart/2005/8/layout/default"/>
    <dgm:cxn modelId="{B90118F1-660C-4FB7-91A1-5F015A661CFE}" srcId="{A9068E5C-E5E0-45AD-8C82-D86121B09C06}" destId="{D8F26419-6EC1-48A8-89BD-92E45AB0F856}" srcOrd="5" destOrd="0" parTransId="{536A8C11-0CEC-4B2B-A7C7-C8DE8EFD07E0}" sibTransId="{A52FD91A-28A5-4F81-92E9-BCF415DA9069}"/>
    <dgm:cxn modelId="{A53ED8A1-F531-4742-84CE-F4A73C7336C8}" type="presParOf" srcId="{1442B81D-6176-BB48-8808-C278D3FFE3E6}" destId="{742E5FEA-91F3-1645-8E0D-84BA5B1F4864}" srcOrd="0" destOrd="0" presId="urn:microsoft.com/office/officeart/2005/8/layout/default"/>
    <dgm:cxn modelId="{0D898A0D-58B8-9D4C-8D7D-09DB95E33AF4}" type="presParOf" srcId="{1442B81D-6176-BB48-8808-C278D3FFE3E6}" destId="{B04A50EB-9F18-0441-BF20-54F7C26252EB}" srcOrd="1" destOrd="0" presId="urn:microsoft.com/office/officeart/2005/8/layout/default"/>
    <dgm:cxn modelId="{91AF4AB7-ED7B-9341-9656-3F6A89D2EA7D}" type="presParOf" srcId="{1442B81D-6176-BB48-8808-C278D3FFE3E6}" destId="{7810801E-5036-4245-B2D0-680DB702510C}" srcOrd="2" destOrd="0" presId="urn:microsoft.com/office/officeart/2005/8/layout/default"/>
    <dgm:cxn modelId="{F0F9B91C-0609-504B-A0C0-06E6C64D48EE}" type="presParOf" srcId="{1442B81D-6176-BB48-8808-C278D3FFE3E6}" destId="{5EE241D4-8E78-0A45-8B13-6ED472B9DA92}" srcOrd="3" destOrd="0" presId="urn:microsoft.com/office/officeart/2005/8/layout/default"/>
    <dgm:cxn modelId="{44F17AB1-C056-9F46-B461-A4F1750EAD67}" type="presParOf" srcId="{1442B81D-6176-BB48-8808-C278D3FFE3E6}" destId="{9B1E7728-9FD6-D344-87C2-1179E366D475}" srcOrd="4" destOrd="0" presId="urn:microsoft.com/office/officeart/2005/8/layout/default"/>
    <dgm:cxn modelId="{2BAEEEEB-95E1-E44B-B3FD-3769B5424F3C}" type="presParOf" srcId="{1442B81D-6176-BB48-8808-C278D3FFE3E6}" destId="{94DBA447-5AA7-D84F-BB14-C6B7F4ABF4A4}" srcOrd="5" destOrd="0" presId="urn:microsoft.com/office/officeart/2005/8/layout/default"/>
    <dgm:cxn modelId="{71E2BE18-FEC5-0E43-ACEF-61AE363002F0}" type="presParOf" srcId="{1442B81D-6176-BB48-8808-C278D3FFE3E6}" destId="{C41C52B1-F3DF-CB4C-B189-54EDF2AF13F9}" srcOrd="6" destOrd="0" presId="urn:microsoft.com/office/officeart/2005/8/layout/default"/>
    <dgm:cxn modelId="{DFE22C26-981E-3246-90FA-7C2906EF1B28}" type="presParOf" srcId="{1442B81D-6176-BB48-8808-C278D3FFE3E6}" destId="{77485F93-4B1E-AB45-870A-55CC03EF3020}" srcOrd="7" destOrd="0" presId="urn:microsoft.com/office/officeart/2005/8/layout/default"/>
    <dgm:cxn modelId="{DADDBB98-FD2D-F247-9DDC-63339C66A955}" type="presParOf" srcId="{1442B81D-6176-BB48-8808-C278D3FFE3E6}" destId="{8673883E-960E-034C-A840-0456493389D4}" srcOrd="8" destOrd="0" presId="urn:microsoft.com/office/officeart/2005/8/layout/default"/>
    <dgm:cxn modelId="{96F6B57A-214D-F643-9510-E90FA8BC7B52}" type="presParOf" srcId="{1442B81D-6176-BB48-8808-C278D3FFE3E6}" destId="{4EAD17A9-62E9-A846-B08C-79ACDAB638AE}" srcOrd="9" destOrd="0" presId="urn:microsoft.com/office/officeart/2005/8/layout/default"/>
    <dgm:cxn modelId="{66118FF0-054B-2845-BEAF-A0CF65E7B732}" type="presParOf" srcId="{1442B81D-6176-BB48-8808-C278D3FFE3E6}" destId="{3B526E9E-2188-BD41-8401-CC521BB15995}" srcOrd="10" destOrd="0" presId="urn:microsoft.com/office/officeart/2005/8/layout/default"/>
    <dgm:cxn modelId="{6E8B8EBF-F471-DB45-8699-7D32AA725ED1}" type="presParOf" srcId="{1442B81D-6176-BB48-8808-C278D3FFE3E6}" destId="{149C927E-8B32-304E-B5A8-C7B3D219AB18}" srcOrd="11" destOrd="0" presId="urn:microsoft.com/office/officeart/2005/8/layout/default"/>
    <dgm:cxn modelId="{816EB39F-F693-5E49-8E18-A850C4A4C52D}" type="presParOf" srcId="{1442B81D-6176-BB48-8808-C278D3FFE3E6}" destId="{CD88D92A-2CD4-EF40-9BAE-5A6E987D4315}" srcOrd="1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6A906C-7659-6C47-8B8E-CD9F9C7CB187}">
      <dsp:nvSpPr>
        <dsp:cNvPr id="0" name=""/>
        <dsp:cNvSpPr/>
      </dsp:nvSpPr>
      <dsp:spPr>
        <a:xfrm>
          <a:off x="562476" y="1677"/>
          <a:ext cx="1278818" cy="76729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Social control and discipline</a:t>
          </a:r>
        </a:p>
      </dsp:txBody>
      <dsp:txXfrm>
        <a:off x="562476" y="1677"/>
        <a:ext cx="1278818" cy="767291"/>
      </dsp:txXfrm>
    </dsp:sp>
    <dsp:sp modelId="{4C66B9FA-87D9-8644-8076-911054426A9C}">
      <dsp:nvSpPr>
        <dsp:cNvPr id="0" name=""/>
        <dsp:cNvSpPr/>
      </dsp:nvSpPr>
      <dsp:spPr>
        <a:xfrm>
          <a:off x="1969177" y="1677"/>
          <a:ext cx="1278818" cy="76729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noProof="0" dirty="0"/>
            <a:t>Legally define the differences between right and wrong behaviour</a:t>
          </a:r>
        </a:p>
      </dsp:txBody>
      <dsp:txXfrm>
        <a:off x="1969177" y="1677"/>
        <a:ext cx="1278818" cy="767291"/>
      </dsp:txXfrm>
    </dsp:sp>
    <dsp:sp modelId="{FD198E88-B549-6344-B438-6C36A8AA4A10}">
      <dsp:nvSpPr>
        <dsp:cNvPr id="0" name=""/>
        <dsp:cNvSpPr/>
      </dsp:nvSpPr>
      <dsp:spPr>
        <a:xfrm>
          <a:off x="3375877" y="1677"/>
          <a:ext cx="1278818" cy="76729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The Response to Crime / Crime Prevention</a:t>
          </a:r>
        </a:p>
      </dsp:txBody>
      <dsp:txXfrm>
        <a:off x="3375877" y="1677"/>
        <a:ext cx="1278818" cy="767291"/>
      </dsp:txXfrm>
    </dsp:sp>
    <dsp:sp modelId="{602912B6-877F-364A-888A-FB7086E095C6}">
      <dsp:nvSpPr>
        <dsp:cNvPr id="0" name=""/>
        <dsp:cNvSpPr/>
      </dsp:nvSpPr>
      <dsp:spPr>
        <a:xfrm>
          <a:off x="562476" y="896850"/>
          <a:ext cx="1278818" cy="76729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Detection and Investigation of crime</a:t>
          </a:r>
        </a:p>
      </dsp:txBody>
      <dsp:txXfrm>
        <a:off x="562476" y="896850"/>
        <a:ext cx="1278818" cy="767291"/>
      </dsp:txXfrm>
    </dsp:sp>
    <dsp:sp modelId="{D3674578-546D-164A-BC01-064DDC9C4E5B}">
      <dsp:nvSpPr>
        <dsp:cNvPr id="0" name=""/>
        <dsp:cNvSpPr/>
      </dsp:nvSpPr>
      <dsp:spPr>
        <a:xfrm>
          <a:off x="1969177" y="896850"/>
          <a:ext cx="1278818" cy="76729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Arrest, charging and prosecution of offenders</a:t>
          </a:r>
        </a:p>
      </dsp:txBody>
      <dsp:txXfrm>
        <a:off x="1969177" y="896850"/>
        <a:ext cx="1278818" cy="767291"/>
      </dsp:txXfrm>
    </dsp:sp>
    <dsp:sp modelId="{0E7C7EAA-B729-2E40-87D6-E4FB12A8E449}">
      <dsp:nvSpPr>
        <dsp:cNvPr id="0" name=""/>
        <dsp:cNvSpPr/>
      </dsp:nvSpPr>
      <dsp:spPr>
        <a:xfrm>
          <a:off x="3375877" y="896850"/>
          <a:ext cx="1278818" cy="76729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Deal with minor and major offences</a:t>
          </a:r>
        </a:p>
      </dsp:txBody>
      <dsp:txXfrm>
        <a:off x="3375877" y="896850"/>
        <a:ext cx="1278818" cy="767291"/>
      </dsp:txXfrm>
    </dsp:sp>
    <dsp:sp modelId="{EC35FCBA-A473-BC44-821D-300334F82F5C}">
      <dsp:nvSpPr>
        <dsp:cNvPr id="0" name=""/>
        <dsp:cNvSpPr/>
      </dsp:nvSpPr>
      <dsp:spPr>
        <a:xfrm>
          <a:off x="553588" y="1804936"/>
          <a:ext cx="1278818" cy="76729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a:off x="553588" y="1804936"/>
        <a:ext cx="1278818" cy="767291"/>
      </dsp:txXfrm>
    </dsp:sp>
    <dsp:sp modelId="{C98CD0C2-4238-FE41-89FB-6F3CBFE69B28}">
      <dsp:nvSpPr>
        <dsp:cNvPr id="0" name=""/>
        <dsp:cNvSpPr/>
      </dsp:nvSpPr>
      <dsp:spPr>
        <a:xfrm>
          <a:off x="1969177" y="1792023"/>
          <a:ext cx="1278818" cy="76729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Provide support to prevent reoffending</a:t>
          </a:r>
        </a:p>
      </dsp:txBody>
      <dsp:txXfrm>
        <a:off x="1969177" y="1792023"/>
        <a:ext cx="1278818" cy="767291"/>
      </dsp:txXfrm>
    </dsp:sp>
    <dsp:sp modelId="{15FF010A-713E-894F-B9AC-DA71C755E297}">
      <dsp:nvSpPr>
        <dsp:cNvPr id="0" name=""/>
        <dsp:cNvSpPr/>
      </dsp:nvSpPr>
      <dsp:spPr>
        <a:xfrm>
          <a:off x="3375877" y="1792023"/>
          <a:ext cx="1278818" cy="76729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Support</a:t>
          </a:r>
          <a:r>
            <a:rPr lang="en-US" sz="1200" kern="1200" baseline="0"/>
            <a:t> Victims</a:t>
          </a:r>
          <a:endParaRPr lang="en-US" sz="1200" kern="1200"/>
        </a:p>
      </dsp:txBody>
      <dsp:txXfrm>
        <a:off x="3375877" y="1792023"/>
        <a:ext cx="1278818" cy="767291"/>
      </dsp:txXfrm>
    </dsp:sp>
    <dsp:sp modelId="{B41C7386-E7CC-7049-8C5D-719D5AD54550}">
      <dsp:nvSpPr>
        <dsp:cNvPr id="0" name=""/>
        <dsp:cNvSpPr/>
      </dsp:nvSpPr>
      <dsp:spPr>
        <a:xfrm>
          <a:off x="562476" y="2687196"/>
          <a:ext cx="1278818" cy="76729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a:off x="562476" y="2687196"/>
        <a:ext cx="1278818" cy="767291"/>
      </dsp:txXfrm>
    </dsp:sp>
    <dsp:sp modelId="{C7386B58-1F40-D546-A442-929CF0AD0AAD}">
      <dsp:nvSpPr>
        <dsp:cNvPr id="0" name=""/>
        <dsp:cNvSpPr/>
      </dsp:nvSpPr>
      <dsp:spPr>
        <a:xfrm>
          <a:off x="1969177" y="2687196"/>
          <a:ext cx="1278818" cy="76729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a:t>Safeguarding /</a:t>
          </a:r>
        </a:p>
        <a:p>
          <a:pPr marL="0" lvl="0" indent="0" algn="ctr" defTabSz="444500">
            <a:lnSpc>
              <a:spcPct val="90000"/>
            </a:lnSpc>
            <a:spcBef>
              <a:spcPct val="0"/>
            </a:spcBef>
            <a:spcAft>
              <a:spcPct val="35000"/>
            </a:spcAft>
            <a:buNone/>
          </a:pPr>
          <a:r>
            <a:rPr lang="en-US" sz="1000" kern="1200"/>
            <a:t>Community safety</a:t>
          </a:r>
        </a:p>
      </dsp:txBody>
      <dsp:txXfrm>
        <a:off x="1969177" y="2687196"/>
        <a:ext cx="1278818" cy="767291"/>
      </dsp:txXfrm>
    </dsp:sp>
    <dsp:sp modelId="{ABF618E7-0099-4A40-A3EE-D4D8F0B08A07}">
      <dsp:nvSpPr>
        <dsp:cNvPr id="0" name=""/>
        <dsp:cNvSpPr/>
      </dsp:nvSpPr>
      <dsp:spPr>
        <a:xfrm>
          <a:off x="3375877" y="2687196"/>
          <a:ext cx="1278818" cy="76729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Human rights</a:t>
          </a:r>
        </a:p>
      </dsp:txBody>
      <dsp:txXfrm>
        <a:off x="3375877" y="2687196"/>
        <a:ext cx="1278818" cy="767291"/>
      </dsp:txXfrm>
    </dsp:sp>
    <dsp:sp modelId="{5ED68FE2-2170-F54D-95E0-CC7FA530CF36}">
      <dsp:nvSpPr>
        <dsp:cNvPr id="0" name=""/>
        <dsp:cNvSpPr/>
      </dsp:nvSpPr>
      <dsp:spPr>
        <a:xfrm>
          <a:off x="562476" y="3582369"/>
          <a:ext cx="1278818" cy="76729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Rehabilitation</a:t>
          </a:r>
        </a:p>
      </dsp:txBody>
      <dsp:txXfrm>
        <a:off x="562476" y="3582369"/>
        <a:ext cx="1278818" cy="767291"/>
      </dsp:txXfrm>
    </dsp:sp>
    <dsp:sp modelId="{BC3FAB43-601B-E248-A1F1-28DA458C8F0F}">
      <dsp:nvSpPr>
        <dsp:cNvPr id="0" name=""/>
        <dsp:cNvSpPr/>
      </dsp:nvSpPr>
      <dsp:spPr>
        <a:xfrm>
          <a:off x="1969177" y="3582369"/>
          <a:ext cx="1278818" cy="76729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400050">
            <a:lnSpc>
              <a:spcPct val="90000"/>
            </a:lnSpc>
            <a:spcBef>
              <a:spcPct val="0"/>
            </a:spcBef>
            <a:spcAft>
              <a:spcPct val="35000"/>
            </a:spcAft>
            <a:buNone/>
          </a:pPr>
          <a:r>
            <a:rPr lang="en-US" sz="1200" kern="1200"/>
            <a:t>Adversarial System</a:t>
          </a:r>
        </a:p>
      </dsp:txBody>
      <dsp:txXfrm>
        <a:off x="1969177" y="3582369"/>
        <a:ext cx="1278818" cy="767291"/>
      </dsp:txXfrm>
    </dsp:sp>
    <dsp:sp modelId="{8794C5DA-C14C-E641-95DC-8D1BAA077640}">
      <dsp:nvSpPr>
        <dsp:cNvPr id="0" name=""/>
        <dsp:cNvSpPr/>
      </dsp:nvSpPr>
      <dsp:spPr>
        <a:xfrm>
          <a:off x="3375877" y="3582369"/>
          <a:ext cx="1278818" cy="76729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Inquisitorial approach</a:t>
          </a:r>
        </a:p>
      </dsp:txBody>
      <dsp:txXfrm>
        <a:off x="3375877" y="3582369"/>
        <a:ext cx="1278818" cy="76729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2E5FEA-91F3-1645-8E0D-84BA5B1F4864}">
      <dsp:nvSpPr>
        <dsp:cNvPr id="0" name=""/>
        <dsp:cNvSpPr/>
      </dsp:nvSpPr>
      <dsp:spPr>
        <a:xfrm>
          <a:off x="104840" y="1374"/>
          <a:ext cx="2401306" cy="1440783"/>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0" i="0" kern="1200"/>
            <a:t>The CPS make their decisions independently of the police and government.</a:t>
          </a:r>
          <a:endParaRPr lang="en-US" sz="1600" kern="1200"/>
        </a:p>
      </dsp:txBody>
      <dsp:txXfrm>
        <a:off x="104840" y="1374"/>
        <a:ext cx="2401306" cy="1440783"/>
      </dsp:txXfrm>
    </dsp:sp>
    <dsp:sp modelId="{7810801E-5036-4245-B2D0-680DB702510C}">
      <dsp:nvSpPr>
        <dsp:cNvPr id="0" name=""/>
        <dsp:cNvSpPr/>
      </dsp:nvSpPr>
      <dsp:spPr>
        <a:xfrm>
          <a:off x="2746276" y="1374"/>
          <a:ext cx="2401306" cy="1440783"/>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En</a:t>
          </a:r>
          <a:r>
            <a:rPr lang="en-GB" sz="1600" b="0" i="0" kern="1200"/>
            <a:t>sure that the right person is prosecuted for the right offence to bring offenders to justice.</a:t>
          </a:r>
          <a:endParaRPr lang="en-US" sz="1600" kern="1200"/>
        </a:p>
      </dsp:txBody>
      <dsp:txXfrm>
        <a:off x="2746276" y="1374"/>
        <a:ext cx="2401306" cy="1440783"/>
      </dsp:txXfrm>
    </dsp:sp>
    <dsp:sp modelId="{9B1E7728-9FD6-D344-87C2-1179E366D475}">
      <dsp:nvSpPr>
        <dsp:cNvPr id="0" name=""/>
        <dsp:cNvSpPr/>
      </dsp:nvSpPr>
      <dsp:spPr>
        <a:xfrm>
          <a:off x="5387713" y="1374"/>
          <a:ext cx="2401306" cy="1440783"/>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Advises the police during the early stages of investigations. </a:t>
          </a:r>
          <a:endParaRPr lang="en-US" sz="1600" kern="1200"/>
        </a:p>
      </dsp:txBody>
      <dsp:txXfrm>
        <a:off x="5387713" y="1374"/>
        <a:ext cx="2401306" cy="1440783"/>
      </dsp:txXfrm>
    </dsp:sp>
    <dsp:sp modelId="{C41C52B1-F3DF-CB4C-B189-54EDF2AF13F9}">
      <dsp:nvSpPr>
        <dsp:cNvPr id="0" name=""/>
        <dsp:cNvSpPr/>
      </dsp:nvSpPr>
      <dsp:spPr>
        <a:xfrm>
          <a:off x="104840" y="1682289"/>
          <a:ext cx="2401306" cy="1440783"/>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0" i="0" kern="1200"/>
            <a:t>Decides which cases should be prosecuted.</a:t>
          </a:r>
          <a:endParaRPr lang="en-US" sz="1600" kern="1200"/>
        </a:p>
      </dsp:txBody>
      <dsp:txXfrm>
        <a:off x="104840" y="1682289"/>
        <a:ext cx="2401306" cy="1440783"/>
      </dsp:txXfrm>
    </dsp:sp>
    <dsp:sp modelId="{8673883E-960E-034C-A840-0456493389D4}">
      <dsp:nvSpPr>
        <dsp:cNvPr id="0" name=""/>
        <dsp:cNvSpPr/>
      </dsp:nvSpPr>
      <dsp:spPr>
        <a:xfrm>
          <a:off x="2746276" y="1682289"/>
          <a:ext cx="2401306" cy="1440783"/>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Prosecutes criminal cases that have been investigated by the police and other investigative organisations. </a:t>
          </a:r>
          <a:endParaRPr lang="en-US" sz="1600" kern="1200"/>
        </a:p>
      </dsp:txBody>
      <dsp:txXfrm>
        <a:off x="2746276" y="1682289"/>
        <a:ext cx="2401306" cy="1440783"/>
      </dsp:txXfrm>
    </dsp:sp>
    <dsp:sp modelId="{3B526E9E-2188-BD41-8401-CC521BB15995}">
      <dsp:nvSpPr>
        <dsp:cNvPr id="0" name=""/>
        <dsp:cNvSpPr/>
      </dsp:nvSpPr>
      <dsp:spPr>
        <a:xfrm>
          <a:off x="5387713" y="1682289"/>
          <a:ext cx="2401306" cy="1440783"/>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D</a:t>
          </a:r>
          <a:r>
            <a:rPr lang="en-GB" sz="1600" b="0" i="0" kern="1200"/>
            <a:t>etermines the appropriate charges in more serious or complex cases, prepares cases and presents them at court.</a:t>
          </a:r>
          <a:endParaRPr lang="en-US" sz="1600" kern="1200"/>
        </a:p>
      </dsp:txBody>
      <dsp:txXfrm>
        <a:off x="5387713" y="1682289"/>
        <a:ext cx="2401306" cy="1440783"/>
      </dsp:txXfrm>
    </dsp:sp>
    <dsp:sp modelId="{CD88D92A-2CD4-EF40-9BAE-5A6E987D4315}">
      <dsp:nvSpPr>
        <dsp:cNvPr id="0" name=""/>
        <dsp:cNvSpPr/>
      </dsp:nvSpPr>
      <dsp:spPr>
        <a:xfrm>
          <a:off x="2746276" y="3363203"/>
          <a:ext cx="2401306" cy="1440783"/>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P</a:t>
          </a:r>
          <a:r>
            <a:rPr lang="en-GB" sz="1600" b="0" i="0" kern="1200"/>
            <a:t>rovides information, assistance and support to victims and prosecution witnesses. </a:t>
          </a:r>
          <a:endParaRPr lang="en-US" sz="1600" kern="1200"/>
        </a:p>
      </dsp:txBody>
      <dsp:txXfrm>
        <a:off x="2746276" y="3363203"/>
        <a:ext cx="2401306" cy="1440783"/>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D382B09-BA64-2648-A882-EBD29D12B640}" type="datetimeFigureOut">
              <a:rPr lang="en-GB" smtClean="0"/>
              <a:t>16/09/2024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C04297D-BB1E-044D-BF34-AC9F359F1B52}" type="slidenum">
              <a:rPr lang="en-GB" smtClean="0"/>
              <a:t>‹#›</a:t>
            </a:fld>
            <a:endParaRPr lang="en-GB"/>
          </a:p>
        </p:txBody>
      </p:sp>
    </p:spTree>
    <p:extLst>
      <p:ext uri="{BB962C8B-B14F-4D97-AF65-F5344CB8AC3E}">
        <p14:creationId xmlns:p14="http://schemas.microsoft.com/office/powerpoint/2010/main" val="23760101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russellwebster.com/criminal-justice-systems-in-the-uk/#:~:text=Written%20by%20Richard%20Garside%20and,%2C%20Scotland%20and%20Northern%20Ireland)." TargetMode="External"/><Relationship Id="rId2" Type="http://schemas.openxmlformats.org/officeDocument/2006/relationships/slide" Target="../slides/slide31.xml"/><Relationship Id="rId1" Type="http://schemas.openxmlformats.org/officeDocument/2006/relationships/notesMaster" Target="../notesMasters/notesMaster1.xml"/><Relationship Id="rId4" Type="http://schemas.openxmlformats.org/officeDocument/2006/relationships/hyperlink" Target="https://www.crimeandjustice.org.uk/sites/crimeandjustice.org.uk/files/Criminal%20justice%20systems%20in%20the%20UK%2C%20August%202022.pdf" TargetMode="Externa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C04297D-BB1E-044D-BF34-AC9F359F1B52}" type="slidenum">
              <a:rPr lang="en-GB" smtClean="0"/>
              <a:t>5</a:t>
            </a:fld>
            <a:endParaRPr lang="en-GB"/>
          </a:p>
        </p:txBody>
      </p:sp>
    </p:spTree>
    <p:extLst>
      <p:ext uri="{BB962C8B-B14F-4D97-AF65-F5344CB8AC3E}">
        <p14:creationId xmlns:p14="http://schemas.microsoft.com/office/powerpoint/2010/main" val="27244141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Funded by MoJ</a:t>
            </a:r>
          </a:p>
        </p:txBody>
      </p:sp>
      <p:sp>
        <p:nvSpPr>
          <p:cNvPr id="4" name="Slide Number Placeholder 3"/>
          <p:cNvSpPr>
            <a:spLocks noGrp="1"/>
          </p:cNvSpPr>
          <p:nvPr>
            <p:ph type="sldNum" sz="quarter" idx="5"/>
          </p:nvPr>
        </p:nvSpPr>
        <p:spPr/>
        <p:txBody>
          <a:bodyPr/>
          <a:lstStyle/>
          <a:p>
            <a:fld id="{2C04297D-BB1E-044D-BF34-AC9F359F1B52}" type="slidenum">
              <a:rPr lang="en-GB" smtClean="0"/>
              <a:t>21</a:t>
            </a:fld>
            <a:endParaRPr lang="en-GB"/>
          </a:p>
        </p:txBody>
      </p:sp>
    </p:spTree>
    <p:extLst>
      <p:ext uri="{BB962C8B-B14F-4D97-AF65-F5344CB8AC3E}">
        <p14:creationId xmlns:p14="http://schemas.microsoft.com/office/powerpoint/2010/main" val="8288172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Criminal justice systems in the UK - Russell Webster</a:t>
            </a:r>
            <a:endParaRPr lang="en-GB" dirty="0"/>
          </a:p>
          <a:p>
            <a:r>
              <a:rPr lang="en-GB" dirty="0">
                <a:hlinkClick r:id="rId4"/>
              </a:rPr>
              <a:t>CF (crimeandjustice.org.uk)</a:t>
            </a:r>
            <a:endParaRPr lang="en-GB" dirty="0"/>
          </a:p>
        </p:txBody>
      </p:sp>
      <p:sp>
        <p:nvSpPr>
          <p:cNvPr id="4" name="Slide Number Placeholder 3"/>
          <p:cNvSpPr>
            <a:spLocks noGrp="1"/>
          </p:cNvSpPr>
          <p:nvPr>
            <p:ph type="sldNum" sz="quarter" idx="5"/>
          </p:nvPr>
        </p:nvSpPr>
        <p:spPr/>
        <p:txBody>
          <a:bodyPr/>
          <a:lstStyle/>
          <a:p>
            <a:fld id="{2C04297D-BB1E-044D-BF34-AC9F359F1B52}" type="slidenum">
              <a:rPr lang="en-GB" smtClean="0"/>
              <a:t>31</a:t>
            </a:fld>
            <a:endParaRPr lang="en-GB"/>
          </a:p>
        </p:txBody>
      </p:sp>
    </p:spTree>
    <p:extLst>
      <p:ext uri="{BB962C8B-B14F-4D97-AF65-F5344CB8AC3E}">
        <p14:creationId xmlns:p14="http://schemas.microsoft.com/office/powerpoint/2010/main" val="21020528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C04297D-BB1E-044D-BF34-AC9F359F1B52}" type="slidenum">
              <a:rPr lang="en-GB" smtClean="0"/>
              <a:t>32</a:t>
            </a:fld>
            <a:endParaRPr lang="en-GB"/>
          </a:p>
        </p:txBody>
      </p:sp>
    </p:spTree>
    <p:extLst>
      <p:ext uri="{BB962C8B-B14F-4D97-AF65-F5344CB8AC3E}">
        <p14:creationId xmlns:p14="http://schemas.microsoft.com/office/powerpoint/2010/main" val="12799885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C04297D-BB1E-044D-BF34-AC9F359F1B52}" type="slidenum">
              <a:rPr lang="en-GB" smtClean="0"/>
              <a:t>33</a:t>
            </a:fld>
            <a:endParaRPr lang="en-GB"/>
          </a:p>
        </p:txBody>
      </p:sp>
    </p:spTree>
    <p:extLst>
      <p:ext uri="{BB962C8B-B14F-4D97-AF65-F5344CB8AC3E}">
        <p14:creationId xmlns:p14="http://schemas.microsoft.com/office/powerpoint/2010/main" val="8092006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06CD4A0E-3C76-4D2D-B97C-B5E529F4D140}" type="datetimeFigureOut">
              <a:rPr lang="en-GB" smtClean="0"/>
              <a:t>16/09/2024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B2BCC3-3C63-42AF-BF5F-C2DE09D4AA87}" type="slidenum">
              <a:rPr lang="en-GB" smtClean="0"/>
              <a:t>‹#›</a:t>
            </a:fld>
            <a:endParaRPr lang="en-GB"/>
          </a:p>
        </p:txBody>
      </p:sp>
    </p:spTree>
    <p:extLst>
      <p:ext uri="{BB962C8B-B14F-4D97-AF65-F5344CB8AC3E}">
        <p14:creationId xmlns:p14="http://schemas.microsoft.com/office/powerpoint/2010/main" val="29374162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6CD4A0E-3C76-4D2D-B97C-B5E529F4D140}" type="datetimeFigureOut">
              <a:rPr lang="en-GB" smtClean="0"/>
              <a:t>16/09/2024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B2BCC3-3C63-42AF-BF5F-C2DE09D4AA87}" type="slidenum">
              <a:rPr lang="en-GB" smtClean="0"/>
              <a:t>‹#›</a:t>
            </a:fld>
            <a:endParaRPr lang="en-GB"/>
          </a:p>
        </p:txBody>
      </p:sp>
    </p:spTree>
    <p:extLst>
      <p:ext uri="{BB962C8B-B14F-4D97-AF65-F5344CB8AC3E}">
        <p14:creationId xmlns:p14="http://schemas.microsoft.com/office/powerpoint/2010/main" val="26241614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6CD4A0E-3C76-4D2D-B97C-B5E529F4D140}" type="datetimeFigureOut">
              <a:rPr lang="en-GB" smtClean="0"/>
              <a:t>16/09/2024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B2BCC3-3C63-42AF-BF5F-C2DE09D4AA87}" type="slidenum">
              <a:rPr lang="en-GB" smtClean="0"/>
              <a:t>‹#›</a:t>
            </a:fld>
            <a:endParaRPr lang="en-GB"/>
          </a:p>
        </p:txBody>
      </p:sp>
    </p:spTree>
    <p:extLst>
      <p:ext uri="{BB962C8B-B14F-4D97-AF65-F5344CB8AC3E}">
        <p14:creationId xmlns:p14="http://schemas.microsoft.com/office/powerpoint/2010/main" val="23799084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06CD4A0E-3C76-4D2D-B97C-B5E529F4D140}" type="datetimeFigureOut">
              <a:rPr lang="en-GB" smtClean="0"/>
              <a:t>16/09/2024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CB2BCC3-3C63-42AF-BF5F-C2DE09D4AA87}" type="slidenum">
              <a:rPr lang="en-GB" smtClean="0"/>
              <a:t>‹#›</a:t>
            </a:fld>
            <a:endParaRPr lang="en-GB"/>
          </a:p>
        </p:txBody>
      </p:sp>
    </p:spTree>
    <p:extLst>
      <p:ext uri="{BB962C8B-B14F-4D97-AF65-F5344CB8AC3E}">
        <p14:creationId xmlns:p14="http://schemas.microsoft.com/office/powerpoint/2010/main" val="29707560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06CD4A0E-3C76-4D2D-B97C-B5E529F4D140}" type="datetimeFigureOut">
              <a:rPr lang="en-GB" smtClean="0"/>
              <a:t>16/09/2024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CB2BCC3-3C63-42AF-BF5F-C2DE09D4AA87}" type="slidenum">
              <a:rPr lang="en-GB" smtClean="0"/>
              <a:t>‹#›</a:t>
            </a:fld>
            <a:endParaRPr lang="en-GB"/>
          </a:p>
        </p:txBody>
      </p:sp>
    </p:spTree>
    <p:extLst>
      <p:ext uri="{BB962C8B-B14F-4D97-AF65-F5344CB8AC3E}">
        <p14:creationId xmlns:p14="http://schemas.microsoft.com/office/powerpoint/2010/main" val="22114809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06CD4A0E-3C76-4D2D-B97C-B5E529F4D140}" type="datetimeFigureOut">
              <a:rPr lang="en-GB" smtClean="0"/>
              <a:t>16/09/2024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CB2BCC3-3C63-42AF-BF5F-C2DE09D4AA87}" type="slidenum">
              <a:rPr lang="en-GB" smtClean="0"/>
              <a:t>‹#›</a:t>
            </a:fld>
            <a:endParaRPr lang="en-GB"/>
          </a:p>
        </p:txBody>
      </p:sp>
    </p:spTree>
    <p:extLst>
      <p:ext uri="{BB962C8B-B14F-4D97-AF65-F5344CB8AC3E}">
        <p14:creationId xmlns:p14="http://schemas.microsoft.com/office/powerpoint/2010/main" val="42102172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6CD4A0E-3C76-4D2D-B97C-B5E529F4D140}" type="datetimeFigureOut">
              <a:rPr lang="en-GB" smtClean="0"/>
              <a:t>16/09/2024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CB2BCC3-3C63-42AF-BF5F-C2DE09D4AA87}" type="slidenum">
              <a:rPr lang="en-GB" smtClean="0"/>
              <a:t>‹#›</a:t>
            </a:fld>
            <a:endParaRPr lang="en-GB"/>
          </a:p>
        </p:txBody>
      </p:sp>
    </p:spTree>
    <p:extLst>
      <p:ext uri="{BB962C8B-B14F-4D97-AF65-F5344CB8AC3E}">
        <p14:creationId xmlns:p14="http://schemas.microsoft.com/office/powerpoint/2010/main" val="22021255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6CD4A0E-3C76-4D2D-B97C-B5E529F4D140}" type="datetimeFigureOut">
              <a:rPr lang="en-GB" smtClean="0"/>
              <a:t>16/09/2024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CB2BCC3-3C63-42AF-BF5F-C2DE09D4AA87}" type="slidenum">
              <a:rPr lang="en-GB" smtClean="0"/>
              <a:t>‹#›</a:t>
            </a:fld>
            <a:endParaRPr lang="en-GB"/>
          </a:p>
        </p:txBody>
      </p:sp>
    </p:spTree>
    <p:extLst>
      <p:ext uri="{BB962C8B-B14F-4D97-AF65-F5344CB8AC3E}">
        <p14:creationId xmlns:p14="http://schemas.microsoft.com/office/powerpoint/2010/main" val="21776813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6CD4A0E-3C76-4D2D-B97C-B5E529F4D140}" type="datetimeFigureOut">
              <a:rPr lang="en-GB" smtClean="0"/>
              <a:t>16/09/2024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CB2BCC3-3C63-42AF-BF5F-C2DE09D4AA87}" type="slidenum">
              <a:rPr lang="en-GB" smtClean="0"/>
              <a:t>‹#›</a:t>
            </a:fld>
            <a:endParaRPr lang="en-GB"/>
          </a:p>
        </p:txBody>
      </p:sp>
    </p:spTree>
    <p:extLst>
      <p:ext uri="{BB962C8B-B14F-4D97-AF65-F5344CB8AC3E}">
        <p14:creationId xmlns:p14="http://schemas.microsoft.com/office/powerpoint/2010/main" val="24042857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6CD4A0E-3C76-4D2D-B97C-B5E529F4D140}" type="datetimeFigureOut">
              <a:rPr lang="en-GB" smtClean="0"/>
              <a:t>16/09/2024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B2BCC3-3C63-42AF-BF5F-C2DE09D4AA87}" type="slidenum">
              <a:rPr lang="en-GB" smtClean="0"/>
              <a:t>‹#›</a:t>
            </a:fld>
            <a:endParaRPr lang="en-GB"/>
          </a:p>
        </p:txBody>
      </p:sp>
    </p:spTree>
    <p:extLst>
      <p:ext uri="{BB962C8B-B14F-4D97-AF65-F5344CB8AC3E}">
        <p14:creationId xmlns:p14="http://schemas.microsoft.com/office/powerpoint/2010/main" val="20654299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6CD4A0E-3C76-4D2D-B97C-B5E529F4D140}" type="datetimeFigureOut">
              <a:rPr lang="en-GB" smtClean="0"/>
              <a:t>16/09/2024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B2BCC3-3C63-42AF-BF5F-C2DE09D4AA87}" type="slidenum">
              <a:rPr lang="en-GB" smtClean="0"/>
              <a:t>‹#›</a:t>
            </a:fld>
            <a:endParaRPr lang="en-GB"/>
          </a:p>
        </p:txBody>
      </p:sp>
    </p:spTree>
    <p:extLst>
      <p:ext uri="{BB962C8B-B14F-4D97-AF65-F5344CB8AC3E}">
        <p14:creationId xmlns:p14="http://schemas.microsoft.com/office/powerpoint/2010/main" val="37861206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6CD4A0E-3C76-4D2D-B97C-B5E529F4D140}" type="datetimeFigureOut">
              <a:rPr lang="en-GB" smtClean="0"/>
              <a:t>16/09/2024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CB2BCC3-3C63-42AF-BF5F-C2DE09D4AA87}" type="slidenum">
              <a:rPr lang="en-GB" smtClean="0"/>
              <a:t>‹#›</a:t>
            </a:fld>
            <a:endParaRPr lang="en-GB"/>
          </a:p>
        </p:txBody>
      </p:sp>
    </p:spTree>
    <p:extLst>
      <p:ext uri="{BB962C8B-B14F-4D97-AF65-F5344CB8AC3E}">
        <p14:creationId xmlns:p14="http://schemas.microsoft.com/office/powerpoint/2010/main" val="4263363462"/>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7.xml"/><Relationship Id="rId5" Type="http://schemas.openxmlformats.org/officeDocument/2006/relationships/image" Target="../media/image7.svg"/><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8.jpeg"/><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video" Target="../media/media1.avi"/><Relationship Id="rId2" Type="http://schemas.microsoft.com/office/2007/relationships/media" Target="../media/media1.avi"/><Relationship Id="rId1" Type="http://schemas.openxmlformats.org/officeDocument/2006/relationships/tags" Target="../tags/tag1.xml"/><Relationship Id="rId5" Type="http://schemas.openxmlformats.org/officeDocument/2006/relationships/image" Target="../media/image11.png"/><Relationship Id="rId4"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hyperlink" Target="http://www.cps.gov.uk/"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5.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eg"/><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www.cps.gov.uk/legal/a_to_c/cautioning_and_diversion/"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www.gov.uk/government/organisations#ministry-of-justice" TargetMode="External"/><Relationship Id="rId2" Type="http://schemas.openxmlformats.org/officeDocument/2006/relationships/image" Target="../media/image24.jp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7.jpeg"/><Relationship Id="rId1" Type="http://schemas.openxmlformats.org/officeDocument/2006/relationships/slideLayout" Target="../slideLayouts/slideLayout2.xml"/><Relationship Id="rId5" Type="http://schemas.openxmlformats.org/officeDocument/2006/relationships/image" Target="../media/image7.svg"/><Relationship Id="rId4" Type="http://schemas.openxmlformats.org/officeDocument/2006/relationships/image" Target="../media/image6.png"/></Relationships>
</file>

<file path=ppt/slides/_rels/slide28.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s://www.instituteforgovernment.org.uk/sites/default/files/publications/criminal-justice-system_0.pdf"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34.png"/></Relationships>
</file>

<file path=ppt/slides/_rels/slide34.xml.rels><?xml version="1.0" encoding="UTF-8" standalone="yes"?>
<Relationships xmlns="http://schemas.openxmlformats.org/package/2006/relationships"><Relationship Id="rId8" Type="http://schemas.openxmlformats.org/officeDocument/2006/relationships/hyperlink" Target="http://www.justiceinspectorates.gov.uk/hmcpsi" TargetMode="External"/><Relationship Id="rId13" Type="http://schemas.openxmlformats.org/officeDocument/2006/relationships/hyperlink" Target="https://www.gov.uk/government/organisations/parole-board" TargetMode="External"/><Relationship Id="rId3" Type="http://schemas.openxmlformats.org/officeDocument/2006/relationships/hyperlink" Target="https://www.gov.uk/government/organisations/home-office" TargetMode="External"/><Relationship Id="rId7" Type="http://schemas.openxmlformats.org/officeDocument/2006/relationships/hyperlink" Target="http://www.cps.gov.uk/legal/s_to_u/termination_of_proceedings/" TargetMode="External"/><Relationship Id="rId12" Type="http://schemas.openxmlformats.org/officeDocument/2006/relationships/hyperlink" Target="https://justice.org.uk/youth-justice" TargetMode="External"/><Relationship Id="rId2" Type="http://schemas.openxmlformats.org/officeDocument/2006/relationships/hyperlink" Target="https://www.gov.uk/government/organisations/ministry-of-justice" TargetMode="External"/><Relationship Id="rId16" Type="http://schemas.openxmlformats.org/officeDocument/2006/relationships/hyperlink" Target="https://www.gov.uk/government/organisations/her-majestys-prison-and-probation-service/about" TargetMode="External"/><Relationship Id="rId1" Type="http://schemas.openxmlformats.org/officeDocument/2006/relationships/slideLayout" Target="../slideLayouts/slideLayout4.xml"/><Relationship Id="rId6" Type="http://schemas.openxmlformats.org/officeDocument/2006/relationships/hyperlink" Target="http://www.cps.gov.uk/" TargetMode="External"/><Relationship Id="rId11" Type="http://schemas.openxmlformats.org/officeDocument/2006/relationships/hyperlink" Target="https://howardleague.org/" TargetMode="External"/><Relationship Id="rId5" Type="http://schemas.openxmlformats.org/officeDocument/2006/relationships/hyperlink" Target="http://www.legislation.gov.uk/ukpga/1976/63/schedule/1/enacted" TargetMode="External"/><Relationship Id="rId15" Type="http://schemas.openxmlformats.org/officeDocument/2006/relationships/hyperlink" Target="https://www.gov.uk/government/organisations/national-probation-service" TargetMode="External"/><Relationship Id="rId10" Type="http://schemas.openxmlformats.org/officeDocument/2006/relationships/hyperlink" Target="https://www.gov.uk/government/organisations/youth-justice-board-for-england-and-wales" TargetMode="External"/><Relationship Id="rId4" Type="http://schemas.openxmlformats.org/officeDocument/2006/relationships/hyperlink" Target="http://www.prisonreformtrust.org.uk/ProjectsResearch/Remand" TargetMode="External"/><Relationship Id="rId9" Type="http://schemas.openxmlformats.org/officeDocument/2006/relationships/hyperlink" Target="http://www.cps.gov.uk/legal/a_to_c/cautioning_and_diversion/" TargetMode="External"/><Relationship Id="rId14" Type="http://schemas.openxmlformats.org/officeDocument/2006/relationships/hyperlink" Target="https://www.gov.uk/government/organisations/hm-prison-service" TargetMode="Externa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useBgFill="1">
        <p:nvSpPr>
          <p:cNvPr id="135" name="Rectangle 134">
            <a:extLst>
              <a:ext uri="{FF2B5EF4-FFF2-40B4-BE49-F238E27FC236}">
                <a16:creationId xmlns:a16="http://schemas.microsoft.com/office/drawing/2014/main" id="{16F9E488-0718-4E1E-9D12-26779F6062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7" name="Rectangle 136">
            <a:extLst>
              <a:ext uri="{FF2B5EF4-FFF2-40B4-BE49-F238E27FC236}">
                <a16:creationId xmlns:a16="http://schemas.microsoft.com/office/drawing/2014/main" id="{CE708407-D01D-4E57-8998-FF799DBC3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94548"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EF4F87-030E-4A07-9F34-0D42D9B9B5EA}"/>
              </a:ext>
            </a:extLst>
          </p:cNvPr>
          <p:cNvSpPr>
            <a:spLocks noGrp="1"/>
          </p:cNvSpPr>
          <p:nvPr>
            <p:ph type="ctrTitle"/>
          </p:nvPr>
        </p:nvSpPr>
        <p:spPr>
          <a:xfrm>
            <a:off x="226732" y="1016570"/>
            <a:ext cx="4241083" cy="2663688"/>
          </a:xfrm>
          <a:solidFill>
            <a:schemeClr val="tx1"/>
          </a:solidFill>
        </p:spPr>
        <p:txBody>
          <a:bodyPr anchor="b">
            <a:normAutofit/>
          </a:bodyPr>
          <a:lstStyle/>
          <a:p>
            <a:pPr algn="l"/>
            <a:r>
              <a:rPr lang="en-GB" sz="3400">
                <a:solidFill>
                  <a:schemeClr val="bg1"/>
                </a:solidFill>
              </a:rPr>
              <a:t>The Criminal Justice System, Youth Justice </a:t>
            </a:r>
            <a:br>
              <a:rPr lang="en-GB" sz="3400">
                <a:solidFill>
                  <a:schemeClr val="bg1"/>
                </a:solidFill>
              </a:rPr>
            </a:br>
            <a:r>
              <a:rPr lang="en-GB" sz="3400">
                <a:solidFill>
                  <a:schemeClr val="bg1"/>
                </a:solidFill>
              </a:rPr>
              <a:t>&amp; Prison Systems in England and Wales</a:t>
            </a:r>
          </a:p>
        </p:txBody>
      </p:sp>
      <p:grpSp>
        <p:nvGrpSpPr>
          <p:cNvPr id="139" name="Group 138">
            <a:extLst>
              <a:ext uri="{FF2B5EF4-FFF2-40B4-BE49-F238E27FC236}">
                <a16:creationId xmlns:a16="http://schemas.microsoft.com/office/drawing/2014/main" id="{7F963B07-5C9E-478C-A53E-B6F5B4A7893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7290" y="681628"/>
            <a:ext cx="1128382" cy="847206"/>
            <a:chOff x="668003" y="1684057"/>
            <a:chExt cx="1128382" cy="847206"/>
          </a:xfrm>
        </p:grpSpPr>
        <p:sp>
          <p:nvSpPr>
            <p:cNvPr id="140" name="Freeform 5">
              <a:extLst>
                <a:ext uri="{FF2B5EF4-FFF2-40B4-BE49-F238E27FC236}">
                  <a16:creationId xmlns:a16="http://schemas.microsoft.com/office/drawing/2014/main" id="{A152F29E-C625-4313-96BF-5675B357C03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68003" y="1935883"/>
              <a:ext cx="675351" cy="595380"/>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sp>
          <p:nvSpPr>
            <p:cNvPr id="141" name="Freeform 5">
              <a:extLst>
                <a:ext uri="{FF2B5EF4-FFF2-40B4-BE49-F238E27FC236}">
                  <a16:creationId xmlns:a16="http://schemas.microsoft.com/office/drawing/2014/main" id="{C2A5CB78-6497-4151-83B6-568BD27EC57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45893" y="1684057"/>
              <a:ext cx="550492" cy="485306"/>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grpSp>
      <p:pic>
        <p:nvPicPr>
          <p:cNvPr id="1026" name="Picture 2" descr="A Revolution of Values in the U.S. Criminal Justice System - Center for  American Progress">
            <a:extLst>
              <a:ext uri="{FF2B5EF4-FFF2-40B4-BE49-F238E27FC236}">
                <a16:creationId xmlns:a16="http://schemas.microsoft.com/office/drawing/2014/main" id="{5533BE40-AE3F-A644-B31E-EEAFD08A3BC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329"/>
          <a:stretch/>
        </p:blipFill>
        <p:spPr bwMode="auto">
          <a:xfrm>
            <a:off x="5208104" y="908383"/>
            <a:ext cx="6472362" cy="445538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B82571E1-6A91-B840-A5FF-F5B7F8AC53F2}"/>
              </a:ext>
            </a:extLst>
          </p:cNvPr>
          <p:cNvSpPr/>
          <p:nvPr/>
        </p:nvSpPr>
        <p:spPr>
          <a:xfrm>
            <a:off x="241729" y="351662"/>
            <a:ext cx="2401824" cy="1996752"/>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TextBox 28">
            <a:extLst>
              <a:ext uri="{FF2B5EF4-FFF2-40B4-BE49-F238E27FC236}">
                <a16:creationId xmlns:a16="http://schemas.microsoft.com/office/drawing/2014/main" id="{FDFC91FE-335B-F74B-9D6E-BBFCF9996F48}"/>
              </a:ext>
            </a:extLst>
          </p:cNvPr>
          <p:cNvSpPr txBox="1"/>
          <p:nvPr/>
        </p:nvSpPr>
        <p:spPr>
          <a:xfrm>
            <a:off x="226732" y="4143375"/>
            <a:ext cx="5613236" cy="1200329"/>
          </a:xfrm>
          <a:prstGeom prst="rect">
            <a:avLst/>
          </a:prstGeom>
          <a:noFill/>
        </p:spPr>
        <p:txBody>
          <a:bodyPr wrap="square" lIns="91440" tIns="45720" rIns="91440" bIns="45720" anchor="t">
            <a:spAutoFit/>
          </a:bodyPr>
          <a:lstStyle/>
          <a:p>
            <a:br>
              <a:rPr lang="en-GB" sz="1800" dirty="0"/>
            </a:br>
            <a:r>
              <a:rPr lang="en-GB" sz="1800" dirty="0">
                <a:solidFill>
                  <a:schemeClr val="bg1"/>
                </a:solidFill>
              </a:rPr>
              <a:t>BMCJ7006</a:t>
            </a:r>
          </a:p>
          <a:p>
            <a:r>
              <a:rPr lang="en-GB" dirty="0">
                <a:solidFill>
                  <a:schemeClr val="bg1"/>
                </a:solidFill>
              </a:rPr>
              <a:t>Week 1 2024</a:t>
            </a:r>
            <a:endParaRPr lang="en-GB" dirty="0">
              <a:solidFill>
                <a:schemeClr val="bg1"/>
              </a:solidFill>
              <a:cs typeface="Calibri"/>
            </a:endParaRPr>
          </a:p>
          <a:p>
            <a:r>
              <a:rPr lang="en-GB" dirty="0">
                <a:solidFill>
                  <a:schemeClr val="bg1"/>
                </a:solidFill>
              </a:rPr>
              <a:t>Jane   </a:t>
            </a:r>
            <a:endParaRPr lang="en-GB" dirty="0"/>
          </a:p>
        </p:txBody>
      </p:sp>
    </p:spTree>
    <p:extLst>
      <p:ext uri="{BB962C8B-B14F-4D97-AF65-F5344CB8AC3E}">
        <p14:creationId xmlns:p14="http://schemas.microsoft.com/office/powerpoint/2010/main" val="29823958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1" nodeType="clickEffect">
                                  <p:stCondLst>
                                    <p:cond delay="0"/>
                                  </p:stCondLst>
                                  <p:childTnLst>
                                    <p:set>
                                      <p:cBhvr>
                                        <p:cTn id="11" dur="1" fill="hold">
                                          <p:stCondLst>
                                            <p:cond delay="0"/>
                                          </p:stCondLst>
                                        </p:cTn>
                                        <p:tgtEl>
                                          <p:spTgt spid="2"/>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2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2" grpId="1" animBg="1"/>
      <p:bldP spid="29" grpId="0"/>
    </p:bldLst>
  </p:timing>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92" name="Rectangle 191">
            <a:extLst>
              <a:ext uri="{FF2B5EF4-FFF2-40B4-BE49-F238E27FC236}">
                <a16:creationId xmlns:a16="http://schemas.microsoft.com/office/drawing/2014/main" id="{96918796-2918-40D6-BE3A-4600C47FCD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050" name="Picture 2" descr="Criminal Justice as a NON-System. In the criminal justice system, there… |  by Big Tows322, DPhil | Medium">
            <a:extLst>
              <a:ext uri="{FF2B5EF4-FFF2-40B4-BE49-F238E27FC236}">
                <a16:creationId xmlns:a16="http://schemas.microsoft.com/office/drawing/2014/main" id="{96F88FB9-CD3A-BE4A-9DCA-7B9FBDF0994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2039"/>
          <a:stretch/>
        </p:blipFill>
        <p:spPr bwMode="auto">
          <a:xfrm>
            <a:off x="838200" y="2189163"/>
            <a:ext cx="5272088" cy="3411538"/>
          </a:xfrm>
          <a:custGeom>
            <a:avLst/>
            <a:gdLst/>
            <a:ahLst/>
            <a:cxnLst/>
            <a:rect l="l" t="t" r="r" b="b"/>
            <a:pathLst>
              <a:path w="6000749" h="3911828">
                <a:moveTo>
                  <a:pt x="0" y="0"/>
                </a:moveTo>
                <a:lnTo>
                  <a:pt x="6000749" y="0"/>
                </a:lnTo>
                <a:lnTo>
                  <a:pt x="6000749" y="3767827"/>
                </a:lnTo>
                <a:lnTo>
                  <a:pt x="5572124" y="3740378"/>
                </a:lnTo>
                <a:lnTo>
                  <a:pt x="0" y="3911828"/>
                </a:lnTo>
                <a:close/>
              </a:path>
            </a:pathLst>
          </a:custGeom>
          <a:extLst>
            <a:ext uri="{909E8E84-426E-40DD-AFC4-6F175D3DCCD1}">
              <a14:hiddenFill xmlns:a14="http://schemas.microsoft.com/office/drawing/2010/main">
                <a:solidFill>
                  <a:srgbClr val="FFFFFF"/>
                </a:solidFill>
              </a14:hiddenFill>
            </a:ext>
          </a:extLst>
        </p:spPr>
      </p:pic>
      <p:pic>
        <p:nvPicPr>
          <p:cNvPr id="2052" name="Picture 4" descr="The Crown Prosecution Service | The Crown Prosecution Service">
            <a:extLst>
              <a:ext uri="{FF2B5EF4-FFF2-40B4-BE49-F238E27FC236}">
                <a16:creationId xmlns:a16="http://schemas.microsoft.com/office/drawing/2014/main" id="{76BAED47-39F9-724A-993F-274FFEB8455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0573" r="-2" b="36206"/>
          <a:stretch/>
        </p:blipFill>
        <p:spPr bwMode="auto">
          <a:xfrm>
            <a:off x="6180138" y="2189163"/>
            <a:ext cx="5172075" cy="3411538"/>
          </a:xfrm>
          <a:custGeom>
            <a:avLst/>
            <a:gdLst/>
            <a:ahLst/>
            <a:cxnLst/>
            <a:rect l="l" t="t" r="r" b="b"/>
            <a:pathLst>
              <a:path w="6000750" h="3988028">
                <a:moveTo>
                  <a:pt x="0" y="0"/>
                </a:moveTo>
                <a:lnTo>
                  <a:pt x="6000750" y="0"/>
                </a:lnTo>
                <a:lnTo>
                  <a:pt x="6000750" y="797153"/>
                </a:lnTo>
                <a:lnTo>
                  <a:pt x="6000750" y="2634343"/>
                </a:lnTo>
                <a:lnTo>
                  <a:pt x="6000750" y="3911828"/>
                </a:lnTo>
                <a:lnTo>
                  <a:pt x="3248025" y="3988028"/>
                </a:lnTo>
                <a:lnTo>
                  <a:pt x="0" y="3780026"/>
                </a:lnTo>
                <a:close/>
              </a:path>
            </a:pathLst>
          </a:custGeom>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3E37D506-5E54-4962-852C-11F7A85A6C60}"/>
              </a:ext>
            </a:extLst>
          </p:cNvPr>
          <p:cNvSpPr>
            <a:spLocks noGrp="1"/>
          </p:cNvSpPr>
          <p:nvPr>
            <p:ph type="ctrTitle"/>
          </p:nvPr>
        </p:nvSpPr>
        <p:spPr>
          <a:xfrm>
            <a:off x="838200" y="672747"/>
            <a:ext cx="10515600" cy="715556"/>
          </a:xfrm>
        </p:spPr>
        <p:txBody>
          <a:bodyPr vert="horz" lIns="91440" tIns="45720" rIns="91440" bIns="45720" rtlCol="0" anchor="ctr">
            <a:normAutofit/>
          </a:bodyPr>
          <a:lstStyle/>
          <a:p>
            <a:r>
              <a:rPr lang="en-US" sz="4000" kern="1200">
                <a:solidFill>
                  <a:schemeClr val="bg1"/>
                </a:solidFill>
                <a:latin typeface="+mj-lt"/>
                <a:ea typeface="+mj-ea"/>
                <a:cs typeface="+mj-cs"/>
              </a:rPr>
              <a:t>An Overview of the Criminal Justice System</a:t>
            </a:r>
          </a:p>
        </p:txBody>
      </p:sp>
    </p:spTree>
    <p:extLst>
      <p:ext uri="{BB962C8B-B14F-4D97-AF65-F5344CB8AC3E}">
        <p14:creationId xmlns:p14="http://schemas.microsoft.com/office/powerpoint/2010/main" val="33615185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196" name="Rectangle 191">
            <a:extLst>
              <a:ext uri="{FF2B5EF4-FFF2-40B4-BE49-F238E27FC236}">
                <a16:creationId xmlns:a16="http://schemas.microsoft.com/office/drawing/2014/main" id="{16A15A88-001A-4EEF-8984-D87E643599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4069C8AE-A36C-3049-B16F-9E726F3C0374}"/>
              </a:ext>
            </a:extLst>
          </p:cNvPr>
          <p:cNvSpPr txBox="1"/>
          <p:nvPr/>
        </p:nvSpPr>
        <p:spPr>
          <a:xfrm>
            <a:off x="4859080" y="578223"/>
            <a:ext cx="6786074" cy="2665509"/>
          </a:xfrm>
          <a:prstGeom prst="rect">
            <a:avLst/>
          </a:prstGeom>
        </p:spPr>
        <p:txBody>
          <a:bodyPr vert="horz" lIns="91440" tIns="45720" rIns="91440" bIns="45720" rtlCol="0" anchor="b">
            <a:normAutofit/>
          </a:bodyPr>
          <a:lstStyle/>
          <a:p>
            <a:pPr algn="ctr" defTabSz="914400">
              <a:lnSpc>
                <a:spcPct val="90000"/>
              </a:lnSpc>
              <a:spcBef>
                <a:spcPct val="0"/>
              </a:spcBef>
              <a:spcAft>
                <a:spcPts val="600"/>
              </a:spcAft>
            </a:pPr>
            <a:r>
              <a:rPr lang="en-US" sz="4400" dirty="0">
                <a:solidFill>
                  <a:schemeClr val="bg1"/>
                </a:solidFill>
                <a:latin typeface="+mj-lt"/>
                <a:ea typeface="+mj-ea"/>
                <a:cs typeface="+mj-cs"/>
              </a:rPr>
              <a:t>What does </a:t>
            </a:r>
          </a:p>
          <a:p>
            <a:pPr algn="ctr" defTabSz="914400">
              <a:lnSpc>
                <a:spcPct val="90000"/>
              </a:lnSpc>
              <a:spcBef>
                <a:spcPct val="0"/>
              </a:spcBef>
              <a:spcAft>
                <a:spcPts val="600"/>
              </a:spcAft>
            </a:pPr>
            <a:r>
              <a:rPr lang="en-US" sz="4400" dirty="0">
                <a:solidFill>
                  <a:schemeClr val="bg1"/>
                </a:solidFill>
                <a:latin typeface="+mj-lt"/>
                <a:ea typeface="+mj-ea"/>
                <a:cs typeface="+mj-cs"/>
              </a:rPr>
              <a:t>‘The Criminal Justice System’ mean to you?  </a:t>
            </a:r>
          </a:p>
        </p:txBody>
      </p:sp>
      <p:pic>
        <p:nvPicPr>
          <p:cNvPr id="8194" name="Picture 2" descr="115 Criminal Justice System Illustrations &amp; Clip Art - iStock">
            <a:extLst>
              <a:ext uri="{FF2B5EF4-FFF2-40B4-BE49-F238E27FC236}">
                <a16:creationId xmlns:a16="http://schemas.microsoft.com/office/drawing/2014/main" id="{40719A2F-4DA4-BB41-A878-31721B29B0A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4462" r="19175"/>
          <a:stretch/>
        </p:blipFill>
        <p:spPr bwMode="auto">
          <a:xfrm>
            <a:off x="1" y="10"/>
            <a:ext cx="4551219" cy="6857990"/>
          </a:xfrm>
          <a:custGeom>
            <a:avLst/>
            <a:gdLst/>
            <a:ahLst/>
            <a:cxnLst/>
            <a:rect l="l" t="t" r="r" b="b"/>
            <a:pathLst>
              <a:path w="4551219" h="6858000">
                <a:moveTo>
                  <a:pt x="4194211" y="6564619"/>
                </a:moveTo>
                <a:lnTo>
                  <a:pt x="4194211" y="6564620"/>
                </a:lnTo>
                <a:cubicBezTo>
                  <a:pt x="4204498" y="6575478"/>
                  <a:pt x="4210595" y="6582146"/>
                  <a:pt x="4216690" y="6588625"/>
                </a:cubicBezTo>
                <a:lnTo>
                  <a:pt x="4233312" y="6625224"/>
                </a:lnTo>
                <a:lnTo>
                  <a:pt x="4226218" y="6662539"/>
                </a:lnTo>
                <a:lnTo>
                  <a:pt x="4226217" y="6662540"/>
                </a:lnTo>
                <a:lnTo>
                  <a:pt x="4226216" y="6662543"/>
                </a:lnTo>
                <a:lnTo>
                  <a:pt x="4214767" y="6683026"/>
                </a:lnTo>
                <a:lnTo>
                  <a:pt x="4211619" y="6702975"/>
                </a:lnTo>
                <a:lnTo>
                  <a:pt x="4211619" y="6702976"/>
                </a:lnTo>
                <a:cubicBezTo>
                  <a:pt x="4212024" y="6716168"/>
                  <a:pt x="4217168" y="6729218"/>
                  <a:pt x="4225455" y="6742552"/>
                </a:cubicBezTo>
                <a:lnTo>
                  <a:pt x="4225456" y="6742554"/>
                </a:lnTo>
                <a:lnTo>
                  <a:pt x="4244933" y="6812061"/>
                </a:lnTo>
                <a:lnTo>
                  <a:pt x="4244933" y="6812063"/>
                </a:lnTo>
                <a:lnTo>
                  <a:pt x="4244933" y="6812062"/>
                </a:lnTo>
                <a:lnTo>
                  <a:pt x="4244933" y="6812061"/>
                </a:lnTo>
                <a:lnTo>
                  <a:pt x="4240159" y="6776799"/>
                </a:lnTo>
                <a:lnTo>
                  <a:pt x="4225456" y="6742554"/>
                </a:lnTo>
                <a:lnTo>
                  <a:pt x="4225455" y="6742551"/>
                </a:lnTo>
                <a:lnTo>
                  <a:pt x="4211619" y="6702975"/>
                </a:lnTo>
                <a:lnTo>
                  <a:pt x="4226216" y="6662543"/>
                </a:lnTo>
                <a:lnTo>
                  <a:pt x="4226217" y="6662541"/>
                </a:lnTo>
                <a:lnTo>
                  <a:pt x="4226218" y="6662539"/>
                </a:lnTo>
                <a:lnTo>
                  <a:pt x="4233301" y="6645551"/>
                </a:lnTo>
                <a:lnTo>
                  <a:pt x="4233312" y="6625224"/>
                </a:lnTo>
                <a:lnTo>
                  <a:pt x="4233312" y="6625223"/>
                </a:lnTo>
                <a:cubicBezTo>
                  <a:pt x="4231216" y="6611340"/>
                  <a:pt x="4225168" y="6597577"/>
                  <a:pt x="4216690" y="6588624"/>
                </a:cubicBezTo>
                <a:close/>
                <a:moveTo>
                  <a:pt x="4274532" y="6438980"/>
                </a:moveTo>
                <a:lnTo>
                  <a:pt x="4254602" y="6463839"/>
                </a:lnTo>
                <a:lnTo>
                  <a:pt x="4254600" y="6463848"/>
                </a:lnTo>
                <a:lnTo>
                  <a:pt x="4240803" y="6513011"/>
                </a:lnTo>
                <a:lnTo>
                  <a:pt x="4221998" y="6546193"/>
                </a:lnTo>
                <a:lnTo>
                  <a:pt x="4221998" y="6546194"/>
                </a:lnTo>
                <a:lnTo>
                  <a:pt x="4238336" y="6521803"/>
                </a:lnTo>
                <a:lnTo>
                  <a:pt x="4240803" y="6513011"/>
                </a:lnTo>
                <a:lnTo>
                  <a:pt x="4243614" y="6508051"/>
                </a:lnTo>
                <a:lnTo>
                  <a:pt x="4254600" y="6463848"/>
                </a:lnTo>
                <a:lnTo>
                  <a:pt x="4254602" y="6463840"/>
                </a:lnTo>
                <a:cubicBezTo>
                  <a:pt x="4257553" y="6451649"/>
                  <a:pt x="4265030" y="6444076"/>
                  <a:pt x="4274532" y="6438980"/>
                </a:cubicBezTo>
                <a:close/>
                <a:moveTo>
                  <a:pt x="4360506" y="6365203"/>
                </a:moveTo>
                <a:lnTo>
                  <a:pt x="4359224" y="6387909"/>
                </a:lnTo>
                <a:lnTo>
                  <a:pt x="4357461" y="6391548"/>
                </a:lnTo>
                <a:lnTo>
                  <a:pt x="4349806" y="6407331"/>
                </a:lnTo>
                <a:lnTo>
                  <a:pt x="4349806" y="6407332"/>
                </a:lnTo>
                <a:lnTo>
                  <a:pt x="4357461" y="6391548"/>
                </a:lnTo>
                <a:lnTo>
                  <a:pt x="4359225" y="6387909"/>
                </a:lnTo>
                <a:close/>
                <a:moveTo>
                  <a:pt x="4121437" y="4221390"/>
                </a:moveTo>
                <a:lnTo>
                  <a:pt x="4121437" y="4221391"/>
                </a:lnTo>
                <a:cubicBezTo>
                  <a:pt x="4122199" y="4232060"/>
                  <a:pt x="4122389" y="4243872"/>
                  <a:pt x="4127153" y="4253014"/>
                </a:cubicBezTo>
                <a:cubicBezTo>
                  <a:pt x="4139346" y="4277401"/>
                  <a:pt x="4154966" y="4300070"/>
                  <a:pt x="4166969" y="4324645"/>
                </a:cubicBezTo>
                <a:lnTo>
                  <a:pt x="4175923" y="4363890"/>
                </a:lnTo>
                <a:lnTo>
                  <a:pt x="4175161" y="4482003"/>
                </a:lnTo>
                <a:cubicBezTo>
                  <a:pt x="4172493" y="4546775"/>
                  <a:pt x="4171921" y="4612499"/>
                  <a:pt x="4115151" y="4659173"/>
                </a:cubicBezTo>
                <a:cubicBezTo>
                  <a:pt x="4110579" y="4662985"/>
                  <a:pt x="4107911" y="4671175"/>
                  <a:pt x="4107149" y="4677654"/>
                </a:cubicBezTo>
                <a:cubicBezTo>
                  <a:pt x="4103530" y="4707563"/>
                  <a:pt x="4103148" y="4738234"/>
                  <a:pt x="4097242" y="4767763"/>
                </a:cubicBezTo>
                <a:cubicBezTo>
                  <a:pt x="4094861" y="4779574"/>
                  <a:pt x="4094052" y="4790386"/>
                  <a:pt x="4095933" y="4800482"/>
                </a:cubicBezTo>
                <a:lnTo>
                  <a:pt x="4095933" y="4800483"/>
                </a:lnTo>
                <a:cubicBezTo>
                  <a:pt x="4097814" y="4810580"/>
                  <a:pt x="4102387" y="4819963"/>
                  <a:pt x="4110769" y="4828916"/>
                </a:cubicBezTo>
                <a:lnTo>
                  <a:pt x="4132950" y="4863342"/>
                </a:lnTo>
                <a:lnTo>
                  <a:pt x="4140479" y="4889274"/>
                </a:lnTo>
                <a:lnTo>
                  <a:pt x="4138774" y="4912167"/>
                </a:lnTo>
                <a:cubicBezTo>
                  <a:pt x="4137059" y="4919977"/>
                  <a:pt x="4136702" y="4927121"/>
                  <a:pt x="4137372" y="4933803"/>
                </a:cubicBezTo>
                <a:lnTo>
                  <a:pt x="4137372" y="4933804"/>
                </a:lnTo>
                <a:lnTo>
                  <a:pt x="4142131" y="4952672"/>
                </a:lnTo>
                <a:lnTo>
                  <a:pt x="4144924" y="4957453"/>
                </a:lnTo>
                <a:lnTo>
                  <a:pt x="4146202" y="4961455"/>
                </a:lnTo>
                <a:cubicBezTo>
                  <a:pt x="4150713" y="4970096"/>
                  <a:pt x="4156419" y="4978393"/>
                  <a:pt x="4162206" y="4987037"/>
                </a:cubicBezTo>
                <a:cubicBezTo>
                  <a:pt x="4173445" y="5003801"/>
                  <a:pt x="4187543" y="5022852"/>
                  <a:pt x="4188685" y="5041521"/>
                </a:cubicBezTo>
                <a:cubicBezTo>
                  <a:pt x="4189304" y="5052095"/>
                  <a:pt x="4192222" y="5062299"/>
                  <a:pt x="4195901" y="5072375"/>
                </a:cubicBezTo>
                <a:lnTo>
                  <a:pt x="4201805" y="5087442"/>
                </a:lnTo>
                <a:lnTo>
                  <a:pt x="4214832" y="5133219"/>
                </a:lnTo>
                <a:lnTo>
                  <a:pt x="4214833" y="5133224"/>
                </a:lnTo>
                <a:lnTo>
                  <a:pt x="4208118" y="5166112"/>
                </a:lnTo>
                <a:lnTo>
                  <a:pt x="4208118" y="5166113"/>
                </a:lnTo>
                <a:cubicBezTo>
                  <a:pt x="4207356" y="5167637"/>
                  <a:pt x="4207928" y="5169780"/>
                  <a:pt x="4208809" y="5172090"/>
                </a:cubicBezTo>
                <a:lnTo>
                  <a:pt x="4211356" y="5179067"/>
                </a:lnTo>
                <a:cubicBezTo>
                  <a:pt x="4214976" y="5196594"/>
                  <a:pt x="4215024" y="5213597"/>
                  <a:pt x="4211190" y="5229433"/>
                </a:cubicBezTo>
                <a:lnTo>
                  <a:pt x="4200644" y="5248928"/>
                </a:lnTo>
                <a:lnTo>
                  <a:pt x="4187733" y="5272795"/>
                </a:lnTo>
                <a:cubicBezTo>
                  <a:pt x="4176088" y="5285440"/>
                  <a:pt x="4168382" y="5298594"/>
                  <a:pt x="4163830" y="5312287"/>
                </a:cubicBezTo>
                <a:lnTo>
                  <a:pt x="4162774" y="5321350"/>
                </a:lnTo>
                <a:lnTo>
                  <a:pt x="4160300" y="5326162"/>
                </a:lnTo>
                <a:lnTo>
                  <a:pt x="4158854" y="5355013"/>
                </a:lnTo>
                <a:lnTo>
                  <a:pt x="4158854" y="5355014"/>
                </a:lnTo>
                <a:cubicBezTo>
                  <a:pt x="4159503" y="5364882"/>
                  <a:pt x="4161206" y="5375002"/>
                  <a:pt x="4163730" y="5385384"/>
                </a:cubicBezTo>
                <a:cubicBezTo>
                  <a:pt x="4166969" y="5398721"/>
                  <a:pt x="4169255" y="5412057"/>
                  <a:pt x="4171921" y="5425582"/>
                </a:cubicBezTo>
                <a:cubicBezTo>
                  <a:pt x="4175731" y="5443870"/>
                  <a:pt x="4179733" y="5462351"/>
                  <a:pt x="4183543" y="5480637"/>
                </a:cubicBezTo>
                <a:lnTo>
                  <a:pt x="4188067" y="5507667"/>
                </a:lnTo>
                <a:lnTo>
                  <a:pt x="4177448" y="5531691"/>
                </a:lnTo>
                <a:lnTo>
                  <a:pt x="4177447" y="5531692"/>
                </a:lnTo>
                <a:cubicBezTo>
                  <a:pt x="4170398" y="5537599"/>
                  <a:pt x="4167206" y="5542648"/>
                  <a:pt x="4167302" y="5547577"/>
                </a:cubicBezTo>
                <a:lnTo>
                  <a:pt x="4167302" y="5547578"/>
                </a:lnTo>
                <a:cubicBezTo>
                  <a:pt x="4167397" y="5552507"/>
                  <a:pt x="4170779" y="5557317"/>
                  <a:pt x="4176875" y="5562746"/>
                </a:cubicBezTo>
                <a:cubicBezTo>
                  <a:pt x="4219548" y="5600467"/>
                  <a:pt x="4246219" y="5646189"/>
                  <a:pt x="4248123" y="5704483"/>
                </a:cubicBezTo>
                <a:cubicBezTo>
                  <a:pt x="4248505" y="5716485"/>
                  <a:pt x="4251171" y="5728678"/>
                  <a:pt x="4254029" y="5740488"/>
                </a:cubicBezTo>
                <a:cubicBezTo>
                  <a:pt x="4255744" y="5747728"/>
                  <a:pt x="4257650" y="5756493"/>
                  <a:pt x="4262794" y="5760873"/>
                </a:cubicBezTo>
                <a:cubicBezTo>
                  <a:pt x="4302037" y="5794974"/>
                  <a:pt x="4329280" y="5837457"/>
                  <a:pt x="4351189" y="5883751"/>
                </a:cubicBezTo>
                <a:lnTo>
                  <a:pt x="4351191" y="5883755"/>
                </a:lnTo>
                <a:lnTo>
                  <a:pt x="4369094" y="5935945"/>
                </a:lnTo>
                <a:lnTo>
                  <a:pt x="4369096" y="5935949"/>
                </a:lnTo>
                <a:lnTo>
                  <a:pt x="4365476" y="5993289"/>
                </a:lnTo>
                <a:lnTo>
                  <a:pt x="4365475" y="5993290"/>
                </a:lnTo>
                <a:cubicBezTo>
                  <a:pt x="4364334" y="6004530"/>
                  <a:pt x="4364524" y="6017484"/>
                  <a:pt x="4358999" y="6026439"/>
                </a:cubicBezTo>
                <a:cubicBezTo>
                  <a:pt x="4341662" y="6054824"/>
                  <a:pt x="4322994" y="6082257"/>
                  <a:pt x="4302799" y="6108737"/>
                </a:cubicBezTo>
                <a:cubicBezTo>
                  <a:pt x="4294131" y="6120073"/>
                  <a:pt x="4289178" y="6126883"/>
                  <a:pt x="4289107" y="6133313"/>
                </a:cubicBezTo>
                <a:lnTo>
                  <a:pt x="4289107" y="6133314"/>
                </a:lnTo>
                <a:lnTo>
                  <a:pt x="4292807" y="6143189"/>
                </a:lnTo>
                <a:lnTo>
                  <a:pt x="4304703" y="6155599"/>
                </a:lnTo>
                <a:lnTo>
                  <a:pt x="4304706" y="6155602"/>
                </a:lnTo>
                <a:cubicBezTo>
                  <a:pt x="4326994" y="6175797"/>
                  <a:pt x="4338614" y="6200944"/>
                  <a:pt x="4343376" y="6228756"/>
                </a:cubicBezTo>
                <a:lnTo>
                  <a:pt x="4360713" y="6361539"/>
                </a:lnTo>
                <a:lnTo>
                  <a:pt x="4360713" y="6361538"/>
                </a:lnTo>
                <a:cubicBezTo>
                  <a:pt x="4357093" y="6317150"/>
                  <a:pt x="4350808" y="6272763"/>
                  <a:pt x="4343376" y="6228755"/>
                </a:cubicBezTo>
                <a:cubicBezTo>
                  <a:pt x="4338614" y="6200943"/>
                  <a:pt x="4326994" y="6175796"/>
                  <a:pt x="4304706" y="6155601"/>
                </a:cubicBezTo>
                <a:lnTo>
                  <a:pt x="4304703" y="6155599"/>
                </a:lnTo>
                <a:lnTo>
                  <a:pt x="4289107" y="6133314"/>
                </a:lnTo>
                <a:lnTo>
                  <a:pt x="4302799" y="6108738"/>
                </a:lnTo>
                <a:cubicBezTo>
                  <a:pt x="4322994" y="6082258"/>
                  <a:pt x="4341662" y="6054825"/>
                  <a:pt x="4358999" y="6026440"/>
                </a:cubicBezTo>
                <a:cubicBezTo>
                  <a:pt x="4364524" y="6017485"/>
                  <a:pt x="4364334" y="6004531"/>
                  <a:pt x="4365475" y="5993291"/>
                </a:cubicBezTo>
                <a:lnTo>
                  <a:pt x="4365476" y="5993289"/>
                </a:lnTo>
                <a:lnTo>
                  <a:pt x="4368929" y="5964476"/>
                </a:lnTo>
                <a:lnTo>
                  <a:pt x="4369096" y="5935949"/>
                </a:lnTo>
                <a:lnTo>
                  <a:pt x="4369096" y="5935948"/>
                </a:lnTo>
                <a:lnTo>
                  <a:pt x="4369094" y="5935945"/>
                </a:lnTo>
                <a:lnTo>
                  <a:pt x="4362214" y="5909350"/>
                </a:lnTo>
                <a:lnTo>
                  <a:pt x="4351191" y="5883755"/>
                </a:lnTo>
                <a:lnTo>
                  <a:pt x="4351189" y="5883750"/>
                </a:lnTo>
                <a:cubicBezTo>
                  <a:pt x="4329280" y="5837456"/>
                  <a:pt x="4302037" y="5794973"/>
                  <a:pt x="4262794" y="5760872"/>
                </a:cubicBezTo>
                <a:cubicBezTo>
                  <a:pt x="4257650" y="5756492"/>
                  <a:pt x="4255744" y="5747727"/>
                  <a:pt x="4254029" y="5740487"/>
                </a:cubicBezTo>
                <a:cubicBezTo>
                  <a:pt x="4251171" y="5728677"/>
                  <a:pt x="4248505" y="5716484"/>
                  <a:pt x="4248123" y="5704482"/>
                </a:cubicBezTo>
                <a:cubicBezTo>
                  <a:pt x="4246219" y="5646188"/>
                  <a:pt x="4219548" y="5600466"/>
                  <a:pt x="4176875" y="5562745"/>
                </a:cubicBezTo>
                <a:lnTo>
                  <a:pt x="4167302" y="5547577"/>
                </a:lnTo>
                <a:lnTo>
                  <a:pt x="4177447" y="5531693"/>
                </a:lnTo>
                <a:lnTo>
                  <a:pt x="4177448" y="5531691"/>
                </a:lnTo>
                <a:lnTo>
                  <a:pt x="4185847" y="5520421"/>
                </a:lnTo>
                <a:lnTo>
                  <a:pt x="4188067" y="5507667"/>
                </a:lnTo>
                <a:lnTo>
                  <a:pt x="4188067" y="5507666"/>
                </a:lnTo>
                <a:cubicBezTo>
                  <a:pt x="4188020" y="5498831"/>
                  <a:pt x="4185448" y="5489496"/>
                  <a:pt x="4183543" y="5480636"/>
                </a:cubicBezTo>
                <a:cubicBezTo>
                  <a:pt x="4179733" y="5462350"/>
                  <a:pt x="4175731" y="5443869"/>
                  <a:pt x="4171921" y="5425581"/>
                </a:cubicBezTo>
                <a:cubicBezTo>
                  <a:pt x="4169255" y="5412056"/>
                  <a:pt x="4166969" y="5398720"/>
                  <a:pt x="4163730" y="5385383"/>
                </a:cubicBezTo>
                <a:lnTo>
                  <a:pt x="4158854" y="5355013"/>
                </a:lnTo>
                <a:lnTo>
                  <a:pt x="4162774" y="5321350"/>
                </a:lnTo>
                <a:lnTo>
                  <a:pt x="4187733" y="5272796"/>
                </a:lnTo>
                <a:lnTo>
                  <a:pt x="4200644" y="5248928"/>
                </a:lnTo>
                <a:lnTo>
                  <a:pt x="4211191" y="5229432"/>
                </a:lnTo>
                <a:lnTo>
                  <a:pt x="4211356" y="5179067"/>
                </a:lnTo>
                <a:lnTo>
                  <a:pt x="4211356" y="5179066"/>
                </a:lnTo>
                <a:cubicBezTo>
                  <a:pt x="4210880" y="5176875"/>
                  <a:pt x="4209690" y="5174399"/>
                  <a:pt x="4208809" y="5172089"/>
                </a:cubicBezTo>
                <a:lnTo>
                  <a:pt x="4208118" y="5166113"/>
                </a:lnTo>
                <a:lnTo>
                  <a:pt x="4214833" y="5133224"/>
                </a:lnTo>
                <a:lnTo>
                  <a:pt x="4214833" y="5133223"/>
                </a:lnTo>
                <a:lnTo>
                  <a:pt x="4214832" y="5133219"/>
                </a:lnTo>
                <a:lnTo>
                  <a:pt x="4207690" y="5102460"/>
                </a:lnTo>
                <a:lnTo>
                  <a:pt x="4201805" y="5087442"/>
                </a:lnTo>
                <a:lnTo>
                  <a:pt x="4201799" y="5087422"/>
                </a:lnTo>
                <a:cubicBezTo>
                  <a:pt x="4195713" y="5072410"/>
                  <a:pt x="4189614" y="5057380"/>
                  <a:pt x="4188685" y="5041520"/>
                </a:cubicBezTo>
                <a:cubicBezTo>
                  <a:pt x="4187543" y="5022851"/>
                  <a:pt x="4173445" y="5003800"/>
                  <a:pt x="4162206" y="4987036"/>
                </a:cubicBezTo>
                <a:lnTo>
                  <a:pt x="4144924" y="4957453"/>
                </a:lnTo>
                <a:lnTo>
                  <a:pt x="4137372" y="4933804"/>
                </a:lnTo>
                <a:lnTo>
                  <a:pt x="4138774" y="4912168"/>
                </a:lnTo>
                <a:cubicBezTo>
                  <a:pt x="4140536" y="4904357"/>
                  <a:pt x="4141048" y="4896713"/>
                  <a:pt x="4140479" y="4889275"/>
                </a:cubicBezTo>
                <a:lnTo>
                  <a:pt x="4140479" y="4889274"/>
                </a:lnTo>
                <a:lnTo>
                  <a:pt x="4135701" y="4867613"/>
                </a:lnTo>
                <a:lnTo>
                  <a:pt x="4132950" y="4863342"/>
                </a:lnTo>
                <a:lnTo>
                  <a:pt x="4131200" y="4857316"/>
                </a:lnTo>
                <a:cubicBezTo>
                  <a:pt x="4126057" y="4847213"/>
                  <a:pt x="4119056" y="4837702"/>
                  <a:pt x="4110769" y="4828915"/>
                </a:cubicBezTo>
                <a:lnTo>
                  <a:pt x="4095933" y="4800482"/>
                </a:lnTo>
                <a:lnTo>
                  <a:pt x="4097242" y="4767764"/>
                </a:lnTo>
                <a:cubicBezTo>
                  <a:pt x="4103148" y="4738235"/>
                  <a:pt x="4103530" y="4707564"/>
                  <a:pt x="4107149" y="4677655"/>
                </a:cubicBezTo>
                <a:cubicBezTo>
                  <a:pt x="4107911" y="4671176"/>
                  <a:pt x="4110579" y="4662986"/>
                  <a:pt x="4115151" y="4659174"/>
                </a:cubicBezTo>
                <a:cubicBezTo>
                  <a:pt x="4171921" y="4612500"/>
                  <a:pt x="4172493" y="4546776"/>
                  <a:pt x="4175161" y="4482004"/>
                </a:cubicBezTo>
                <a:cubicBezTo>
                  <a:pt x="4176875" y="4442761"/>
                  <a:pt x="4176875" y="4403325"/>
                  <a:pt x="4175923" y="4363890"/>
                </a:cubicBezTo>
                <a:lnTo>
                  <a:pt x="4175923" y="4363889"/>
                </a:lnTo>
                <a:cubicBezTo>
                  <a:pt x="4175731" y="4350553"/>
                  <a:pt x="4172683" y="4336456"/>
                  <a:pt x="4166969" y="4324644"/>
                </a:cubicBezTo>
                <a:cubicBezTo>
                  <a:pt x="4154966" y="4300069"/>
                  <a:pt x="4139346" y="4277400"/>
                  <a:pt x="4127153" y="4253013"/>
                </a:cubicBezTo>
                <a:close/>
                <a:moveTo>
                  <a:pt x="4190328" y="2836171"/>
                </a:moveTo>
                <a:lnTo>
                  <a:pt x="4181637" y="2848792"/>
                </a:lnTo>
                <a:cubicBezTo>
                  <a:pt x="4176637" y="2865009"/>
                  <a:pt x="4170779" y="2881306"/>
                  <a:pt x="4166033" y="2897784"/>
                </a:cubicBezTo>
                <a:lnTo>
                  <a:pt x="4165004" y="2903549"/>
                </a:lnTo>
                <a:lnTo>
                  <a:pt x="4161730" y="2914327"/>
                </a:lnTo>
                <a:lnTo>
                  <a:pt x="4157099" y="2947858"/>
                </a:lnTo>
                <a:lnTo>
                  <a:pt x="4157098" y="2947861"/>
                </a:lnTo>
                <a:lnTo>
                  <a:pt x="4157098" y="2947862"/>
                </a:lnTo>
                <a:cubicBezTo>
                  <a:pt x="4156729" y="2959156"/>
                  <a:pt x="4157729" y="2970575"/>
                  <a:pt x="4160682" y="2982148"/>
                </a:cubicBezTo>
                <a:lnTo>
                  <a:pt x="4172375" y="3077401"/>
                </a:lnTo>
                <a:lnTo>
                  <a:pt x="4159920" y="3172653"/>
                </a:lnTo>
                <a:cubicBezTo>
                  <a:pt x="4134011" y="3276479"/>
                  <a:pt x="4106579" y="3380304"/>
                  <a:pt x="4112293" y="3489466"/>
                </a:cubicBezTo>
                <a:cubicBezTo>
                  <a:pt x="4113245" y="3507562"/>
                  <a:pt x="4101624" y="3529089"/>
                  <a:pt x="4090194" y="3544712"/>
                </a:cubicBezTo>
                <a:cubicBezTo>
                  <a:pt x="4079336" y="3559667"/>
                  <a:pt x="4073477" y="3566811"/>
                  <a:pt x="4072572" y="3574407"/>
                </a:cubicBezTo>
                <a:lnTo>
                  <a:pt x="4072572" y="3574408"/>
                </a:lnTo>
                <a:cubicBezTo>
                  <a:pt x="4071667" y="3582004"/>
                  <a:pt x="4075716" y="3590053"/>
                  <a:pt x="4084670" y="3606817"/>
                </a:cubicBezTo>
                <a:cubicBezTo>
                  <a:pt x="4089052" y="3614819"/>
                  <a:pt x="4091718" y="3624725"/>
                  <a:pt x="4098196" y="3630632"/>
                </a:cubicBezTo>
                <a:lnTo>
                  <a:pt x="4115925" y="3654415"/>
                </a:lnTo>
                <a:lnTo>
                  <a:pt x="4118836" y="3665923"/>
                </a:lnTo>
                <a:lnTo>
                  <a:pt x="4122437" y="3680163"/>
                </a:lnTo>
                <a:lnTo>
                  <a:pt x="4118389" y="3734836"/>
                </a:lnTo>
                <a:lnTo>
                  <a:pt x="4118389" y="3734837"/>
                </a:lnTo>
                <a:cubicBezTo>
                  <a:pt x="4117437" y="3741315"/>
                  <a:pt x="4116103" y="3749125"/>
                  <a:pt x="4118771" y="3754652"/>
                </a:cubicBezTo>
                <a:lnTo>
                  <a:pt x="4125128" y="3789775"/>
                </a:lnTo>
                <a:lnTo>
                  <a:pt x="4110197" y="3822471"/>
                </a:lnTo>
                <a:cubicBezTo>
                  <a:pt x="4103149" y="3831901"/>
                  <a:pt x="4097529" y="3842045"/>
                  <a:pt x="4095862" y="3852618"/>
                </a:cubicBezTo>
                <a:lnTo>
                  <a:pt x="4095862" y="3852619"/>
                </a:lnTo>
                <a:lnTo>
                  <a:pt x="4096642" y="3868763"/>
                </a:lnTo>
                <a:lnTo>
                  <a:pt x="4105245" y="3885336"/>
                </a:lnTo>
                <a:lnTo>
                  <a:pt x="4105245" y="3885338"/>
                </a:lnTo>
                <a:cubicBezTo>
                  <a:pt x="4114961" y="3897721"/>
                  <a:pt x="4122367" y="3910318"/>
                  <a:pt x="4127626" y="3923124"/>
                </a:cubicBezTo>
                <a:lnTo>
                  <a:pt x="4137130" y="3962159"/>
                </a:lnTo>
                <a:lnTo>
                  <a:pt x="4121438" y="4043837"/>
                </a:lnTo>
                <a:lnTo>
                  <a:pt x="4121437" y="4043838"/>
                </a:lnTo>
                <a:cubicBezTo>
                  <a:pt x="4112674" y="4063841"/>
                  <a:pt x="4107292" y="4083701"/>
                  <a:pt x="4106316" y="4103824"/>
                </a:cubicBezTo>
                <a:lnTo>
                  <a:pt x="4106316" y="4103825"/>
                </a:lnTo>
                <a:lnTo>
                  <a:pt x="4108283" y="4134255"/>
                </a:lnTo>
                <a:lnTo>
                  <a:pt x="4117627" y="4165381"/>
                </a:lnTo>
                <a:lnTo>
                  <a:pt x="4117627" y="4165383"/>
                </a:lnTo>
                <a:lnTo>
                  <a:pt x="4121532" y="4192387"/>
                </a:lnTo>
                <a:lnTo>
                  <a:pt x="4121532" y="4192386"/>
                </a:lnTo>
                <a:cubicBezTo>
                  <a:pt x="4121628" y="4182766"/>
                  <a:pt x="4121056" y="4173479"/>
                  <a:pt x="4117627" y="4165382"/>
                </a:cubicBezTo>
                <a:lnTo>
                  <a:pt x="4117627" y="4165381"/>
                </a:lnTo>
                <a:lnTo>
                  <a:pt x="4106316" y="4103825"/>
                </a:lnTo>
                <a:lnTo>
                  <a:pt x="4121437" y="4043839"/>
                </a:lnTo>
                <a:lnTo>
                  <a:pt x="4121438" y="4043837"/>
                </a:lnTo>
                <a:lnTo>
                  <a:pt x="4134740" y="4002409"/>
                </a:lnTo>
                <a:lnTo>
                  <a:pt x="4137130" y="3962159"/>
                </a:lnTo>
                <a:lnTo>
                  <a:pt x="4137130" y="3962158"/>
                </a:lnTo>
                <a:cubicBezTo>
                  <a:pt x="4134868" y="3935726"/>
                  <a:pt x="4124677" y="3910103"/>
                  <a:pt x="4105245" y="3885337"/>
                </a:cubicBezTo>
                <a:lnTo>
                  <a:pt x="4105245" y="3885336"/>
                </a:lnTo>
                <a:lnTo>
                  <a:pt x="4095862" y="3852619"/>
                </a:lnTo>
                <a:lnTo>
                  <a:pt x="4110197" y="3822472"/>
                </a:lnTo>
                <a:cubicBezTo>
                  <a:pt x="4118389" y="3811613"/>
                  <a:pt x="4123533" y="3800896"/>
                  <a:pt x="4125128" y="3789776"/>
                </a:cubicBezTo>
                <a:lnTo>
                  <a:pt x="4125128" y="3789775"/>
                </a:lnTo>
                <a:cubicBezTo>
                  <a:pt x="4126724" y="3778654"/>
                  <a:pt x="4124771" y="3767129"/>
                  <a:pt x="4118771" y="3754651"/>
                </a:cubicBezTo>
                <a:lnTo>
                  <a:pt x="4118389" y="3734837"/>
                </a:lnTo>
                <a:lnTo>
                  <a:pt x="4122437" y="3680163"/>
                </a:lnTo>
                <a:lnTo>
                  <a:pt x="4122437" y="3680162"/>
                </a:lnTo>
                <a:lnTo>
                  <a:pt x="4118836" y="3665923"/>
                </a:lnTo>
                <a:lnTo>
                  <a:pt x="4115925" y="3654415"/>
                </a:lnTo>
                <a:lnTo>
                  <a:pt x="4115925" y="3654415"/>
                </a:lnTo>
                <a:lnTo>
                  <a:pt x="4115925" y="3654415"/>
                </a:lnTo>
                <a:cubicBezTo>
                  <a:pt x="4112115" y="3646122"/>
                  <a:pt x="4106436" y="3638156"/>
                  <a:pt x="4098196" y="3630631"/>
                </a:cubicBezTo>
                <a:cubicBezTo>
                  <a:pt x="4091718" y="3624724"/>
                  <a:pt x="4089052" y="3614818"/>
                  <a:pt x="4084670" y="3606816"/>
                </a:cubicBezTo>
                <a:cubicBezTo>
                  <a:pt x="4080193" y="3598434"/>
                  <a:pt x="4076942" y="3592231"/>
                  <a:pt x="4074924" y="3587173"/>
                </a:cubicBezTo>
                <a:lnTo>
                  <a:pt x="4072572" y="3574407"/>
                </a:lnTo>
                <a:lnTo>
                  <a:pt x="4077651" y="3562320"/>
                </a:lnTo>
                <a:cubicBezTo>
                  <a:pt x="4080586" y="3557715"/>
                  <a:pt x="4084765" y="3552190"/>
                  <a:pt x="4090194" y="3544713"/>
                </a:cubicBezTo>
                <a:cubicBezTo>
                  <a:pt x="4101624" y="3529090"/>
                  <a:pt x="4113245" y="3507563"/>
                  <a:pt x="4112293" y="3489467"/>
                </a:cubicBezTo>
                <a:cubicBezTo>
                  <a:pt x="4106579" y="3380305"/>
                  <a:pt x="4134011" y="3276480"/>
                  <a:pt x="4159920" y="3172654"/>
                </a:cubicBezTo>
                <a:cubicBezTo>
                  <a:pt x="4167922" y="3140649"/>
                  <a:pt x="4172160" y="3109025"/>
                  <a:pt x="4172375" y="3077401"/>
                </a:cubicBezTo>
                <a:lnTo>
                  <a:pt x="4172375" y="3077400"/>
                </a:lnTo>
                <a:cubicBezTo>
                  <a:pt x="4172589" y="3045776"/>
                  <a:pt x="4168779" y="3014152"/>
                  <a:pt x="4160682" y="2982147"/>
                </a:cubicBezTo>
                <a:lnTo>
                  <a:pt x="4157098" y="2947862"/>
                </a:lnTo>
                <a:lnTo>
                  <a:pt x="4157099" y="2947858"/>
                </a:lnTo>
                <a:lnTo>
                  <a:pt x="4165004" y="2903549"/>
                </a:lnTo>
                <a:lnTo>
                  <a:pt x="4181637" y="2848793"/>
                </a:lnTo>
                <a:cubicBezTo>
                  <a:pt x="4182970" y="2844316"/>
                  <a:pt x="4186256" y="2839982"/>
                  <a:pt x="4190328" y="2836172"/>
                </a:cubicBezTo>
                <a:close/>
                <a:moveTo>
                  <a:pt x="3705842" y="1508457"/>
                </a:moveTo>
                <a:lnTo>
                  <a:pt x="3677748" y="1596213"/>
                </a:lnTo>
                <a:cubicBezTo>
                  <a:pt x="3675271" y="1604978"/>
                  <a:pt x="3676796" y="1615836"/>
                  <a:pt x="3679653" y="1624980"/>
                </a:cubicBezTo>
                <a:cubicBezTo>
                  <a:pt x="3689369" y="1656223"/>
                  <a:pt x="3713754" y="1676036"/>
                  <a:pt x="3736234" y="1697753"/>
                </a:cubicBezTo>
                <a:cubicBezTo>
                  <a:pt x="3746141" y="1707279"/>
                  <a:pt x="3753189" y="1720423"/>
                  <a:pt x="3758903" y="1733188"/>
                </a:cubicBezTo>
                <a:cubicBezTo>
                  <a:pt x="3773574" y="1766335"/>
                  <a:pt x="3786718" y="1800246"/>
                  <a:pt x="3800624" y="1833775"/>
                </a:cubicBezTo>
                <a:cubicBezTo>
                  <a:pt x="3801958" y="1837013"/>
                  <a:pt x="3805387" y="1839679"/>
                  <a:pt x="3808245" y="1842158"/>
                </a:cubicBezTo>
                <a:cubicBezTo>
                  <a:pt x="3838346" y="1866922"/>
                  <a:pt x="3868635" y="1891497"/>
                  <a:pt x="3898736" y="1916454"/>
                </a:cubicBezTo>
                <a:cubicBezTo>
                  <a:pt x="3904450" y="1921216"/>
                  <a:pt x="3908642" y="1928076"/>
                  <a:pt x="3914166" y="1933219"/>
                </a:cubicBezTo>
                <a:cubicBezTo>
                  <a:pt x="3921786" y="1940459"/>
                  <a:pt x="3929027" y="1949603"/>
                  <a:pt x="3938171" y="1953413"/>
                </a:cubicBezTo>
                <a:cubicBezTo>
                  <a:pt x="3966936" y="1965224"/>
                  <a:pt x="3979320" y="1987894"/>
                  <a:pt x="3984654" y="2016469"/>
                </a:cubicBezTo>
                <a:cubicBezTo>
                  <a:pt x="3989607" y="2042570"/>
                  <a:pt x="3993799" y="2068669"/>
                  <a:pt x="3999513" y="2094578"/>
                </a:cubicBezTo>
                <a:cubicBezTo>
                  <a:pt x="4006371" y="2126201"/>
                  <a:pt x="4013801" y="2157636"/>
                  <a:pt x="4022184" y="2188879"/>
                </a:cubicBezTo>
                <a:cubicBezTo>
                  <a:pt x="4025804" y="2202404"/>
                  <a:pt x="4029994" y="2216692"/>
                  <a:pt x="4037424" y="2228314"/>
                </a:cubicBezTo>
                <a:cubicBezTo>
                  <a:pt x="4057999" y="2260890"/>
                  <a:pt x="4071905" y="2295753"/>
                  <a:pt x="4066381" y="2334044"/>
                </a:cubicBezTo>
                <a:cubicBezTo>
                  <a:pt x="4061999" y="2364715"/>
                  <a:pt x="4073239" y="2390434"/>
                  <a:pt x="4090766" y="2409485"/>
                </a:cubicBezTo>
                <a:cubicBezTo>
                  <a:pt x="4098720" y="2418154"/>
                  <a:pt x="4104233" y="2426976"/>
                  <a:pt x="4107867" y="2435912"/>
                </a:cubicBezTo>
                <a:lnTo>
                  <a:pt x="4113698" y="2463017"/>
                </a:lnTo>
                <a:lnTo>
                  <a:pt x="4105056" y="2518262"/>
                </a:lnTo>
                <a:lnTo>
                  <a:pt x="4105055" y="2518263"/>
                </a:lnTo>
                <a:cubicBezTo>
                  <a:pt x="4102388" y="2527789"/>
                  <a:pt x="4101244" y="2536456"/>
                  <a:pt x="4101411" y="2545005"/>
                </a:cubicBezTo>
                <a:lnTo>
                  <a:pt x="4101411" y="2545006"/>
                </a:lnTo>
                <a:cubicBezTo>
                  <a:pt x="4101577" y="2553555"/>
                  <a:pt x="4103054" y="2561985"/>
                  <a:pt x="4105625" y="2571034"/>
                </a:cubicBezTo>
                <a:cubicBezTo>
                  <a:pt x="4117627" y="2612945"/>
                  <a:pt x="4150204" y="2640950"/>
                  <a:pt x="4178779" y="2668001"/>
                </a:cubicBezTo>
                <a:cubicBezTo>
                  <a:pt x="4203164" y="2691054"/>
                  <a:pt x="4216880" y="2716963"/>
                  <a:pt x="4227170" y="2745348"/>
                </a:cubicBezTo>
                <a:lnTo>
                  <a:pt x="4227170" y="2745351"/>
                </a:lnTo>
                <a:lnTo>
                  <a:pt x="4233090" y="2778005"/>
                </a:lnTo>
                <a:lnTo>
                  <a:pt x="4232670" y="2785439"/>
                </a:lnTo>
                <a:lnTo>
                  <a:pt x="4222591" y="2811779"/>
                </a:lnTo>
                <a:lnTo>
                  <a:pt x="4222587" y="2811786"/>
                </a:lnTo>
                <a:lnTo>
                  <a:pt x="4222588" y="2811786"/>
                </a:lnTo>
                <a:lnTo>
                  <a:pt x="4222591" y="2811779"/>
                </a:lnTo>
                <a:lnTo>
                  <a:pt x="4232241" y="2793022"/>
                </a:lnTo>
                <a:lnTo>
                  <a:pt x="4232670" y="2785439"/>
                </a:lnTo>
                <a:lnTo>
                  <a:pt x="4233870" y="2782304"/>
                </a:lnTo>
                <a:lnTo>
                  <a:pt x="4233090" y="2778005"/>
                </a:lnTo>
                <a:lnTo>
                  <a:pt x="4233500" y="2770757"/>
                </a:lnTo>
                <a:lnTo>
                  <a:pt x="4227170" y="2745351"/>
                </a:lnTo>
                <a:lnTo>
                  <a:pt x="4227170" y="2745347"/>
                </a:lnTo>
                <a:cubicBezTo>
                  <a:pt x="4216880" y="2716962"/>
                  <a:pt x="4203164" y="2691053"/>
                  <a:pt x="4178779" y="2668000"/>
                </a:cubicBezTo>
                <a:cubicBezTo>
                  <a:pt x="4150204" y="2640949"/>
                  <a:pt x="4117627" y="2612944"/>
                  <a:pt x="4105625" y="2571033"/>
                </a:cubicBezTo>
                <a:lnTo>
                  <a:pt x="4101411" y="2545006"/>
                </a:lnTo>
                <a:lnTo>
                  <a:pt x="4105055" y="2518264"/>
                </a:lnTo>
                <a:lnTo>
                  <a:pt x="4105056" y="2518262"/>
                </a:lnTo>
                <a:lnTo>
                  <a:pt x="4111636" y="2490550"/>
                </a:lnTo>
                <a:lnTo>
                  <a:pt x="4113698" y="2463017"/>
                </a:lnTo>
                <a:lnTo>
                  <a:pt x="4113698" y="2463016"/>
                </a:lnTo>
                <a:cubicBezTo>
                  <a:pt x="4112817" y="2444776"/>
                  <a:pt x="4106674" y="2426821"/>
                  <a:pt x="4090766" y="2409484"/>
                </a:cubicBezTo>
                <a:cubicBezTo>
                  <a:pt x="4073239" y="2390433"/>
                  <a:pt x="4061999" y="2364714"/>
                  <a:pt x="4066381" y="2334043"/>
                </a:cubicBezTo>
                <a:cubicBezTo>
                  <a:pt x="4071905" y="2295752"/>
                  <a:pt x="4057999" y="2260889"/>
                  <a:pt x="4037424" y="2228313"/>
                </a:cubicBezTo>
                <a:cubicBezTo>
                  <a:pt x="4029994" y="2216691"/>
                  <a:pt x="4025804" y="2202403"/>
                  <a:pt x="4022184" y="2188878"/>
                </a:cubicBezTo>
                <a:cubicBezTo>
                  <a:pt x="4013801" y="2157635"/>
                  <a:pt x="4006371" y="2126200"/>
                  <a:pt x="3999513" y="2094577"/>
                </a:cubicBezTo>
                <a:cubicBezTo>
                  <a:pt x="3993799" y="2068668"/>
                  <a:pt x="3989607" y="2042569"/>
                  <a:pt x="3984654" y="2016468"/>
                </a:cubicBezTo>
                <a:cubicBezTo>
                  <a:pt x="3979320" y="1987893"/>
                  <a:pt x="3966936" y="1965223"/>
                  <a:pt x="3938171" y="1953412"/>
                </a:cubicBezTo>
                <a:cubicBezTo>
                  <a:pt x="3929027" y="1949602"/>
                  <a:pt x="3921786" y="1940458"/>
                  <a:pt x="3914166" y="1933218"/>
                </a:cubicBezTo>
                <a:cubicBezTo>
                  <a:pt x="3908642" y="1928075"/>
                  <a:pt x="3904450" y="1921215"/>
                  <a:pt x="3898736" y="1916453"/>
                </a:cubicBezTo>
                <a:cubicBezTo>
                  <a:pt x="3868635" y="1891496"/>
                  <a:pt x="3838346" y="1866921"/>
                  <a:pt x="3808245" y="1842157"/>
                </a:cubicBezTo>
                <a:cubicBezTo>
                  <a:pt x="3805387" y="1839678"/>
                  <a:pt x="3801958" y="1837012"/>
                  <a:pt x="3800624" y="1833774"/>
                </a:cubicBezTo>
                <a:cubicBezTo>
                  <a:pt x="3786718" y="1800245"/>
                  <a:pt x="3773575" y="1766334"/>
                  <a:pt x="3758903" y="1733187"/>
                </a:cubicBezTo>
                <a:cubicBezTo>
                  <a:pt x="3753189" y="1720422"/>
                  <a:pt x="3746141" y="1707278"/>
                  <a:pt x="3736235" y="1697752"/>
                </a:cubicBezTo>
                <a:cubicBezTo>
                  <a:pt x="3713755" y="1676035"/>
                  <a:pt x="3689369" y="1656222"/>
                  <a:pt x="3679653" y="1624979"/>
                </a:cubicBezTo>
                <a:cubicBezTo>
                  <a:pt x="3676797" y="1615835"/>
                  <a:pt x="3675272" y="1604977"/>
                  <a:pt x="3677749" y="1596212"/>
                </a:cubicBezTo>
                <a:close/>
                <a:moveTo>
                  <a:pt x="3724447" y="1459072"/>
                </a:moveTo>
                <a:lnTo>
                  <a:pt x="3724446" y="1459073"/>
                </a:lnTo>
                <a:lnTo>
                  <a:pt x="3715229" y="1481571"/>
                </a:lnTo>
                <a:close/>
                <a:moveTo>
                  <a:pt x="3743640" y="1268757"/>
                </a:moveTo>
                <a:cubicBezTo>
                  <a:pt x="3744092" y="1275401"/>
                  <a:pt x="3745664" y="1281688"/>
                  <a:pt x="3748807" y="1286069"/>
                </a:cubicBezTo>
                <a:cubicBezTo>
                  <a:pt x="3763380" y="1306929"/>
                  <a:pt x="3769620" y="1328552"/>
                  <a:pt x="3771144" y="1350627"/>
                </a:cubicBezTo>
                <a:lnTo>
                  <a:pt x="3765550" y="1413839"/>
                </a:lnTo>
                <a:lnTo>
                  <a:pt x="3771145" y="1350626"/>
                </a:lnTo>
                <a:cubicBezTo>
                  <a:pt x="3769620" y="1328551"/>
                  <a:pt x="3763381" y="1306929"/>
                  <a:pt x="3748807" y="1286068"/>
                </a:cubicBezTo>
                <a:close/>
                <a:moveTo>
                  <a:pt x="3685369" y="773034"/>
                </a:moveTo>
                <a:lnTo>
                  <a:pt x="3685369" y="773035"/>
                </a:lnTo>
                <a:cubicBezTo>
                  <a:pt x="3687655" y="800276"/>
                  <a:pt x="3690893" y="827329"/>
                  <a:pt x="3693369" y="854379"/>
                </a:cubicBezTo>
                <a:cubicBezTo>
                  <a:pt x="3695655" y="878956"/>
                  <a:pt x="3696417" y="903722"/>
                  <a:pt x="3724422" y="915343"/>
                </a:cubicBezTo>
                <a:cubicBezTo>
                  <a:pt x="3728804" y="917059"/>
                  <a:pt x="3732042" y="922773"/>
                  <a:pt x="3734900" y="927155"/>
                </a:cubicBezTo>
                <a:cubicBezTo>
                  <a:pt x="3778908" y="994785"/>
                  <a:pt x="3777764" y="1030980"/>
                  <a:pt x="3731280" y="1097087"/>
                </a:cubicBezTo>
                <a:cubicBezTo>
                  <a:pt x="3726518" y="1103945"/>
                  <a:pt x="3723088" y="1118613"/>
                  <a:pt x="3726898" y="1123185"/>
                </a:cubicBezTo>
                <a:cubicBezTo>
                  <a:pt x="3742710" y="1142617"/>
                  <a:pt x="3749759" y="1162953"/>
                  <a:pt x="3751617" y="1184028"/>
                </a:cubicBezTo>
                <a:cubicBezTo>
                  <a:pt x="3749759" y="1162953"/>
                  <a:pt x="3742711" y="1142616"/>
                  <a:pt x="3726899" y="1123184"/>
                </a:cubicBezTo>
                <a:cubicBezTo>
                  <a:pt x="3723089" y="1118612"/>
                  <a:pt x="3726519" y="1103944"/>
                  <a:pt x="3731281" y="1097086"/>
                </a:cubicBezTo>
                <a:cubicBezTo>
                  <a:pt x="3777765" y="1030979"/>
                  <a:pt x="3778909" y="994784"/>
                  <a:pt x="3734901" y="927154"/>
                </a:cubicBezTo>
                <a:cubicBezTo>
                  <a:pt x="3732043" y="922772"/>
                  <a:pt x="3728805" y="917058"/>
                  <a:pt x="3724423" y="915342"/>
                </a:cubicBezTo>
                <a:cubicBezTo>
                  <a:pt x="3696417" y="903721"/>
                  <a:pt x="3695655" y="878955"/>
                  <a:pt x="3693369" y="854378"/>
                </a:cubicBezTo>
                <a:close/>
                <a:moveTo>
                  <a:pt x="3740770" y="517850"/>
                </a:moveTo>
                <a:lnTo>
                  <a:pt x="3731852" y="556047"/>
                </a:lnTo>
                <a:cubicBezTo>
                  <a:pt x="3729756" y="564048"/>
                  <a:pt x="3724232" y="572622"/>
                  <a:pt x="3725374" y="580050"/>
                </a:cubicBezTo>
                <a:cubicBezTo>
                  <a:pt x="3728708" y="601578"/>
                  <a:pt x="3726279" y="622200"/>
                  <a:pt x="3721993" y="642537"/>
                </a:cubicBezTo>
                <a:lnTo>
                  <a:pt x="3709470" y="694927"/>
                </a:lnTo>
                <a:lnTo>
                  <a:pt x="3721994" y="642536"/>
                </a:lnTo>
                <a:cubicBezTo>
                  <a:pt x="3726280" y="622200"/>
                  <a:pt x="3728709" y="601577"/>
                  <a:pt x="3725375" y="580049"/>
                </a:cubicBezTo>
                <a:cubicBezTo>
                  <a:pt x="3724233" y="572621"/>
                  <a:pt x="3729757" y="564047"/>
                  <a:pt x="3731853" y="556046"/>
                </a:cubicBezTo>
                <a:close/>
                <a:moveTo>
                  <a:pt x="3754065" y="298168"/>
                </a:moveTo>
                <a:lnTo>
                  <a:pt x="3739283" y="313532"/>
                </a:lnTo>
                <a:lnTo>
                  <a:pt x="3739283" y="313532"/>
                </a:lnTo>
                <a:lnTo>
                  <a:pt x="3739282" y="313533"/>
                </a:lnTo>
                <a:cubicBezTo>
                  <a:pt x="3735090" y="316389"/>
                  <a:pt x="3737376" y="330298"/>
                  <a:pt x="3738710" y="338870"/>
                </a:cubicBezTo>
                <a:lnTo>
                  <a:pt x="3738716" y="338898"/>
                </a:lnTo>
                <a:lnTo>
                  <a:pt x="3748617" y="395639"/>
                </a:lnTo>
                <a:lnTo>
                  <a:pt x="3744807" y="367327"/>
                </a:lnTo>
                <a:lnTo>
                  <a:pt x="3738716" y="338898"/>
                </a:lnTo>
                <a:lnTo>
                  <a:pt x="3738711" y="338869"/>
                </a:lnTo>
                <a:cubicBezTo>
                  <a:pt x="3738044" y="334583"/>
                  <a:pt x="3737139" y="328963"/>
                  <a:pt x="3736925" y="324057"/>
                </a:cubicBezTo>
                <a:lnTo>
                  <a:pt x="3739283" y="313532"/>
                </a:lnTo>
                <a:close/>
                <a:moveTo>
                  <a:pt x="3761610" y="281567"/>
                </a:moveTo>
                <a:lnTo>
                  <a:pt x="3756715" y="295414"/>
                </a:lnTo>
                <a:lnTo>
                  <a:pt x="3756716" y="295414"/>
                </a:lnTo>
                <a:close/>
                <a:moveTo>
                  <a:pt x="3748290" y="24485"/>
                </a:moveTo>
                <a:lnTo>
                  <a:pt x="3746027" y="74128"/>
                </a:lnTo>
                <a:cubicBezTo>
                  <a:pt x="3746950" y="91491"/>
                  <a:pt x="3749260" y="108702"/>
                  <a:pt x="3751951" y="125860"/>
                </a:cubicBezTo>
                <a:lnTo>
                  <a:pt x="3756346" y="153386"/>
                </a:lnTo>
                <a:lnTo>
                  <a:pt x="3764619" y="228943"/>
                </a:lnTo>
                <a:lnTo>
                  <a:pt x="3760160" y="177270"/>
                </a:lnTo>
                <a:lnTo>
                  <a:pt x="3756346" y="153386"/>
                </a:lnTo>
                <a:lnTo>
                  <a:pt x="3756147" y="151568"/>
                </a:lnTo>
                <a:cubicBezTo>
                  <a:pt x="3751917" y="125875"/>
                  <a:pt x="3747412" y="100173"/>
                  <a:pt x="3746028" y="74128"/>
                </a:cubicBezTo>
                <a:close/>
                <a:moveTo>
                  <a:pt x="3745709" y="0"/>
                </a:moveTo>
                <a:lnTo>
                  <a:pt x="3748427" y="21485"/>
                </a:lnTo>
                <a:lnTo>
                  <a:pt x="3745709" y="0"/>
                </a:lnTo>
                <a:lnTo>
                  <a:pt x="4209817" y="0"/>
                </a:lnTo>
                <a:lnTo>
                  <a:pt x="4208690" y="2816"/>
                </a:lnTo>
                <a:cubicBezTo>
                  <a:pt x="4200308" y="21485"/>
                  <a:pt x="4197640" y="43011"/>
                  <a:pt x="4194592" y="63586"/>
                </a:cubicBezTo>
                <a:cubicBezTo>
                  <a:pt x="4189067" y="101307"/>
                  <a:pt x="4185637" y="139218"/>
                  <a:pt x="4180685" y="176938"/>
                </a:cubicBezTo>
                <a:cubicBezTo>
                  <a:pt x="4179541" y="184940"/>
                  <a:pt x="4177447" y="194084"/>
                  <a:pt x="4172683" y="200181"/>
                </a:cubicBezTo>
                <a:cubicBezTo>
                  <a:pt x="4140678" y="241900"/>
                  <a:pt x="4131725" y="292578"/>
                  <a:pt x="4134771" y="340773"/>
                </a:cubicBezTo>
                <a:cubicBezTo>
                  <a:pt x="4137060" y="378685"/>
                  <a:pt x="4138774" y="415834"/>
                  <a:pt x="4135536" y="453363"/>
                </a:cubicBezTo>
                <a:cubicBezTo>
                  <a:pt x="4135344" y="456221"/>
                  <a:pt x="4135726" y="460031"/>
                  <a:pt x="4137250" y="462125"/>
                </a:cubicBezTo>
                <a:cubicBezTo>
                  <a:pt x="4147346" y="475080"/>
                  <a:pt x="4148108" y="488606"/>
                  <a:pt x="4149822" y="505181"/>
                </a:cubicBezTo>
                <a:cubicBezTo>
                  <a:pt x="4152300" y="528614"/>
                  <a:pt x="4150584" y="550140"/>
                  <a:pt x="4146394" y="571859"/>
                </a:cubicBezTo>
                <a:cubicBezTo>
                  <a:pt x="4143346" y="587671"/>
                  <a:pt x="4137060" y="603672"/>
                  <a:pt x="4129057" y="617771"/>
                </a:cubicBezTo>
                <a:cubicBezTo>
                  <a:pt x="4117817" y="637391"/>
                  <a:pt x="4113437" y="656254"/>
                  <a:pt x="4128295" y="674922"/>
                </a:cubicBezTo>
                <a:cubicBezTo>
                  <a:pt x="4144108" y="695115"/>
                  <a:pt x="4138584" y="717976"/>
                  <a:pt x="4139154" y="740267"/>
                </a:cubicBezTo>
                <a:cubicBezTo>
                  <a:pt x="4139346" y="749981"/>
                  <a:pt x="4138964" y="760269"/>
                  <a:pt x="4141440" y="769604"/>
                </a:cubicBezTo>
                <a:cubicBezTo>
                  <a:pt x="4148490" y="796654"/>
                  <a:pt x="4159158" y="822755"/>
                  <a:pt x="4163920" y="850188"/>
                </a:cubicBezTo>
                <a:cubicBezTo>
                  <a:pt x="4166587" y="865429"/>
                  <a:pt x="4161824" y="882383"/>
                  <a:pt x="4158396" y="898197"/>
                </a:cubicBezTo>
                <a:cubicBezTo>
                  <a:pt x="4154776" y="914199"/>
                  <a:pt x="4149252" y="930010"/>
                  <a:pt x="4143536" y="945443"/>
                </a:cubicBezTo>
                <a:cubicBezTo>
                  <a:pt x="4139726" y="955919"/>
                  <a:pt x="4136106" y="967349"/>
                  <a:pt x="4129247" y="975732"/>
                </a:cubicBezTo>
                <a:cubicBezTo>
                  <a:pt x="4113627" y="994784"/>
                  <a:pt x="4110959" y="1014405"/>
                  <a:pt x="4119151" y="1036886"/>
                </a:cubicBezTo>
                <a:cubicBezTo>
                  <a:pt x="4120485" y="1040314"/>
                  <a:pt x="4120485" y="1044314"/>
                  <a:pt x="4120675" y="1048124"/>
                </a:cubicBezTo>
                <a:cubicBezTo>
                  <a:pt x="4124675" y="1109090"/>
                  <a:pt x="4127153" y="1170050"/>
                  <a:pt x="4133249" y="1230632"/>
                </a:cubicBezTo>
                <a:cubicBezTo>
                  <a:pt x="4135726" y="1255205"/>
                  <a:pt x="4146584" y="1278828"/>
                  <a:pt x="4153442" y="1303023"/>
                </a:cubicBezTo>
                <a:cubicBezTo>
                  <a:pt x="4154776" y="1307977"/>
                  <a:pt x="4156872" y="1313503"/>
                  <a:pt x="4155918" y="1318455"/>
                </a:cubicBezTo>
                <a:cubicBezTo>
                  <a:pt x="4146394" y="1372367"/>
                  <a:pt x="4160300" y="1422853"/>
                  <a:pt x="4178589" y="1472574"/>
                </a:cubicBezTo>
                <a:cubicBezTo>
                  <a:pt x="4180495" y="1477716"/>
                  <a:pt x="4179923" y="1484003"/>
                  <a:pt x="4179541" y="1489719"/>
                </a:cubicBezTo>
                <a:cubicBezTo>
                  <a:pt x="4178209" y="1505723"/>
                  <a:pt x="4171541" y="1523058"/>
                  <a:pt x="4175541" y="1537536"/>
                </a:cubicBezTo>
                <a:cubicBezTo>
                  <a:pt x="4186591" y="1576018"/>
                  <a:pt x="4199926" y="1614119"/>
                  <a:pt x="4216690" y="1650316"/>
                </a:cubicBezTo>
                <a:cubicBezTo>
                  <a:pt x="4233645" y="1687085"/>
                  <a:pt x="4247933" y="1721184"/>
                  <a:pt x="4230789" y="1763286"/>
                </a:cubicBezTo>
                <a:cubicBezTo>
                  <a:pt x="4223548" y="1781193"/>
                  <a:pt x="4228693" y="1804815"/>
                  <a:pt x="4230597" y="1825392"/>
                </a:cubicBezTo>
                <a:cubicBezTo>
                  <a:pt x="4232121" y="1840440"/>
                  <a:pt x="4240696" y="1854919"/>
                  <a:pt x="4240696" y="1869779"/>
                </a:cubicBezTo>
                <a:cubicBezTo>
                  <a:pt x="4240696" y="1909407"/>
                  <a:pt x="4250791" y="1944648"/>
                  <a:pt x="4271366" y="1978939"/>
                </a:cubicBezTo>
                <a:cubicBezTo>
                  <a:pt x="4279367" y="1992278"/>
                  <a:pt x="4274032" y="2013042"/>
                  <a:pt x="4276128" y="2030377"/>
                </a:cubicBezTo>
                <a:cubicBezTo>
                  <a:pt x="4278604" y="2048667"/>
                  <a:pt x="4280890" y="2067524"/>
                  <a:pt x="4286418" y="2085053"/>
                </a:cubicBezTo>
                <a:cubicBezTo>
                  <a:pt x="4300895" y="2130392"/>
                  <a:pt x="4317278" y="2175162"/>
                  <a:pt x="4332518" y="2220311"/>
                </a:cubicBezTo>
                <a:cubicBezTo>
                  <a:pt x="4345093" y="2257458"/>
                  <a:pt x="4335186" y="2294038"/>
                  <a:pt x="4329853" y="2330805"/>
                </a:cubicBezTo>
                <a:cubicBezTo>
                  <a:pt x="4326422" y="2353858"/>
                  <a:pt x="4318230" y="2375382"/>
                  <a:pt x="4330422" y="2401291"/>
                </a:cubicBezTo>
                <a:cubicBezTo>
                  <a:pt x="4342044" y="2426058"/>
                  <a:pt x="4339377" y="2457491"/>
                  <a:pt x="4345663" y="2485306"/>
                </a:cubicBezTo>
                <a:cubicBezTo>
                  <a:pt x="4350997" y="2508741"/>
                  <a:pt x="4359572" y="2531408"/>
                  <a:pt x="4367953" y="2554078"/>
                </a:cubicBezTo>
                <a:cubicBezTo>
                  <a:pt x="4379384" y="2584941"/>
                  <a:pt x="4391384" y="2615420"/>
                  <a:pt x="4385670" y="2649142"/>
                </a:cubicBezTo>
                <a:cubicBezTo>
                  <a:pt x="4379192" y="2687435"/>
                  <a:pt x="4403577" y="2713722"/>
                  <a:pt x="4419771" y="2743825"/>
                </a:cubicBezTo>
                <a:cubicBezTo>
                  <a:pt x="4430819" y="2764589"/>
                  <a:pt x="4439012" y="2787258"/>
                  <a:pt x="4445870" y="2809929"/>
                </a:cubicBezTo>
                <a:cubicBezTo>
                  <a:pt x="4454824" y="2840218"/>
                  <a:pt x="4460158" y="2871461"/>
                  <a:pt x="4468921" y="2901942"/>
                </a:cubicBezTo>
                <a:cubicBezTo>
                  <a:pt x="4482065" y="2948046"/>
                  <a:pt x="4492353" y="2994721"/>
                  <a:pt x="4485113" y="3042727"/>
                </a:cubicBezTo>
                <a:cubicBezTo>
                  <a:pt x="4481875" y="3064826"/>
                  <a:pt x="4482065" y="3085402"/>
                  <a:pt x="4486829" y="3107499"/>
                </a:cubicBezTo>
                <a:cubicBezTo>
                  <a:pt x="4494639" y="3143694"/>
                  <a:pt x="4495592" y="3180843"/>
                  <a:pt x="4524738" y="3209992"/>
                </a:cubicBezTo>
                <a:cubicBezTo>
                  <a:pt x="4535027" y="3220279"/>
                  <a:pt x="4537693" y="3238757"/>
                  <a:pt x="4543028" y="3253808"/>
                </a:cubicBezTo>
                <a:cubicBezTo>
                  <a:pt x="4549315" y="3271144"/>
                  <a:pt x="4546075" y="3283907"/>
                  <a:pt x="4527787" y="3293243"/>
                </a:cubicBezTo>
                <a:cubicBezTo>
                  <a:pt x="4519596" y="3297433"/>
                  <a:pt x="4511594" y="3309436"/>
                  <a:pt x="4510260" y="3318770"/>
                </a:cubicBezTo>
                <a:cubicBezTo>
                  <a:pt x="4506260" y="3346775"/>
                  <a:pt x="4512166" y="3372494"/>
                  <a:pt x="4525122" y="3399545"/>
                </a:cubicBezTo>
                <a:cubicBezTo>
                  <a:pt x="4537313" y="3424882"/>
                  <a:pt x="4535979" y="3456507"/>
                  <a:pt x="4540741" y="3485274"/>
                </a:cubicBezTo>
                <a:cubicBezTo>
                  <a:pt x="4544171" y="3505656"/>
                  <a:pt x="4551219" y="3526041"/>
                  <a:pt x="4551219" y="3546616"/>
                </a:cubicBezTo>
                <a:cubicBezTo>
                  <a:pt x="4551219" y="3572145"/>
                  <a:pt x="4545123" y="3597481"/>
                  <a:pt x="4542837" y="3623200"/>
                </a:cubicBezTo>
                <a:cubicBezTo>
                  <a:pt x="4540933" y="3643203"/>
                  <a:pt x="4541695" y="3663588"/>
                  <a:pt x="4539409" y="3683590"/>
                </a:cubicBezTo>
                <a:cubicBezTo>
                  <a:pt x="4537693" y="3699975"/>
                  <a:pt x="4533313" y="3716167"/>
                  <a:pt x="4529694" y="3732360"/>
                </a:cubicBezTo>
                <a:cubicBezTo>
                  <a:pt x="4528359" y="3738266"/>
                  <a:pt x="4523214" y="3744172"/>
                  <a:pt x="4523976" y="3749505"/>
                </a:cubicBezTo>
                <a:cubicBezTo>
                  <a:pt x="4532169" y="3802466"/>
                  <a:pt x="4495592" y="3840568"/>
                  <a:pt x="4479399" y="3885337"/>
                </a:cubicBezTo>
                <a:cubicBezTo>
                  <a:pt x="4462252" y="3932393"/>
                  <a:pt x="4435964" y="3977924"/>
                  <a:pt x="4443774" y="4030502"/>
                </a:cubicBezTo>
                <a:cubicBezTo>
                  <a:pt x="4448536" y="4062317"/>
                  <a:pt x="4459586" y="4092988"/>
                  <a:pt x="4466255" y="4124613"/>
                </a:cubicBezTo>
                <a:cubicBezTo>
                  <a:pt x="4468541" y="4135853"/>
                  <a:pt x="4468159" y="4148426"/>
                  <a:pt x="4465873" y="4159666"/>
                </a:cubicBezTo>
                <a:cubicBezTo>
                  <a:pt x="4455394" y="4213960"/>
                  <a:pt x="4453871" y="4267492"/>
                  <a:pt x="4471017" y="4320836"/>
                </a:cubicBezTo>
                <a:cubicBezTo>
                  <a:pt x="4473875" y="4329978"/>
                  <a:pt x="4476541" y="4339694"/>
                  <a:pt x="4476541" y="4349221"/>
                </a:cubicBezTo>
                <a:cubicBezTo>
                  <a:pt x="4476541" y="4401418"/>
                  <a:pt x="4472541" y="4452664"/>
                  <a:pt x="4453871" y="4502578"/>
                </a:cubicBezTo>
                <a:cubicBezTo>
                  <a:pt x="4447584" y="4519342"/>
                  <a:pt x="4451584" y="4539727"/>
                  <a:pt x="4450060" y="4558206"/>
                </a:cubicBezTo>
                <a:cubicBezTo>
                  <a:pt x="4448728" y="4575350"/>
                  <a:pt x="4448156" y="4592877"/>
                  <a:pt x="4443774" y="4609451"/>
                </a:cubicBezTo>
                <a:cubicBezTo>
                  <a:pt x="4437298" y="4633646"/>
                  <a:pt x="4436536" y="4656125"/>
                  <a:pt x="4442250" y="4681082"/>
                </a:cubicBezTo>
                <a:cubicBezTo>
                  <a:pt x="4447584" y="4704894"/>
                  <a:pt x="4444919" y="4730613"/>
                  <a:pt x="4445108" y="4755380"/>
                </a:cubicBezTo>
                <a:cubicBezTo>
                  <a:pt x="4445298" y="4783003"/>
                  <a:pt x="4445488" y="4810626"/>
                  <a:pt x="4444537" y="4838249"/>
                </a:cubicBezTo>
                <a:cubicBezTo>
                  <a:pt x="4444156" y="4849299"/>
                  <a:pt x="4436536" y="4861872"/>
                  <a:pt x="4439584" y="4871018"/>
                </a:cubicBezTo>
                <a:cubicBezTo>
                  <a:pt x="4449870" y="4900545"/>
                  <a:pt x="4437488" y="4930074"/>
                  <a:pt x="4443012" y="4959601"/>
                </a:cubicBezTo>
                <a:cubicBezTo>
                  <a:pt x="4445870" y="4974081"/>
                  <a:pt x="4438060" y="4990464"/>
                  <a:pt x="4437298" y="5006085"/>
                </a:cubicBezTo>
                <a:cubicBezTo>
                  <a:pt x="4435964" y="5031613"/>
                  <a:pt x="4436536" y="5057140"/>
                  <a:pt x="4436154" y="5082669"/>
                </a:cubicBezTo>
                <a:cubicBezTo>
                  <a:pt x="4435964" y="5091051"/>
                  <a:pt x="4435203" y="5099244"/>
                  <a:pt x="4434819" y="5107626"/>
                </a:cubicBezTo>
                <a:cubicBezTo>
                  <a:pt x="4434439" y="5115056"/>
                  <a:pt x="4432725" y="5122866"/>
                  <a:pt x="4434057" y="5129915"/>
                </a:cubicBezTo>
                <a:cubicBezTo>
                  <a:pt x="4438822" y="5155444"/>
                  <a:pt x="4446632" y="5180590"/>
                  <a:pt x="4449680" y="5206307"/>
                </a:cubicBezTo>
                <a:cubicBezTo>
                  <a:pt x="4452346" y="5228596"/>
                  <a:pt x="4448728" y="5251649"/>
                  <a:pt x="4450632" y="5274128"/>
                </a:cubicBezTo>
                <a:cubicBezTo>
                  <a:pt x="4453871" y="5313753"/>
                  <a:pt x="4459586" y="5353378"/>
                  <a:pt x="4463207" y="5393004"/>
                </a:cubicBezTo>
                <a:cubicBezTo>
                  <a:pt x="4463968" y="5401578"/>
                  <a:pt x="4459204" y="5410530"/>
                  <a:pt x="4458824" y="5419294"/>
                </a:cubicBezTo>
                <a:cubicBezTo>
                  <a:pt x="4457872" y="5446727"/>
                  <a:pt x="4457680" y="5474160"/>
                  <a:pt x="4457110" y="5501593"/>
                </a:cubicBezTo>
                <a:cubicBezTo>
                  <a:pt x="4456918" y="5517214"/>
                  <a:pt x="4457490" y="5533026"/>
                  <a:pt x="4455776" y="5548459"/>
                </a:cubicBezTo>
                <a:cubicBezTo>
                  <a:pt x="4453490" y="5568841"/>
                  <a:pt x="4450060" y="5587320"/>
                  <a:pt x="4464920" y="5606371"/>
                </a:cubicBezTo>
                <a:cubicBezTo>
                  <a:pt x="4487972" y="5635710"/>
                  <a:pt x="4479018" y="5673049"/>
                  <a:pt x="4484351" y="5706958"/>
                </a:cubicBezTo>
                <a:cubicBezTo>
                  <a:pt x="4485685" y="5715722"/>
                  <a:pt x="4485875" y="5724677"/>
                  <a:pt x="4487399" y="5733439"/>
                </a:cubicBezTo>
                <a:cubicBezTo>
                  <a:pt x="4490257" y="5749633"/>
                  <a:pt x="4493495" y="5765634"/>
                  <a:pt x="4496736" y="5781829"/>
                </a:cubicBezTo>
                <a:cubicBezTo>
                  <a:pt x="4497306" y="5784685"/>
                  <a:pt x="4497498" y="5787923"/>
                  <a:pt x="4498450" y="5790591"/>
                </a:cubicBezTo>
                <a:cubicBezTo>
                  <a:pt x="4506450" y="5815168"/>
                  <a:pt x="4515594" y="5839360"/>
                  <a:pt x="4522072" y="5864317"/>
                </a:cubicBezTo>
                <a:cubicBezTo>
                  <a:pt x="4525311" y="5876510"/>
                  <a:pt x="4525693" y="5890036"/>
                  <a:pt x="4523976" y="5902609"/>
                </a:cubicBezTo>
                <a:cubicBezTo>
                  <a:pt x="4519024" y="5939376"/>
                  <a:pt x="4516928" y="5975763"/>
                  <a:pt x="4524168" y="6012722"/>
                </a:cubicBezTo>
                <a:cubicBezTo>
                  <a:pt x="4527025" y="6027391"/>
                  <a:pt x="4522263" y="6043775"/>
                  <a:pt x="4520548" y="6059396"/>
                </a:cubicBezTo>
                <a:cubicBezTo>
                  <a:pt x="4515976" y="6096735"/>
                  <a:pt x="4511022" y="6134074"/>
                  <a:pt x="4506642" y="6171604"/>
                </a:cubicBezTo>
                <a:cubicBezTo>
                  <a:pt x="4503975" y="6195036"/>
                  <a:pt x="4502450" y="6218659"/>
                  <a:pt x="4499785" y="6242092"/>
                </a:cubicBezTo>
                <a:cubicBezTo>
                  <a:pt x="4496544" y="6269143"/>
                  <a:pt x="4491591" y="6296004"/>
                  <a:pt x="4488923" y="6323057"/>
                </a:cubicBezTo>
                <a:cubicBezTo>
                  <a:pt x="4485875" y="6353918"/>
                  <a:pt x="4485305" y="6384971"/>
                  <a:pt x="4482065" y="6415832"/>
                </a:cubicBezTo>
                <a:cubicBezTo>
                  <a:pt x="4475779" y="6472224"/>
                  <a:pt x="4468349" y="6528423"/>
                  <a:pt x="4461300" y="6584811"/>
                </a:cubicBezTo>
                <a:cubicBezTo>
                  <a:pt x="4454442" y="6639487"/>
                  <a:pt x="4448346" y="6694163"/>
                  <a:pt x="4439775" y="6748457"/>
                </a:cubicBezTo>
                <a:cubicBezTo>
                  <a:pt x="4436154" y="6771318"/>
                  <a:pt x="4426247" y="6793034"/>
                  <a:pt x="4420723" y="6815515"/>
                </a:cubicBezTo>
                <a:lnTo>
                  <a:pt x="4411023" y="6858000"/>
                </a:lnTo>
                <a:lnTo>
                  <a:pt x="4238770" y="6858000"/>
                </a:lnTo>
                <a:lnTo>
                  <a:pt x="0" y="6858000"/>
                </a:lnTo>
                <a:lnTo>
                  <a:pt x="0" y="1"/>
                </a:lnTo>
                <a:close/>
              </a:path>
            </a:pathLst>
          </a:custGeom>
          <a:noFill/>
          <a:extLst>
            <a:ext uri="{909E8E84-426E-40DD-AFC4-6F175D3DCCD1}">
              <a14:hiddenFill xmlns:a14="http://schemas.microsoft.com/office/drawing/2010/main">
                <a:solidFill>
                  <a:srgbClr val="FFFFFF"/>
                </a:solidFill>
              </a14:hiddenFill>
            </a:ext>
          </a:extLst>
        </p:spPr>
      </p:pic>
      <p:grpSp>
        <p:nvGrpSpPr>
          <p:cNvPr id="8197" name="Group 192">
            <a:extLst>
              <a:ext uri="{FF2B5EF4-FFF2-40B4-BE49-F238E27FC236}">
                <a16:creationId xmlns:a16="http://schemas.microsoft.com/office/drawing/2014/main" id="{A7900967-84CA-47B4-9F1C-E787BAC1496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effectLst>
            <a:outerShdw blurRad="381000" dist="152400" algn="l" rotWithShape="0">
              <a:prstClr val="black">
                <a:alpha val="10000"/>
              </a:prstClr>
            </a:outerShdw>
          </a:effectLst>
        </p:grpSpPr>
        <p:sp>
          <p:nvSpPr>
            <p:cNvPr id="8198" name="Freeform: Shape 193">
              <a:extLst>
                <a:ext uri="{FF2B5EF4-FFF2-40B4-BE49-F238E27FC236}">
                  <a16:creationId xmlns:a16="http://schemas.microsoft.com/office/drawing/2014/main" id="{CAB3C749-6482-440B-9386-94091006D6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5" name="Freeform: Shape 194">
              <a:extLst>
                <a:ext uri="{FF2B5EF4-FFF2-40B4-BE49-F238E27FC236}">
                  <a16:creationId xmlns:a16="http://schemas.microsoft.com/office/drawing/2014/main" id="{3C5C6B36-2238-4BBF-87F8-B1B3F5DD56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extBox 1">
            <a:extLst>
              <a:ext uri="{FF2B5EF4-FFF2-40B4-BE49-F238E27FC236}">
                <a16:creationId xmlns:a16="http://schemas.microsoft.com/office/drawing/2014/main" id="{07BBC4B3-D6DB-F640-A7B6-0511DBC24FF4}"/>
              </a:ext>
            </a:extLst>
          </p:cNvPr>
          <p:cNvSpPr txBox="1"/>
          <p:nvPr/>
        </p:nvSpPr>
        <p:spPr>
          <a:xfrm>
            <a:off x="5325968" y="4114799"/>
            <a:ext cx="2137144" cy="1200329"/>
          </a:xfrm>
          <a:prstGeom prst="rect">
            <a:avLst/>
          </a:prstGeom>
          <a:noFill/>
        </p:spPr>
        <p:txBody>
          <a:bodyPr wrap="square" rtlCol="0">
            <a:spAutoFit/>
          </a:bodyPr>
          <a:lstStyle/>
          <a:p>
            <a:r>
              <a:rPr lang="en-GB" sz="2400">
                <a:solidFill>
                  <a:schemeClr val="bg1"/>
                </a:solidFill>
              </a:rPr>
              <a:t>Task: Discuss  </a:t>
            </a:r>
          </a:p>
          <a:p>
            <a:r>
              <a:rPr lang="en-GB" sz="2400">
                <a:solidFill>
                  <a:schemeClr val="bg1"/>
                </a:solidFill>
              </a:rPr>
              <a:t>5 Key Points </a:t>
            </a:r>
          </a:p>
          <a:p>
            <a:r>
              <a:rPr lang="en-GB" sz="2400">
                <a:solidFill>
                  <a:schemeClr val="bg1"/>
                </a:solidFill>
              </a:rPr>
              <a:t>5 Mins </a:t>
            </a:r>
          </a:p>
        </p:txBody>
      </p:sp>
      <p:pic>
        <p:nvPicPr>
          <p:cNvPr id="5" name="Graphic 4" descr="Clipboard Mixed with solid fill">
            <a:extLst>
              <a:ext uri="{FF2B5EF4-FFF2-40B4-BE49-F238E27FC236}">
                <a16:creationId xmlns:a16="http://schemas.microsoft.com/office/drawing/2014/main" id="{D05D1DAC-4D59-D6AD-1384-D7F093B19063}"/>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0126394" y="4024488"/>
            <a:ext cx="914400" cy="914400"/>
          </a:xfrm>
          <a:prstGeom prst="rect">
            <a:avLst/>
          </a:prstGeom>
        </p:spPr>
      </p:pic>
    </p:spTree>
    <p:extLst>
      <p:ext uri="{BB962C8B-B14F-4D97-AF65-F5344CB8AC3E}">
        <p14:creationId xmlns:p14="http://schemas.microsoft.com/office/powerpoint/2010/main" val="14137040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35" name="Rectangle 134">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Lady Justice Symbol Criminal Justice Court, PNG, 1200x600px, Lady Justice,  Black And White, Court, Crime, Criminal Justice Download Free">
            <a:extLst>
              <a:ext uri="{FF2B5EF4-FFF2-40B4-BE49-F238E27FC236}">
                <a16:creationId xmlns:a16="http://schemas.microsoft.com/office/drawing/2014/main" id="{E82CC507-237B-F04F-A3C3-735E6CE4E8B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6242" r="12957" b="-1"/>
          <a:stretch/>
        </p:blipFill>
        <p:spPr bwMode="auto">
          <a:xfrm>
            <a:off x="739959" y="1095407"/>
            <a:ext cx="4754947" cy="4754947"/>
          </a:xfrm>
          <a:custGeom>
            <a:avLst/>
            <a:gdLst/>
            <a:ahLst/>
            <a:cxnLst/>
            <a:rect l="l" t="t" r="r" b="b"/>
            <a:pathLst>
              <a:path w="2388070" h="2388070">
                <a:moveTo>
                  <a:pt x="1194035" y="0"/>
                </a:moveTo>
                <a:cubicBezTo>
                  <a:pt x="1853482" y="0"/>
                  <a:pt x="2388070" y="534588"/>
                  <a:pt x="2388070" y="1194035"/>
                </a:cubicBezTo>
                <a:cubicBezTo>
                  <a:pt x="2388070" y="1853482"/>
                  <a:pt x="1853482" y="2388070"/>
                  <a:pt x="1194035" y="2388070"/>
                </a:cubicBezTo>
                <a:cubicBezTo>
                  <a:pt x="534588" y="2388070"/>
                  <a:pt x="0" y="1853482"/>
                  <a:pt x="0" y="1194035"/>
                </a:cubicBezTo>
                <a:cubicBezTo>
                  <a:pt x="0" y="534588"/>
                  <a:pt x="534588" y="0"/>
                  <a:pt x="1194035" y="0"/>
                </a:cubicBezTo>
                <a:close/>
              </a:path>
            </a:pathLst>
          </a:custGeom>
          <a:noFill/>
          <a:ln w="28575">
            <a:noFill/>
          </a:ln>
          <a:extLst>
            <a:ext uri="{909E8E84-426E-40DD-AFC4-6F175D3DCCD1}">
              <a14:hiddenFill xmlns:a14="http://schemas.microsoft.com/office/drawing/2010/main">
                <a:solidFill>
                  <a:srgbClr val="FFFFFF"/>
                </a:solidFill>
              </a14:hiddenFill>
            </a:ext>
          </a:extLst>
        </p:spPr>
      </p:pic>
      <p:grpSp>
        <p:nvGrpSpPr>
          <p:cNvPr id="137" name="Group 136">
            <a:extLst>
              <a:ext uri="{FF2B5EF4-FFF2-40B4-BE49-F238E27FC236}">
                <a16:creationId xmlns:a16="http://schemas.microsoft.com/office/drawing/2014/main" id="{B894EFA8-F425-4D19-A94B-445388B31E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38" name="Freeform: Shape 137">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39" name="Freeform: Shape 138">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a:p>
          </p:txBody>
        </p:sp>
      </p:grpSp>
      <p:grpSp>
        <p:nvGrpSpPr>
          <p:cNvPr id="141" name="Graphic 185">
            <a:extLst>
              <a:ext uri="{FF2B5EF4-FFF2-40B4-BE49-F238E27FC236}">
                <a16:creationId xmlns:a16="http://schemas.microsoft.com/office/drawing/2014/main" id="{582A903B-6B78-4F0A-B7C9-3D80499020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bg1"/>
          </a:solidFill>
        </p:grpSpPr>
        <p:sp>
          <p:nvSpPr>
            <p:cNvPr id="142" name="Freeform: Shape 141">
              <a:extLst>
                <a:ext uri="{FF2B5EF4-FFF2-40B4-BE49-F238E27FC236}">
                  <a16:creationId xmlns:a16="http://schemas.microsoft.com/office/drawing/2014/main" id="{D510EA93-8F64-42C8-A630-D449506E9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43" name="Freeform: Shape 142">
              <a:extLst>
                <a:ext uri="{FF2B5EF4-FFF2-40B4-BE49-F238E27FC236}">
                  <a16:creationId xmlns:a16="http://schemas.microsoft.com/office/drawing/2014/main" id="{06CB53FC-E4DA-4001-928B-9998A85EA5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44" name="Freeform: Shape 143">
              <a:extLst>
                <a:ext uri="{FF2B5EF4-FFF2-40B4-BE49-F238E27FC236}">
                  <a16:creationId xmlns:a16="http://schemas.microsoft.com/office/drawing/2014/main" id="{D210B969-4FDF-4AAC-9397-63D5434958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45" name="Freeform: Shape 144">
              <a:extLst>
                <a:ext uri="{FF2B5EF4-FFF2-40B4-BE49-F238E27FC236}">
                  <a16:creationId xmlns:a16="http://schemas.microsoft.com/office/drawing/2014/main" id="{570B3EF0-84EA-4F47-86A3-1EA1F644A4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46" name="Freeform: Shape 145">
              <a:extLst>
                <a:ext uri="{FF2B5EF4-FFF2-40B4-BE49-F238E27FC236}">
                  <a16:creationId xmlns:a16="http://schemas.microsoft.com/office/drawing/2014/main" id="{259369A8-EF57-42A1-8EC8-F6A9F92A3A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graphicFrame>
        <p:nvGraphicFramePr>
          <p:cNvPr id="1034" name="TextBox 2">
            <a:extLst>
              <a:ext uri="{FF2B5EF4-FFF2-40B4-BE49-F238E27FC236}">
                <a16:creationId xmlns:a16="http://schemas.microsoft.com/office/drawing/2014/main" id="{41DD8A82-F05D-4188-8FE0-8A717F6157BB}"/>
              </a:ext>
            </a:extLst>
          </p:cNvPr>
          <p:cNvGraphicFramePr/>
          <p:nvPr>
            <p:extLst>
              <p:ext uri="{D42A27DB-BD31-4B8C-83A1-F6EECF244321}">
                <p14:modId xmlns:p14="http://schemas.microsoft.com/office/powerpoint/2010/main" val="562210083"/>
              </p:ext>
            </p:extLst>
          </p:nvPr>
        </p:nvGraphicFramePr>
        <p:xfrm>
          <a:off x="6096000" y="817628"/>
          <a:ext cx="5217173"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3C108148-1FC5-A94F-A9EE-8CB433CE2F69}"/>
              </a:ext>
            </a:extLst>
          </p:cNvPr>
          <p:cNvSpPr txBox="1"/>
          <p:nvPr/>
        </p:nvSpPr>
        <p:spPr>
          <a:xfrm>
            <a:off x="6746240" y="3687457"/>
            <a:ext cx="965200" cy="461665"/>
          </a:xfrm>
          <a:prstGeom prst="rect">
            <a:avLst/>
          </a:prstGeom>
          <a:noFill/>
        </p:spPr>
        <p:txBody>
          <a:bodyPr wrap="square" rtlCol="0">
            <a:spAutoFit/>
          </a:bodyPr>
          <a:lstStyle/>
          <a:p>
            <a:pPr algn="ctr"/>
            <a:r>
              <a:rPr lang="en-GB" sz="1200"/>
              <a:t>Restorative Justice </a:t>
            </a:r>
          </a:p>
        </p:txBody>
      </p:sp>
      <p:sp>
        <p:nvSpPr>
          <p:cNvPr id="7" name="TextBox 6">
            <a:extLst>
              <a:ext uri="{FF2B5EF4-FFF2-40B4-BE49-F238E27FC236}">
                <a16:creationId xmlns:a16="http://schemas.microsoft.com/office/drawing/2014/main" id="{22F4F74A-3027-B14E-AF80-A5F5C07511B7}"/>
              </a:ext>
            </a:extLst>
          </p:cNvPr>
          <p:cNvSpPr txBox="1"/>
          <p:nvPr/>
        </p:nvSpPr>
        <p:spPr>
          <a:xfrm>
            <a:off x="6827520" y="2867670"/>
            <a:ext cx="965200" cy="261610"/>
          </a:xfrm>
          <a:prstGeom prst="rect">
            <a:avLst/>
          </a:prstGeom>
          <a:noFill/>
        </p:spPr>
        <p:txBody>
          <a:bodyPr wrap="square" rtlCol="0">
            <a:spAutoFit/>
          </a:bodyPr>
          <a:lstStyle/>
          <a:p>
            <a:r>
              <a:rPr lang="en-GB" sz="1100"/>
              <a:t>The Courts </a:t>
            </a:r>
          </a:p>
        </p:txBody>
      </p:sp>
      <p:sp>
        <p:nvSpPr>
          <p:cNvPr id="2" name="TextBox 1">
            <a:extLst>
              <a:ext uri="{FF2B5EF4-FFF2-40B4-BE49-F238E27FC236}">
                <a16:creationId xmlns:a16="http://schemas.microsoft.com/office/drawing/2014/main" id="{70771809-2F70-9E4C-B0A7-16BD884A62B6}"/>
              </a:ext>
            </a:extLst>
          </p:cNvPr>
          <p:cNvSpPr txBox="1"/>
          <p:nvPr/>
        </p:nvSpPr>
        <p:spPr>
          <a:xfrm>
            <a:off x="2286000" y="212651"/>
            <a:ext cx="4072270" cy="523220"/>
          </a:xfrm>
          <a:prstGeom prst="rect">
            <a:avLst/>
          </a:prstGeom>
          <a:noFill/>
        </p:spPr>
        <p:txBody>
          <a:bodyPr wrap="square" rtlCol="0">
            <a:spAutoFit/>
          </a:bodyPr>
          <a:lstStyle/>
          <a:p>
            <a:r>
              <a:rPr lang="en-GB" sz="2800">
                <a:solidFill>
                  <a:schemeClr val="bg1"/>
                </a:solidFill>
              </a:rPr>
              <a:t>Some ideas....</a:t>
            </a:r>
          </a:p>
        </p:txBody>
      </p:sp>
    </p:spTree>
    <p:extLst>
      <p:ext uri="{BB962C8B-B14F-4D97-AF65-F5344CB8AC3E}">
        <p14:creationId xmlns:p14="http://schemas.microsoft.com/office/powerpoint/2010/main" val="28249729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useBgFill="1">
        <p:nvSpPr>
          <p:cNvPr id="91" name="Rectangle 90">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3" name="Rectangle 92">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tx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5" name="Freeform: Shape 94">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tx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36E02B03-D361-0442-9660-B5B3F15D99D7}"/>
              </a:ext>
            </a:extLst>
          </p:cNvPr>
          <p:cNvSpPr txBox="1"/>
          <p:nvPr/>
        </p:nvSpPr>
        <p:spPr>
          <a:xfrm>
            <a:off x="713232" y="640080"/>
            <a:ext cx="3282696" cy="5257800"/>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endParaRPr lang="en-US" sz="4400" kern="1200">
              <a:solidFill>
                <a:schemeClr val="bg1"/>
              </a:solidFill>
              <a:latin typeface="+mj-lt"/>
              <a:ea typeface="+mj-ea"/>
              <a:cs typeface="+mj-cs"/>
            </a:endParaRPr>
          </a:p>
        </p:txBody>
      </p:sp>
      <p:sp>
        <p:nvSpPr>
          <p:cNvPr id="25" name="TextBox 24">
            <a:extLst>
              <a:ext uri="{FF2B5EF4-FFF2-40B4-BE49-F238E27FC236}">
                <a16:creationId xmlns:a16="http://schemas.microsoft.com/office/drawing/2014/main" id="{196EB026-DC9A-AC44-A1F2-2053FF8DBABA}"/>
              </a:ext>
            </a:extLst>
          </p:cNvPr>
          <p:cNvSpPr txBox="1"/>
          <p:nvPr/>
        </p:nvSpPr>
        <p:spPr>
          <a:xfrm>
            <a:off x="5380622" y="412325"/>
            <a:ext cx="6098146" cy="523220"/>
          </a:xfrm>
          <a:prstGeom prst="rect">
            <a:avLst/>
          </a:prstGeom>
          <a:noFill/>
        </p:spPr>
        <p:txBody>
          <a:bodyPr wrap="square">
            <a:spAutoFit/>
          </a:bodyPr>
          <a:lstStyle/>
          <a:p>
            <a:pPr algn="ctr"/>
            <a:r>
              <a:rPr lang="en-US" sz="2800" b="1" u="sng">
                <a:latin typeface="+mj-lt"/>
                <a:ea typeface="+mj-ea"/>
                <a:cs typeface="+mj-cs"/>
              </a:rPr>
              <a:t>Purpose of the Criminal Justice System</a:t>
            </a:r>
            <a:endParaRPr lang="en-GB" sz="2800" b="1" u="sng"/>
          </a:p>
        </p:txBody>
      </p:sp>
      <p:sp>
        <p:nvSpPr>
          <p:cNvPr id="29" name="TextBox 28">
            <a:extLst>
              <a:ext uri="{FF2B5EF4-FFF2-40B4-BE49-F238E27FC236}">
                <a16:creationId xmlns:a16="http://schemas.microsoft.com/office/drawing/2014/main" id="{5024906E-FDEF-5848-ABC4-48220AB5FBC8}"/>
              </a:ext>
            </a:extLst>
          </p:cNvPr>
          <p:cNvSpPr txBox="1"/>
          <p:nvPr/>
        </p:nvSpPr>
        <p:spPr>
          <a:xfrm>
            <a:off x="5277591" y="5258025"/>
            <a:ext cx="6098146" cy="1089529"/>
          </a:xfrm>
          <a:prstGeom prst="rect">
            <a:avLst/>
          </a:prstGeom>
          <a:noFill/>
        </p:spPr>
        <p:txBody>
          <a:bodyPr wrap="square">
            <a:spAutoFit/>
          </a:bodyPr>
          <a:lstStyle/>
          <a:p>
            <a:pPr marL="114300" lvl="0" algn="ctr" defTabSz="914400">
              <a:lnSpc>
                <a:spcPct val="90000"/>
              </a:lnSpc>
              <a:spcAft>
                <a:spcPts val="800"/>
              </a:spcAft>
            </a:pPr>
            <a:r>
              <a:rPr lang="en-US" sz="2400">
                <a:effectLst/>
              </a:rPr>
              <a:t>Does this claim accurately reflect the contemporary state of the Criminal </a:t>
            </a:r>
            <a:r>
              <a:rPr lang="en-US" sz="2400"/>
              <a:t>J</a:t>
            </a:r>
            <a:r>
              <a:rPr lang="en-US" sz="2400">
                <a:effectLst/>
              </a:rPr>
              <a:t>ustice </a:t>
            </a:r>
            <a:r>
              <a:rPr lang="en-US" sz="2400"/>
              <a:t>S</a:t>
            </a:r>
            <a:r>
              <a:rPr lang="en-US" sz="2400">
                <a:effectLst/>
              </a:rPr>
              <a:t>ystem in England &amp; Wales? </a:t>
            </a:r>
          </a:p>
        </p:txBody>
      </p:sp>
      <p:pic>
        <p:nvPicPr>
          <p:cNvPr id="3078" name="Picture 6" descr="Assessment Icons - Download Free Vector Icons | Noun Project">
            <a:extLst>
              <a:ext uri="{FF2B5EF4-FFF2-40B4-BE49-F238E27FC236}">
                <a16:creationId xmlns:a16="http://schemas.microsoft.com/office/drawing/2014/main" id="{5576E504-BC25-9546-9882-D2FDB917942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44118" y="2159000"/>
            <a:ext cx="2540000" cy="2540000"/>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2D579136-D395-4F41-9828-E00EE60CE5A2}"/>
              </a:ext>
            </a:extLst>
          </p:cNvPr>
          <p:cNvSpPr txBox="1"/>
          <p:nvPr/>
        </p:nvSpPr>
        <p:spPr>
          <a:xfrm>
            <a:off x="397142" y="612379"/>
            <a:ext cx="3914876" cy="646331"/>
          </a:xfrm>
          <a:prstGeom prst="rect">
            <a:avLst/>
          </a:prstGeom>
          <a:noFill/>
        </p:spPr>
        <p:txBody>
          <a:bodyPr wrap="square" rtlCol="0">
            <a:spAutoFit/>
          </a:bodyPr>
          <a:lstStyle/>
          <a:p>
            <a:r>
              <a:rPr lang="en-GB" sz="3600">
                <a:solidFill>
                  <a:schemeClr val="bg1"/>
                </a:solidFill>
              </a:rPr>
              <a:t>Link: Assessment 1 </a:t>
            </a:r>
          </a:p>
        </p:txBody>
      </p:sp>
      <p:sp>
        <p:nvSpPr>
          <p:cNvPr id="18" name="TextBox 17">
            <a:extLst>
              <a:ext uri="{FF2B5EF4-FFF2-40B4-BE49-F238E27FC236}">
                <a16:creationId xmlns:a16="http://schemas.microsoft.com/office/drawing/2014/main" id="{E9429A0E-A40C-8248-A8EA-988D0E3E3BAD}"/>
              </a:ext>
            </a:extLst>
          </p:cNvPr>
          <p:cNvSpPr txBox="1"/>
          <p:nvPr/>
        </p:nvSpPr>
        <p:spPr>
          <a:xfrm>
            <a:off x="5023726" y="935544"/>
            <a:ext cx="6723888" cy="5257800"/>
          </a:xfrm>
          <a:prstGeom prst="rect">
            <a:avLst/>
          </a:prstGeom>
        </p:spPr>
        <p:txBody>
          <a:bodyPr vert="horz" lIns="91440" tIns="45720" rIns="91440" bIns="45720" rtlCol="0" anchor="ctr">
            <a:normAutofit/>
          </a:bodyPr>
          <a:lstStyle/>
          <a:p>
            <a:pPr marL="114300" algn="ctr" defTabSz="914400">
              <a:lnSpc>
                <a:spcPct val="90000"/>
              </a:lnSpc>
              <a:spcAft>
                <a:spcPts val="800"/>
              </a:spcAft>
            </a:pPr>
            <a:r>
              <a:rPr lang="en-GB" sz="2400" i="1">
                <a:solidFill>
                  <a:schemeClr val="accent2"/>
                </a:solidFill>
              </a:rPr>
              <a:t>“The purpose of the Criminal Justice System (CJS) is to deliver justice for all, by convicting and punishing the guilty and helping them to stop offending, while protecting the innocent.” (CJS, 2009)</a:t>
            </a:r>
          </a:p>
          <a:p>
            <a:pPr marL="114300" algn="ctr" defTabSz="914400">
              <a:lnSpc>
                <a:spcPct val="90000"/>
              </a:lnSpc>
              <a:spcAft>
                <a:spcPts val="800"/>
              </a:spcAft>
            </a:pPr>
            <a:endParaRPr lang="en-US" sz="2400">
              <a:highlight>
                <a:srgbClr val="C0C0C0"/>
              </a:highlight>
            </a:endParaRPr>
          </a:p>
          <a:p>
            <a:pPr marL="114300" lvl="0" defTabSz="914400">
              <a:lnSpc>
                <a:spcPct val="90000"/>
              </a:lnSpc>
              <a:spcAft>
                <a:spcPts val="800"/>
              </a:spcAft>
            </a:pPr>
            <a:endParaRPr lang="en-US" sz="2400">
              <a:effectLst/>
              <a:highlight>
                <a:srgbClr val="C0C0C0"/>
              </a:highlight>
            </a:endParaRPr>
          </a:p>
        </p:txBody>
      </p:sp>
    </p:spTree>
    <p:extLst>
      <p:ext uri="{BB962C8B-B14F-4D97-AF65-F5344CB8AC3E}">
        <p14:creationId xmlns:p14="http://schemas.microsoft.com/office/powerpoint/2010/main" val="1143702347"/>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036" name="Rectangle 1030">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D0F6F4-ABB1-A1BB-7400-2A0EDA2D7DBD}"/>
              </a:ext>
            </a:extLst>
          </p:cNvPr>
          <p:cNvSpPr>
            <a:spLocks noGrp="1"/>
          </p:cNvSpPr>
          <p:nvPr>
            <p:ph type="title"/>
          </p:nvPr>
        </p:nvSpPr>
        <p:spPr>
          <a:xfrm>
            <a:off x="643467" y="321734"/>
            <a:ext cx="10905066" cy="1135737"/>
          </a:xfrm>
        </p:spPr>
        <p:txBody>
          <a:bodyPr>
            <a:normAutofit/>
          </a:bodyPr>
          <a:lstStyle/>
          <a:p>
            <a:r>
              <a:rPr lang="en-GB" sz="3600"/>
              <a:t>Why do we have a criminal justice system?</a:t>
            </a:r>
          </a:p>
        </p:txBody>
      </p:sp>
      <p:sp>
        <p:nvSpPr>
          <p:cNvPr id="3" name="Content Placeholder 2">
            <a:extLst>
              <a:ext uri="{FF2B5EF4-FFF2-40B4-BE49-F238E27FC236}">
                <a16:creationId xmlns:a16="http://schemas.microsoft.com/office/drawing/2014/main" id="{D4C71547-F76F-EA17-F1C7-157DD2F3AA5B}"/>
              </a:ext>
            </a:extLst>
          </p:cNvPr>
          <p:cNvSpPr>
            <a:spLocks noGrp="1"/>
          </p:cNvSpPr>
          <p:nvPr>
            <p:ph idx="1"/>
          </p:nvPr>
        </p:nvSpPr>
        <p:spPr>
          <a:xfrm>
            <a:off x="1694761" y="1457471"/>
            <a:ext cx="3833842" cy="4719492"/>
          </a:xfrm>
        </p:spPr>
        <p:txBody>
          <a:bodyPr>
            <a:normAutofit/>
          </a:bodyPr>
          <a:lstStyle/>
          <a:p>
            <a:r>
              <a:rPr lang="en-GB" sz="2000" dirty="0"/>
              <a:t>Look to the past in England &amp; Wales</a:t>
            </a:r>
          </a:p>
          <a:p>
            <a:r>
              <a:rPr lang="en-GB" sz="2000" dirty="0"/>
              <a:t>Unofficial justice and punishment</a:t>
            </a:r>
          </a:p>
          <a:p>
            <a:r>
              <a:rPr lang="en-GB" sz="2000" dirty="0"/>
              <a:t>‘Justice’ outside of the court room</a:t>
            </a:r>
          </a:p>
          <a:p>
            <a:r>
              <a:rPr lang="en-GB" sz="2000" dirty="0"/>
              <a:t>Acts of vengeance</a:t>
            </a:r>
          </a:p>
          <a:p>
            <a:r>
              <a:rPr lang="en-GB" sz="2000" dirty="0"/>
              <a:t>‘Rough music’ - domestic abuse punishment</a:t>
            </a:r>
          </a:p>
          <a:p>
            <a:r>
              <a:rPr lang="en-GB" sz="2000" dirty="0"/>
              <a:t>Public shaming  </a:t>
            </a:r>
          </a:p>
          <a:p>
            <a:r>
              <a:rPr lang="en-GB" sz="2000" dirty="0"/>
              <a:t>1744-1856 there were 450+ ‘private prosecution societies’</a:t>
            </a:r>
          </a:p>
          <a:p>
            <a:endParaRPr lang="en-GB" sz="2000" dirty="0"/>
          </a:p>
        </p:txBody>
      </p:sp>
      <p:grpSp>
        <p:nvGrpSpPr>
          <p:cNvPr id="1040" name="Group 1032">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1034" name="Isosceles Triangle 103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Rectangle 1034">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026" name="Picture 2" descr="Medieval Stocks &amp; Pillory Overview &amp; Examples | Stocks as Punishment -  Video &amp; Lesson Transcript | Study.com">
            <a:extLst>
              <a:ext uri="{FF2B5EF4-FFF2-40B4-BE49-F238E27FC236}">
                <a16:creationId xmlns:a16="http://schemas.microsoft.com/office/drawing/2014/main" id="{F4BAFE41-B2D5-652D-F368-2C90FC639CA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935372" y="2213028"/>
            <a:ext cx="4613160" cy="3501798"/>
          </a:xfrm>
          <a:prstGeom prst="rect">
            <a:avLst/>
          </a:prstGeom>
          <a:noFill/>
          <a:extLst>
            <a:ext uri="{909E8E84-426E-40DD-AFC4-6F175D3DCCD1}">
              <a14:hiddenFill xmlns:a14="http://schemas.microsoft.com/office/drawing/2010/main">
                <a:solidFill>
                  <a:srgbClr val="FFFFFF"/>
                </a:solidFill>
              </a14:hiddenFill>
            </a:ext>
          </a:extLst>
        </p:spPr>
      </p:pic>
      <p:grpSp>
        <p:nvGrpSpPr>
          <p:cNvPr id="1037" name="Group 1036">
            <a:extLst>
              <a:ext uri="{FF2B5EF4-FFF2-40B4-BE49-F238E27FC236}">
                <a16:creationId xmlns:a16="http://schemas.microsoft.com/office/drawing/2014/main" id="{5995D10D-E9C9-47DB-AE7E-801FEF38F5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1038" name="Rectangle 1037">
              <a:extLst>
                <a:ext uri="{FF2B5EF4-FFF2-40B4-BE49-F238E27FC236}">
                  <a16:creationId xmlns:a16="http://schemas.microsoft.com/office/drawing/2014/main" id="{CC1A72C6-3DE4-4EC3-9AD5-9E0D40D8C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9" name="Isosceles Triangle 1038">
              <a:extLst>
                <a:ext uri="{FF2B5EF4-FFF2-40B4-BE49-F238E27FC236}">
                  <a16:creationId xmlns:a16="http://schemas.microsoft.com/office/drawing/2014/main" id="{0B0DA1F1-C391-4EDF-9FE0-23E86E137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074983386"/>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036" name="Rectangle 1030">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D0F6F4-ABB1-A1BB-7400-2A0EDA2D7DBD}"/>
              </a:ext>
            </a:extLst>
          </p:cNvPr>
          <p:cNvSpPr>
            <a:spLocks noGrp="1"/>
          </p:cNvSpPr>
          <p:nvPr>
            <p:ph type="title"/>
          </p:nvPr>
        </p:nvSpPr>
        <p:spPr>
          <a:xfrm>
            <a:off x="643467" y="321734"/>
            <a:ext cx="10905066" cy="1135737"/>
          </a:xfrm>
        </p:spPr>
        <p:txBody>
          <a:bodyPr>
            <a:normAutofit/>
          </a:bodyPr>
          <a:lstStyle/>
          <a:p>
            <a:r>
              <a:rPr lang="en-GB" sz="3600" dirty="0"/>
              <a:t>Social control &amp; discipline</a:t>
            </a:r>
          </a:p>
        </p:txBody>
      </p:sp>
      <p:sp>
        <p:nvSpPr>
          <p:cNvPr id="3" name="Content Placeholder 2">
            <a:extLst>
              <a:ext uri="{FF2B5EF4-FFF2-40B4-BE49-F238E27FC236}">
                <a16:creationId xmlns:a16="http://schemas.microsoft.com/office/drawing/2014/main" id="{D4C71547-F76F-EA17-F1C7-157DD2F3AA5B}"/>
              </a:ext>
            </a:extLst>
          </p:cNvPr>
          <p:cNvSpPr>
            <a:spLocks noGrp="1"/>
          </p:cNvSpPr>
          <p:nvPr>
            <p:ph idx="1"/>
          </p:nvPr>
        </p:nvSpPr>
        <p:spPr>
          <a:xfrm>
            <a:off x="1694761" y="1457471"/>
            <a:ext cx="9249196" cy="4719492"/>
          </a:xfrm>
        </p:spPr>
        <p:txBody>
          <a:bodyPr>
            <a:normAutofit/>
          </a:bodyPr>
          <a:lstStyle/>
          <a:p>
            <a:r>
              <a:rPr lang="en-GB" sz="2400" dirty="0"/>
              <a:t>Foucault &amp; Sheridan (1991) </a:t>
            </a:r>
            <a:r>
              <a:rPr lang="en-GB" sz="2400" i="1" dirty="0"/>
              <a:t>Discipline and Punish</a:t>
            </a:r>
            <a:endParaRPr lang="en-GB" sz="2400" dirty="0"/>
          </a:p>
          <a:p>
            <a:endParaRPr lang="en-GB" sz="2400" dirty="0"/>
          </a:p>
          <a:p>
            <a:pPr algn="ctr"/>
            <a:r>
              <a:rPr lang="en-GB" sz="2400" i="1" dirty="0"/>
              <a:t>“But the guilty person is only one of the targets of punishment. For punishment is directed above all at others, at all the potentially guilty.”</a:t>
            </a:r>
          </a:p>
          <a:p>
            <a:endParaRPr lang="en-GB" sz="2400" dirty="0"/>
          </a:p>
          <a:p>
            <a:r>
              <a:rPr lang="en-GB" sz="2400" dirty="0"/>
              <a:t>One of his most important contributions to criminology is the focus on how the nature of crime control has shifted from using the threat of violence and the fear of being physically punished to control through surveillance fear of being seen to be doing something wrong. </a:t>
            </a:r>
          </a:p>
        </p:txBody>
      </p:sp>
      <p:grpSp>
        <p:nvGrpSpPr>
          <p:cNvPr id="1040" name="Group 1032">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1034" name="Isosceles Triangle 103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Rectangle 1034">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037" name="Group 1036">
            <a:extLst>
              <a:ext uri="{FF2B5EF4-FFF2-40B4-BE49-F238E27FC236}">
                <a16:creationId xmlns:a16="http://schemas.microsoft.com/office/drawing/2014/main" id="{5995D10D-E9C9-47DB-AE7E-801FEF38F5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1038" name="Rectangle 1037">
              <a:extLst>
                <a:ext uri="{FF2B5EF4-FFF2-40B4-BE49-F238E27FC236}">
                  <a16:creationId xmlns:a16="http://schemas.microsoft.com/office/drawing/2014/main" id="{CC1A72C6-3DE4-4EC3-9AD5-9E0D40D8C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9" name="Isosceles Triangle 1038">
              <a:extLst>
                <a:ext uri="{FF2B5EF4-FFF2-40B4-BE49-F238E27FC236}">
                  <a16:creationId xmlns:a16="http://schemas.microsoft.com/office/drawing/2014/main" id="{0B0DA1F1-C391-4EDF-9FE0-23E86E137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903575611"/>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036" name="Rectangle 1030">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D0F6F4-ABB1-A1BB-7400-2A0EDA2D7DBD}"/>
              </a:ext>
            </a:extLst>
          </p:cNvPr>
          <p:cNvSpPr>
            <a:spLocks noGrp="1"/>
          </p:cNvSpPr>
          <p:nvPr>
            <p:ph type="title"/>
          </p:nvPr>
        </p:nvSpPr>
        <p:spPr>
          <a:xfrm>
            <a:off x="643467" y="321734"/>
            <a:ext cx="10905066" cy="1135737"/>
          </a:xfrm>
        </p:spPr>
        <p:txBody>
          <a:bodyPr>
            <a:normAutofit/>
          </a:bodyPr>
          <a:lstStyle/>
          <a:p>
            <a:r>
              <a:rPr lang="en-GB" sz="3600" dirty="0">
                <a:latin typeface="Calibri" panose="020F0502020204030204" pitchFamily="34" charset="0"/>
                <a:cs typeface="Calibri" panose="020F0502020204030204" pitchFamily="34" charset="0"/>
              </a:rPr>
              <a:t>Adversarial system</a:t>
            </a:r>
            <a:endParaRPr lang="en-GB" sz="3600" dirty="0"/>
          </a:p>
        </p:txBody>
      </p:sp>
      <p:sp>
        <p:nvSpPr>
          <p:cNvPr id="3" name="Content Placeholder 2">
            <a:extLst>
              <a:ext uri="{FF2B5EF4-FFF2-40B4-BE49-F238E27FC236}">
                <a16:creationId xmlns:a16="http://schemas.microsoft.com/office/drawing/2014/main" id="{D4C71547-F76F-EA17-F1C7-157DD2F3AA5B}"/>
              </a:ext>
            </a:extLst>
          </p:cNvPr>
          <p:cNvSpPr>
            <a:spLocks noGrp="1"/>
          </p:cNvSpPr>
          <p:nvPr>
            <p:ph idx="1"/>
          </p:nvPr>
        </p:nvSpPr>
        <p:spPr>
          <a:xfrm>
            <a:off x="643466" y="1457471"/>
            <a:ext cx="10300491" cy="4719492"/>
          </a:xfrm>
        </p:spPr>
        <p:txBody>
          <a:bodyPr>
            <a:normAutofit/>
          </a:bodyPr>
          <a:lstStyle/>
          <a:p>
            <a:r>
              <a:rPr lang="en-GB" sz="2000" dirty="0"/>
              <a:t>The parties fight it out in front of the independent judiciary, who acts as a referee</a:t>
            </a:r>
          </a:p>
          <a:p>
            <a:endParaRPr lang="en-GB" sz="2000" dirty="0"/>
          </a:p>
          <a:p>
            <a:r>
              <a:rPr lang="en-GB" sz="2000" dirty="0">
                <a:cs typeface="Calibri" panose="020F0502020204030204" pitchFamily="34" charset="0"/>
              </a:rPr>
              <a:t>In adversarial system responsibility for gathering evidence rests with the parties and evaluation of evidence is left to impartial judge at trial. Each witness gives their evidence and may be cross-examined</a:t>
            </a:r>
          </a:p>
          <a:p>
            <a:endParaRPr lang="en-GB" sz="2000" dirty="0">
              <a:cs typeface="Calibri" panose="020F0502020204030204" pitchFamily="34" charset="0"/>
            </a:endParaRPr>
          </a:p>
          <a:p>
            <a:r>
              <a:rPr lang="en-GB" sz="2000" dirty="0">
                <a:cs typeface="Calibri" panose="020F0502020204030204" pitchFamily="34" charset="0"/>
              </a:rPr>
              <a:t>Aim is to allow two parties involved to ‘fight it out’ with judge as a referee</a:t>
            </a:r>
          </a:p>
          <a:p>
            <a:endParaRPr lang="en-GB" sz="2000" dirty="0">
              <a:cs typeface="Calibri" panose="020F0502020204030204" pitchFamily="34" charset="0"/>
            </a:endParaRPr>
          </a:p>
          <a:p>
            <a:r>
              <a:rPr lang="en-GB" sz="2000" dirty="0"/>
              <a:t>England &amp; Wales</a:t>
            </a:r>
          </a:p>
          <a:p>
            <a:endParaRPr lang="en-GB" sz="2000" dirty="0"/>
          </a:p>
          <a:p>
            <a:r>
              <a:rPr lang="en-GB" sz="2000" dirty="0"/>
              <a:t>Also Scotland, Northern Ireland, Common Law jurisdictions, US, Canada, South Africa etc.</a:t>
            </a:r>
          </a:p>
          <a:p>
            <a:endParaRPr lang="en-GB" sz="2000" dirty="0"/>
          </a:p>
        </p:txBody>
      </p:sp>
      <p:grpSp>
        <p:nvGrpSpPr>
          <p:cNvPr id="1040" name="Group 1032">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1034" name="Isosceles Triangle 103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Rectangle 1034">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037" name="Group 1036">
            <a:extLst>
              <a:ext uri="{FF2B5EF4-FFF2-40B4-BE49-F238E27FC236}">
                <a16:creationId xmlns:a16="http://schemas.microsoft.com/office/drawing/2014/main" id="{5995D10D-E9C9-47DB-AE7E-801FEF38F5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1038" name="Rectangle 1037">
              <a:extLst>
                <a:ext uri="{FF2B5EF4-FFF2-40B4-BE49-F238E27FC236}">
                  <a16:creationId xmlns:a16="http://schemas.microsoft.com/office/drawing/2014/main" id="{CC1A72C6-3DE4-4EC3-9AD5-9E0D40D8C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9" name="Isosceles Triangle 1038">
              <a:extLst>
                <a:ext uri="{FF2B5EF4-FFF2-40B4-BE49-F238E27FC236}">
                  <a16:creationId xmlns:a16="http://schemas.microsoft.com/office/drawing/2014/main" id="{0B0DA1F1-C391-4EDF-9FE0-23E86E137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214427749"/>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5" name="Monty Python Pearl Harbour.avi">
            <a:hlinkClick r:id="" action="ppaction://media"/>
          </p:cNvPr>
          <p:cNvPicPr>
            <a:picLocks noGrp="1" noChangeAspect="1"/>
          </p:cNvPicPr>
          <p:nvPr>
            <p:ph idx="1"/>
            <a:videoFile r:link="rId3"/>
            <p:extLst>
              <p:ext uri="{DAA4B4D4-6D71-4841-9C94-3DE7FCFB9230}">
                <p14:media xmlns:p14="http://schemas.microsoft.com/office/powerpoint/2010/main" r:embed="rId2"/>
              </p:ext>
            </p:extLst>
          </p:nvPr>
        </p:nvPicPr>
        <p:blipFill>
          <a:blip r:embed="rId5"/>
          <a:stretch>
            <a:fillRect/>
          </a:stretch>
        </p:blipFill>
        <p:spPr>
          <a:xfrm>
            <a:off x="1991544" y="0"/>
            <a:ext cx="8178130" cy="6542046"/>
          </a:xfrm>
        </p:spPr>
      </p:pic>
    </p:spTree>
    <p:custDataLst>
      <p:tags r:id="rId1"/>
    </p:custDataLst>
    <p:extLst>
      <p:ext uri="{BB962C8B-B14F-4D97-AF65-F5344CB8AC3E}">
        <p14:creationId xmlns:p14="http://schemas.microsoft.com/office/powerpoint/2010/main" val="237869419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5"/>
                                        </p:tgtEl>
                                      </p:cBhvr>
                                    </p:cmd>
                                  </p:childTnLst>
                                </p:cTn>
                              </p:par>
                            </p:childTnLst>
                          </p:cTn>
                        </p:par>
                      </p:childTnLst>
                    </p:cTn>
                  </p:par>
                </p:childTnLst>
              </p:cTn>
              <p:nextCondLst>
                <p:cond evt="onClick" delay="0">
                  <p:tgtEl>
                    <p:spTgt spid="5"/>
                  </p:tgtEl>
                </p:cond>
              </p:nextCondLst>
            </p:seq>
            <p:video>
              <p:cMediaNode vol="80000">
                <p:cTn id="7" fill="hold" display="0">
                  <p:stCondLst>
                    <p:cond delay="indefinite"/>
                  </p:stCondLst>
                </p:cTn>
                <p:tgtEl>
                  <p:spTgt spid="5"/>
                </p:tgtEl>
              </p:cMediaNode>
            </p:vide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036" name="Rectangle 1030">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D0F6F4-ABB1-A1BB-7400-2A0EDA2D7DBD}"/>
              </a:ext>
            </a:extLst>
          </p:cNvPr>
          <p:cNvSpPr>
            <a:spLocks noGrp="1"/>
          </p:cNvSpPr>
          <p:nvPr>
            <p:ph type="title"/>
          </p:nvPr>
        </p:nvSpPr>
        <p:spPr>
          <a:xfrm>
            <a:off x="643467" y="321734"/>
            <a:ext cx="10905066" cy="1135737"/>
          </a:xfrm>
        </p:spPr>
        <p:txBody>
          <a:bodyPr>
            <a:normAutofit/>
          </a:bodyPr>
          <a:lstStyle/>
          <a:p>
            <a:r>
              <a:rPr lang="en-GB" sz="3600" dirty="0">
                <a:latin typeface="Calibri" panose="020F0502020204030204" pitchFamily="34" charset="0"/>
                <a:cs typeface="Calibri" panose="020F0502020204030204" pitchFamily="34" charset="0"/>
              </a:rPr>
              <a:t>Inquisitorial system</a:t>
            </a:r>
            <a:endParaRPr lang="en-GB" sz="3600" dirty="0"/>
          </a:p>
        </p:txBody>
      </p:sp>
      <p:sp>
        <p:nvSpPr>
          <p:cNvPr id="3" name="Content Placeholder 2">
            <a:extLst>
              <a:ext uri="{FF2B5EF4-FFF2-40B4-BE49-F238E27FC236}">
                <a16:creationId xmlns:a16="http://schemas.microsoft.com/office/drawing/2014/main" id="{D4C71547-F76F-EA17-F1C7-157DD2F3AA5B}"/>
              </a:ext>
            </a:extLst>
          </p:cNvPr>
          <p:cNvSpPr>
            <a:spLocks noGrp="1"/>
          </p:cNvSpPr>
          <p:nvPr>
            <p:ph idx="1"/>
          </p:nvPr>
        </p:nvSpPr>
        <p:spPr>
          <a:xfrm>
            <a:off x="368134" y="1457471"/>
            <a:ext cx="10575823" cy="4719492"/>
          </a:xfrm>
        </p:spPr>
        <p:txBody>
          <a:bodyPr>
            <a:normAutofit/>
          </a:bodyPr>
          <a:lstStyle/>
          <a:p>
            <a:r>
              <a:rPr lang="en-GB" sz="2000" dirty="0">
                <a:latin typeface="Calibri" panose="020F0502020204030204" pitchFamily="34" charset="0"/>
                <a:cs typeface="Calibri" panose="020F0502020204030204" pitchFamily="34" charset="0"/>
              </a:rPr>
              <a:t>The independent judiciary actively investigates the case and with the help of the parties establishes the facts, upon which judgement is based</a:t>
            </a:r>
          </a:p>
          <a:p>
            <a:endParaRPr lang="en-GB" sz="2000" dirty="0">
              <a:latin typeface="Calibri" panose="020F0502020204030204" pitchFamily="34" charset="0"/>
              <a:cs typeface="Calibri" panose="020F0502020204030204" pitchFamily="34" charset="0"/>
            </a:endParaRPr>
          </a:p>
          <a:p>
            <a:r>
              <a:rPr lang="en-GB" sz="2000" dirty="0">
                <a:latin typeface="Calibri" panose="020F0502020204030204" pitchFamily="34" charset="0"/>
                <a:cs typeface="Calibri" panose="020F0502020204030204" pitchFamily="34" charset="0"/>
              </a:rPr>
              <a:t>In inquisitorial system evidence is collected in the pre-trial process by independent prosecutor. Record of evidence already made and available to both prosecution and defence. Examining magistrate may prepare file of evidence</a:t>
            </a:r>
          </a:p>
          <a:p>
            <a:endParaRPr lang="en-GB" sz="2000" dirty="0">
              <a:latin typeface="Calibri" panose="020F0502020204030204" pitchFamily="34" charset="0"/>
              <a:cs typeface="Calibri" panose="020F0502020204030204" pitchFamily="34" charset="0"/>
            </a:endParaRPr>
          </a:p>
          <a:p>
            <a:r>
              <a:rPr lang="en-GB" sz="2000" dirty="0">
                <a:latin typeface="Calibri" panose="020F0502020204030204" pitchFamily="34" charset="0"/>
                <a:cs typeface="Calibri" panose="020F0502020204030204" pitchFamily="34" charset="0"/>
              </a:rPr>
              <a:t>Aim is to find the truth</a:t>
            </a:r>
          </a:p>
          <a:p>
            <a:endParaRPr lang="en-GB" sz="2000" dirty="0">
              <a:latin typeface="Calibri" panose="020F0502020204030204" pitchFamily="34" charset="0"/>
              <a:cs typeface="Calibri" panose="020F0502020204030204" pitchFamily="34" charset="0"/>
            </a:endParaRPr>
          </a:p>
          <a:p>
            <a:r>
              <a:rPr lang="en-GB" sz="2000" dirty="0">
                <a:latin typeface="Calibri" panose="020F0502020204030204" pitchFamily="34" charset="0"/>
                <a:cs typeface="Calibri" panose="020F0502020204030204" pitchFamily="34" charset="0"/>
              </a:rPr>
              <a:t>European model</a:t>
            </a:r>
          </a:p>
          <a:p>
            <a:endParaRPr lang="en-GB" sz="2000" dirty="0"/>
          </a:p>
        </p:txBody>
      </p:sp>
      <p:grpSp>
        <p:nvGrpSpPr>
          <p:cNvPr id="1040" name="Group 1032">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1034" name="Isosceles Triangle 103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Rectangle 1034">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037" name="Group 1036">
            <a:extLst>
              <a:ext uri="{FF2B5EF4-FFF2-40B4-BE49-F238E27FC236}">
                <a16:creationId xmlns:a16="http://schemas.microsoft.com/office/drawing/2014/main" id="{5995D10D-E9C9-47DB-AE7E-801FEF38F5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1038" name="Rectangle 1037">
              <a:extLst>
                <a:ext uri="{FF2B5EF4-FFF2-40B4-BE49-F238E27FC236}">
                  <a16:creationId xmlns:a16="http://schemas.microsoft.com/office/drawing/2014/main" id="{CC1A72C6-3DE4-4EC3-9AD5-9E0D40D8C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9" name="Isosceles Triangle 1038">
              <a:extLst>
                <a:ext uri="{FF2B5EF4-FFF2-40B4-BE49-F238E27FC236}">
                  <a16:creationId xmlns:a16="http://schemas.microsoft.com/office/drawing/2014/main" id="{0B0DA1F1-C391-4EDF-9FE0-23E86E137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914173009"/>
      </p:ext>
    </p:extLst>
  </p:cSld>
  <p:clrMapOvr>
    <a:overrideClrMapping bg1="lt1" tx1="dk1" bg2="lt2" tx2="dk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useBgFill="1">
        <p:nvSpPr>
          <p:cNvPr id="135" name="Rectangle 134">
            <a:extLst>
              <a:ext uri="{FF2B5EF4-FFF2-40B4-BE49-F238E27FC236}">
                <a16:creationId xmlns:a16="http://schemas.microsoft.com/office/drawing/2014/main" id="{72D05657-94EE-4B2D-BC1B-A1D0650636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7" name="Arc 136">
            <a:extLst>
              <a:ext uri="{FF2B5EF4-FFF2-40B4-BE49-F238E27FC236}">
                <a16:creationId xmlns:a16="http://schemas.microsoft.com/office/drawing/2014/main" id="{7586665A-47B3-4AEE-BC94-15D89FF70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65099" y="486184"/>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7" name="Title 6">
            <a:extLst>
              <a:ext uri="{FF2B5EF4-FFF2-40B4-BE49-F238E27FC236}">
                <a16:creationId xmlns:a16="http://schemas.microsoft.com/office/drawing/2014/main" id="{A4B036B7-99DD-6849-9D93-F29DFD96F433}"/>
              </a:ext>
            </a:extLst>
          </p:cNvPr>
          <p:cNvSpPr>
            <a:spLocks noGrp="1"/>
          </p:cNvSpPr>
          <p:nvPr>
            <p:ph type="title"/>
          </p:nvPr>
        </p:nvSpPr>
        <p:spPr>
          <a:xfrm>
            <a:off x="4184542" y="486184"/>
            <a:ext cx="7363990" cy="1325563"/>
          </a:xfrm>
        </p:spPr>
        <p:txBody>
          <a:bodyPr vert="horz" lIns="91440" tIns="45720" rIns="91440" bIns="45720" rtlCol="0">
            <a:normAutofit/>
          </a:bodyPr>
          <a:lstStyle/>
          <a:p>
            <a:r>
              <a:rPr lang="en-US" kern="1200">
                <a:latin typeface="+mj-lt"/>
                <a:ea typeface="+mj-ea"/>
                <a:cs typeface="+mj-cs"/>
              </a:rPr>
              <a:t>The CJS – Who’s involved?</a:t>
            </a:r>
          </a:p>
        </p:txBody>
      </p:sp>
      <p:pic>
        <p:nvPicPr>
          <p:cNvPr id="6146" name="Picture 2" descr="Criminal Justice Symbols - ClipArt Best">
            <a:extLst>
              <a:ext uri="{FF2B5EF4-FFF2-40B4-BE49-F238E27FC236}">
                <a16:creationId xmlns:a16="http://schemas.microsoft.com/office/drawing/2014/main" id="{436F416B-A30D-2048-A939-EFF8CF16A9C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609" r="3425"/>
          <a:stretch/>
        </p:blipFill>
        <p:spPr bwMode="auto">
          <a:xfrm>
            <a:off x="581526" y="258142"/>
            <a:ext cx="3118718" cy="3118718"/>
          </a:xfrm>
          <a:custGeom>
            <a:avLst/>
            <a:gdLst/>
            <a:ahLst/>
            <a:cxnLst/>
            <a:rect l="l" t="t" r="r" b="b"/>
            <a:pathLst>
              <a:path w="2683042" h="2683042">
                <a:moveTo>
                  <a:pt x="102278" y="0"/>
                </a:moveTo>
                <a:lnTo>
                  <a:pt x="2580764" y="0"/>
                </a:lnTo>
                <a:cubicBezTo>
                  <a:pt x="2637251" y="0"/>
                  <a:pt x="2683042" y="45791"/>
                  <a:pt x="2683042" y="102278"/>
                </a:cubicBezTo>
                <a:lnTo>
                  <a:pt x="2683042" y="2580764"/>
                </a:lnTo>
                <a:cubicBezTo>
                  <a:pt x="2683042" y="2637251"/>
                  <a:pt x="2637251" y="2683042"/>
                  <a:pt x="2580764" y="2683042"/>
                </a:cubicBezTo>
                <a:lnTo>
                  <a:pt x="102278" y="2683042"/>
                </a:lnTo>
                <a:cubicBezTo>
                  <a:pt x="45791" y="2683042"/>
                  <a:pt x="0" y="2637251"/>
                  <a:pt x="0" y="2580764"/>
                </a:cubicBezTo>
                <a:lnTo>
                  <a:pt x="0" y="102278"/>
                </a:lnTo>
                <a:cubicBezTo>
                  <a:pt x="0" y="45791"/>
                  <a:pt x="45791" y="0"/>
                  <a:pt x="102278" y="0"/>
                </a:cubicBezTo>
                <a:close/>
              </a:path>
            </a:pathLst>
          </a:custGeom>
          <a:noFill/>
          <a:extLst>
            <a:ext uri="{909E8E84-426E-40DD-AFC4-6F175D3DCCD1}">
              <a14:hiddenFill xmlns:a14="http://schemas.microsoft.com/office/drawing/2010/main">
                <a:solidFill>
                  <a:srgbClr val="FFFFFF"/>
                </a:solidFill>
              </a14:hiddenFill>
            </a:ext>
          </a:extLst>
        </p:spPr>
      </p:pic>
      <p:pic>
        <p:nvPicPr>
          <p:cNvPr id="6" name="Picture 2" descr="Why Businesses Must Help Fix the Criminal Justice System">
            <a:extLst>
              <a:ext uri="{FF2B5EF4-FFF2-40B4-BE49-F238E27FC236}">
                <a16:creationId xmlns:a16="http://schemas.microsoft.com/office/drawing/2014/main" id="{E805045E-444B-6A4C-B390-DF58C672904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0272" r="23182" b="-1"/>
          <a:stretch/>
        </p:blipFill>
        <p:spPr bwMode="auto">
          <a:xfrm>
            <a:off x="581526" y="3486449"/>
            <a:ext cx="3118718" cy="3118718"/>
          </a:xfrm>
          <a:custGeom>
            <a:avLst/>
            <a:gdLst/>
            <a:ahLst/>
            <a:cxnLst/>
            <a:rect l="l" t="t" r="r" b="b"/>
            <a:pathLst>
              <a:path w="2683042" h="2683042">
                <a:moveTo>
                  <a:pt x="102278" y="0"/>
                </a:moveTo>
                <a:lnTo>
                  <a:pt x="2580764" y="0"/>
                </a:lnTo>
                <a:cubicBezTo>
                  <a:pt x="2637251" y="0"/>
                  <a:pt x="2683042" y="45791"/>
                  <a:pt x="2683042" y="102278"/>
                </a:cubicBezTo>
                <a:lnTo>
                  <a:pt x="2683042" y="2580764"/>
                </a:lnTo>
                <a:cubicBezTo>
                  <a:pt x="2683042" y="2637251"/>
                  <a:pt x="2637251" y="2683042"/>
                  <a:pt x="2580764" y="2683042"/>
                </a:cubicBezTo>
                <a:lnTo>
                  <a:pt x="102278" y="2683042"/>
                </a:lnTo>
                <a:cubicBezTo>
                  <a:pt x="45791" y="2683042"/>
                  <a:pt x="0" y="2637251"/>
                  <a:pt x="0" y="2580764"/>
                </a:cubicBezTo>
                <a:lnTo>
                  <a:pt x="0" y="102278"/>
                </a:lnTo>
                <a:cubicBezTo>
                  <a:pt x="0" y="45791"/>
                  <a:pt x="45791" y="0"/>
                  <a:pt x="102278" y="0"/>
                </a:cubicBez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27300E9D-E3D2-2449-8079-31F7B5DDE10B}"/>
              </a:ext>
            </a:extLst>
          </p:cNvPr>
          <p:cNvSpPr>
            <a:spLocks noGrp="1"/>
          </p:cNvSpPr>
          <p:nvPr>
            <p:ph idx="1"/>
          </p:nvPr>
        </p:nvSpPr>
        <p:spPr>
          <a:xfrm>
            <a:off x="4184542" y="1946684"/>
            <a:ext cx="7363990" cy="4351338"/>
          </a:xfrm>
        </p:spPr>
        <p:txBody>
          <a:bodyPr vert="horz" lIns="91440" tIns="45720" rIns="91440" bIns="45720" rtlCol="0">
            <a:normAutofit lnSpcReduction="10000"/>
          </a:bodyPr>
          <a:lstStyle/>
          <a:p>
            <a:r>
              <a:rPr lang="en-US" sz="2600"/>
              <a:t>Crown Prosecution Service</a:t>
            </a:r>
          </a:p>
          <a:p>
            <a:r>
              <a:rPr lang="en-US" sz="2600"/>
              <a:t>Police</a:t>
            </a:r>
          </a:p>
          <a:p>
            <a:r>
              <a:rPr lang="en-US" sz="2600"/>
              <a:t>The Courts (HM Courts / Tribunals Service) </a:t>
            </a:r>
          </a:p>
          <a:p>
            <a:r>
              <a:rPr lang="en-US" sz="2600"/>
              <a:t>Attorney General</a:t>
            </a:r>
          </a:p>
          <a:p>
            <a:r>
              <a:rPr lang="en-US" sz="2600"/>
              <a:t>The Ministry of Justice </a:t>
            </a:r>
          </a:p>
          <a:p>
            <a:r>
              <a:rPr lang="en-US" sz="2600"/>
              <a:t>The Home Office  </a:t>
            </a:r>
          </a:p>
          <a:p>
            <a:r>
              <a:rPr lang="en-US" sz="2600"/>
              <a:t>Her Majesty's Prison and Probation Services </a:t>
            </a:r>
          </a:p>
          <a:p>
            <a:r>
              <a:rPr lang="en-US" sz="2600"/>
              <a:t>Her Majesty’s Crown Prosecution Service Inspectorate</a:t>
            </a:r>
          </a:p>
          <a:p>
            <a:r>
              <a:rPr lang="en-US" sz="2600"/>
              <a:t>Youth Justice  </a:t>
            </a:r>
          </a:p>
          <a:p>
            <a:endParaRPr lang="en-US" sz="2600"/>
          </a:p>
        </p:txBody>
      </p:sp>
    </p:spTree>
    <p:extLst>
      <p:ext uri="{BB962C8B-B14F-4D97-AF65-F5344CB8AC3E}">
        <p14:creationId xmlns:p14="http://schemas.microsoft.com/office/powerpoint/2010/main" val="28321356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036" name="Rectangle 1030">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D0F6F4-ABB1-A1BB-7400-2A0EDA2D7DBD}"/>
              </a:ext>
            </a:extLst>
          </p:cNvPr>
          <p:cNvSpPr>
            <a:spLocks noGrp="1"/>
          </p:cNvSpPr>
          <p:nvPr>
            <p:ph type="title"/>
          </p:nvPr>
        </p:nvSpPr>
        <p:spPr>
          <a:xfrm>
            <a:off x="643467" y="321734"/>
            <a:ext cx="10905066" cy="1135737"/>
          </a:xfrm>
        </p:spPr>
        <p:txBody>
          <a:bodyPr>
            <a:normAutofit/>
          </a:bodyPr>
          <a:lstStyle/>
          <a:p>
            <a:r>
              <a:rPr lang="en-GB" sz="3600" dirty="0"/>
              <a:t>Crown Prosecution Service</a:t>
            </a:r>
          </a:p>
        </p:txBody>
      </p:sp>
      <p:sp>
        <p:nvSpPr>
          <p:cNvPr id="3" name="Content Placeholder 2">
            <a:extLst>
              <a:ext uri="{FF2B5EF4-FFF2-40B4-BE49-F238E27FC236}">
                <a16:creationId xmlns:a16="http://schemas.microsoft.com/office/drawing/2014/main" id="{D4C71547-F76F-EA17-F1C7-157DD2F3AA5B}"/>
              </a:ext>
            </a:extLst>
          </p:cNvPr>
          <p:cNvSpPr>
            <a:spLocks noGrp="1"/>
          </p:cNvSpPr>
          <p:nvPr>
            <p:ph idx="1"/>
          </p:nvPr>
        </p:nvSpPr>
        <p:spPr>
          <a:xfrm>
            <a:off x="1124262" y="1457471"/>
            <a:ext cx="9819695" cy="4719492"/>
          </a:xfrm>
        </p:spPr>
        <p:txBody>
          <a:bodyPr>
            <a:normAutofit/>
          </a:bodyPr>
          <a:lstStyle/>
          <a:p>
            <a:r>
              <a:rPr lang="en-GB" sz="2400" dirty="0">
                <a:latin typeface="Calibri" panose="020F0502020204030204" pitchFamily="34" charset="0"/>
                <a:cs typeface="Calibri" panose="020F0502020204030204" pitchFamily="34" charset="0"/>
                <a:hlinkClick r:id="rId2"/>
              </a:rPr>
              <a:t>http://www.cps.gov.uk</a:t>
            </a:r>
            <a:endParaRPr lang="en-GB" sz="2400" dirty="0">
              <a:latin typeface="Calibri" panose="020F0502020204030204" pitchFamily="34" charset="0"/>
              <a:cs typeface="Calibri" panose="020F0502020204030204" pitchFamily="34" charset="0"/>
            </a:endParaRPr>
          </a:p>
          <a:p>
            <a:r>
              <a:rPr lang="en-GB" sz="2400" dirty="0"/>
              <a:t>Police were responsible for prosecutions</a:t>
            </a:r>
          </a:p>
          <a:p>
            <a:r>
              <a:rPr lang="en-GB" sz="2400" dirty="0">
                <a:latin typeface="Calibri" panose="020F0502020204030204" pitchFamily="34" charset="0"/>
                <a:cs typeface="Calibri" panose="020F0502020204030204" pitchFamily="34" charset="0"/>
              </a:rPr>
              <a:t>Philips Commission proposed independent prosecution service (1981, para. 7.3)</a:t>
            </a:r>
          </a:p>
          <a:p>
            <a:r>
              <a:rPr lang="en-GB" sz="2400" dirty="0"/>
              <a:t>1985 Prosecution of Offences Act</a:t>
            </a:r>
          </a:p>
          <a:p>
            <a:r>
              <a:rPr lang="en-GB" sz="2400" dirty="0"/>
              <a:t>1986 CPS became operational</a:t>
            </a:r>
          </a:p>
          <a:p>
            <a:r>
              <a:rPr lang="en-GB" sz="2400" dirty="0">
                <a:latin typeface="Calibri" panose="020F0502020204030204" pitchFamily="34" charset="0"/>
                <a:cs typeface="Calibri" panose="020F0502020204030204" pitchFamily="34" charset="0"/>
              </a:rPr>
              <a:t>Criminal Justice Act 2003 placed decision to prosecute suspects on CPS - The CPS determines the precise charge to bring against an alleged offender</a:t>
            </a:r>
          </a:p>
          <a:p>
            <a:r>
              <a:rPr lang="en-GB" sz="2400" dirty="0">
                <a:latin typeface="Calibri" panose="020F0502020204030204" pitchFamily="34" charset="0"/>
                <a:cs typeface="Calibri" panose="020F0502020204030204" pitchFamily="34" charset="0"/>
              </a:rPr>
              <a:t>CPS prosecutes on behalf of the state</a:t>
            </a:r>
          </a:p>
          <a:p>
            <a:r>
              <a:rPr lang="en-GB" sz="2400" dirty="0">
                <a:latin typeface="Calibri" panose="020F0502020204030204" pitchFamily="34" charset="0"/>
                <a:cs typeface="Calibri" panose="020F0502020204030204" pitchFamily="34" charset="0"/>
              </a:rPr>
              <a:t>Prosecutors based in police stations to advise police and make charging decisions</a:t>
            </a:r>
          </a:p>
          <a:p>
            <a:endParaRPr lang="en-GB" sz="2000" dirty="0"/>
          </a:p>
        </p:txBody>
      </p:sp>
      <p:grpSp>
        <p:nvGrpSpPr>
          <p:cNvPr id="1040" name="Group 1032">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1034" name="Isosceles Triangle 103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Rectangle 1034">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037" name="Group 1036">
            <a:extLst>
              <a:ext uri="{FF2B5EF4-FFF2-40B4-BE49-F238E27FC236}">
                <a16:creationId xmlns:a16="http://schemas.microsoft.com/office/drawing/2014/main" id="{5995D10D-E9C9-47DB-AE7E-801FEF38F5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1038" name="Rectangle 1037">
              <a:extLst>
                <a:ext uri="{FF2B5EF4-FFF2-40B4-BE49-F238E27FC236}">
                  <a16:creationId xmlns:a16="http://schemas.microsoft.com/office/drawing/2014/main" id="{CC1A72C6-3DE4-4EC3-9AD5-9E0D40D8C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9" name="Isosceles Triangle 1038">
              <a:extLst>
                <a:ext uri="{FF2B5EF4-FFF2-40B4-BE49-F238E27FC236}">
                  <a16:creationId xmlns:a16="http://schemas.microsoft.com/office/drawing/2014/main" id="{0B0DA1F1-C391-4EDF-9FE0-23E86E137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6" name="Picture 5" descr="A sign on the side of a building&#10;&#10;Description automatically generated">
            <a:extLst>
              <a:ext uri="{FF2B5EF4-FFF2-40B4-BE49-F238E27FC236}">
                <a16:creationId xmlns:a16="http://schemas.microsoft.com/office/drawing/2014/main" id="{18649E7E-538C-4489-97BE-38C02FC0FEE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77086" y="115166"/>
            <a:ext cx="3247571" cy="1704975"/>
          </a:xfrm>
          <a:prstGeom prst="rect">
            <a:avLst/>
          </a:prstGeom>
        </p:spPr>
      </p:pic>
    </p:spTree>
    <p:extLst>
      <p:ext uri="{BB962C8B-B14F-4D97-AF65-F5344CB8AC3E}">
        <p14:creationId xmlns:p14="http://schemas.microsoft.com/office/powerpoint/2010/main" val="618816446"/>
      </p:ext>
    </p:extLst>
  </p:cSld>
  <p:clrMapOvr>
    <a:overrideClrMapping bg1="lt1" tx1="dk1" bg2="lt2" tx2="dk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56C20283-73E0-40EC-8AD8-057F581F64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28">
            <a:extLst>
              <a:ext uri="{FF2B5EF4-FFF2-40B4-BE49-F238E27FC236}">
                <a16:creationId xmlns:a16="http://schemas.microsoft.com/office/drawing/2014/main" id="{3FCC729B-E528-40C3-82D3-BA4375575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960120" y="0"/>
            <a:ext cx="11218661" cy="6858000"/>
          </a:xfrm>
          <a:custGeom>
            <a:avLst/>
            <a:gdLst>
              <a:gd name="connsiteX0" fmla="*/ 0 w 11218661"/>
              <a:gd name="connsiteY0" fmla="*/ 0 h 6858000"/>
              <a:gd name="connsiteX1" fmla="*/ 8042507 w 11218661"/>
              <a:gd name="connsiteY1" fmla="*/ 0 h 6858000"/>
              <a:gd name="connsiteX2" fmla="*/ 11218661 w 11218661"/>
              <a:gd name="connsiteY2" fmla="*/ 6858000 h 6858000"/>
              <a:gd name="connsiteX3" fmla="*/ 0 w 1121866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218661" h="6858000">
                <a:moveTo>
                  <a:pt x="0" y="0"/>
                </a:moveTo>
                <a:lnTo>
                  <a:pt x="8042507" y="0"/>
                </a:lnTo>
                <a:lnTo>
                  <a:pt x="11218661" y="6858000"/>
                </a:lnTo>
                <a:lnTo>
                  <a:pt x="0" y="685800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26">
            <a:extLst>
              <a:ext uri="{FF2B5EF4-FFF2-40B4-BE49-F238E27FC236}">
                <a16:creationId xmlns:a16="http://schemas.microsoft.com/office/drawing/2014/main" id="{58F1FB8D-1842-4A04-998D-6CF047AB27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420248" y="0"/>
            <a:ext cx="10771752" cy="6858000"/>
          </a:xfrm>
          <a:custGeom>
            <a:avLst/>
            <a:gdLst>
              <a:gd name="connsiteX0" fmla="*/ 0 w 10771752"/>
              <a:gd name="connsiteY0" fmla="*/ 0 h 6858000"/>
              <a:gd name="connsiteX1" fmla="*/ 7595598 w 10771752"/>
              <a:gd name="connsiteY1" fmla="*/ 0 h 6858000"/>
              <a:gd name="connsiteX2" fmla="*/ 10771752 w 10771752"/>
              <a:gd name="connsiteY2" fmla="*/ 6858000 h 6858000"/>
              <a:gd name="connsiteX3" fmla="*/ 0 w 1077175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0771752" h="6858000">
                <a:moveTo>
                  <a:pt x="0" y="0"/>
                </a:moveTo>
                <a:lnTo>
                  <a:pt x="7595598" y="0"/>
                </a:lnTo>
                <a:lnTo>
                  <a:pt x="10771752" y="6858000"/>
                </a:lnTo>
                <a:lnTo>
                  <a:pt x="0" y="685800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E3FC5ED-DF59-7445-8315-68164E812D9E}"/>
              </a:ext>
            </a:extLst>
          </p:cNvPr>
          <p:cNvSpPr>
            <a:spLocks noGrp="1"/>
          </p:cNvSpPr>
          <p:nvPr>
            <p:ph type="title"/>
          </p:nvPr>
        </p:nvSpPr>
        <p:spPr>
          <a:xfrm>
            <a:off x="4479484" y="-46949"/>
            <a:ext cx="7164493" cy="1325563"/>
          </a:xfrm>
        </p:spPr>
        <p:txBody>
          <a:bodyPr>
            <a:normAutofit/>
          </a:bodyPr>
          <a:lstStyle/>
          <a:p>
            <a:r>
              <a:rPr lang="en-GB"/>
              <a:t>The Crown Prosecution Service </a:t>
            </a:r>
          </a:p>
        </p:txBody>
      </p:sp>
      <p:pic>
        <p:nvPicPr>
          <p:cNvPr id="4" name="Picture 2" descr="CPS (@CPSUK) | Twitter">
            <a:extLst>
              <a:ext uri="{FF2B5EF4-FFF2-40B4-BE49-F238E27FC236}">
                <a16:creationId xmlns:a16="http://schemas.microsoft.com/office/drawing/2014/main" id="{953C03EB-8184-4848-B0EC-32639266F23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83339" y="3108646"/>
            <a:ext cx="3425957" cy="3425957"/>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10" name="TextBox 7">
            <a:extLst>
              <a:ext uri="{FF2B5EF4-FFF2-40B4-BE49-F238E27FC236}">
                <a16:creationId xmlns:a16="http://schemas.microsoft.com/office/drawing/2014/main" id="{A07866AB-35BE-4BBA-A1AD-25E8A10EBEE6}"/>
              </a:ext>
            </a:extLst>
          </p:cNvPr>
          <p:cNvGraphicFramePr/>
          <p:nvPr>
            <p:extLst>
              <p:ext uri="{D42A27DB-BD31-4B8C-83A1-F6EECF244321}">
                <p14:modId xmlns:p14="http://schemas.microsoft.com/office/powerpoint/2010/main" val="3819041246"/>
              </p:ext>
            </p:extLst>
          </p:nvPr>
        </p:nvGraphicFramePr>
        <p:xfrm>
          <a:off x="4114801" y="1371601"/>
          <a:ext cx="7893860" cy="48053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07646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036" name="Rectangle 1030">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D0F6F4-ABB1-A1BB-7400-2A0EDA2D7DBD}"/>
              </a:ext>
            </a:extLst>
          </p:cNvPr>
          <p:cNvSpPr>
            <a:spLocks noGrp="1"/>
          </p:cNvSpPr>
          <p:nvPr>
            <p:ph type="title"/>
          </p:nvPr>
        </p:nvSpPr>
        <p:spPr>
          <a:xfrm>
            <a:off x="643467" y="321734"/>
            <a:ext cx="8905267" cy="831513"/>
          </a:xfrm>
        </p:spPr>
        <p:txBody>
          <a:bodyPr>
            <a:normAutofit/>
          </a:bodyPr>
          <a:lstStyle/>
          <a:p>
            <a:r>
              <a:rPr lang="en-GB" sz="3600" dirty="0"/>
              <a:t>CPS,  Jimmy Savel &amp; Kier Starmer </a:t>
            </a:r>
          </a:p>
        </p:txBody>
      </p:sp>
      <p:sp>
        <p:nvSpPr>
          <p:cNvPr id="3" name="Content Placeholder 2">
            <a:extLst>
              <a:ext uri="{FF2B5EF4-FFF2-40B4-BE49-F238E27FC236}">
                <a16:creationId xmlns:a16="http://schemas.microsoft.com/office/drawing/2014/main" id="{D4C71547-F76F-EA17-F1C7-157DD2F3AA5B}"/>
              </a:ext>
            </a:extLst>
          </p:cNvPr>
          <p:cNvSpPr>
            <a:spLocks noGrp="1"/>
          </p:cNvSpPr>
          <p:nvPr>
            <p:ph idx="1"/>
          </p:nvPr>
        </p:nvSpPr>
        <p:spPr>
          <a:xfrm>
            <a:off x="1694761" y="1457471"/>
            <a:ext cx="9249196" cy="4719492"/>
          </a:xfrm>
        </p:spPr>
        <p:txBody>
          <a:bodyPr>
            <a:normAutofit/>
          </a:bodyPr>
          <a:lstStyle/>
          <a:p>
            <a:r>
              <a:rPr lang="en-US" sz="2000" dirty="0"/>
              <a:t>Starmer was head of CPS</a:t>
            </a:r>
            <a:endParaRPr lang="en-US" sz="2000" dirty="0">
              <a:cs typeface="Calibri"/>
            </a:endParaRPr>
          </a:p>
          <a:p>
            <a:r>
              <a:rPr lang="en-US" sz="2000" dirty="0"/>
              <a:t>Savel – TV personality, fund raiser &amp; Abuser.</a:t>
            </a:r>
          </a:p>
          <a:p>
            <a:r>
              <a:rPr lang="en-US" sz="2000" dirty="0"/>
              <a:t>2012 statements given to police about the extend of Savel’s sexual abuse on various victims</a:t>
            </a:r>
          </a:p>
          <a:p>
            <a:r>
              <a:rPr lang="en-US" sz="2000" dirty="0"/>
              <a:t>14 police forces, 400 statements 300 victims</a:t>
            </a:r>
          </a:p>
          <a:p>
            <a:r>
              <a:rPr lang="en-US" sz="2000" dirty="0">
                <a:latin typeface="Calibri Light"/>
                <a:cs typeface="Calibri Light"/>
              </a:rPr>
              <a:t>CPS decision not to </a:t>
            </a:r>
            <a:r>
              <a:rPr lang="en-GB" sz="2000" b="0" i="0" dirty="0">
                <a:effectLst/>
                <a:latin typeface="Calibri Light"/>
                <a:cs typeface="Calibri Light"/>
              </a:rPr>
              <a:t>prosecute Savile was made on the grounds of “insufficient evidence”</a:t>
            </a:r>
          </a:p>
          <a:p>
            <a:r>
              <a:rPr lang="en-GB" sz="2000" b="0" i="0" dirty="0">
                <a:effectLst/>
                <a:latin typeface="Calibri Light"/>
                <a:cs typeface="Calibri Light"/>
              </a:rPr>
              <a:t> investigation criticised the actions of both the CPS and the police</a:t>
            </a:r>
          </a:p>
          <a:p>
            <a:endParaRPr lang="en-GB" sz="2000" dirty="0"/>
          </a:p>
        </p:txBody>
      </p:sp>
      <p:grpSp>
        <p:nvGrpSpPr>
          <p:cNvPr id="1040" name="Group 1032">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1034" name="Isosceles Triangle 103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Rectangle 1034">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037" name="Group 1036">
            <a:extLst>
              <a:ext uri="{FF2B5EF4-FFF2-40B4-BE49-F238E27FC236}">
                <a16:creationId xmlns:a16="http://schemas.microsoft.com/office/drawing/2014/main" id="{5995D10D-E9C9-47DB-AE7E-801FEF38F5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1038" name="Rectangle 1037">
              <a:extLst>
                <a:ext uri="{FF2B5EF4-FFF2-40B4-BE49-F238E27FC236}">
                  <a16:creationId xmlns:a16="http://schemas.microsoft.com/office/drawing/2014/main" id="{CC1A72C6-3DE4-4EC3-9AD5-9E0D40D8C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9" name="Isosceles Triangle 1038">
              <a:extLst>
                <a:ext uri="{FF2B5EF4-FFF2-40B4-BE49-F238E27FC236}">
                  <a16:creationId xmlns:a16="http://schemas.microsoft.com/office/drawing/2014/main" id="{0B0DA1F1-C391-4EDF-9FE0-23E86E137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2050" name="Picture 2" descr="What has Sir Keir Starmer done? And what is Beergate? - LBC">
            <a:extLst>
              <a:ext uri="{FF2B5EF4-FFF2-40B4-BE49-F238E27FC236}">
                <a16:creationId xmlns:a16="http://schemas.microsoft.com/office/drawing/2014/main" id="{018C70C0-6F13-247D-0DAD-4D77087D52D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4876" r="18372" b="-4"/>
          <a:stretch/>
        </p:blipFill>
        <p:spPr bwMode="auto">
          <a:xfrm>
            <a:off x="9314752" y="3907916"/>
            <a:ext cx="2680499" cy="2680499"/>
          </a:xfrm>
          <a:custGeom>
            <a:avLst/>
            <a:gdLst/>
            <a:ahLst/>
            <a:cxnLst/>
            <a:rect l="l" t="t" r="r" b="b"/>
            <a:pathLst>
              <a:path w="2880360" h="2880360">
                <a:moveTo>
                  <a:pt x="1440180" y="0"/>
                </a:moveTo>
                <a:cubicBezTo>
                  <a:pt x="2235569" y="0"/>
                  <a:pt x="2880360" y="644791"/>
                  <a:pt x="2880360" y="1440180"/>
                </a:cubicBezTo>
                <a:cubicBezTo>
                  <a:pt x="2880360" y="2235569"/>
                  <a:pt x="2235569" y="2880360"/>
                  <a:pt x="1440180" y="2880360"/>
                </a:cubicBezTo>
                <a:cubicBezTo>
                  <a:pt x="644791" y="2880360"/>
                  <a:pt x="0" y="2235569"/>
                  <a:pt x="0" y="1440180"/>
                </a:cubicBezTo>
                <a:cubicBezTo>
                  <a:pt x="0" y="644791"/>
                  <a:pt x="644791" y="0"/>
                  <a:pt x="1440180" y="0"/>
                </a:cubicBezTo>
                <a:close/>
              </a:path>
            </a:pathLst>
          </a:custGeom>
          <a:noFill/>
          <a:extLst>
            <a:ext uri="{909E8E84-426E-40DD-AFC4-6F175D3DCCD1}">
              <a14:hiddenFill xmlns:a14="http://schemas.microsoft.com/office/drawing/2010/main">
                <a:solidFill>
                  <a:srgbClr val="FFFFFF"/>
                </a:solidFill>
              </a14:hiddenFill>
            </a:ext>
          </a:extLst>
        </p:spPr>
      </p:pic>
      <p:pic>
        <p:nvPicPr>
          <p:cNvPr id="2052" name="Picture 4" descr="Jimmy Savile: The People Who Knew review – devastating and damning |  Television | The Guardian">
            <a:extLst>
              <a:ext uri="{FF2B5EF4-FFF2-40B4-BE49-F238E27FC236}">
                <a16:creationId xmlns:a16="http://schemas.microsoft.com/office/drawing/2014/main" id="{2A3A3FFB-5D5A-824A-B042-EFAC6ACE088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4257" r="-2" b="10477"/>
          <a:stretch/>
        </p:blipFill>
        <p:spPr bwMode="auto">
          <a:xfrm>
            <a:off x="284322" y="4324128"/>
            <a:ext cx="2334755" cy="1990725"/>
          </a:xfrm>
          <a:custGeom>
            <a:avLst/>
            <a:gdLst/>
            <a:ahLst/>
            <a:cxnLst/>
            <a:rect l="l" t="t" r="r" b="b"/>
            <a:pathLst>
              <a:path w="3967973" h="3383280">
                <a:moveTo>
                  <a:pt x="0" y="0"/>
                </a:moveTo>
                <a:lnTo>
                  <a:pt x="3605273" y="0"/>
                </a:lnTo>
                <a:lnTo>
                  <a:pt x="3704836" y="163887"/>
                </a:lnTo>
                <a:cubicBezTo>
                  <a:pt x="3872651" y="472804"/>
                  <a:pt x="3967973" y="826817"/>
                  <a:pt x="3967973" y="1203093"/>
                </a:cubicBezTo>
                <a:cubicBezTo>
                  <a:pt x="3967973" y="2407177"/>
                  <a:pt x="2991870" y="3383280"/>
                  <a:pt x="1787786" y="3383280"/>
                </a:cubicBezTo>
                <a:cubicBezTo>
                  <a:pt x="1110489" y="3383280"/>
                  <a:pt x="505326" y="3074435"/>
                  <a:pt x="105448" y="2589894"/>
                </a:cubicBezTo>
                <a:lnTo>
                  <a:pt x="0" y="2448881"/>
                </a:lnTo>
                <a:close/>
              </a:path>
            </a:pathLst>
          </a:cu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7CCDA6F7-CF5D-CEF2-81B1-94FC6D55B387}"/>
              </a:ext>
            </a:extLst>
          </p:cNvPr>
          <p:cNvPicPr>
            <a:picLocks noChangeAspect="1"/>
          </p:cNvPicPr>
          <p:nvPr/>
        </p:nvPicPr>
        <p:blipFill rotWithShape="1">
          <a:blip r:embed="rId4"/>
          <a:srcRect l="44038" r="28293" b="-2"/>
          <a:stretch/>
        </p:blipFill>
        <p:spPr>
          <a:xfrm>
            <a:off x="9773587" y="18912"/>
            <a:ext cx="2455646" cy="2218787"/>
          </a:xfrm>
          <a:custGeom>
            <a:avLst/>
            <a:gdLst/>
            <a:ahLst/>
            <a:cxnLst/>
            <a:rect l="l" t="t" r="r" b="b"/>
            <a:pathLst>
              <a:path w="3155071" h="2850749">
                <a:moveTo>
                  <a:pt x="1358746" y="0"/>
                </a:moveTo>
                <a:cubicBezTo>
                  <a:pt x="2350829" y="0"/>
                  <a:pt x="3155071" y="804242"/>
                  <a:pt x="3155071" y="1796325"/>
                </a:cubicBezTo>
                <a:cubicBezTo>
                  <a:pt x="3155071" y="2168356"/>
                  <a:pt x="3041975" y="2513972"/>
                  <a:pt x="2848287" y="2800668"/>
                </a:cubicBezTo>
                <a:lnTo>
                  <a:pt x="2810837" y="2850749"/>
                </a:lnTo>
                <a:lnTo>
                  <a:pt x="0" y="2850749"/>
                </a:lnTo>
                <a:lnTo>
                  <a:pt x="0" y="623564"/>
                </a:lnTo>
                <a:lnTo>
                  <a:pt x="88552" y="526132"/>
                </a:lnTo>
                <a:cubicBezTo>
                  <a:pt x="413623" y="201061"/>
                  <a:pt x="862705" y="0"/>
                  <a:pt x="1358746" y="0"/>
                </a:cubicBezTo>
                <a:close/>
              </a:path>
            </a:pathLst>
          </a:custGeom>
        </p:spPr>
      </p:pic>
    </p:spTree>
    <p:extLst>
      <p:ext uri="{BB962C8B-B14F-4D97-AF65-F5344CB8AC3E}">
        <p14:creationId xmlns:p14="http://schemas.microsoft.com/office/powerpoint/2010/main" val="2148823619"/>
      </p:ext>
    </p:extLst>
  </p:cSld>
  <p:clrMapOvr>
    <a:overrideClrMapping bg1="lt1" tx1="dk1" bg2="lt2" tx2="dk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036" name="Rectangle 1030">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D0F6F4-ABB1-A1BB-7400-2A0EDA2D7DBD}"/>
              </a:ext>
            </a:extLst>
          </p:cNvPr>
          <p:cNvSpPr>
            <a:spLocks noGrp="1"/>
          </p:cNvSpPr>
          <p:nvPr>
            <p:ph type="title"/>
          </p:nvPr>
        </p:nvSpPr>
        <p:spPr>
          <a:xfrm>
            <a:off x="643467" y="321734"/>
            <a:ext cx="10905066" cy="1135737"/>
          </a:xfrm>
        </p:spPr>
        <p:txBody>
          <a:bodyPr>
            <a:normAutofit/>
          </a:bodyPr>
          <a:lstStyle/>
          <a:p>
            <a:r>
              <a:rPr lang="en-GB" sz="3600" dirty="0">
                <a:latin typeface="Calibri" panose="020F0502020204030204" pitchFamily="34" charset="0"/>
                <a:cs typeface="Calibri" panose="020F0502020204030204" pitchFamily="34" charset="0"/>
              </a:rPr>
              <a:t>Code for Crown Prosecutors: Decision to charge</a:t>
            </a:r>
            <a:endParaRPr lang="en-GB" sz="3600" dirty="0"/>
          </a:p>
        </p:txBody>
      </p:sp>
      <p:sp>
        <p:nvSpPr>
          <p:cNvPr id="3" name="Content Placeholder 2">
            <a:extLst>
              <a:ext uri="{FF2B5EF4-FFF2-40B4-BE49-F238E27FC236}">
                <a16:creationId xmlns:a16="http://schemas.microsoft.com/office/drawing/2014/main" id="{D4C71547-F76F-EA17-F1C7-157DD2F3AA5B}"/>
              </a:ext>
            </a:extLst>
          </p:cNvPr>
          <p:cNvSpPr>
            <a:spLocks noGrp="1"/>
          </p:cNvSpPr>
          <p:nvPr>
            <p:ph idx="1"/>
          </p:nvPr>
        </p:nvSpPr>
        <p:spPr>
          <a:xfrm>
            <a:off x="1694761" y="1457471"/>
            <a:ext cx="9249196" cy="4719492"/>
          </a:xfrm>
        </p:spPr>
        <p:txBody>
          <a:bodyPr>
            <a:normAutofit/>
          </a:bodyPr>
          <a:lstStyle/>
          <a:p>
            <a:r>
              <a:rPr lang="en-GB" sz="2400" dirty="0">
                <a:latin typeface="Calibri" panose="020F0502020204030204" pitchFamily="34" charset="0"/>
                <a:cs typeface="Calibri" panose="020F0502020204030204" pitchFamily="34" charset="0"/>
              </a:rPr>
              <a:t>The CPS code has guidelines to assist decision making</a:t>
            </a:r>
          </a:p>
          <a:p>
            <a:r>
              <a:rPr lang="en-GB" sz="2400" dirty="0">
                <a:latin typeface="Calibri" panose="020F0502020204030204" pitchFamily="34" charset="0"/>
                <a:cs typeface="Calibri" panose="020F0502020204030204" pitchFamily="34" charset="0"/>
              </a:rPr>
              <a:t>Decision to charge needs to meet criteria of the Full Code Test:</a:t>
            </a:r>
          </a:p>
          <a:p>
            <a:r>
              <a:rPr lang="en-GB" sz="2400" b="1" dirty="0">
                <a:latin typeface="Calibri" panose="020F0502020204030204" pitchFamily="34" charset="0"/>
                <a:cs typeface="Calibri" panose="020F0502020204030204" pitchFamily="34" charset="0"/>
              </a:rPr>
              <a:t>Evidential stage/test</a:t>
            </a:r>
          </a:p>
          <a:p>
            <a:r>
              <a:rPr lang="en-GB" sz="2400" b="1" dirty="0">
                <a:latin typeface="Calibri"/>
                <a:cs typeface="Calibri"/>
              </a:rPr>
              <a:t>Public interest stage/test</a:t>
            </a:r>
          </a:p>
          <a:p>
            <a:r>
              <a:rPr lang="en-GB" sz="2400" dirty="0">
                <a:latin typeface="Calibri"/>
                <a:cs typeface="Calibri"/>
              </a:rPr>
              <a:t>Prosecutors</a:t>
            </a:r>
            <a:r>
              <a:rPr lang="en-GB" sz="2400" b="1" dirty="0">
                <a:latin typeface="Calibri"/>
                <a:cs typeface="Calibri"/>
              </a:rPr>
              <a:t> only </a:t>
            </a:r>
            <a:r>
              <a:rPr lang="en-GB" sz="2400" dirty="0">
                <a:latin typeface="Calibri"/>
                <a:cs typeface="Calibri"/>
              </a:rPr>
              <a:t>start or continue prosecution when case meets both stages of test (but subject to </a:t>
            </a:r>
            <a:r>
              <a:rPr lang="en-GB" sz="2400" b="1" dirty="0">
                <a:latin typeface="Calibri"/>
                <a:cs typeface="Calibri"/>
              </a:rPr>
              <a:t>Threshold Test</a:t>
            </a:r>
            <a:r>
              <a:rPr lang="en-GB" sz="2400" dirty="0">
                <a:latin typeface="Calibri"/>
                <a:cs typeface="Calibri"/>
              </a:rPr>
              <a:t>)</a:t>
            </a:r>
          </a:p>
          <a:p>
            <a:endParaRPr lang="en-GB" sz="2000" dirty="0"/>
          </a:p>
        </p:txBody>
      </p:sp>
      <p:grpSp>
        <p:nvGrpSpPr>
          <p:cNvPr id="1040" name="Group 1032">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1034" name="Isosceles Triangle 103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Rectangle 1034">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037" name="Group 1036">
            <a:extLst>
              <a:ext uri="{FF2B5EF4-FFF2-40B4-BE49-F238E27FC236}">
                <a16:creationId xmlns:a16="http://schemas.microsoft.com/office/drawing/2014/main" id="{5995D10D-E9C9-47DB-AE7E-801FEF38F5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1038" name="Rectangle 1037">
              <a:extLst>
                <a:ext uri="{FF2B5EF4-FFF2-40B4-BE49-F238E27FC236}">
                  <a16:creationId xmlns:a16="http://schemas.microsoft.com/office/drawing/2014/main" id="{CC1A72C6-3DE4-4EC3-9AD5-9E0D40D8C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9" name="Isosceles Triangle 1038">
              <a:extLst>
                <a:ext uri="{FF2B5EF4-FFF2-40B4-BE49-F238E27FC236}">
                  <a16:creationId xmlns:a16="http://schemas.microsoft.com/office/drawing/2014/main" id="{0B0DA1F1-C391-4EDF-9FE0-23E86E137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654243239"/>
      </p:ext>
    </p:extLst>
  </p:cSld>
  <p:clrMapOvr>
    <a:overrideClrMapping bg1="lt1" tx1="dk1" bg2="lt2" tx2="dk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45" name="Rectangle 1044">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a:extLst>
              <a:ext uri="{FF2B5EF4-FFF2-40B4-BE49-F238E27FC236}">
                <a16:creationId xmlns:a16="http://schemas.microsoft.com/office/drawing/2014/main" id="{D2D0F6F4-ABB1-A1BB-7400-2A0EDA2D7DBD}"/>
              </a:ext>
            </a:extLst>
          </p:cNvPr>
          <p:cNvSpPr>
            <a:spLocks noGrp="1"/>
          </p:cNvSpPr>
          <p:nvPr>
            <p:ph type="title"/>
          </p:nvPr>
        </p:nvSpPr>
        <p:spPr>
          <a:xfrm>
            <a:off x="1295400" y="669925"/>
            <a:ext cx="4800600" cy="1325563"/>
          </a:xfrm>
        </p:spPr>
        <p:txBody>
          <a:bodyPr anchor="b">
            <a:normAutofit/>
          </a:bodyPr>
          <a:lstStyle/>
          <a:p>
            <a:r>
              <a:rPr lang="en-GB">
                <a:solidFill>
                  <a:schemeClr val="bg1"/>
                </a:solidFill>
                <a:latin typeface="Calibri" panose="020F0502020204030204" pitchFamily="34" charset="0"/>
                <a:cs typeface="Calibri" panose="020F0502020204030204" pitchFamily="34" charset="0"/>
              </a:rPr>
              <a:t>Evidential stage</a:t>
            </a:r>
            <a:endParaRPr lang="en-GB">
              <a:solidFill>
                <a:schemeClr val="bg1"/>
              </a:solidFill>
            </a:endParaRPr>
          </a:p>
        </p:txBody>
      </p:sp>
      <p:cxnSp>
        <p:nvCxnSpPr>
          <p:cNvPr id="1047" name="Straight Connector 1046">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 y="2026340"/>
            <a:ext cx="609599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4C71547-F76F-EA17-F1C7-157DD2F3AA5B}"/>
              </a:ext>
            </a:extLst>
          </p:cNvPr>
          <p:cNvSpPr>
            <a:spLocks noGrp="1"/>
          </p:cNvSpPr>
          <p:nvPr>
            <p:ph idx="1"/>
          </p:nvPr>
        </p:nvSpPr>
        <p:spPr>
          <a:xfrm>
            <a:off x="1295400" y="2288833"/>
            <a:ext cx="4800600" cy="3711571"/>
          </a:xfrm>
        </p:spPr>
        <p:txBody>
          <a:bodyPr>
            <a:normAutofit/>
          </a:bodyPr>
          <a:lstStyle/>
          <a:p>
            <a:r>
              <a:rPr lang="en-GB" sz="2000">
                <a:solidFill>
                  <a:schemeClr val="bg1"/>
                </a:solidFill>
                <a:latin typeface="Calibri" panose="020F0502020204030204" pitchFamily="34" charset="0"/>
                <a:cs typeface="Calibri" panose="020F0502020204030204" pitchFamily="34" charset="0"/>
              </a:rPr>
              <a:t>Prosecutors must be satisfied that there is sufficient evidence for a realistic prospect of conviction:</a:t>
            </a:r>
          </a:p>
          <a:p>
            <a:r>
              <a:rPr lang="en-GB" sz="2000">
                <a:solidFill>
                  <a:schemeClr val="bg1"/>
                </a:solidFill>
                <a:latin typeface="Calibri" panose="020F0502020204030204" pitchFamily="34" charset="0"/>
                <a:cs typeface="Calibri" panose="020F0502020204030204" pitchFamily="34" charset="0"/>
              </a:rPr>
              <a:t>Objective assessment of evidence</a:t>
            </a:r>
          </a:p>
          <a:p>
            <a:r>
              <a:rPr lang="en-GB" sz="2000">
                <a:solidFill>
                  <a:schemeClr val="bg1"/>
                </a:solidFill>
                <a:latin typeface="Calibri" panose="020F0502020204030204" pitchFamily="34" charset="0"/>
                <a:cs typeface="Calibri" panose="020F0502020204030204" pitchFamily="34" charset="0"/>
              </a:rPr>
              <a:t>Likelihood that jury, magistrates, or judge likely to convict defendant.</a:t>
            </a:r>
          </a:p>
          <a:p>
            <a:r>
              <a:rPr lang="en-GB" sz="2000">
                <a:solidFill>
                  <a:schemeClr val="bg1"/>
                </a:solidFill>
                <a:latin typeface="Calibri" panose="020F0502020204030204" pitchFamily="34" charset="0"/>
                <a:cs typeface="Calibri" panose="020F0502020204030204" pitchFamily="34" charset="0"/>
              </a:rPr>
              <a:t>Can the evidence be used in court?</a:t>
            </a:r>
          </a:p>
          <a:p>
            <a:r>
              <a:rPr lang="en-GB" sz="2000">
                <a:solidFill>
                  <a:schemeClr val="bg1"/>
                </a:solidFill>
                <a:latin typeface="Calibri" panose="020F0502020204030204" pitchFamily="34" charset="0"/>
                <a:cs typeface="Calibri" panose="020F0502020204030204" pitchFamily="34" charset="0"/>
              </a:rPr>
              <a:t>Is the evidence reliable?</a:t>
            </a:r>
          </a:p>
          <a:p>
            <a:r>
              <a:rPr lang="en-GB" sz="2000">
                <a:solidFill>
                  <a:schemeClr val="bg1"/>
                </a:solidFill>
                <a:latin typeface="Calibri" panose="020F0502020204030204" pitchFamily="34" charset="0"/>
                <a:cs typeface="Calibri" panose="020F0502020204030204" pitchFamily="34" charset="0"/>
              </a:rPr>
              <a:t>Is the evidence credible?</a:t>
            </a:r>
            <a:endParaRPr lang="en-GB" sz="2000">
              <a:solidFill>
                <a:schemeClr val="bg1"/>
              </a:solidFill>
            </a:endParaRPr>
          </a:p>
          <a:p>
            <a:endParaRPr lang="en-GB" sz="2000">
              <a:solidFill>
                <a:schemeClr val="bg1"/>
              </a:solidFill>
            </a:endParaRPr>
          </a:p>
        </p:txBody>
      </p:sp>
      <p:pic>
        <p:nvPicPr>
          <p:cNvPr id="5" name="Picture 4" descr="A vintage weighing scales">
            <a:extLst>
              <a:ext uri="{FF2B5EF4-FFF2-40B4-BE49-F238E27FC236}">
                <a16:creationId xmlns:a16="http://schemas.microsoft.com/office/drawing/2014/main" id="{F027E30C-FE92-193A-33FB-EC435368954A}"/>
              </a:ext>
            </a:extLst>
          </p:cNvPr>
          <p:cNvPicPr>
            <a:picLocks noChangeAspect="1"/>
          </p:cNvPicPr>
          <p:nvPr/>
        </p:nvPicPr>
        <p:blipFill rotWithShape="1">
          <a:blip r:embed="rId2"/>
          <a:srcRect r="-20" b="1351"/>
          <a:stretch/>
        </p:blipFill>
        <p:spPr>
          <a:xfrm>
            <a:off x="7629727" y="58412"/>
            <a:ext cx="4562263" cy="6741163"/>
          </a:xfrm>
          <a:prstGeom prst="rect">
            <a:avLst/>
          </a:prstGeom>
        </p:spPr>
      </p:pic>
      <p:cxnSp>
        <p:nvCxnSpPr>
          <p:cNvPr id="1049" name="Straight Connector 1048">
            <a:extLst>
              <a:ext uri="{FF2B5EF4-FFF2-40B4-BE49-F238E27FC236}">
                <a16:creationId xmlns:a16="http://schemas.microsoft.com/office/drawing/2014/main" id="{B7188D9B-1674-419B-A379-D1632A7EC3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829053" y="0"/>
            <a:ext cx="0" cy="685800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3898887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036" name="Rectangle 1030">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D0F6F4-ABB1-A1BB-7400-2A0EDA2D7DBD}"/>
              </a:ext>
            </a:extLst>
          </p:cNvPr>
          <p:cNvSpPr>
            <a:spLocks noGrp="1"/>
          </p:cNvSpPr>
          <p:nvPr>
            <p:ph type="title"/>
          </p:nvPr>
        </p:nvSpPr>
        <p:spPr>
          <a:xfrm>
            <a:off x="643467" y="321734"/>
            <a:ext cx="10905066" cy="1135737"/>
          </a:xfrm>
        </p:spPr>
        <p:txBody>
          <a:bodyPr>
            <a:normAutofit/>
          </a:bodyPr>
          <a:lstStyle/>
          <a:p>
            <a:r>
              <a:rPr lang="en-GB" sz="3600" dirty="0">
                <a:latin typeface="Calibri" panose="020F0502020204030204" pitchFamily="34" charset="0"/>
                <a:cs typeface="Calibri" panose="020F0502020204030204" pitchFamily="34" charset="0"/>
              </a:rPr>
              <a:t>Public Interest Stage</a:t>
            </a:r>
            <a:endParaRPr lang="en-GB" sz="3600" dirty="0"/>
          </a:p>
        </p:txBody>
      </p:sp>
      <p:sp>
        <p:nvSpPr>
          <p:cNvPr id="3" name="Content Placeholder 2">
            <a:extLst>
              <a:ext uri="{FF2B5EF4-FFF2-40B4-BE49-F238E27FC236}">
                <a16:creationId xmlns:a16="http://schemas.microsoft.com/office/drawing/2014/main" id="{D4C71547-F76F-EA17-F1C7-157DD2F3AA5B}"/>
              </a:ext>
            </a:extLst>
          </p:cNvPr>
          <p:cNvSpPr>
            <a:spLocks noGrp="1"/>
          </p:cNvSpPr>
          <p:nvPr>
            <p:ph idx="1"/>
          </p:nvPr>
        </p:nvSpPr>
        <p:spPr>
          <a:xfrm>
            <a:off x="1229193" y="1457471"/>
            <a:ext cx="9714764" cy="4719492"/>
          </a:xfrm>
        </p:spPr>
        <p:txBody>
          <a:bodyPr>
            <a:normAutofit/>
          </a:bodyPr>
          <a:lstStyle/>
          <a:p>
            <a:r>
              <a:rPr lang="en-GB" dirty="0">
                <a:latin typeface="Calibri"/>
                <a:cs typeface="Calibri"/>
              </a:rPr>
              <a:t>How serious is the offence committed?</a:t>
            </a:r>
          </a:p>
          <a:p>
            <a:r>
              <a:rPr lang="en-GB" dirty="0">
                <a:latin typeface="Calibri" panose="020F0502020204030204" pitchFamily="34" charset="0"/>
                <a:cs typeface="Calibri" panose="020F0502020204030204" pitchFamily="34" charset="0"/>
              </a:rPr>
              <a:t>What is the level of culpability of the suspect?</a:t>
            </a:r>
          </a:p>
          <a:p>
            <a:r>
              <a:rPr lang="en-GB" dirty="0">
                <a:latin typeface="Calibri"/>
                <a:cs typeface="Calibri"/>
              </a:rPr>
              <a:t>What are the circumstances of and the harm caused to the victim?</a:t>
            </a:r>
          </a:p>
          <a:p>
            <a:r>
              <a:rPr lang="en-GB" dirty="0">
                <a:latin typeface="Calibri"/>
                <a:cs typeface="Calibri"/>
              </a:rPr>
              <a:t>Was the suspect under the age of 18 at the time of the offense?</a:t>
            </a:r>
          </a:p>
          <a:p>
            <a:r>
              <a:rPr lang="en-GB" dirty="0">
                <a:latin typeface="Calibri" panose="020F0502020204030204" pitchFamily="34" charset="0"/>
                <a:cs typeface="Calibri" panose="020F0502020204030204" pitchFamily="34" charset="0"/>
              </a:rPr>
              <a:t>What is the impact on the community?</a:t>
            </a:r>
          </a:p>
          <a:p>
            <a:r>
              <a:rPr lang="en-GB" dirty="0">
                <a:latin typeface="Calibri" panose="020F0502020204030204" pitchFamily="34" charset="0"/>
                <a:cs typeface="Calibri" panose="020F0502020204030204" pitchFamily="34" charset="0"/>
              </a:rPr>
              <a:t>Is prosecution a proportionate response?</a:t>
            </a:r>
          </a:p>
          <a:p>
            <a:r>
              <a:rPr lang="en-GB" dirty="0">
                <a:latin typeface="Calibri"/>
                <a:cs typeface="Calibri"/>
              </a:rPr>
              <a:t>Do victims / witnesses of information require protecting?</a:t>
            </a:r>
          </a:p>
          <a:p>
            <a:endParaRPr lang="en-GB" sz="2000" dirty="0"/>
          </a:p>
        </p:txBody>
      </p:sp>
      <p:grpSp>
        <p:nvGrpSpPr>
          <p:cNvPr id="1040" name="Group 1032">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1034" name="Isosceles Triangle 103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Rectangle 1034">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037" name="Group 1036">
            <a:extLst>
              <a:ext uri="{FF2B5EF4-FFF2-40B4-BE49-F238E27FC236}">
                <a16:creationId xmlns:a16="http://schemas.microsoft.com/office/drawing/2014/main" id="{5995D10D-E9C9-47DB-AE7E-801FEF38F5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1038" name="Rectangle 1037">
              <a:extLst>
                <a:ext uri="{FF2B5EF4-FFF2-40B4-BE49-F238E27FC236}">
                  <a16:creationId xmlns:a16="http://schemas.microsoft.com/office/drawing/2014/main" id="{CC1A72C6-3DE4-4EC3-9AD5-9E0D40D8C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9" name="Isosceles Triangle 1038">
              <a:extLst>
                <a:ext uri="{FF2B5EF4-FFF2-40B4-BE49-F238E27FC236}">
                  <a16:creationId xmlns:a16="http://schemas.microsoft.com/office/drawing/2014/main" id="{0B0DA1F1-C391-4EDF-9FE0-23E86E137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676721617"/>
      </p:ext>
    </p:extLst>
  </p:cSld>
  <p:clrMapOvr>
    <a:overrideClrMapping bg1="lt1" tx1="dk1" bg2="lt2" tx2="dk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036" name="Rectangle 1030">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D0F6F4-ABB1-A1BB-7400-2A0EDA2D7DBD}"/>
              </a:ext>
            </a:extLst>
          </p:cNvPr>
          <p:cNvSpPr>
            <a:spLocks noGrp="1"/>
          </p:cNvSpPr>
          <p:nvPr>
            <p:ph type="title"/>
          </p:nvPr>
        </p:nvSpPr>
        <p:spPr>
          <a:xfrm>
            <a:off x="764497" y="321734"/>
            <a:ext cx="10784035" cy="1135737"/>
          </a:xfrm>
        </p:spPr>
        <p:txBody>
          <a:bodyPr>
            <a:normAutofit/>
          </a:bodyPr>
          <a:lstStyle/>
          <a:p>
            <a:r>
              <a:rPr lang="en-GB" sz="3600" dirty="0">
                <a:latin typeface="Calibri" panose="020F0502020204030204" pitchFamily="34" charset="0"/>
                <a:cs typeface="Calibri" panose="020F0502020204030204" pitchFamily="34" charset="0"/>
              </a:rPr>
              <a:t>Threshold Test</a:t>
            </a:r>
            <a:endParaRPr lang="en-GB" sz="3600" dirty="0"/>
          </a:p>
        </p:txBody>
      </p:sp>
      <p:sp>
        <p:nvSpPr>
          <p:cNvPr id="3" name="Content Placeholder 2">
            <a:extLst>
              <a:ext uri="{FF2B5EF4-FFF2-40B4-BE49-F238E27FC236}">
                <a16:creationId xmlns:a16="http://schemas.microsoft.com/office/drawing/2014/main" id="{D4C71547-F76F-EA17-F1C7-157DD2F3AA5B}"/>
              </a:ext>
            </a:extLst>
          </p:cNvPr>
          <p:cNvSpPr>
            <a:spLocks noGrp="1"/>
          </p:cNvSpPr>
          <p:nvPr>
            <p:ph idx="1"/>
          </p:nvPr>
        </p:nvSpPr>
        <p:spPr>
          <a:xfrm>
            <a:off x="1014060" y="1457471"/>
            <a:ext cx="9929897" cy="4719492"/>
          </a:xfrm>
        </p:spPr>
        <p:txBody>
          <a:bodyPr>
            <a:normAutofit/>
          </a:bodyPr>
          <a:lstStyle/>
          <a:p>
            <a:r>
              <a:rPr lang="en-GB" dirty="0">
                <a:latin typeface="Calibri" panose="020F0502020204030204" pitchFamily="34" charset="0"/>
                <a:cs typeface="Calibri" panose="020F0502020204030204" pitchFamily="34" charset="0"/>
              </a:rPr>
              <a:t>The threshold test applied when suspect presents substantial bail risk but insufficient evidence to justify charge under Code – must meet 4  conditions:</a:t>
            </a:r>
          </a:p>
          <a:p>
            <a:r>
              <a:rPr lang="en-GB" dirty="0">
                <a:latin typeface="Calibri" panose="020F0502020204030204" pitchFamily="34" charset="0"/>
                <a:cs typeface="Calibri" panose="020F0502020204030204" pitchFamily="34" charset="0"/>
              </a:rPr>
              <a:t>Insufficient evidence currently available</a:t>
            </a:r>
          </a:p>
          <a:p>
            <a:r>
              <a:rPr lang="en-GB" dirty="0">
                <a:latin typeface="Calibri" panose="020F0502020204030204" pitchFamily="34" charset="0"/>
                <a:cs typeface="Calibri" panose="020F0502020204030204" pitchFamily="34" charset="0"/>
              </a:rPr>
              <a:t>Reasonable grounds for believing that further evidence will become available within reasonable period</a:t>
            </a:r>
          </a:p>
          <a:p>
            <a:r>
              <a:rPr lang="en-GB" dirty="0">
                <a:latin typeface="Calibri" panose="020F0502020204030204" pitchFamily="34" charset="0"/>
                <a:cs typeface="Calibri" panose="020F0502020204030204" pitchFamily="34" charset="0"/>
              </a:rPr>
              <a:t>Seriousness/circumstances of case justify making immediate charging decision</a:t>
            </a:r>
          </a:p>
          <a:p>
            <a:r>
              <a:rPr lang="en-GB" dirty="0">
                <a:latin typeface="Calibri"/>
                <a:cs typeface="Calibri"/>
              </a:rPr>
              <a:t>Continuing substantial grounds to object to bail under Bail Act 1976 – Detain a suspect </a:t>
            </a:r>
            <a:endParaRPr lang="en-GB" dirty="0">
              <a:latin typeface="Calibri" panose="020F0502020204030204" pitchFamily="34" charset="0"/>
              <a:cs typeface="Calibri" panose="020F0502020204030204" pitchFamily="34" charset="0"/>
            </a:endParaRPr>
          </a:p>
          <a:p>
            <a:endParaRPr lang="en-GB" sz="2000" dirty="0"/>
          </a:p>
        </p:txBody>
      </p:sp>
      <p:grpSp>
        <p:nvGrpSpPr>
          <p:cNvPr id="1040" name="Group 1032">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1034" name="Isosceles Triangle 103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Rectangle 1034">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037" name="Group 1036">
            <a:extLst>
              <a:ext uri="{FF2B5EF4-FFF2-40B4-BE49-F238E27FC236}">
                <a16:creationId xmlns:a16="http://schemas.microsoft.com/office/drawing/2014/main" id="{5995D10D-E9C9-47DB-AE7E-801FEF38F5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1038" name="Rectangle 1037">
              <a:extLst>
                <a:ext uri="{FF2B5EF4-FFF2-40B4-BE49-F238E27FC236}">
                  <a16:creationId xmlns:a16="http://schemas.microsoft.com/office/drawing/2014/main" id="{CC1A72C6-3DE4-4EC3-9AD5-9E0D40D8C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9" name="Isosceles Triangle 1038">
              <a:extLst>
                <a:ext uri="{FF2B5EF4-FFF2-40B4-BE49-F238E27FC236}">
                  <a16:creationId xmlns:a16="http://schemas.microsoft.com/office/drawing/2014/main" id="{0B0DA1F1-C391-4EDF-9FE0-23E86E137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396299806"/>
      </p:ext>
    </p:extLst>
  </p:cSld>
  <p:clrMapOvr>
    <a:overrideClrMapping bg1="lt1" tx1="dk1" bg2="lt2" tx2="dk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036" name="Rectangle 1030">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D0F6F4-ABB1-A1BB-7400-2A0EDA2D7DBD}"/>
              </a:ext>
            </a:extLst>
          </p:cNvPr>
          <p:cNvSpPr>
            <a:spLocks noGrp="1"/>
          </p:cNvSpPr>
          <p:nvPr>
            <p:ph type="title"/>
          </p:nvPr>
        </p:nvSpPr>
        <p:spPr>
          <a:xfrm>
            <a:off x="643467" y="321734"/>
            <a:ext cx="10905066" cy="1135737"/>
          </a:xfrm>
        </p:spPr>
        <p:txBody>
          <a:bodyPr>
            <a:normAutofit/>
          </a:bodyPr>
          <a:lstStyle/>
          <a:p>
            <a:r>
              <a:rPr lang="en-GB" sz="3600" dirty="0">
                <a:latin typeface="Calibri"/>
                <a:cs typeface="Calibri"/>
              </a:rPr>
              <a:t>Two parts to evidential consideration of Threshold Test:</a:t>
            </a:r>
            <a:endParaRPr lang="en-GB" sz="3600" dirty="0"/>
          </a:p>
        </p:txBody>
      </p:sp>
      <p:sp>
        <p:nvSpPr>
          <p:cNvPr id="3" name="Content Placeholder 2">
            <a:extLst>
              <a:ext uri="{FF2B5EF4-FFF2-40B4-BE49-F238E27FC236}">
                <a16:creationId xmlns:a16="http://schemas.microsoft.com/office/drawing/2014/main" id="{D4C71547-F76F-EA17-F1C7-157DD2F3AA5B}"/>
              </a:ext>
            </a:extLst>
          </p:cNvPr>
          <p:cNvSpPr>
            <a:spLocks noGrp="1"/>
          </p:cNvSpPr>
          <p:nvPr>
            <p:ph idx="1"/>
          </p:nvPr>
        </p:nvSpPr>
        <p:spPr>
          <a:xfrm>
            <a:off x="1154243" y="1457471"/>
            <a:ext cx="9789714" cy="4719492"/>
          </a:xfrm>
        </p:spPr>
        <p:txBody>
          <a:bodyPr>
            <a:normAutofit/>
          </a:bodyPr>
          <a:lstStyle/>
          <a:p>
            <a:r>
              <a:rPr lang="en-GB" sz="2000" dirty="0">
                <a:latin typeface="Calibri" panose="020F0502020204030204" pitchFamily="34" charset="0"/>
                <a:cs typeface="Calibri" panose="020F0502020204030204" pitchFamily="34" charset="0"/>
              </a:rPr>
              <a:t>Is there reasonable suspicion that the person to be charged has committed the offence?</a:t>
            </a:r>
          </a:p>
          <a:p>
            <a:r>
              <a:rPr lang="en-GB" sz="2000" dirty="0">
                <a:latin typeface="Calibri" panose="020F0502020204030204" pitchFamily="34" charset="0"/>
                <a:cs typeface="Calibri" panose="020F0502020204030204" pitchFamily="34" charset="0"/>
              </a:rPr>
              <a:t>Is evidence available relevant and admissible in court?</a:t>
            </a:r>
          </a:p>
          <a:p>
            <a:r>
              <a:rPr lang="en-GB" sz="2000" dirty="0">
                <a:latin typeface="Calibri" panose="020F0502020204030204" pitchFamily="34" charset="0"/>
                <a:cs typeface="Calibri" panose="020F0502020204030204" pitchFamily="34" charset="0"/>
              </a:rPr>
              <a:t>If yes then:</a:t>
            </a:r>
          </a:p>
          <a:p>
            <a:r>
              <a:rPr lang="en-GB" sz="2000" dirty="0">
                <a:latin typeface="Calibri" panose="020F0502020204030204" pitchFamily="34" charset="0"/>
                <a:cs typeface="Calibri" panose="020F0502020204030204" pitchFamily="34" charset="0"/>
              </a:rPr>
              <a:t>Can further evidence be gathered to provide a realistic prospect of conviction</a:t>
            </a:r>
            <a:r>
              <a:rPr lang="en-GB" sz="1100" dirty="0">
                <a:latin typeface="Calibri" panose="020F0502020204030204" pitchFamily="34" charset="0"/>
                <a:cs typeface="Calibri" panose="020F0502020204030204" pitchFamily="34" charset="0"/>
              </a:rPr>
              <a:t>?</a:t>
            </a:r>
          </a:p>
          <a:p>
            <a:pPr>
              <a:lnSpc>
                <a:spcPct val="150000"/>
              </a:lnSpc>
            </a:pPr>
            <a:r>
              <a:rPr lang="en-GB" sz="2000" dirty="0">
                <a:latin typeface="Calibri" panose="020F0502020204030204" pitchFamily="34" charset="0"/>
                <a:cs typeface="Calibri" panose="020F0502020204030204" pitchFamily="34" charset="0"/>
              </a:rPr>
              <a:t>Reasonable grounds for believing that continuing investigation will provide further identifiable evidence, considering nature, extent and admissibility of evidence, and why it is not readily available.</a:t>
            </a:r>
          </a:p>
          <a:p>
            <a:pPr>
              <a:lnSpc>
                <a:spcPct val="150000"/>
              </a:lnSpc>
            </a:pPr>
            <a:r>
              <a:rPr lang="en-GB" sz="2000" dirty="0">
                <a:latin typeface="Calibri" panose="020F0502020204030204" pitchFamily="34" charset="0"/>
                <a:cs typeface="Calibri" panose="020F0502020204030204" pitchFamily="34" charset="0"/>
              </a:rPr>
              <a:t>Time needed to acquire more evidence and if delay is reasonable.</a:t>
            </a:r>
          </a:p>
          <a:p>
            <a:pPr>
              <a:lnSpc>
                <a:spcPct val="150000"/>
              </a:lnSpc>
            </a:pPr>
            <a:r>
              <a:rPr lang="en-GB" sz="2000" dirty="0">
                <a:latin typeface="Calibri" panose="020F0502020204030204" pitchFamily="34" charset="0"/>
                <a:cs typeface="Calibri" panose="020F0502020204030204" pitchFamily="34" charset="0"/>
              </a:rPr>
              <a:t>If satisfied move on to public interest stage of Full Code Test</a:t>
            </a:r>
          </a:p>
          <a:p>
            <a:endParaRPr lang="en-GB" sz="1100" dirty="0"/>
          </a:p>
          <a:p>
            <a:endParaRPr lang="en-GB" sz="2000" dirty="0"/>
          </a:p>
        </p:txBody>
      </p:sp>
      <p:grpSp>
        <p:nvGrpSpPr>
          <p:cNvPr id="1040" name="Group 1032">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1034" name="Isosceles Triangle 103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Rectangle 1034">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037" name="Group 1036">
            <a:extLst>
              <a:ext uri="{FF2B5EF4-FFF2-40B4-BE49-F238E27FC236}">
                <a16:creationId xmlns:a16="http://schemas.microsoft.com/office/drawing/2014/main" id="{5995D10D-E9C9-47DB-AE7E-801FEF38F5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1038" name="Rectangle 1037">
              <a:extLst>
                <a:ext uri="{FF2B5EF4-FFF2-40B4-BE49-F238E27FC236}">
                  <a16:creationId xmlns:a16="http://schemas.microsoft.com/office/drawing/2014/main" id="{CC1A72C6-3DE4-4EC3-9AD5-9E0D40D8C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9" name="Isosceles Triangle 1038">
              <a:extLst>
                <a:ext uri="{FF2B5EF4-FFF2-40B4-BE49-F238E27FC236}">
                  <a16:creationId xmlns:a16="http://schemas.microsoft.com/office/drawing/2014/main" id="{0B0DA1F1-C391-4EDF-9FE0-23E86E137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719072602"/>
      </p:ext>
    </p:extLst>
  </p:cSld>
  <p:clrMapOvr>
    <a:overrideClrMapping bg1="lt1" tx1="dk1" bg2="lt2" tx2="dk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036" name="Rectangle 1030">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D0F6F4-ABB1-A1BB-7400-2A0EDA2D7DBD}"/>
              </a:ext>
            </a:extLst>
          </p:cNvPr>
          <p:cNvSpPr>
            <a:spLocks noGrp="1"/>
          </p:cNvSpPr>
          <p:nvPr>
            <p:ph type="title"/>
          </p:nvPr>
        </p:nvSpPr>
        <p:spPr>
          <a:xfrm>
            <a:off x="643467" y="321734"/>
            <a:ext cx="10905066" cy="1135737"/>
          </a:xfrm>
        </p:spPr>
        <p:txBody>
          <a:bodyPr>
            <a:normAutofit/>
          </a:bodyPr>
          <a:lstStyle/>
          <a:p>
            <a:r>
              <a:rPr lang="en-GB" sz="3600" dirty="0">
                <a:latin typeface="Calibri"/>
                <a:cs typeface="Calibri"/>
              </a:rPr>
              <a:t>Options for prosecution </a:t>
            </a:r>
            <a:endParaRPr lang="en-GB" sz="3600" dirty="0"/>
          </a:p>
        </p:txBody>
      </p:sp>
      <p:sp>
        <p:nvSpPr>
          <p:cNvPr id="3" name="Content Placeholder 2">
            <a:extLst>
              <a:ext uri="{FF2B5EF4-FFF2-40B4-BE49-F238E27FC236}">
                <a16:creationId xmlns:a16="http://schemas.microsoft.com/office/drawing/2014/main" id="{D4C71547-F76F-EA17-F1C7-157DD2F3AA5B}"/>
              </a:ext>
            </a:extLst>
          </p:cNvPr>
          <p:cNvSpPr>
            <a:spLocks noGrp="1"/>
          </p:cNvSpPr>
          <p:nvPr>
            <p:ph idx="1"/>
          </p:nvPr>
        </p:nvSpPr>
        <p:spPr>
          <a:xfrm>
            <a:off x="1694761" y="1457471"/>
            <a:ext cx="9249196" cy="4719492"/>
          </a:xfrm>
        </p:spPr>
        <p:txBody>
          <a:bodyPr>
            <a:normAutofit/>
          </a:bodyPr>
          <a:lstStyle/>
          <a:p>
            <a:r>
              <a:rPr lang="en-GB" sz="3200" dirty="0">
                <a:latin typeface="Calibri" panose="020F0502020204030204" pitchFamily="34" charset="0"/>
                <a:cs typeface="Calibri" panose="020F0502020204030204" pitchFamily="34" charset="0"/>
              </a:rPr>
              <a:t>NFA – no further action</a:t>
            </a:r>
          </a:p>
          <a:p>
            <a:r>
              <a:rPr lang="en-GB" sz="3200" dirty="0">
                <a:latin typeface="Calibri" panose="020F0502020204030204" pitchFamily="34" charset="0"/>
                <a:cs typeface="Calibri" panose="020F0502020204030204" pitchFamily="34" charset="0"/>
              </a:rPr>
              <a:t>Caution/diversionary responses</a:t>
            </a:r>
          </a:p>
          <a:p>
            <a:r>
              <a:rPr lang="en-GB" sz="3200" dirty="0">
                <a:latin typeface="Calibri" panose="020F0502020204030204" pitchFamily="34" charset="0"/>
                <a:cs typeface="Calibri" panose="020F0502020204030204" pitchFamily="34" charset="0"/>
                <a:hlinkClick r:id="rId2">
                  <a:extLst>
                    <a:ext uri="{A12FA001-AC4F-418D-AE19-62706E023703}">
                      <ahyp:hlinkClr xmlns:ahyp="http://schemas.microsoft.com/office/drawing/2018/hyperlinkcolor" val="tx"/>
                    </a:ext>
                  </a:extLst>
                </a:hlinkClick>
              </a:rPr>
              <a:t>http://www.cps.gov.uk/legal/a_to_c/cautioning_and_diversion/</a:t>
            </a:r>
            <a:endParaRPr lang="en-GB" sz="3200" dirty="0">
              <a:latin typeface="Calibri" panose="020F0502020204030204" pitchFamily="34" charset="0"/>
              <a:cs typeface="Calibri" panose="020F0502020204030204" pitchFamily="34" charset="0"/>
            </a:endParaRPr>
          </a:p>
          <a:p>
            <a:r>
              <a:rPr lang="en-GB" sz="3200" dirty="0">
                <a:latin typeface="Calibri" panose="020F0502020204030204" pitchFamily="34" charset="0"/>
                <a:cs typeface="Calibri" panose="020F0502020204030204" pitchFamily="34" charset="0"/>
              </a:rPr>
              <a:t>Charge</a:t>
            </a:r>
          </a:p>
          <a:p>
            <a:r>
              <a:rPr lang="en-GB" sz="3200" dirty="0">
                <a:latin typeface="Calibri" panose="020F0502020204030204" pitchFamily="34" charset="0"/>
                <a:cs typeface="Calibri" panose="020F0502020204030204" pitchFamily="34" charset="0"/>
              </a:rPr>
              <a:t>Custody pending further decision</a:t>
            </a:r>
          </a:p>
          <a:p>
            <a:r>
              <a:rPr lang="en-GB" sz="3200" dirty="0">
                <a:latin typeface="Calibri" panose="020F0502020204030204" pitchFamily="34" charset="0"/>
                <a:cs typeface="Calibri" panose="020F0502020204030204" pitchFamily="34" charset="0"/>
              </a:rPr>
              <a:t>Out-of-court disposal</a:t>
            </a:r>
          </a:p>
          <a:p>
            <a:endParaRPr lang="en-GB" sz="2000" dirty="0"/>
          </a:p>
        </p:txBody>
      </p:sp>
      <p:grpSp>
        <p:nvGrpSpPr>
          <p:cNvPr id="1040" name="Group 1032">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1034" name="Isosceles Triangle 103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Rectangle 1034">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037" name="Group 1036">
            <a:extLst>
              <a:ext uri="{FF2B5EF4-FFF2-40B4-BE49-F238E27FC236}">
                <a16:creationId xmlns:a16="http://schemas.microsoft.com/office/drawing/2014/main" id="{5995D10D-E9C9-47DB-AE7E-801FEF38F5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1038" name="Rectangle 1037">
              <a:extLst>
                <a:ext uri="{FF2B5EF4-FFF2-40B4-BE49-F238E27FC236}">
                  <a16:creationId xmlns:a16="http://schemas.microsoft.com/office/drawing/2014/main" id="{CC1A72C6-3DE4-4EC3-9AD5-9E0D40D8C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9" name="Isosceles Triangle 1038">
              <a:extLst>
                <a:ext uri="{FF2B5EF4-FFF2-40B4-BE49-F238E27FC236}">
                  <a16:creationId xmlns:a16="http://schemas.microsoft.com/office/drawing/2014/main" id="{0B0DA1F1-C391-4EDF-9FE0-23E86E137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568104679"/>
      </p:ext>
    </p:extLst>
  </p:cSld>
  <p:clrMapOvr>
    <a:overrideClrMapping bg1="lt1" tx1="dk1" bg2="lt2" tx2="dk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052" name="Rectangle 70">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2" y="453981"/>
            <a:ext cx="6675120" cy="1877811"/>
          </a:xfrm>
          <a:prstGeom prst="rect">
            <a:avLst/>
          </a:prstGeom>
          <a:solidFill>
            <a:srgbClr val="5D443D"/>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83D95AEB-6BE5-1C49-A56E-CA6121BBC514}"/>
              </a:ext>
            </a:extLst>
          </p:cNvPr>
          <p:cNvSpPr>
            <a:spLocks noGrp="1"/>
          </p:cNvSpPr>
          <p:nvPr>
            <p:ph type="title"/>
          </p:nvPr>
        </p:nvSpPr>
        <p:spPr>
          <a:xfrm>
            <a:off x="618565" y="731520"/>
            <a:ext cx="6511228" cy="1426464"/>
          </a:xfrm>
        </p:spPr>
        <p:txBody>
          <a:bodyPr>
            <a:normAutofit fontScale="90000"/>
          </a:bodyPr>
          <a:lstStyle/>
          <a:p>
            <a:r>
              <a:rPr lang="en-GB">
                <a:solidFill>
                  <a:srgbClr val="FFFFFF"/>
                </a:solidFill>
              </a:rPr>
              <a:t>The Courts </a:t>
            </a:r>
            <a:br>
              <a:rPr lang="en-GB">
                <a:solidFill>
                  <a:srgbClr val="FFFFFF"/>
                </a:solidFill>
              </a:rPr>
            </a:br>
            <a:r>
              <a:rPr lang="en-GB" sz="4000">
                <a:solidFill>
                  <a:srgbClr val="FFFFFF"/>
                </a:solidFill>
              </a:rPr>
              <a:t>(HM Courts &amp; Tribunals Service)</a:t>
            </a:r>
            <a:endParaRPr lang="en-GB">
              <a:solidFill>
                <a:srgbClr val="FFFFFF"/>
              </a:solidFill>
            </a:endParaRPr>
          </a:p>
        </p:txBody>
      </p:sp>
      <p:sp>
        <p:nvSpPr>
          <p:cNvPr id="2053" name="Rectangle 72">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7100" y="461737"/>
            <a:ext cx="2149361" cy="1870055"/>
          </a:xfrm>
          <a:prstGeom prst="rect">
            <a:avLst/>
          </a:prstGeom>
          <a:solidFill>
            <a:schemeClr val="accent5">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75" name="Rectangle 74">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73768" y="453155"/>
            <a:ext cx="2149358" cy="1878638"/>
          </a:xfrm>
          <a:prstGeom prst="rect">
            <a:avLst/>
          </a:prstGeom>
          <a:solidFill>
            <a:srgbClr val="386293"/>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77" name="Rectangle 76">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0" y="2480956"/>
            <a:ext cx="6675121" cy="3918122"/>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49B43C8-2849-3C41-B8EE-4EE04DAF63E9}"/>
              </a:ext>
            </a:extLst>
          </p:cNvPr>
          <p:cNvSpPr>
            <a:spLocks noGrp="1"/>
          </p:cNvSpPr>
          <p:nvPr>
            <p:ph idx="1"/>
          </p:nvPr>
        </p:nvSpPr>
        <p:spPr>
          <a:xfrm>
            <a:off x="458920" y="2480954"/>
            <a:ext cx="6670873" cy="3918122"/>
          </a:xfrm>
          <a:solidFill>
            <a:schemeClr val="tx1"/>
          </a:solidFill>
        </p:spPr>
        <p:txBody>
          <a:bodyPr anchor="ctr">
            <a:normAutofit fontScale="55000" lnSpcReduction="20000"/>
          </a:bodyPr>
          <a:lstStyle/>
          <a:p>
            <a:pPr marL="0" indent="0">
              <a:buNone/>
            </a:pPr>
            <a:endParaRPr lang="en-GB" sz="2300">
              <a:solidFill>
                <a:schemeClr val="bg1"/>
              </a:solidFill>
            </a:endParaRPr>
          </a:p>
          <a:p>
            <a:pPr marL="0" indent="0">
              <a:buNone/>
            </a:pPr>
            <a:r>
              <a:rPr lang="en-GB" sz="2900" b="1" dirty="0">
                <a:solidFill>
                  <a:schemeClr val="bg1"/>
                </a:solidFill>
              </a:rPr>
              <a:t>Responsible for the administration in:</a:t>
            </a:r>
            <a:endParaRPr lang="en-GB" sz="2900" b="1" dirty="0">
              <a:solidFill>
                <a:schemeClr val="bg1"/>
              </a:solidFill>
              <a:cs typeface="Calibri"/>
            </a:endParaRPr>
          </a:p>
          <a:p>
            <a:r>
              <a:rPr lang="en-GB" sz="2600" u="sng" dirty="0">
                <a:solidFill>
                  <a:schemeClr val="bg1"/>
                </a:solidFill>
              </a:rPr>
              <a:t>Criminal </a:t>
            </a:r>
          </a:p>
          <a:p>
            <a:r>
              <a:rPr lang="en-GB" sz="2600" u="sng" dirty="0">
                <a:solidFill>
                  <a:schemeClr val="bg1"/>
                </a:solidFill>
              </a:rPr>
              <a:t>Civil</a:t>
            </a:r>
            <a:endParaRPr lang="en-GB" sz="2600" u="sng" dirty="0">
              <a:solidFill>
                <a:schemeClr val="bg1"/>
              </a:solidFill>
              <a:cs typeface="Calibri"/>
            </a:endParaRPr>
          </a:p>
          <a:p>
            <a:r>
              <a:rPr lang="en-GB" sz="2600" u="sng" dirty="0">
                <a:solidFill>
                  <a:schemeClr val="bg1"/>
                </a:solidFill>
              </a:rPr>
              <a:t>Family</a:t>
            </a:r>
            <a:endParaRPr lang="en-GB" sz="2600" dirty="0">
              <a:solidFill>
                <a:schemeClr val="bg1"/>
              </a:solidFill>
            </a:endParaRPr>
          </a:p>
          <a:p>
            <a:pPr marL="0" indent="0">
              <a:buNone/>
            </a:pPr>
            <a:endParaRPr lang="en-GB" sz="2600">
              <a:solidFill>
                <a:schemeClr val="bg1"/>
              </a:solidFill>
            </a:endParaRPr>
          </a:p>
          <a:p>
            <a:pPr marL="0" indent="0">
              <a:buNone/>
            </a:pPr>
            <a:r>
              <a:rPr lang="en-GB" sz="2900" b="1" u="sng" dirty="0">
                <a:solidFill>
                  <a:schemeClr val="bg1"/>
                </a:solidFill>
              </a:rPr>
              <a:t>Magistrates’ Courts  </a:t>
            </a:r>
            <a:endParaRPr lang="en-GB" sz="2900" b="1" u="sng" dirty="0">
              <a:solidFill>
                <a:schemeClr val="bg1"/>
              </a:solidFill>
              <a:cs typeface="Calibri"/>
            </a:endParaRPr>
          </a:p>
          <a:p>
            <a:r>
              <a:rPr lang="en-GB" sz="2600" dirty="0">
                <a:solidFill>
                  <a:schemeClr val="bg1"/>
                </a:solidFill>
              </a:rPr>
              <a:t>deal with the less serious criminal offences (</a:t>
            </a:r>
            <a:r>
              <a:rPr lang="en-GB" sz="2600" dirty="0" err="1">
                <a:solidFill>
                  <a:schemeClr val="bg1"/>
                </a:solidFill>
              </a:rPr>
              <a:t>i.e</a:t>
            </a:r>
            <a:r>
              <a:rPr lang="en-GB" sz="2600" dirty="0">
                <a:solidFill>
                  <a:schemeClr val="bg1"/>
                </a:solidFill>
              </a:rPr>
              <a:t>, most motoring offences, minor criminal damage, or being drunk and disorderly) </a:t>
            </a:r>
            <a:endParaRPr lang="en-GB" sz="2600" b="1" dirty="0">
              <a:solidFill>
                <a:schemeClr val="bg1"/>
              </a:solidFill>
            </a:endParaRPr>
          </a:p>
          <a:p>
            <a:pPr marL="0" indent="0">
              <a:buNone/>
            </a:pPr>
            <a:r>
              <a:rPr lang="en-GB" sz="2900" b="1" u="sng" dirty="0">
                <a:solidFill>
                  <a:schemeClr val="bg1"/>
                </a:solidFill>
              </a:rPr>
              <a:t>Crown Courts </a:t>
            </a:r>
            <a:endParaRPr lang="en-GB" sz="2900" b="1" u="sng" dirty="0">
              <a:solidFill>
                <a:schemeClr val="bg1"/>
              </a:solidFill>
              <a:cs typeface="Calibri"/>
            </a:endParaRPr>
          </a:p>
          <a:p>
            <a:r>
              <a:rPr lang="en-GB" sz="2600" dirty="0">
                <a:solidFill>
                  <a:schemeClr val="bg1"/>
                </a:solidFill>
              </a:rPr>
              <a:t>deal with the more serious offences (</a:t>
            </a:r>
            <a:r>
              <a:rPr lang="en-GB" sz="2600" dirty="0" err="1">
                <a:solidFill>
                  <a:schemeClr val="bg1"/>
                </a:solidFill>
              </a:rPr>
              <a:t>i.e</a:t>
            </a:r>
            <a:r>
              <a:rPr lang="en-GB" sz="2600" dirty="0">
                <a:solidFill>
                  <a:schemeClr val="bg1"/>
                </a:solidFill>
              </a:rPr>
              <a:t>, murder - Triable by judge and jury)</a:t>
            </a:r>
            <a:endParaRPr lang="en-GB" sz="2600" dirty="0">
              <a:solidFill>
                <a:schemeClr val="bg1"/>
              </a:solidFill>
              <a:cs typeface="Calibri"/>
            </a:endParaRPr>
          </a:p>
          <a:p>
            <a:pPr marL="0" indent="0">
              <a:buNone/>
            </a:pPr>
            <a:r>
              <a:rPr lang="en-GB" sz="2900" b="1" u="sng" dirty="0">
                <a:solidFill>
                  <a:schemeClr val="bg1"/>
                </a:solidFill>
              </a:rPr>
              <a:t>Youth Courts </a:t>
            </a:r>
            <a:endParaRPr lang="en-GB" sz="2900" b="1" u="sng" dirty="0">
              <a:solidFill>
                <a:schemeClr val="bg1"/>
              </a:solidFill>
              <a:cs typeface="Calibri"/>
            </a:endParaRPr>
          </a:p>
          <a:p>
            <a:r>
              <a:rPr lang="en-GB" sz="2600" dirty="0">
                <a:solidFill>
                  <a:schemeClr val="bg1"/>
                </a:solidFill>
              </a:rPr>
              <a:t>special magistrates' courts which deal with all offences apart from the most serious charges against people aged between 10-17 years old.  </a:t>
            </a:r>
            <a:endParaRPr lang="en-GB" sz="2600" dirty="0">
              <a:solidFill>
                <a:schemeClr val="bg1"/>
              </a:solidFill>
              <a:cs typeface="Calibri"/>
            </a:endParaRPr>
          </a:p>
        </p:txBody>
      </p:sp>
      <p:pic>
        <p:nvPicPr>
          <p:cNvPr id="2050" name="Picture 2" descr="Crown Court | British law | Britannica">
            <a:extLst>
              <a:ext uri="{FF2B5EF4-FFF2-40B4-BE49-F238E27FC236}">
                <a16:creationId xmlns:a16="http://schemas.microsoft.com/office/drawing/2014/main" id="{4451C695-4B67-4343-8FBE-28F9FED9821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3990" r="11286" b="-1"/>
          <a:stretch/>
        </p:blipFill>
        <p:spPr bwMode="auto">
          <a:xfrm>
            <a:off x="7277100" y="2480954"/>
            <a:ext cx="4455979" cy="391812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D81E3235-ADD0-FD49-8A0B-E545701604A8}"/>
              </a:ext>
            </a:extLst>
          </p:cNvPr>
          <p:cNvSpPr txBox="1"/>
          <p:nvPr/>
        </p:nvSpPr>
        <p:spPr>
          <a:xfrm>
            <a:off x="10515600" y="6488668"/>
            <a:ext cx="1839432" cy="369332"/>
          </a:xfrm>
          <a:prstGeom prst="rect">
            <a:avLst/>
          </a:prstGeom>
          <a:noFill/>
        </p:spPr>
        <p:txBody>
          <a:bodyPr wrap="square" rtlCol="0">
            <a:spAutoFit/>
          </a:bodyPr>
          <a:lstStyle/>
          <a:p>
            <a:r>
              <a:rPr lang="en-GB"/>
              <a:t>(CJS, 2021)</a:t>
            </a:r>
          </a:p>
        </p:txBody>
      </p:sp>
    </p:spTree>
    <p:extLst>
      <p:ext uri="{BB962C8B-B14F-4D97-AF65-F5344CB8AC3E}">
        <p14:creationId xmlns:p14="http://schemas.microsoft.com/office/powerpoint/2010/main" val="247885705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92" name="Rectangle 191">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2" y="453981"/>
            <a:ext cx="6675120" cy="1877811"/>
          </a:xfrm>
          <a:prstGeom prst="rect">
            <a:avLst/>
          </a:prstGeom>
          <a:solidFill>
            <a:srgbClr val="385D83"/>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2" name="Title 11">
            <a:extLst>
              <a:ext uri="{FF2B5EF4-FFF2-40B4-BE49-F238E27FC236}">
                <a16:creationId xmlns:a16="http://schemas.microsoft.com/office/drawing/2014/main" id="{1B891674-C05F-F948-9948-1D515A831A10}"/>
              </a:ext>
            </a:extLst>
          </p:cNvPr>
          <p:cNvSpPr>
            <a:spLocks noGrp="1"/>
          </p:cNvSpPr>
          <p:nvPr>
            <p:ph type="title"/>
          </p:nvPr>
        </p:nvSpPr>
        <p:spPr>
          <a:xfrm>
            <a:off x="731520" y="731520"/>
            <a:ext cx="6089904" cy="1426464"/>
          </a:xfrm>
        </p:spPr>
        <p:txBody>
          <a:bodyPr vert="horz" lIns="91440" tIns="45720" rIns="91440" bIns="45720" rtlCol="0" anchor="ctr">
            <a:normAutofit/>
          </a:bodyPr>
          <a:lstStyle/>
          <a:p>
            <a:r>
              <a:rPr lang="en-US" dirty="0">
                <a:solidFill>
                  <a:srgbClr val="FF0000"/>
                </a:solidFill>
              </a:rPr>
              <a:t>Police Forces  </a:t>
            </a:r>
          </a:p>
        </p:txBody>
      </p:sp>
      <p:sp>
        <p:nvSpPr>
          <p:cNvPr id="193" name="Rectangle 192">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7100" y="461737"/>
            <a:ext cx="2149361" cy="1870055"/>
          </a:xfrm>
          <a:prstGeom prst="rect">
            <a:avLst/>
          </a:prstGeom>
          <a:solidFill>
            <a:schemeClr val="accent5">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94" name="Rectangle 193">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73768" y="453155"/>
            <a:ext cx="2149358" cy="1878638"/>
          </a:xfrm>
          <a:prstGeom prst="rect">
            <a:avLst/>
          </a:prstGeom>
          <a:solidFill>
            <a:srgbClr val="006AD8"/>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95" name="Rectangle 194">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0" y="2480956"/>
            <a:ext cx="6675121" cy="3918122"/>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a:extLst>
              <a:ext uri="{FF2B5EF4-FFF2-40B4-BE49-F238E27FC236}">
                <a16:creationId xmlns:a16="http://schemas.microsoft.com/office/drawing/2014/main" id="{A326BB81-C680-1E4A-9D62-0C69FC8900FB}"/>
              </a:ext>
            </a:extLst>
          </p:cNvPr>
          <p:cNvSpPr txBox="1"/>
          <p:nvPr/>
        </p:nvSpPr>
        <p:spPr>
          <a:xfrm>
            <a:off x="789456" y="2798385"/>
            <a:ext cx="6031967" cy="3283260"/>
          </a:xfrm>
          <a:prstGeom prst="rect">
            <a:avLst/>
          </a:prstGeom>
          <a:solidFill>
            <a:schemeClr val="tx1"/>
          </a:solidFill>
        </p:spPr>
        <p:txBody>
          <a:bodyPr vert="horz" lIns="91440" tIns="45720" rIns="91440" bIns="45720" rtlCol="0" anchor="ctr">
            <a:normAutofit fontScale="85000" lnSpcReduction="20000"/>
          </a:bodyPr>
          <a:lstStyle/>
          <a:p>
            <a:pPr defTabSz="914400">
              <a:lnSpc>
                <a:spcPct val="90000"/>
              </a:lnSpc>
              <a:spcAft>
                <a:spcPts val="600"/>
              </a:spcAft>
            </a:pPr>
            <a:r>
              <a:rPr lang="en-US" sz="2200" b="0" i="0" dirty="0">
                <a:solidFill>
                  <a:schemeClr val="bg1"/>
                </a:solidFill>
                <a:effectLst/>
              </a:rPr>
              <a:t>43 police forces across England and Wales. </a:t>
            </a:r>
          </a:p>
          <a:p>
            <a:pPr defTabSz="914400">
              <a:lnSpc>
                <a:spcPct val="90000"/>
              </a:lnSpc>
              <a:spcAft>
                <a:spcPts val="600"/>
              </a:spcAft>
            </a:pPr>
            <a:endParaRPr lang="en-US" sz="2200" dirty="0">
              <a:solidFill>
                <a:schemeClr val="bg1"/>
              </a:solidFill>
            </a:endParaRPr>
          </a:p>
          <a:p>
            <a:pPr defTabSz="914400">
              <a:lnSpc>
                <a:spcPct val="90000"/>
              </a:lnSpc>
              <a:spcAft>
                <a:spcPts val="600"/>
              </a:spcAft>
            </a:pPr>
            <a:r>
              <a:rPr lang="en-US" sz="2200" dirty="0">
                <a:solidFill>
                  <a:schemeClr val="bg1"/>
                </a:solidFill>
              </a:rPr>
              <a:t>R</a:t>
            </a:r>
            <a:r>
              <a:rPr lang="en-US" sz="2200" b="0" i="0" dirty="0">
                <a:solidFill>
                  <a:schemeClr val="bg1"/>
                </a:solidFill>
                <a:effectLst/>
              </a:rPr>
              <a:t>esponsible for the investigation of crime, collection of evidence, and the arrest or detention of suspected offenders. </a:t>
            </a:r>
          </a:p>
          <a:p>
            <a:pPr defTabSz="914400">
              <a:lnSpc>
                <a:spcPct val="90000"/>
              </a:lnSpc>
              <a:spcAft>
                <a:spcPts val="600"/>
              </a:spcAft>
            </a:pPr>
            <a:endParaRPr lang="en-US" sz="2200" dirty="0">
              <a:solidFill>
                <a:schemeClr val="bg1"/>
              </a:solidFill>
            </a:endParaRPr>
          </a:p>
          <a:p>
            <a:pPr defTabSz="914400">
              <a:lnSpc>
                <a:spcPct val="90000"/>
              </a:lnSpc>
              <a:spcAft>
                <a:spcPts val="600"/>
              </a:spcAft>
            </a:pPr>
            <a:r>
              <a:rPr lang="en-US" sz="2200" dirty="0">
                <a:solidFill>
                  <a:schemeClr val="bg1"/>
                </a:solidFill>
              </a:rPr>
              <a:t>M</a:t>
            </a:r>
            <a:r>
              <a:rPr lang="en-US" sz="2200" b="0" i="0" dirty="0">
                <a:solidFill>
                  <a:schemeClr val="bg1"/>
                </a:solidFill>
                <a:effectLst/>
              </a:rPr>
              <a:t>inor cases: police decide whether to caution them, take no further action, issue a fixed penalty notice, or refer to the CPS.</a:t>
            </a:r>
          </a:p>
          <a:p>
            <a:pPr defTabSz="914400">
              <a:lnSpc>
                <a:spcPct val="90000"/>
              </a:lnSpc>
              <a:spcAft>
                <a:spcPts val="600"/>
              </a:spcAft>
            </a:pPr>
            <a:endParaRPr lang="en-US" sz="2200" dirty="0">
              <a:solidFill>
                <a:schemeClr val="bg1"/>
              </a:solidFill>
            </a:endParaRPr>
          </a:p>
          <a:p>
            <a:pPr defTabSz="914400">
              <a:lnSpc>
                <a:spcPct val="90000"/>
              </a:lnSpc>
              <a:spcAft>
                <a:spcPts val="600"/>
              </a:spcAft>
            </a:pPr>
            <a:r>
              <a:rPr lang="en-US" sz="2200" dirty="0">
                <a:solidFill>
                  <a:schemeClr val="bg1"/>
                </a:solidFill>
              </a:rPr>
              <a:t>S</a:t>
            </a:r>
            <a:r>
              <a:rPr lang="en-US" sz="2200" b="0" i="0" dirty="0">
                <a:solidFill>
                  <a:schemeClr val="bg1"/>
                </a:solidFill>
                <a:effectLst/>
              </a:rPr>
              <a:t>erious cases: police will send the files to the CPS to decide whether to prosecute.</a:t>
            </a:r>
            <a:br>
              <a:rPr lang="en-US" sz="1700" dirty="0">
                <a:solidFill>
                  <a:schemeClr val="bg1"/>
                </a:solidFill>
              </a:rPr>
            </a:br>
            <a:endParaRPr lang="en-US" sz="1700" dirty="0">
              <a:solidFill>
                <a:schemeClr val="bg1"/>
              </a:solidFill>
            </a:endParaRPr>
          </a:p>
        </p:txBody>
      </p:sp>
      <p:pic>
        <p:nvPicPr>
          <p:cNvPr id="1026" name="Picture 2" descr="Police workforce, England and Wales, 31 March 2014 - GOV.UK">
            <a:extLst>
              <a:ext uri="{FF2B5EF4-FFF2-40B4-BE49-F238E27FC236}">
                <a16:creationId xmlns:a16="http://schemas.microsoft.com/office/drawing/2014/main" id="{67D6FC60-03C7-F74F-8C1B-0B6A54242393}"/>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r="24089" b="3"/>
          <a:stretch/>
        </p:blipFill>
        <p:spPr bwMode="auto">
          <a:xfrm>
            <a:off x="7277100" y="2480954"/>
            <a:ext cx="4455979" cy="3918123"/>
          </a:xfrm>
          <a:prstGeom prst="rect">
            <a:avLst/>
          </a:prstGeom>
          <a:noFill/>
          <a:extLst>
            <a:ext uri="{909E8E84-426E-40DD-AFC4-6F175D3DCCD1}">
              <a14:hiddenFill xmlns:a14="http://schemas.microsoft.com/office/drawing/2010/main">
                <a:solidFill>
                  <a:srgbClr val="FFFFFF"/>
                </a:solidFill>
              </a14:hiddenFill>
            </a:ext>
          </a:extLst>
        </p:spPr>
      </p:pic>
      <p:sp>
        <p:nvSpPr>
          <p:cNvPr id="29" name="TextBox 28">
            <a:extLst>
              <a:ext uri="{FF2B5EF4-FFF2-40B4-BE49-F238E27FC236}">
                <a16:creationId xmlns:a16="http://schemas.microsoft.com/office/drawing/2014/main" id="{59056EFA-3B1B-0C41-9016-5FD9B0B5CE90}"/>
              </a:ext>
            </a:extLst>
          </p:cNvPr>
          <p:cNvSpPr txBox="1"/>
          <p:nvPr/>
        </p:nvSpPr>
        <p:spPr>
          <a:xfrm>
            <a:off x="10515600" y="6488668"/>
            <a:ext cx="1839432" cy="369332"/>
          </a:xfrm>
          <a:prstGeom prst="rect">
            <a:avLst/>
          </a:prstGeom>
          <a:noFill/>
        </p:spPr>
        <p:txBody>
          <a:bodyPr wrap="square" rtlCol="0">
            <a:spAutoFit/>
          </a:bodyPr>
          <a:lstStyle/>
          <a:p>
            <a:r>
              <a:rPr lang="en-GB" dirty="0"/>
              <a:t>(CJS, 2021)</a:t>
            </a:r>
          </a:p>
        </p:txBody>
      </p:sp>
      <p:pic>
        <p:nvPicPr>
          <p:cNvPr id="30" name="Picture 4" descr="Home | Metropolitan Police">
            <a:extLst>
              <a:ext uri="{FF2B5EF4-FFF2-40B4-BE49-F238E27FC236}">
                <a16:creationId xmlns:a16="http://schemas.microsoft.com/office/drawing/2014/main" id="{DA12A3F8-78A4-2A42-A42E-ED4CE09D9F56}"/>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679493" y="781013"/>
            <a:ext cx="2043007" cy="13769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8721673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useBgFill="1">
        <p:nvSpPr>
          <p:cNvPr id="77" name="Rectangle 76">
            <a:extLst>
              <a:ext uri="{FF2B5EF4-FFF2-40B4-BE49-F238E27FC236}">
                <a16:creationId xmlns:a16="http://schemas.microsoft.com/office/drawing/2014/main" id="{1557A916-FDD1-44A1-A7A1-70009FD6BE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Freeform: Shape 78">
            <a:extLst>
              <a:ext uri="{FF2B5EF4-FFF2-40B4-BE49-F238E27FC236}">
                <a16:creationId xmlns:a16="http://schemas.microsoft.com/office/drawing/2014/main" id="{4B874C19-9B23-4B12-823E-D67615A9B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743949" cy="6858000"/>
          </a:xfrm>
          <a:custGeom>
            <a:avLst/>
            <a:gdLst>
              <a:gd name="connsiteX0" fmla="*/ 956085 w 7743949"/>
              <a:gd name="connsiteY0" fmla="*/ 2071857 h 6858000"/>
              <a:gd name="connsiteX1" fmla="*/ 4999548 w 7743949"/>
              <a:gd name="connsiteY1" fmla="*/ 2071857 h 6858000"/>
              <a:gd name="connsiteX2" fmla="*/ 5619604 w 7743949"/>
              <a:gd name="connsiteY2" fmla="*/ 2437296 h 6858000"/>
              <a:gd name="connsiteX3" fmla="*/ 7645701 w 7743949"/>
              <a:gd name="connsiteY3" fmla="*/ 5926372 h 6858000"/>
              <a:gd name="connsiteX4" fmla="*/ 7645701 w 7743949"/>
              <a:gd name="connsiteY4" fmla="*/ 6639850 h 6858000"/>
              <a:gd name="connsiteX5" fmla="*/ 7538856 w 7743949"/>
              <a:gd name="connsiteY5" fmla="*/ 6823844 h 6858000"/>
              <a:gd name="connsiteX6" fmla="*/ 7519022 w 7743949"/>
              <a:gd name="connsiteY6" fmla="*/ 6858000 h 6858000"/>
              <a:gd name="connsiteX7" fmla="*/ 0 w 7743949"/>
              <a:gd name="connsiteY7" fmla="*/ 6858000 h 6858000"/>
              <a:gd name="connsiteX8" fmla="*/ 0 w 7743949"/>
              <a:gd name="connsiteY8" fmla="*/ 3003362 h 6858000"/>
              <a:gd name="connsiteX9" fmla="*/ 144017 w 7743949"/>
              <a:gd name="connsiteY9" fmla="*/ 2754282 h 6858000"/>
              <a:gd name="connsiteX10" fmla="*/ 327296 w 7743949"/>
              <a:gd name="connsiteY10" fmla="*/ 2437296 h 6858000"/>
              <a:gd name="connsiteX11" fmla="*/ 956085 w 7743949"/>
              <a:gd name="connsiteY11" fmla="*/ 2071857 h 6858000"/>
              <a:gd name="connsiteX12" fmla="*/ 6281397 w 7743949"/>
              <a:gd name="connsiteY12" fmla="*/ 1163923 h 6858000"/>
              <a:gd name="connsiteX13" fmla="*/ 7148441 w 7743949"/>
              <a:gd name="connsiteY13" fmla="*/ 1163923 h 6858000"/>
              <a:gd name="connsiteX14" fmla="*/ 7281401 w 7743949"/>
              <a:gd name="connsiteY14" fmla="*/ 1242285 h 6858000"/>
              <a:gd name="connsiteX15" fmla="*/ 7715859 w 7743949"/>
              <a:gd name="connsiteY15" fmla="*/ 1990451 h 6858000"/>
              <a:gd name="connsiteX16" fmla="*/ 7715859 w 7743949"/>
              <a:gd name="connsiteY16" fmla="*/ 2143443 h 6858000"/>
              <a:gd name="connsiteX17" fmla="*/ 7281401 w 7743949"/>
              <a:gd name="connsiteY17" fmla="*/ 2891610 h 6858000"/>
              <a:gd name="connsiteX18" fmla="*/ 7148441 w 7743949"/>
              <a:gd name="connsiteY18" fmla="*/ 2969971 h 6858000"/>
              <a:gd name="connsiteX19" fmla="*/ 6281397 w 7743949"/>
              <a:gd name="connsiteY19" fmla="*/ 2969971 h 6858000"/>
              <a:gd name="connsiteX20" fmla="*/ 6146565 w 7743949"/>
              <a:gd name="connsiteY20" fmla="*/ 2891610 h 6858000"/>
              <a:gd name="connsiteX21" fmla="*/ 5713979 w 7743949"/>
              <a:gd name="connsiteY21" fmla="*/ 2143443 h 6858000"/>
              <a:gd name="connsiteX22" fmla="*/ 5713979 w 7743949"/>
              <a:gd name="connsiteY22" fmla="*/ 1990451 h 6858000"/>
              <a:gd name="connsiteX23" fmla="*/ 6146565 w 7743949"/>
              <a:gd name="connsiteY23" fmla="*/ 1242285 h 6858000"/>
              <a:gd name="connsiteX24" fmla="*/ 6281397 w 7743949"/>
              <a:gd name="connsiteY24" fmla="*/ 1163923 h 6858000"/>
              <a:gd name="connsiteX25" fmla="*/ 0 w 7743949"/>
              <a:gd name="connsiteY25" fmla="*/ 0 h 6858000"/>
              <a:gd name="connsiteX26" fmla="*/ 6600525 w 7743949"/>
              <a:gd name="connsiteY26" fmla="*/ 0 h 6858000"/>
              <a:gd name="connsiteX27" fmla="*/ 6486618 w 7743949"/>
              <a:gd name="connsiteY27" fmla="*/ 196155 h 6858000"/>
              <a:gd name="connsiteX28" fmla="*/ 5677553 w 7743949"/>
              <a:gd name="connsiteY28" fmla="*/ 1589421 h 6858000"/>
              <a:gd name="connsiteX29" fmla="*/ 5057496 w 7743949"/>
              <a:gd name="connsiteY29" fmla="*/ 1954861 h 6858000"/>
              <a:gd name="connsiteX30" fmla="*/ 1014033 w 7743949"/>
              <a:gd name="connsiteY30" fmla="*/ 1954861 h 6858000"/>
              <a:gd name="connsiteX31" fmla="*/ 385244 w 7743949"/>
              <a:gd name="connsiteY31" fmla="*/ 1589421 h 6858000"/>
              <a:gd name="connsiteX32" fmla="*/ 69234 w 7743949"/>
              <a:gd name="connsiteY32" fmla="*/ 1042874 h 6858000"/>
              <a:gd name="connsiteX33" fmla="*/ 0 w 7743949"/>
              <a:gd name="connsiteY33" fmla="*/ 923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7743949" h="6858000">
                <a:moveTo>
                  <a:pt x="956085" y="2071857"/>
                </a:moveTo>
                <a:cubicBezTo>
                  <a:pt x="956085" y="2071857"/>
                  <a:pt x="956085" y="2071857"/>
                  <a:pt x="4999548" y="2071857"/>
                </a:cubicBezTo>
                <a:cubicBezTo>
                  <a:pt x="5252811" y="2071857"/>
                  <a:pt x="5497339" y="2211072"/>
                  <a:pt x="5619604" y="2437296"/>
                </a:cubicBezTo>
                <a:cubicBezTo>
                  <a:pt x="5619604" y="2437296"/>
                  <a:pt x="5619604" y="2437296"/>
                  <a:pt x="7645701" y="5926372"/>
                </a:cubicBezTo>
                <a:cubicBezTo>
                  <a:pt x="7776699" y="6143896"/>
                  <a:pt x="7776699" y="6422327"/>
                  <a:pt x="7645701" y="6639850"/>
                </a:cubicBezTo>
                <a:cubicBezTo>
                  <a:pt x="7645701" y="6639850"/>
                  <a:pt x="7645701" y="6639850"/>
                  <a:pt x="7538856" y="6823844"/>
                </a:cubicBezTo>
                <a:lnTo>
                  <a:pt x="7519022" y="6858000"/>
                </a:lnTo>
                <a:lnTo>
                  <a:pt x="0" y="6858000"/>
                </a:lnTo>
                <a:lnTo>
                  <a:pt x="0" y="3003362"/>
                </a:lnTo>
                <a:lnTo>
                  <a:pt x="144017" y="2754282"/>
                </a:lnTo>
                <a:cubicBezTo>
                  <a:pt x="203181" y="2651956"/>
                  <a:pt x="264254" y="2546330"/>
                  <a:pt x="327296" y="2437296"/>
                </a:cubicBezTo>
                <a:cubicBezTo>
                  <a:pt x="458294" y="2211072"/>
                  <a:pt x="694090" y="2071857"/>
                  <a:pt x="956085" y="2071857"/>
                </a:cubicBezTo>
                <a:close/>
                <a:moveTo>
                  <a:pt x="6281397" y="1163923"/>
                </a:moveTo>
                <a:cubicBezTo>
                  <a:pt x="6281397" y="1163923"/>
                  <a:pt x="6281397" y="1163923"/>
                  <a:pt x="7148441" y="1163923"/>
                </a:cubicBezTo>
                <a:cubicBezTo>
                  <a:pt x="7202749" y="1163923"/>
                  <a:pt x="7255183" y="1193775"/>
                  <a:pt x="7281401" y="1242285"/>
                </a:cubicBezTo>
                <a:cubicBezTo>
                  <a:pt x="7281401" y="1242285"/>
                  <a:pt x="7281401" y="1242285"/>
                  <a:pt x="7715859" y="1990451"/>
                </a:cubicBezTo>
                <a:cubicBezTo>
                  <a:pt x="7743949" y="2037095"/>
                  <a:pt x="7743949" y="2096799"/>
                  <a:pt x="7715859" y="2143443"/>
                </a:cubicBezTo>
                <a:cubicBezTo>
                  <a:pt x="7715859" y="2143443"/>
                  <a:pt x="7715859" y="2143443"/>
                  <a:pt x="7281401" y="2891610"/>
                </a:cubicBezTo>
                <a:cubicBezTo>
                  <a:pt x="7255183" y="2940119"/>
                  <a:pt x="7202749" y="2969971"/>
                  <a:pt x="7148441" y="2969971"/>
                </a:cubicBezTo>
                <a:cubicBezTo>
                  <a:pt x="7148441" y="2969971"/>
                  <a:pt x="7148441" y="2969971"/>
                  <a:pt x="6281397" y="2969971"/>
                </a:cubicBezTo>
                <a:cubicBezTo>
                  <a:pt x="6225217" y="2969971"/>
                  <a:pt x="6174655" y="2940119"/>
                  <a:pt x="6146565" y="2891610"/>
                </a:cubicBezTo>
                <a:cubicBezTo>
                  <a:pt x="6146565" y="2891610"/>
                  <a:pt x="6146565" y="2891610"/>
                  <a:pt x="5713979" y="2143443"/>
                </a:cubicBezTo>
                <a:cubicBezTo>
                  <a:pt x="5685889" y="2096799"/>
                  <a:pt x="5685889" y="2037095"/>
                  <a:pt x="5713979" y="1990451"/>
                </a:cubicBezTo>
                <a:cubicBezTo>
                  <a:pt x="5713979" y="1990451"/>
                  <a:pt x="5713979" y="1990451"/>
                  <a:pt x="6146565" y="1242285"/>
                </a:cubicBezTo>
                <a:cubicBezTo>
                  <a:pt x="6174655" y="1193775"/>
                  <a:pt x="6225217" y="1163923"/>
                  <a:pt x="6281397" y="1163923"/>
                </a:cubicBezTo>
                <a:close/>
                <a:moveTo>
                  <a:pt x="0" y="0"/>
                </a:moveTo>
                <a:lnTo>
                  <a:pt x="6600525" y="0"/>
                </a:lnTo>
                <a:lnTo>
                  <a:pt x="6486618" y="196155"/>
                </a:lnTo>
                <a:cubicBezTo>
                  <a:pt x="6261242" y="584267"/>
                  <a:pt x="5994130" y="1044253"/>
                  <a:pt x="5677553" y="1589421"/>
                </a:cubicBezTo>
                <a:cubicBezTo>
                  <a:pt x="5555288" y="1815646"/>
                  <a:pt x="5310759" y="1954861"/>
                  <a:pt x="5057496" y="1954861"/>
                </a:cubicBezTo>
                <a:cubicBezTo>
                  <a:pt x="5057496" y="1954861"/>
                  <a:pt x="5057496" y="1954861"/>
                  <a:pt x="1014033" y="1954861"/>
                </a:cubicBezTo>
                <a:cubicBezTo>
                  <a:pt x="752038" y="1954861"/>
                  <a:pt x="516243" y="1815646"/>
                  <a:pt x="385244" y="1589421"/>
                </a:cubicBezTo>
                <a:cubicBezTo>
                  <a:pt x="385244" y="1589421"/>
                  <a:pt x="385244" y="1589421"/>
                  <a:pt x="69234" y="1042874"/>
                </a:cubicBezTo>
                <a:lnTo>
                  <a:pt x="0" y="923133"/>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25550FA-313E-40C4-B40F-D11338641B47}"/>
              </a:ext>
            </a:extLst>
          </p:cNvPr>
          <p:cNvSpPr>
            <a:spLocks noGrp="1"/>
          </p:cNvSpPr>
          <p:nvPr>
            <p:ph type="title"/>
          </p:nvPr>
        </p:nvSpPr>
        <p:spPr>
          <a:xfrm>
            <a:off x="756744" y="349858"/>
            <a:ext cx="4761461" cy="1351722"/>
          </a:xfrm>
        </p:spPr>
        <p:txBody>
          <a:bodyPr anchor="ctr">
            <a:normAutofit/>
          </a:bodyPr>
          <a:lstStyle/>
          <a:p>
            <a:r>
              <a:rPr lang="en-GB">
                <a:solidFill>
                  <a:schemeClr val="bg1"/>
                </a:solidFill>
              </a:rPr>
              <a:t>The Attorney General’s Office</a:t>
            </a:r>
          </a:p>
        </p:txBody>
      </p:sp>
      <p:sp>
        <p:nvSpPr>
          <p:cNvPr id="3" name="Content Placeholder 2">
            <a:extLst>
              <a:ext uri="{FF2B5EF4-FFF2-40B4-BE49-F238E27FC236}">
                <a16:creationId xmlns:a16="http://schemas.microsoft.com/office/drawing/2014/main" id="{21874E21-9810-468C-A4A6-50CCAE9D2BAB}"/>
              </a:ext>
            </a:extLst>
          </p:cNvPr>
          <p:cNvSpPr>
            <a:spLocks noGrp="1"/>
          </p:cNvSpPr>
          <p:nvPr>
            <p:ph idx="1"/>
          </p:nvPr>
        </p:nvSpPr>
        <p:spPr>
          <a:xfrm>
            <a:off x="236619" y="2531936"/>
            <a:ext cx="5801709" cy="3689127"/>
          </a:xfrm>
        </p:spPr>
        <p:txBody>
          <a:bodyPr>
            <a:normAutofit fontScale="62500" lnSpcReduction="20000"/>
          </a:bodyPr>
          <a:lstStyle/>
          <a:p>
            <a:pPr marL="0" indent="0">
              <a:buNone/>
            </a:pPr>
            <a:br>
              <a:rPr lang="en-GB" sz="3400" dirty="0">
                <a:solidFill>
                  <a:schemeClr val="bg1"/>
                </a:solidFill>
              </a:rPr>
            </a:br>
            <a:endParaRPr lang="en-GB" sz="3400" dirty="0">
              <a:solidFill>
                <a:schemeClr val="bg1"/>
              </a:solidFill>
            </a:endParaRPr>
          </a:p>
          <a:p>
            <a:r>
              <a:rPr lang="en-GB" sz="3400" dirty="0">
                <a:solidFill>
                  <a:schemeClr val="bg1"/>
                </a:solidFill>
              </a:rPr>
              <a:t>Provides legal advice and support to the Attorney General and the Solicitor General (the Law Officers) who give legal advice to government. </a:t>
            </a:r>
            <a:br>
              <a:rPr lang="en-GB" sz="3400" dirty="0">
                <a:solidFill>
                  <a:schemeClr val="bg1"/>
                </a:solidFill>
              </a:rPr>
            </a:br>
            <a:endParaRPr lang="en-GB" sz="3400" dirty="0">
              <a:solidFill>
                <a:schemeClr val="bg1"/>
              </a:solidFill>
            </a:endParaRPr>
          </a:p>
          <a:p>
            <a:r>
              <a:rPr lang="en-GB" sz="3400" dirty="0">
                <a:solidFill>
                  <a:schemeClr val="bg1"/>
                </a:solidFill>
              </a:rPr>
              <a:t>Helps the Law Officers perform other duties in the public interest such as looking at sentences which may be too low.</a:t>
            </a:r>
            <a:br>
              <a:rPr lang="en-GB" sz="3400" dirty="0">
                <a:solidFill>
                  <a:schemeClr val="bg1"/>
                </a:solidFill>
              </a:rPr>
            </a:br>
            <a:endParaRPr lang="en-GB" sz="3400" dirty="0">
              <a:solidFill>
                <a:schemeClr val="bg1"/>
              </a:solidFill>
            </a:endParaRPr>
          </a:p>
          <a:p>
            <a:r>
              <a:rPr lang="en-GB" sz="3400" dirty="0">
                <a:solidFill>
                  <a:schemeClr val="bg1"/>
                </a:solidFill>
              </a:rPr>
              <a:t>Work specifically with the CPS, Government Legal Department, Serious Fraud Office, &amp; HM Crown Prosecution Service Inspectorate.</a:t>
            </a:r>
          </a:p>
          <a:p>
            <a:endParaRPr lang="en-GB" sz="2400" dirty="0">
              <a:solidFill>
                <a:schemeClr val="bg1"/>
              </a:solidFill>
            </a:endParaRPr>
          </a:p>
        </p:txBody>
      </p:sp>
      <p:pic>
        <p:nvPicPr>
          <p:cNvPr id="4098" name="Picture 2" descr="Attorney General's Office (United Kingdom) - Wikipedia">
            <a:extLst>
              <a:ext uri="{FF2B5EF4-FFF2-40B4-BE49-F238E27FC236}">
                <a16:creationId xmlns:a16="http://schemas.microsoft.com/office/drawing/2014/main" id="{D7F2769A-2BC5-E44E-B416-42FC85A9CC7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41"/>
          <a:stretch/>
        </p:blipFill>
        <p:spPr bwMode="auto">
          <a:xfrm>
            <a:off x="7836576" y="1185544"/>
            <a:ext cx="3858600" cy="40107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5206398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68A4132F-DEC6-4332-A00C-A11AD4519B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0"/>
            <a:ext cx="1219047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lose up of a logo&#10;&#10;Description automatically generated">
            <a:extLst>
              <a:ext uri="{FF2B5EF4-FFF2-40B4-BE49-F238E27FC236}">
                <a16:creationId xmlns:a16="http://schemas.microsoft.com/office/drawing/2014/main" id="{6D1BD271-D409-4EB3-B079-5AD1BBF7303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89977" y="2453659"/>
            <a:ext cx="4263822" cy="2771484"/>
          </a:xfrm>
          <a:prstGeom prst="rect">
            <a:avLst/>
          </a:prstGeom>
        </p:spPr>
      </p:pic>
      <p:sp>
        <p:nvSpPr>
          <p:cNvPr id="17" name="Freeform: Shape 16">
            <a:extLst>
              <a:ext uri="{FF2B5EF4-FFF2-40B4-BE49-F238E27FC236}">
                <a16:creationId xmlns:a16="http://schemas.microsoft.com/office/drawing/2014/main" id="{64965EAE-E41A-435F-B993-07E824B6C9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0"/>
            <a:ext cx="7539895" cy="6858000"/>
          </a:xfrm>
          <a:custGeom>
            <a:avLst/>
            <a:gdLst>
              <a:gd name="connsiteX0" fmla="*/ 7539895 w 7539895"/>
              <a:gd name="connsiteY0" fmla="*/ 6858000 h 6858000"/>
              <a:gd name="connsiteX1" fmla="*/ 0 w 7539895"/>
              <a:gd name="connsiteY1" fmla="*/ 6858000 h 6858000"/>
              <a:gd name="connsiteX2" fmla="*/ 0 w 7539895"/>
              <a:gd name="connsiteY2" fmla="*/ 0 h 6858000"/>
              <a:gd name="connsiteX3" fmla="*/ 4363741 w 7539895"/>
              <a:gd name="connsiteY3" fmla="*/ 0 h 6858000"/>
            </a:gdLst>
            <a:ahLst/>
            <a:cxnLst>
              <a:cxn ang="0">
                <a:pos x="connsiteX0" y="connsiteY0"/>
              </a:cxn>
              <a:cxn ang="0">
                <a:pos x="connsiteX1" y="connsiteY1"/>
              </a:cxn>
              <a:cxn ang="0">
                <a:pos x="connsiteX2" y="connsiteY2"/>
              </a:cxn>
              <a:cxn ang="0">
                <a:pos x="connsiteX3" y="connsiteY3"/>
              </a:cxn>
            </a:cxnLst>
            <a:rect l="l" t="t" r="r" b="b"/>
            <a:pathLst>
              <a:path w="7539895" h="6858000">
                <a:moveTo>
                  <a:pt x="7539895" y="6858000"/>
                </a:moveTo>
                <a:lnTo>
                  <a:pt x="0" y="6858000"/>
                </a:lnTo>
                <a:lnTo>
                  <a:pt x="0" y="0"/>
                </a:lnTo>
                <a:lnTo>
                  <a:pt x="4363741"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Shape 18">
            <a:extLst>
              <a:ext uri="{FF2B5EF4-FFF2-40B4-BE49-F238E27FC236}">
                <a16:creationId xmlns:a16="http://schemas.microsoft.com/office/drawing/2014/main" id="{152F8994-E6D4-4311-9548-C3607BC436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7092985" cy="6858000"/>
          </a:xfrm>
          <a:custGeom>
            <a:avLst/>
            <a:gdLst>
              <a:gd name="connsiteX0" fmla="*/ 7092985 w 7092985"/>
              <a:gd name="connsiteY0" fmla="*/ 6858000 h 6858000"/>
              <a:gd name="connsiteX1" fmla="*/ 0 w 7092985"/>
              <a:gd name="connsiteY1" fmla="*/ 6858000 h 6858000"/>
              <a:gd name="connsiteX2" fmla="*/ 0 w 7092985"/>
              <a:gd name="connsiteY2" fmla="*/ 0 h 6858000"/>
              <a:gd name="connsiteX3" fmla="*/ 3916831 w 7092985"/>
              <a:gd name="connsiteY3" fmla="*/ 0 h 6858000"/>
            </a:gdLst>
            <a:ahLst/>
            <a:cxnLst>
              <a:cxn ang="0">
                <a:pos x="connsiteX0" y="connsiteY0"/>
              </a:cxn>
              <a:cxn ang="0">
                <a:pos x="connsiteX1" y="connsiteY1"/>
              </a:cxn>
              <a:cxn ang="0">
                <a:pos x="connsiteX2" y="connsiteY2"/>
              </a:cxn>
              <a:cxn ang="0">
                <a:pos x="connsiteX3" y="connsiteY3"/>
              </a:cxn>
            </a:cxnLst>
            <a:rect l="l" t="t" r="r" b="b"/>
            <a:pathLst>
              <a:path w="7092985" h="6858000">
                <a:moveTo>
                  <a:pt x="7092985" y="6858000"/>
                </a:moveTo>
                <a:lnTo>
                  <a:pt x="0" y="6858000"/>
                </a:lnTo>
                <a:lnTo>
                  <a:pt x="0" y="0"/>
                </a:lnTo>
                <a:lnTo>
                  <a:pt x="3916831"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5147DBE-AAD2-42A4-A574-6CAF45B8F891}"/>
              </a:ext>
            </a:extLst>
          </p:cNvPr>
          <p:cNvSpPr>
            <a:spLocks noGrp="1"/>
          </p:cNvSpPr>
          <p:nvPr>
            <p:ph type="title"/>
          </p:nvPr>
        </p:nvSpPr>
        <p:spPr>
          <a:xfrm>
            <a:off x="227332" y="156313"/>
            <a:ext cx="5529943" cy="1325563"/>
          </a:xfrm>
        </p:spPr>
        <p:txBody>
          <a:bodyPr>
            <a:normAutofit/>
          </a:bodyPr>
          <a:lstStyle/>
          <a:p>
            <a:r>
              <a:rPr lang="en-GB" dirty="0"/>
              <a:t>The Ministry of Justice</a:t>
            </a:r>
          </a:p>
        </p:txBody>
      </p:sp>
      <p:sp>
        <p:nvSpPr>
          <p:cNvPr id="3" name="Content Placeholder 2">
            <a:extLst>
              <a:ext uri="{FF2B5EF4-FFF2-40B4-BE49-F238E27FC236}">
                <a16:creationId xmlns:a16="http://schemas.microsoft.com/office/drawing/2014/main" id="{D1EA9797-9E24-4F8A-BA8A-A1F16523D6D0}"/>
              </a:ext>
            </a:extLst>
          </p:cNvPr>
          <p:cNvSpPr>
            <a:spLocks noGrp="1"/>
          </p:cNvSpPr>
          <p:nvPr>
            <p:ph idx="1"/>
          </p:nvPr>
        </p:nvSpPr>
        <p:spPr>
          <a:xfrm>
            <a:off x="227332" y="1825624"/>
            <a:ext cx="6751675" cy="4496347"/>
          </a:xfrm>
          <a:solidFill>
            <a:schemeClr val="tx1"/>
          </a:solidFill>
        </p:spPr>
        <p:txBody>
          <a:bodyPr>
            <a:normAutofit fontScale="77500" lnSpcReduction="20000"/>
          </a:bodyPr>
          <a:lstStyle/>
          <a:p>
            <a:pPr marL="0" indent="0">
              <a:buNone/>
            </a:pPr>
            <a:endParaRPr lang="en-GB" sz="3300" dirty="0">
              <a:solidFill>
                <a:schemeClr val="bg1"/>
              </a:solidFill>
            </a:endParaRPr>
          </a:p>
          <a:p>
            <a:pPr marL="0" indent="0">
              <a:buNone/>
            </a:pPr>
            <a:r>
              <a:rPr lang="en-GB" sz="3300" dirty="0">
                <a:solidFill>
                  <a:schemeClr val="bg1"/>
                </a:solidFill>
              </a:rPr>
              <a:t>Responsibility for different parts of the justice system:</a:t>
            </a:r>
          </a:p>
          <a:p>
            <a:pPr marL="0" indent="0">
              <a:buNone/>
            </a:pPr>
            <a:r>
              <a:rPr lang="en-GB" sz="3300" dirty="0">
                <a:solidFill>
                  <a:schemeClr val="bg1"/>
                </a:solidFill>
              </a:rPr>
              <a:t>-The Courts</a:t>
            </a:r>
          </a:p>
          <a:p>
            <a:pPr marL="0" indent="0">
              <a:buNone/>
            </a:pPr>
            <a:r>
              <a:rPr lang="en-GB" sz="3300" dirty="0">
                <a:solidFill>
                  <a:schemeClr val="bg1"/>
                </a:solidFill>
              </a:rPr>
              <a:t>-Prisons</a:t>
            </a:r>
          </a:p>
          <a:p>
            <a:pPr marL="0" indent="0">
              <a:buNone/>
            </a:pPr>
            <a:r>
              <a:rPr lang="en-GB" sz="3300" dirty="0">
                <a:solidFill>
                  <a:schemeClr val="bg1"/>
                </a:solidFill>
              </a:rPr>
              <a:t>-Probation Services &amp; Attendance Centres. </a:t>
            </a:r>
            <a:br>
              <a:rPr lang="en-GB" sz="3300" dirty="0">
                <a:solidFill>
                  <a:schemeClr val="bg1"/>
                </a:solidFill>
              </a:rPr>
            </a:br>
            <a:br>
              <a:rPr lang="en-GB" sz="3300" dirty="0">
                <a:solidFill>
                  <a:schemeClr val="bg1"/>
                </a:solidFill>
              </a:rPr>
            </a:br>
            <a:r>
              <a:rPr lang="en-GB" sz="3300" dirty="0">
                <a:solidFill>
                  <a:schemeClr val="bg1"/>
                </a:solidFill>
              </a:rPr>
              <a:t>Work span: criminal, civil and family justice, democracy, rights and the constitution. </a:t>
            </a:r>
          </a:p>
          <a:p>
            <a:pPr marL="0" indent="0">
              <a:buNone/>
            </a:pPr>
            <a:endParaRPr lang="en-GB" sz="3300" dirty="0">
              <a:solidFill>
                <a:schemeClr val="bg1"/>
              </a:solidFill>
            </a:endParaRPr>
          </a:p>
          <a:p>
            <a:pPr marL="0" indent="0">
              <a:buNone/>
            </a:pPr>
            <a:r>
              <a:rPr lang="en-GB" sz="3300" dirty="0">
                <a:solidFill>
                  <a:schemeClr val="bg1"/>
                </a:solidFill>
              </a:rPr>
              <a:t>Supported by </a:t>
            </a:r>
            <a:r>
              <a:rPr lang="en-GB" sz="3300" dirty="0">
                <a:solidFill>
                  <a:schemeClr val="bg1"/>
                </a:solidFill>
                <a:hlinkClick r:id="rId3">
                  <a:extLst>
                    <a:ext uri="{A12FA001-AC4F-418D-AE19-62706E023703}">
                      <ahyp:hlinkClr xmlns:ahyp="http://schemas.microsoft.com/office/drawing/2018/hyperlinkcolor" val="tx"/>
                    </a:ext>
                  </a:extLst>
                </a:hlinkClick>
              </a:rPr>
              <a:t>32 agencies and public bodies</a:t>
            </a:r>
            <a:r>
              <a:rPr lang="en-GB" sz="3300" dirty="0">
                <a:solidFill>
                  <a:schemeClr val="bg1"/>
                </a:solidFill>
              </a:rPr>
              <a:t>:</a:t>
            </a:r>
          </a:p>
          <a:p>
            <a:pPr marL="0" indent="0" algn="ctr">
              <a:buNone/>
            </a:pPr>
            <a:r>
              <a:rPr lang="en-GB" sz="1900" i="1" dirty="0">
                <a:solidFill>
                  <a:schemeClr val="bg1"/>
                </a:solidFill>
              </a:rPr>
              <a:t>Such as Legal Aid Agency, Youth Justice Board for England and Wales, Civil Justice Council &amp; The Legal Ombudsman.</a:t>
            </a:r>
          </a:p>
          <a:p>
            <a:pPr marL="0" indent="0">
              <a:buNone/>
            </a:pPr>
            <a:endParaRPr lang="en-GB" sz="1700" i="1" dirty="0">
              <a:solidFill>
                <a:schemeClr val="bg1"/>
              </a:solidFill>
            </a:endParaRPr>
          </a:p>
        </p:txBody>
      </p:sp>
    </p:spTree>
    <p:extLst>
      <p:ext uri="{BB962C8B-B14F-4D97-AF65-F5344CB8AC3E}">
        <p14:creationId xmlns:p14="http://schemas.microsoft.com/office/powerpoint/2010/main" val="225000538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33CD251C-A887-4D2F-925B-FC0971985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3B2069EE-A08E-44F0-B3F9-3CF8CC2DCA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26740" cy="6857542"/>
          </a:xfrm>
          <a:custGeom>
            <a:avLst/>
            <a:gdLst>
              <a:gd name="connsiteX0" fmla="*/ 0 w 6126740"/>
              <a:gd name="connsiteY0" fmla="*/ 0 h 6857542"/>
              <a:gd name="connsiteX1" fmla="*/ 4980067 w 6126740"/>
              <a:gd name="connsiteY1" fmla="*/ 0 h 6857542"/>
              <a:gd name="connsiteX2" fmla="*/ 4992714 w 6126740"/>
              <a:gd name="connsiteY2" fmla="*/ 31774 h 6857542"/>
              <a:gd name="connsiteX3" fmla="*/ 6047722 w 6126740"/>
              <a:gd name="connsiteY3" fmla="*/ 2682457 h 6857542"/>
              <a:gd name="connsiteX4" fmla="*/ 6047722 w 6126740"/>
              <a:gd name="connsiteY4" fmla="*/ 3752208 h 6857542"/>
              <a:gd name="connsiteX5" fmla="*/ 4890218 w 6126740"/>
              <a:gd name="connsiteY5" fmla="*/ 6660411 h 6857542"/>
              <a:gd name="connsiteX6" fmla="*/ 4811756 w 6126740"/>
              <a:gd name="connsiteY6" fmla="*/ 6857542 h 6857542"/>
              <a:gd name="connsiteX7" fmla="*/ 0 w 6126740"/>
              <a:gd name="connsiteY7" fmla="*/ 6857542 h 6857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26740" h="6857542">
                <a:moveTo>
                  <a:pt x="0" y="0"/>
                </a:moveTo>
                <a:lnTo>
                  <a:pt x="4980067" y="0"/>
                </a:lnTo>
                <a:lnTo>
                  <a:pt x="4992714" y="31774"/>
                </a:lnTo>
                <a:cubicBezTo>
                  <a:pt x="6047722" y="2682457"/>
                  <a:pt x="6047722" y="2682457"/>
                  <a:pt x="6047722" y="2682457"/>
                </a:cubicBezTo>
                <a:cubicBezTo>
                  <a:pt x="6153080" y="2988100"/>
                  <a:pt x="6153080" y="3446565"/>
                  <a:pt x="6047722" y="3752208"/>
                </a:cubicBezTo>
                <a:cubicBezTo>
                  <a:pt x="5563735" y="4968215"/>
                  <a:pt x="5185620" y="5918220"/>
                  <a:pt x="4890218" y="6660411"/>
                </a:cubicBezTo>
                <a:lnTo>
                  <a:pt x="4811756" y="6857542"/>
                </a:lnTo>
                <a:lnTo>
                  <a:pt x="0" y="6857542"/>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7DA5647-789D-42B8-9900-BBC7C4C5FADD}"/>
              </a:ext>
            </a:extLst>
          </p:cNvPr>
          <p:cNvSpPr>
            <a:spLocks noGrp="1"/>
          </p:cNvSpPr>
          <p:nvPr>
            <p:ph type="title"/>
          </p:nvPr>
        </p:nvSpPr>
        <p:spPr>
          <a:xfrm>
            <a:off x="640080" y="567578"/>
            <a:ext cx="5512486" cy="2174091"/>
          </a:xfrm>
        </p:spPr>
        <p:txBody>
          <a:bodyPr vert="horz" lIns="91440" tIns="45720" rIns="91440" bIns="45720" rtlCol="0" anchor="b">
            <a:normAutofit/>
          </a:bodyPr>
          <a:lstStyle/>
          <a:p>
            <a:r>
              <a:rPr lang="en-US" sz="4800" u="sng" kern="1200" dirty="0">
                <a:solidFill>
                  <a:schemeClr val="bg1"/>
                </a:solidFill>
                <a:latin typeface="+mj-lt"/>
                <a:ea typeface="+mj-ea"/>
                <a:cs typeface="+mj-cs"/>
              </a:rPr>
              <a:t>The Home Office</a:t>
            </a:r>
          </a:p>
        </p:txBody>
      </p:sp>
      <p:grpSp>
        <p:nvGrpSpPr>
          <p:cNvPr id="23" name="Group 22">
            <a:extLst>
              <a:ext uri="{FF2B5EF4-FFF2-40B4-BE49-F238E27FC236}">
                <a16:creationId xmlns:a16="http://schemas.microsoft.com/office/drawing/2014/main" id="{C9888C69-11CC-40BA-BABF-F9B7E11C915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40080" y="640080"/>
            <a:ext cx="1128382" cy="847206"/>
            <a:chOff x="5307830" y="325570"/>
            <a:chExt cx="1128382" cy="847206"/>
          </a:xfrm>
        </p:grpSpPr>
        <p:sp>
          <p:nvSpPr>
            <p:cNvPr id="24" name="Freeform 5">
              <a:extLst>
                <a:ext uri="{FF2B5EF4-FFF2-40B4-BE49-F238E27FC236}">
                  <a16:creationId xmlns:a16="http://schemas.microsoft.com/office/drawing/2014/main" id="{737D08C8-52AD-4B7E-A217-E28E1AF008C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307830" y="577396"/>
              <a:ext cx="675351" cy="595380"/>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sp>
          <p:nvSpPr>
            <p:cNvPr id="25" name="Freeform 5">
              <a:extLst>
                <a:ext uri="{FF2B5EF4-FFF2-40B4-BE49-F238E27FC236}">
                  <a16:creationId xmlns:a16="http://schemas.microsoft.com/office/drawing/2014/main" id="{0ED11528-93DA-433F-9B3C-21106EFDBB6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85720" y="325570"/>
              <a:ext cx="550492" cy="485306"/>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grpSp>
      <p:sp>
        <p:nvSpPr>
          <p:cNvPr id="9" name="TextBox 8">
            <a:extLst>
              <a:ext uri="{FF2B5EF4-FFF2-40B4-BE49-F238E27FC236}">
                <a16:creationId xmlns:a16="http://schemas.microsoft.com/office/drawing/2014/main" id="{7B816595-D9D2-9A4D-8C98-88B7D95E473C}"/>
              </a:ext>
            </a:extLst>
          </p:cNvPr>
          <p:cNvSpPr txBox="1"/>
          <p:nvPr/>
        </p:nvSpPr>
        <p:spPr>
          <a:xfrm>
            <a:off x="767290" y="3428999"/>
            <a:ext cx="4075054" cy="2741213"/>
          </a:xfrm>
          <a:prstGeom prst="rect">
            <a:avLst/>
          </a:prstGeom>
        </p:spPr>
        <p:txBody>
          <a:bodyPr vert="horz" lIns="91440" tIns="45720" rIns="91440" bIns="45720" rtlCol="0" anchor="t">
            <a:normAutofit/>
          </a:bodyPr>
          <a:lstStyle/>
          <a:p>
            <a:pPr indent="-228600" defTabSz="914400">
              <a:lnSpc>
                <a:spcPct val="90000"/>
              </a:lnSpc>
              <a:spcAft>
                <a:spcPts val="600"/>
              </a:spcAft>
              <a:buFont typeface="Arial" panose="020B0604020202020204" pitchFamily="34" charset="0"/>
              <a:buChar char="•"/>
            </a:pPr>
            <a:r>
              <a:rPr lang="en-US" sz="2000" dirty="0">
                <a:solidFill>
                  <a:schemeClr val="bg1"/>
                </a:solidFill>
              </a:rPr>
              <a:t>L</a:t>
            </a:r>
            <a:r>
              <a:rPr lang="en-US" sz="2000" b="0" i="0" dirty="0">
                <a:solidFill>
                  <a:schemeClr val="bg1"/>
                </a:solidFill>
                <a:effectLst/>
              </a:rPr>
              <a:t>ead government department for:</a:t>
            </a:r>
          </a:p>
          <a:p>
            <a:pPr indent="-228600" defTabSz="914400">
              <a:lnSpc>
                <a:spcPct val="90000"/>
              </a:lnSpc>
              <a:spcAft>
                <a:spcPts val="600"/>
              </a:spcAft>
              <a:buFont typeface="Arial" panose="020B0604020202020204" pitchFamily="34" charset="0"/>
              <a:buChar char="•"/>
            </a:pPr>
            <a:r>
              <a:rPr lang="en-US" sz="2000" b="0" i="0" dirty="0">
                <a:solidFill>
                  <a:schemeClr val="bg1"/>
                </a:solidFill>
                <a:effectLst/>
              </a:rPr>
              <a:t>Immigration and passports </a:t>
            </a:r>
          </a:p>
          <a:p>
            <a:pPr indent="-228600" defTabSz="914400">
              <a:lnSpc>
                <a:spcPct val="90000"/>
              </a:lnSpc>
              <a:spcAft>
                <a:spcPts val="600"/>
              </a:spcAft>
              <a:buFont typeface="Arial" panose="020B0604020202020204" pitchFamily="34" charset="0"/>
              <a:buChar char="•"/>
            </a:pPr>
            <a:r>
              <a:rPr lang="en-US" sz="2000" dirty="0">
                <a:solidFill>
                  <a:schemeClr val="bg1"/>
                </a:solidFill>
              </a:rPr>
              <a:t>D</a:t>
            </a:r>
            <a:r>
              <a:rPr lang="en-US" sz="2000" b="0" i="0" dirty="0">
                <a:solidFill>
                  <a:schemeClr val="bg1"/>
                </a:solidFill>
                <a:effectLst/>
              </a:rPr>
              <a:t>rugs policy </a:t>
            </a:r>
          </a:p>
          <a:p>
            <a:pPr indent="-228600" defTabSz="914400">
              <a:lnSpc>
                <a:spcPct val="90000"/>
              </a:lnSpc>
              <a:spcAft>
                <a:spcPts val="600"/>
              </a:spcAft>
              <a:buFont typeface="Arial" panose="020B0604020202020204" pitchFamily="34" charset="0"/>
              <a:buChar char="•"/>
            </a:pPr>
            <a:r>
              <a:rPr lang="en-US" sz="2000" dirty="0">
                <a:solidFill>
                  <a:schemeClr val="bg1"/>
                </a:solidFill>
              </a:rPr>
              <a:t>C</a:t>
            </a:r>
            <a:r>
              <a:rPr lang="en-US" sz="2000" b="0" i="0" dirty="0">
                <a:solidFill>
                  <a:schemeClr val="bg1"/>
                </a:solidFill>
                <a:effectLst/>
              </a:rPr>
              <a:t>rime</a:t>
            </a:r>
          </a:p>
          <a:p>
            <a:pPr indent="-228600" defTabSz="914400">
              <a:lnSpc>
                <a:spcPct val="90000"/>
              </a:lnSpc>
              <a:spcAft>
                <a:spcPts val="600"/>
              </a:spcAft>
              <a:buFont typeface="Arial" panose="020B0604020202020204" pitchFamily="34" charset="0"/>
              <a:buChar char="•"/>
            </a:pPr>
            <a:r>
              <a:rPr lang="en-US" sz="2000" dirty="0">
                <a:solidFill>
                  <a:schemeClr val="bg1"/>
                </a:solidFill>
              </a:rPr>
              <a:t>F</a:t>
            </a:r>
            <a:r>
              <a:rPr lang="en-US" sz="2000" b="0" i="0" dirty="0">
                <a:solidFill>
                  <a:schemeClr val="bg1"/>
                </a:solidFill>
                <a:effectLst/>
              </a:rPr>
              <a:t>ire </a:t>
            </a:r>
          </a:p>
          <a:p>
            <a:pPr indent="-228600" defTabSz="914400">
              <a:lnSpc>
                <a:spcPct val="90000"/>
              </a:lnSpc>
              <a:spcAft>
                <a:spcPts val="600"/>
              </a:spcAft>
              <a:buFont typeface="Arial" panose="020B0604020202020204" pitchFamily="34" charset="0"/>
              <a:buChar char="•"/>
            </a:pPr>
            <a:r>
              <a:rPr lang="en-US" sz="2000" dirty="0">
                <a:solidFill>
                  <a:schemeClr val="bg1"/>
                </a:solidFill>
              </a:rPr>
              <a:t>C</a:t>
            </a:r>
            <a:r>
              <a:rPr lang="en-US" sz="2000" b="0" i="0" dirty="0">
                <a:solidFill>
                  <a:schemeClr val="bg1"/>
                </a:solidFill>
                <a:effectLst/>
              </a:rPr>
              <a:t>ounter-terrorism and police.</a:t>
            </a:r>
            <a:endParaRPr lang="en-US" sz="2000" dirty="0">
              <a:solidFill>
                <a:schemeClr val="bg1"/>
              </a:solidFill>
            </a:endParaRPr>
          </a:p>
        </p:txBody>
      </p:sp>
      <p:pic>
        <p:nvPicPr>
          <p:cNvPr id="7" name="Picture 10" descr="Home Office | artification">
            <a:extLst>
              <a:ext uri="{FF2B5EF4-FFF2-40B4-BE49-F238E27FC236}">
                <a16:creationId xmlns:a16="http://schemas.microsoft.com/office/drawing/2014/main" id="{24F996FA-AFED-3747-92BF-37944C3C0EC0}"/>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643856" y="2346346"/>
            <a:ext cx="5051320" cy="21648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3028446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5124" name="Picture 4" descr="Prison jobs, probation jobs | HM Prison &amp; Probation Service">
            <a:extLst>
              <a:ext uri="{FF2B5EF4-FFF2-40B4-BE49-F238E27FC236}">
                <a16:creationId xmlns:a16="http://schemas.microsoft.com/office/drawing/2014/main" id="{FCFBECAD-682D-704D-9DEF-27FC302918C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 b="12372"/>
          <a:stretch/>
        </p:blipFill>
        <p:spPr bwMode="auto">
          <a:xfrm>
            <a:off x="4203640" y="2923489"/>
            <a:ext cx="7988360" cy="3920047"/>
          </a:xfrm>
          <a:prstGeom prst="rect">
            <a:avLst/>
          </a:prstGeom>
          <a:noFill/>
          <a:extLst>
            <a:ext uri="{909E8E84-426E-40DD-AFC4-6F175D3DCCD1}">
              <a14:hiddenFill xmlns:a14="http://schemas.microsoft.com/office/drawing/2010/main">
                <a:solidFill>
                  <a:srgbClr val="FFFFFF"/>
                </a:solidFill>
              </a14:hiddenFill>
            </a:ext>
          </a:extLst>
        </p:spPr>
      </p:pic>
      <p:sp>
        <p:nvSpPr>
          <p:cNvPr id="73" name="Freeform: Shape 72">
            <a:extLst>
              <a:ext uri="{FF2B5EF4-FFF2-40B4-BE49-F238E27FC236}">
                <a16:creationId xmlns:a16="http://schemas.microsoft.com/office/drawing/2014/main" id="{8F23F8A3-8FD7-4779-8323-FDC26BE99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7859800" cy="6858478"/>
          </a:xfrm>
          <a:custGeom>
            <a:avLst/>
            <a:gdLst>
              <a:gd name="connsiteX0" fmla="*/ 7859800 w 7859800"/>
              <a:gd name="connsiteY0" fmla="*/ 6858478 h 6858478"/>
              <a:gd name="connsiteX1" fmla="*/ 435245 w 7859800"/>
              <a:gd name="connsiteY1" fmla="*/ 6858478 h 6858478"/>
              <a:gd name="connsiteX2" fmla="*/ 435505 w 7859800"/>
              <a:gd name="connsiteY2" fmla="*/ 6857916 h 6858478"/>
              <a:gd name="connsiteX3" fmla="*/ 0 w 7859800"/>
              <a:gd name="connsiteY3" fmla="*/ 6857916 h 6858478"/>
              <a:gd name="connsiteX4" fmla="*/ 0 w 7859800"/>
              <a:gd name="connsiteY4" fmla="*/ 0 h 6858478"/>
              <a:gd name="connsiteX5" fmla="*/ 3611620 w 7859800"/>
              <a:gd name="connsiteY5" fmla="*/ 0 h 6858478"/>
              <a:gd name="connsiteX6" fmla="*/ 4677848 w 7859800"/>
              <a:gd name="connsiteY6" fmla="*/ 0 h 6858478"/>
              <a:gd name="connsiteX7" fmla="*/ 4683425 w 7859800"/>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859800" h="6858478">
                <a:moveTo>
                  <a:pt x="7859800" y="6858478"/>
                </a:moveTo>
                <a:lnTo>
                  <a:pt x="435245" y="6858478"/>
                </a:lnTo>
                <a:lnTo>
                  <a:pt x="435505" y="6857916"/>
                </a:lnTo>
                <a:lnTo>
                  <a:pt x="0" y="6857916"/>
                </a:lnTo>
                <a:lnTo>
                  <a:pt x="0" y="0"/>
                </a:lnTo>
                <a:lnTo>
                  <a:pt x="3611620" y="0"/>
                </a:lnTo>
                <a:lnTo>
                  <a:pt x="4677848" y="0"/>
                </a:lnTo>
                <a:lnTo>
                  <a:pt x="4683425"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5" name="Freeform: Shape 74">
            <a:extLst>
              <a:ext uri="{FF2B5EF4-FFF2-40B4-BE49-F238E27FC236}">
                <a16:creationId xmlns:a16="http://schemas.microsoft.com/office/drawing/2014/main" id="{F605C4CC-A25C-416F-8333-7CB7DC97D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7431174" cy="6858478"/>
          </a:xfrm>
          <a:custGeom>
            <a:avLst/>
            <a:gdLst>
              <a:gd name="connsiteX0" fmla="*/ 7431174 w 7431174"/>
              <a:gd name="connsiteY0" fmla="*/ 6858478 h 6858478"/>
              <a:gd name="connsiteX1" fmla="*/ 6619 w 7431174"/>
              <a:gd name="connsiteY1" fmla="*/ 6858478 h 6858478"/>
              <a:gd name="connsiteX2" fmla="*/ 6879 w 7431174"/>
              <a:gd name="connsiteY2" fmla="*/ 6857916 h 6858478"/>
              <a:gd name="connsiteX3" fmla="*/ 0 w 7431174"/>
              <a:gd name="connsiteY3" fmla="*/ 6857916 h 6858478"/>
              <a:gd name="connsiteX4" fmla="*/ 0 w 7431174"/>
              <a:gd name="connsiteY4" fmla="*/ 0 h 6858478"/>
              <a:gd name="connsiteX5" fmla="*/ 3182994 w 7431174"/>
              <a:gd name="connsiteY5" fmla="*/ 0 h 6858478"/>
              <a:gd name="connsiteX6" fmla="*/ 4249222 w 7431174"/>
              <a:gd name="connsiteY6" fmla="*/ 0 h 6858478"/>
              <a:gd name="connsiteX7" fmla="*/ 4254799 w 7431174"/>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31174" h="6858478">
                <a:moveTo>
                  <a:pt x="7431174" y="6858478"/>
                </a:moveTo>
                <a:lnTo>
                  <a:pt x="6619" y="6858478"/>
                </a:lnTo>
                <a:lnTo>
                  <a:pt x="6879" y="6857916"/>
                </a:lnTo>
                <a:lnTo>
                  <a:pt x="0" y="6857916"/>
                </a:lnTo>
                <a:lnTo>
                  <a:pt x="0" y="0"/>
                </a:lnTo>
                <a:lnTo>
                  <a:pt x="3182994" y="0"/>
                </a:lnTo>
                <a:lnTo>
                  <a:pt x="4249222" y="0"/>
                </a:lnTo>
                <a:lnTo>
                  <a:pt x="4254799"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00CB9FC8-BC34-E84A-8F61-0BFEA6CC928A}"/>
              </a:ext>
            </a:extLst>
          </p:cNvPr>
          <p:cNvSpPr>
            <a:spLocks noGrp="1"/>
          </p:cNvSpPr>
          <p:nvPr>
            <p:ph idx="1"/>
          </p:nvPr>
        </p:nvSpPr>
        <p:spPr>
          <a:xfrm>
            <a:off x="355149" y="2536287"/>
            <a:ext cx="4775165" cy="3200400"/>
          </a:xfrm>
        </p:spPr>
        <p:style>
          <a:lnRef idx="1">
            <a:schemeClr val="accent3"/>
          </a:lnRef>
          <a:fillRef idx="2">
            <a:schemeClr val="accent3"/>
          </a:fillRef>
          <a:effectRef idx="1">
            <a:schemeClr val="accent3"/>
          </a:effectRef>
          <a:fontRef idx="minor">
            <a:schemeClr val="dk1"/>
          </a:fontRef>
        </p:style>
        <p:txBody>
          <a:bodyPr>
            <a:noAutofit/>
          </a:bodyPr>
          <a:lstStyle/>
          <a:p>
            <a:endParaRPr lang="en-GB" sz="1800" dirty="0">
              <a:solidFill>
                <a:schemeClr val="bg1"/>
              </a:solidFill>
            </a:endParaRPr>
          </a:p>
          <a:p>
            <a:endParaRPr lang="en-GB" sz="1800" dirty="0">
              <a:solidFill>
                <a:schemeClr val="bg1"/>
              </a:solidFill>
            </a:endParaRPr>
          </a:p>
          <a:p>
            <a:r>
              <a:rPr lang="en-GB" sz="1800" dirty="0">
                <a:solidFill>
                  <a:schemeClr val="bg1"/>
                </a:solidFill>
              </a:rPr>
              <a:t>Carries out sentences given by the courts (in custody &amp; the community)</a:t>
            </a:r>
          </a:p>
          <a:p>
            <a:endParaRPr lang="en-GB" sz="1800" dirty="0">
              <a:solidFill>
                <a:schemeClr val="bg1"/>
              </a:solidFill>
            </a:endParaRPr>
          </a:p>
          <a:p>
            <a:r>
              <a:rPr lang="en-GB" sz="1800" dirty="0">
                <a:solidFill>
                  <a:schemeClr val="bg1"/>
                </a:solidFill>
              </a:rPr>
              <a:t>Rehabilitates people through education, training and employment.</a:t>
            </a:r>
          </a:p>
        </p:txBody>
      </p:sp>
      <p:sp>
        <p:nvSpPr>
          <p:cNvPr id="11" name="TextBox 10">
            <a:extLst>
              <a:ext uri="{FF2B5EF4-FFF2-40B4-BE49-F238E27FC236}">
                <a16:creationId xmlns:a16="http://schemas.microsoft.com/office/drawing/2014/main" id="{7D8E9411-BE35-5845-821D-3194A8CA1A0E}"/>
              </a:ext>
            </a:extLst>
          </p:cNvPr>
          <p:cNvSpPr txBox="1"/>
          <p:nvPr/>
        </p:nvSpPr>
        <p:spPr>
          <a:xfrm>
            <a:off x="243401" y="707089"/>
            <a:ext cx="10421055" cy="707886"/>
          </a:xfrm>
          <a:prstGeom prst="rect">
            <a:avLst/>
          </a:prstGeom>
          <a:solidFill>
            <a:schemeClr val="tx1"/>
          </a:solidFill>
        </p:spPr>
        <p:txBody>
          <a:bodyPr wrap="square">
            <a:spAutoFit/>
          </a:bodyPr>
          <a:lstStyle/>
          <a:p>
            <a:r>
              <a:rPr lang="en-GB" sz="4000" b="1" i="0" dirty="0">
                <a:solidFill>
                  <a:srgbClr val="005F66"/>
                </a:solidFill>
                <a:effectLst/>
                <a:latin typeface="Lato" panose="020F0502020204030203" pitchFamily="34" charset="0"/>
              </a:rPr>
              <a:t>Her Majesty’s Prison &amp; Probation Service</a:t>
            </a:r>
            <a:endParaRPr lang="en-GB" sz="4000" dirty="0"/>
          </a:p>
        </p:txBody>
      </p:sp>
    </p:spTree>
    <p:extLst>
      <p:ext uri="{BB962C8B-B14F-4D97-AF65-F5344CB8AC3E}">
        <p14:creationId xmlns:p14="http://schemas.microsoft.com/office/powerpoint/2010/main" val="397298882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78F63B-988C-40AD-8FC6-F260361F42E1}"/>
              </a:ext>
            </a:extLst>
          </p:cNvPr>
          <p:cNvSpPr>
            <a:spLocks noGrp="1"/>
          </p:cNvSpPr>
          <p:nvPr>
            <p:ph type="title"/>
          </p:nvPr>
        </p:nvSpPr>
        <p:spPr>
          <a:xfrm>
            <a:off x="164813" y="455462"/>
            <a:ext cx="5120561" cy="1325563"/>
          </a:xfrm>
        </p:spPr>
        <p:txBody>
          <a:bodyPr>
            <a:normAutofit/>
          </a:bodyPr>
          <a:lstStyle/>
          <a:p>
            <a:r>
              <a:rPr lang="en-GB" dirty="0"/>
              <a:t>The Prison Service</a:t>
            </a:r>
          </a:p>
        </p:txBody>
      </p:sp>
      <p:sp>
        <p:nvSpPr>
          <p:cNvPr id="3" name="Content Placeholder 2">
            <a:extLst>
              <a:ext uri="{FF2B5EF4-FFF2-40B4-BE49-F238E27FC236}">
                <a16:creationId xmlns:a16="http://schemas.microsoft.com/office/drawing/2014/main" id="{1B14634A-94BB-41CF-A804-92381B478B07}"/>
              </a:ext>
            </a:extLst>
          </p:cNvPr>
          <p:cNvSpPr>
            <a:spLocks noGrp="1"/>
          </p:cNvSpPr>
          <p:nvPr>
            <p:ph idx="1"/>
          </p:nvPr>
        </p:nvSpPr>
        <p:spPr>
          <a:xfrm>
            <a:off x="164813" y="1610782"/>
            <a:ext cx="5930994" cy="5027073"/>
          </a:xfrm>
          <a:solidFill>
            <a:schemeClr val="tx1"/>
          </a:solidFill>
        </p:spPr>
        <p:txBody>
          <a:bodyPr vert="horz" lIns="91440" tIns="45720" rIns="91440" bIns="45720" rtlCol="0" anchor="t">
            <a:normAutofit/>
          </a:bodyPr>
          <a:lstStyle/>
          <a:p>
            <a:endParaRPr lang="en-GB" sz="2400" i="1" dirty="0">
              <a:solidFill>
                <a:schemeClr val="bg1"/>
              </a:solidFill>
            </a:endParaRPr>
          </a:p>
          <a:p>
            <a:r>
              <a:rPr lang="en-GB" sz="2400" dirty="0">
                <a:solidFill>
                  <a:schemeClr val="bg1"/>
                </a:solidFill>
              </a:rPr>
              <a:t>Runs 104 prisons in England &amp; Wales</a:t>
            </a:r>
          </a:p>
          <a:p>
            <a:r>
              <a:rPr lang="en-GB" sz="2400" dirty="0">
                <a:solidFill>
                  <a:schemeClr val="bg1"/>
                </a:solidFill>
              </a:rPr>
              <a:t>13 are privately run</a:t>
            </a:r>
          </a:p>
          <a:p>
            <a:r>
              <a:rPr lang="en-GB" sz="2400" dirty="0">
                <a:solidFill>
                  <a:schemeClr val="bg1"/>
                </a:solidFill>
              </a:rPr>
              <a:t>Aim: to keep those sentenced to prison in custody leading law-abiding lives</a:t>
            </a:r>
          </a:p>
          <a:p>
            <a:r>
              <a:rPr lang="en-GB" sz="2400" dirty="0">
                <a:solidFill>
                  <a:schemeClr val="bg1"/>
                </a:solidFill>
              </a:rPr>
              <a:t>Works with courts, police, councils, and Non-government organisations (NGO’s)</a:t>
            </a:r>
          </a:p>
          <a:p>
            <a:endParaRPr lang="en-GB" sz="2400" dirty="0">
              <a:solidFill>
                <a:schemeClr val="bg1"/>
              </a:solidFill>
              <a:cs typeface="Calibri"/>
            </a:endParaRPr>
          </a:p>
          <a:p>
            <a:r>
              <a:rPr lang="en-GB" sz="2400" dirty="0">
                <a:solidFill>
                  <a:schemeClr val="bg1"/>
                </a:solidFill>
                <a:cs typeface="Calibri"/>
              </a:rPr>
              <a:t>Thoughts on Prisons – Over run? School for crime/drugs?</a:t>
            </a:r>
          </a:p>
          <a:p>
            <a:endParaRPr lang="en-GB" sz="2400" dirty="0">
              <a:solidFill>
                <a:schemeClr val="bg1"/>
              </a:solidFill>
              <a:cs typeface="Calibri"/>
            </a:endParaRPr>
          </a:p>
        </p:txBody>
      </p:sp>
      <p:sp>
        <p:nvSpPr>
          <p:cNvPr id="75" name="Oval 74">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8194" name="Picture 2" descr="HM Prison Service - GOV.UK">
            <a:extLst>
              <a:ext uri="{FF2B5EF4-FFF2-40B4-BE49-F238E27FC236}">
                <a16:creationId xmlns:a16="http://schemas.microsoft.com/office/drawing/2014/main" id="{4F14C17C-DC9F-2242-8A9A-44D2B6D9AAC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9774" r="21096" b="1"/>
          <a:stretch/>
        </p:blipFill>
        <p:spPr bwMode="auto">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a:noFill/>
          <a:extLst>
            <a:ext uri="{909E8E84-426E-40DD-AFC4-6F175D3DCCD1}">
              <a14:hiddenFill xmlns:a14="http://schemas.microsoft.com/office/drawing/2010/main">
                <a:solidFill>
                  <a:srgbClr val="FFFFFF"/>
                </a:solidFill>
              </a14:hiddenFill>
            </a:ext>
          </a:extLst>
        </p:spPr>
      </p:pic>
      <p:sp>
        <p:nvSpPr>
          <p:cNvPr id="77" name="Arc 76">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8196" name="Picture 4" descr="Third of prison officers who quit leave within a year of starting, figures  show | The Independent | The Independent">
            <a:extLst>
              <a:ext uri="{FF2B5EF4-FFF2-40B4-BE49-F238E27FC236}">
                <a16:creationId xmlns:a16="http://schemas.microsoft.com/office/drawing/2014/main" id="{258E5662-E132-7143-A82C-F50E3C8780F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1245" r="2237"/>
          <a:stretch/>
        </p:blipFill>
        <p:spPr bwMode="auto">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a:noFill/>
          <a:extLst>
            <a:ext uri="{909E8E84-426E-40DD-AFC4-6F175D3DCCD1}">
              <a14:hiddenFill xmlns:a14="http://schemas.microsoft.com/office/drawing/2010/main">
                <a:solidFill>
                  <a:srgbClr val="FFFFFF"/>
                </a:solidFill>
              </a14:hiddenFill>
            </a:ext>
          </a:extLst>
        </p:spPr>
      </p:pic>
      <p:pic>
        <p:nvPicPr>
          <p:cNvPr id="4" name="Graphic 4" descr="Clipboard Mixed with solid fill">
            <a:extLst>
              <a:ext uri="{FF2B5EF4-FFF2-40B4-BE49-F238E27FC236}">
                <a16:creationId xmlns:a16="http://schemas.microsoft.com/office/drawing/2014/main" id="{A284BE84-EDA2-A520-271C-D9FCF682813D}"/>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4546120" y="5530970"/>
            <a:ext cx="598099" cy="598099"/>
          </a:xfrm>
          <a:prstGeom prst="rect">
            <a:avLst/>
          </a:prstGeom>
        </p:spPr>
      </p:pic>
    </p:spTree>
    <p:extLst>
      <p:ext uri="{BB962C8B-B14F-4D97-AF65-F5344CB8AC3E}">
        <p14:creationId xmlns:p14="http://schemas.microsoft.com/office/powerpoint/2010/main" val="150672873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174" name="Rectangle 103">
            <a:extLst>
              <a:ext uri="{FF2B5EF4-FFF2-40B4-BE49-F238E27FC236}">
                <a16:creationId xmlns:a16="http://schemas.microsoft.com/office/drawing/2014/main" id="{D7A453D2-15D8-4403-815F-291FA16340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5" name="Rectangle 104">
            <a:extLst>
              <a:ext uri="{FF2B5EF4-FFF2-40B4-BE49-F238E27FC236}">
                <a16:creationId xmlns:a16="http://schemas.microsoft.com/office/drawing/2014/main" id="{8161EA6B-09CA-445B-AB0D-8DF76FA92D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6" name="Group 105">
            <a:extLst>
              <a:ext uri="{FF2B5EF4-FFF2-40B4-BE49-F238E27FC236}">
                <a16:creationId xmlns:a16="http://schemas.microsoft.com/office/drawing/2014/main" id="{AF19A774-30A5-488B-9BAF-629C6440294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474192" y="482489"/>
            <a:ext cx="304800" cy="429768"/>
            <a:chOff x="215328" y="-46937"/>
            <a:chExt cx="304800" cy="2773841"/>
          </a:xfrm>
        </p:grpSpPr>
        <p:cxnSp>
          <p:nvCxnSpPr>
            <p:cNvPr id="107" name="Straight Connector 106">
              <a:extLst>
                <a:ext uri="{FF2B5EF4-FFF2-40B4-BE49-F238E27FC236}">
                  <a16:creationId xmlns:a16="http://schemas.microsoft.com/office/drawing/2014/main" id="{291EBF88-5B98-4258-A542-14C3AF2E52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8" name="Straight Connector 107">
              <a:extLst>
                <a:ext uri="{FF2B5EF4-FFF2-40B4-BE49-F238E27FC236}">
                  <a16:creationId xmlns:a16="http://schemas.microsoft.com/office/drawing/2014/main" id="{8FBC2D58-9E3C-490D-BD7A-61EF07EA79E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9" name="Straight Connector 108">
              <a:extLst>
                <a:ext uri="{FF2B5EF4-FFF2-40B4-BE49-F238E27FC236}">
                  <a16:creationId xmlns:a16="http://schemas.microsoft.com/office/drawing/2014/main" id="{B6CF1BB4-1C1D-4EDE-BA26-0243FCF83B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0" name="Straight Connector 109">
              <a:extLst>
                <a:ext uri="{FF2B5EF4-FFF2-40B4-BE49-F238E27FC236}">
                  <a16:creationId xmlns:a16="http://schemas.microsoft.com/office/drawing/2014/main" id="{00C83729-E02F-4512-AFE7-F4792228BDA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grpSp>
        <p:nvGrpSpPr>
          <p:cNvPr id="111" name="Group 110">
            <a:extLst>
              <a:ext uri="{FF2B5EF4-FFF2-40B4-BE49-F238E27FC236}">
                <a16:creationId xmlns:a16="http://schemas.microsoft.com/office/drawing/2014/main" id="{5BE0D975-7725-493F-8862-ED40C46BE3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112" name="Oval 111">
              <a:extLst>
                <a:ext uri="{FF2B5EF4-FFF2-40B4-BE49-F238E27FC236}">
                  <a16:creationId xmlns:a16="http://schemas.microsoft.com/office/drawing/2014/main" id="{683F0D96-8CD4-4CDE-B0CC-6577972606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3" name="Oval 112">
              <a:extLst>
                <a:ext uri="{FF2B5EF4-FFF2-40B4-BE49-F238E27FC236}">
                  <a16:creationId xmlns:a16="http://schemas.microsoft.com/office/drawing/2014/main" id="{924C51D7-954A-4143-B39C-4752FA3B60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Oval 113">
              <a:extLst>
                <a:ext uri="{FF2B5EF4-FFF2-40B4-BE49-F238E27FC236}">
                  <a16:creationId xmlns:a16="http://schemas.microsoft.com/office/drawing/2014/main" id="{B491EF17-1635-4AEB-AC11-07BA2A1198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5" name="Oval 114">
              <a:extLst>
                <a:ext uri="{FF2B5EF4-FFF2-40B4-BE49-F238E27FC236}">
                  <a16:creationId xmlns:a16="http://schemas.microsoft.com/office/drawing/2014/main" id="{32F202BA-4686-4BC5-8CA5-60010A0FC9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6" name="Oval 115">
              <a:extLst>
                <a:ext uri="{FF2B5EF4-FFF2-40B4-BE49-F238E27FC236}">
                  <a16:creationId xmlns:a16="http://schemas.microsoft.com/office/drawing/2014/main" id="{753C14B0-1161-49D1-9AAC-B4BAD7436F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7" name="Oval 116">
              <a:extLst>
                <a:ext uri="{FF2B5EF4-FFF2-40B4-BE49-F238E27FC236}">
                  <a16:creationId xmlns:a16="http://schemas.microsoft.com/office/drawing/2014/main" id="{C8E96422-DF7F-4DB7-9786-EABEBF8BC6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172" name="Picture 4" descr="Overworked staff and vacancies hit probation service | Financial Times">
            <a:extLst>
              <a:ext uri="{FF2B5EF4-FFF2-40B4-BE49-F238E27FC236}">
                <a16:creationId xmlns:a16="http://schemas.microsoft.com/office/drawing/2014/main" id="{A9E4C03C-B7D7-C14A-BE5D-A5C433AE4B0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30313" y="338510"/>
            <a:ext cx="5330898" cy="2985302"/>
          </a:xfrm>
          <a:prstGeom prst="rect">
            <a:avLst/>
          </a:prstGeom>
          <a:noFill/>
          <a:extLst>
            <a:ext uri="{909E8E84-426E-40DD-AFC4-6F175D3DCCD1}">
              <a14:hiddenFill xmlns:a14="http://schemas.microsoft.com/office/drawing/2010/main">
                <a:solidFill>
                  <a:srgbClr val="FFFFFF"/>
                </a:solidFill>
              </a14:hiddenFill>
            </a:ext>
          </a:extLst>
        </p:spPr>
      </p:pic>
      <p:sp>
        <p:nvSpPr>
          <p:cNvPr id="118" name="Rectangle 117">
            <a:extLst>
              <a:ext uri="{FF2B5EF4-FFF2-40B4-BE49-F238E27FC236}">
                <a16:creationId xmlns:a16="http://schemas.microsoft.com/office/drawing/2014/main" id="{B8114C98-A349-4111-A123-E8EAB86ABE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9" name="Group 118">
            <a:extLst>
              <a:ext uri="{FF2B5EF4-FFF2-40B4-BE49-F238E27FC236}">
                <a16:creationId xmlns:a16="http://schemas.microsoft.com/office/drawing/2014/main" id="{670FB431-AE18-414D-92F4-1D12D199115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120" name="Straight Connector 119">
              <a:extLst>
                <a:ext uri="{FF2B5EF4-FFF2-40B4-BE49-F238E27FC236}">
                  <a16:creationId xmlns:a16="http://schemas.microsoft.com/office/drawing/2014/main" id="{24467063-D74E-4D42-8790-B9F6D69584B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121" name="Straight Connector 120">
              <a:extLst>
                <a:ext uri="{FF2B5EF4-FFF2-40B4-BE49-F238E27FC236}">
                  <a16:creationId xmlns:a16="http://schemas.microsoft.com/office/drawing/2014/main" id="{A1D19BAC-1681-47BC-AAF5-92FAFFF6F4C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122" name="Straight Connector 121">
              <a:extLst>
                <a:ext uri="{FF2B5EF4-FFF2-40B4-BE49-F238E27FC236}">
                  <a16:creationId xmlns:a16="http://schemas.microsoft.com/office/drawing/2014/main" id="{94347C2B-E846-452C-97AA-7E254FC1CE8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123" name="Straight Connector 122">
              <a:extLst>
                <a:ext uri="{FF2B5EF4-FFF2-40B4-BE49-F238E27FC236}">
                  <a16:creationId xmlns:a16="http://schemas.microsoft.com/office/drawing/2014/main" id="{10EA2B35-7959-4C2A-84AA-FF5D94FEDE9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pic>
        <p:nvPicPr>
          <p:cNvPr id="7170" name="Picture 2" descr="The UK National Probation Service">
            <a:extLst>
              <a:ext uri="{FF2B5EF4-FFF2-40B4-BE49-F238E27FC236}">
                <a16:creationId xmlns:a16="http://schemas.microsoft.com/office/drawing/2014/main" id="{B1F8D6AE-BCB5-A949-BAF5-B7DA2F98398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559" r="-2" b="-2"/>
          <a:stretch/>
        </p:blipFill>
        <p:spPr bwMode="auto">
          <a:xfrm>
            <a:off x="6149111" y="338510"/>
            <a:ext cx="5330898" cy="1723619"/>
          </a:xfrm>
          <a:prstGeom prst="rect">
            <a:avLst/>
          </a:prstGeom>
          <a:noFill/>
          <a:extLst>
            <a:ext uri="{909E8E84-426E-40DD-AFC4-6F175D3DCCD1}">
              <a14:hiddenFill xmlns:a14="http://schemas.microsoft.com/office/drawing/2010/main">
                <a:solidFill>
                  <a:srgbClr val="FFFFFF"/>
                </a:solidFill>
              </a14:hiddenFill>
            </a:ext>
          </a:extLst>
        </p:spPr>
      </p:pic>
      <p:sp>
        <p:nvSpPr>
          <p:cNvPr id="125" name="Rectangle 124">
            <a:extLst>
              <a:ext uri="{FF2B5EF4-FFF2-40B4-BE49-F238E27FC236}">
                <a16:creationId xmlns:a16="http://schemas.microsoft.com/office/drawing/2014/main" id="{E2D3D3F2-ABBB-4453-B1C5-1BEBF7E4DD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7" name="Group 126">
            <a:extLst>
              <a:ext uri="{FF2B5EF4-FFF2-40B4-BE49-F238E27FC236}">
                <a16:creationId xmlns:a16="http://schemas.microsoft.com/office/drawing/2014/main" id="{8214E4A5-A0D2-42C4-8D14-D2A7E495F0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128" name="Straight Connector 127">
              <a:extLst>
                <a:ext uri="{FF2B5EF4-FFF2-40B4-BE49-F238E27FC236}">
                  <a16:creationId xmlns:a16="http://schemas.microsoft.com/office/drawing/2014/main" id="{7494D7A0-6B21-41E8-A7D3-0033BBB7915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129" name="Straight Connector 128">
              <a:extLst>
                <a:ext uri="{FF2B5EF4-FFF2-40B4-BE49-F238E27FC236}">
                  <a16:creationId xmlns:a16="http://schemas.microsoft.com/office/drawing/2014/main" id="{1E141D7D-32B0-448E-A666-EA8703AFCF2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130" name="Straight Connector 129">
              <a:extLst>
                <a:ext uri="{FF2B5EF4-FFF2-40B4-BE49-F238E27FC236}">
                  <a16:creationId xmlns:a16="http://schemas.microsoft.com/office/drawing/2014/main" id="{8D87E268-6345-420F-8B97-B37ED04100E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131" name="Straight Connector 130">
              <a:extLst>
                <a:ext uri="{FF2B5EF4-FFF2-40B4-BE49-F238E27FC236}">
                  <a16:creationId xmlns:a16="http://schemas.microsoft.com/office/drawing/2014/main" id="{35E1622E-7FA6-4760-A2BF-A8105EBF7B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07ED1C8E-2381-4061-A74F-91DED88B2DBA}"/>
              </a:ext>
            </a:extLst>
          </p:cNvPr>
          <p:cNvSpPr>
            <a:spLocks noGrp="1"/>
          </p:cNvSpPr>
          <p:nvPr>
            <p:ph type="title"/>
          </p:nvPr>
        </p:nvSpPr>
        <p:spPr>
          <a:xfrm>
            <a:off x="630936" y="4018137"/>
            <a:ext cx="4651076" cy="2129586"/>
          </a:xfrm>
          <a:noFill/>
        </p:spPr>
        <p:txBody>
          <a:bodyPr anchor="t">
            <a:normAutofit/>
          </a:bodyPr>
          <a:lstStyle/>
          <a:p>
            <a:pPr algn="ctr"/>
            <a:r>
              <a:rPr lang="en-GB" sz="4800" dirty="0">
                <a:solidFill>
                  <a:schemeClr val="bg1"/>
                </a:solidFill>
              </a:rPr>
              <a:t>The Probation Service</a:t>
            </a:r>
          </a:p>
        </p:txBody>
      </p:sp>
      <p:sp>
        <p:nvSpPr>
          <p:cNvPr id="3" name="Content Placeholder 2">
            <a:extLst>
              <a:ext uri="{FF2B5EF4-FFF2-40B4-BE49-F238E27FC236}">
                <a16:creationId xmlns:a16="http://schemas.microsoft.com/office/drawing/2014/main" id="{07EE5C40-C3BB-4EA6-97B2-9ACBC136E826}"/>
              </a:ext>
            </a:extLst>
          </p:cNvPr>
          <p:cNvSpPr>
            <a:spLocks noGrp="1"/>
          </p:cNvSpPr>
          <p:nvPr>
            <p:ph idx="1"/>
          </p:nvPr>
        </p:nvSpPr>
        <p:spPr>
          <a:xfrm>
            <a:off x="5485343" y="3838752"/>
            <a:ext cx="5994666" cy="2129599"/>
          </a:xfrm>
          <a:noFill/>
        </p:spPr>
        <p:txBody>
          <a:bodyPr anchor="t">
            <a:normAutofit fontScale="92500" lnSpcReduction="10000"/>
          </a:bodyPr>
          <a:lstStyle/>
          <a:p>
            <a:r>
              <a:rPr lang="en-GB" sz="2000" dirty="0">
                <a:solidFill>
                  <a:schemeClr val="bg1"/>
                </a:solidFill>
              </a:rPr>
              <a:t>Forms part of HM Prison &amp; Probation Service</a:t>
            </a:r>
          </a:p>
          <a:p>
            <a:r>
              <a:rPr lang="en-GB" sz="2000" dirty="0">
                <a:solidFill>
                  <a:schemeClr val="bg1"/>
                </a:solidFill>
              </a:rPr>
              <a:t>Supervises high risk offenders released into communities</a:t>
            </a:r>
          </a:p>
          <a:p>
            <a:r>
              <a:rPr lang="en-GB" sz="2000" dirty="0">
                <a:solidFill>
                  <a:schemeClr val="bg1"/>
                </a:solidFill>
              </a:rPr>
              <a:t>Offender resettlement</a:t>
            </a:r>
          </a:p>
          <a:p>
            <a:r>
              <a:rPr lang="en-GB" sz="2000" dirty="0">
                <a:solidFill>
                  <a:schemeClr val="bg1"/>
                </a:solidFill>
              </a:rPr>
              <a:t>Approx. 30,000 offenders per year</a:t>
            </a:r>
          </a:p>
          <a:p>
            <a:r>
              <a:rPr lang="en-GB" sz="2000" dirty="0">
                <a:solidFill>
                  <a:schemeClr val="bg1"/>
                </a:solidFill>
              </a:rPr>
              <a:t>Partnership working – police, courts, private sector</a:t>
            </a:r>
          </a:p>
          <a:p>
            <a:r>
              <a:rPr lang="en-GB" sz="2000" dirty="0">
                <a:solidFill>
                  <a:schemeClr val="bg1"/>
                </a:solidFill>
              </a:rPr>
              <a:t>Priority = to protect the public / to protect the offender</a:t>
            </a:r>
          </a:p>
        </p:txBody>
      </p:sp>
    </p:spTree>
    <p:extLst>
      <p:ext uri="{BB962C8B-B14F-4D97-AF65-F5344CB8AC3E}">
        <p14:creationId xmlns:p14="http://schemas.microsoft.com/office/powerpoint/2010/main" val="135000984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useBgFill="1">
        <p:nvSpPr>
          <p:cNvPr id="17" name="Rectangle 9">
            <a:extLst>
              <a:ext uri="{FF2B5EF4-FFF2-40B4-BE49-F238E27FC236}">
                <a16:creationId xmlns:a16="http://schemas.microsoft.com/office/drawing/2014/main" id="{33CD251C-A887-4D2F-925B-FC0971985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1">
            <a:extLst>
              <a:ext uri="{FF2B5EF4-FFF2-40B4-BE49-F238E27FC236}">
                <a16:creationId xmlns:a16="http://schemas.microsoft.com/office/drawing/2014/main" id="{3B2069EE-A08E-44F0-B3F9-3CF8CC2DCA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26740" cy="6857542"/>
          </a:xfrm>
          <a:custGeom>
            <a:avLst/>
            <a:gdLst>
              <a:gd name="connsiteX0" fmla="*/ 0 w 6126740"/>
              <a:gd name="connsiteY0" fmla="*/ 0 h 6857542"/>
              <a:gd name="connsiteX1" fmla="*/ 4980067 w 6126740"/>
              <a:gd name="connsiteY1" fmla="*/ 0 h 6857542"/>
              <a:gd name="connsiteX2" fmla="*/ 4992714 w 6126740"/>
              <a:gd name="connsiteY2" fmla="*/ 31774 h 6857542"/>
              <a:gd name="connsiteX3" fmla="*/ 6047722 w 6126740"/>
              <a:gd name="connsiteY3" fmla="*/ 2682457 h 6857542"/>
              <a:gd name="connsiteX4" fmla="*/ 6047722 w 6126740"/>
              <a:gd name="connsiteY4" fmla="*/ 3752208 h 6857542"/>
              <a:gd name="connsiteX5" fmla="*/ 4890218 w 6126740"/>
              <a:gd name="connsiteY5" fmla="*/ 6660411 h 6857542"/>
              <a:gd name="connsiteX6" fmla="*/ 4811756 w 6126740"/>
              <a:gd name="connsiteY6" fmla="*/ 6857542 h 6857542"/>
              <a:gd name="connsiteX7" fmla="*/ 0 w 6126740"/>
              <a:gd name="connsiteY7" fmla="*/ 6857542 h 6857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26740" h="6857542">
                <a:moveTo>
                  <a:pt x="0" y="0"/>
                </a:moveTo>
                <a:lnTo>
                  <a:pt x="4980067" y="0"/>
                </a:lnTo>
                <a:lnTo>
                  <a:pt x="4992714" y="31774"/>
                </a:lnTo>
                <a:cubicBezTo>
                  <a:pt x="6047722" y="2682457"/>
                  <a:pt x="6047722" y="2682457"/>
                  <a:pt x="6047722" y="2682457"/>
                </a:cubicBezTo>
                <a:cubicBezTo>
                  <a:pt x="6153080" y="2988100"/>
                  <a:pt x="6153080" y="3446565"/>
                  <a:pt x="6047722" y="3752208"/>
                </a:cubicBezTo>
                <a:cubicBezTo>
                  <a:pt x="5563735" y="4968215"/>
                  <a:pt x="5185620" y="5918220"/>
                  <a:pt x="4890218" y="6660411"/>
                </a:cubicBezTo>
                <a:lnTo>
                  <a:pt x="4811756" y="6857542"/>
                </a:lnTo>
                <a:lnTo>
                  <a:pt x="0" y="6857542"/>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6689571-235F-4D86-8036-5BC4555FAA5D}"/>
              </a:ext>
            </a:extLst>
          </p:cNvPr>
          <p:cNvSpPr>
            <a:spLocks noGrp="1"/>
          </p:cNvSpPr>
          <p:nvPr>
            <p:ph type="title"/>
          </p:nvPr>
        </p:nvSpPr>
        <p:spPr>
          <a:xfrm>
            <a:off x="767290" y="1030286"/>
            <a:ext cx="5176310" cy="2174091"/>
          </a:xfrm>
        </p:spPr>
        <p:txBody>
          <a:bodyPr anchor="b">
            <a:normAutofit/>
          </a:bodyPr>
          <a:lstStyle/>
          <a:p>
            <a:r>
              <a:rPr lang="en-GB" sz="3700" dirty="0">
                <a:solidFill>
                  <a:schemeClr val="bg1"/>
                </a:solidFill>
              </a:rPr>
              <a:t>Her Majesty’s Crown Prosecution Service Inspectorate (HMCPSI)</a:t>
            </a:r>
          </a:p>
        </p:txBody>
      </p:sp>
      <p:grpSp>
        <p:nvGrpSpPr>
          <p:cNvPr id="19" name="Group 13">
            <a:extLst>
              <a:ext uri="{FF2B5EF4-FFF2-40B4-BE49-F238E27FC236}">
                <a16:creationId xmlns:a16="http://schemas.microsoft.com/office/drawing/2014/main" id="{C9888C69-11CC-40BA-BABF-F9B7E11C915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40080" y="640080"/>
            <a:ext cx="1128382" cy="847206"/>
            <a:chOff x="5307830" y="325570"/>
            <a:chExt cx="1128382" cy="847206"/>
          </a:xfrm>
        </p:grpSpPr>
        <p:sp>
          <p:nvSpPr>
            <p:cNvPr id="15" name="Freeform 5">
              <a:extLst>
                <a:ext uri="{FF2B5EF4-FFF2-40B4-BE49-F238E27FC236}">
                  <a16:creationId xmlns:a16="http://schemas.microsoft.com/office/drawing/2014/main" id="{737D08C8-52AD-4B7E-A217-E28E1AF008C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307830" y="577396"/>
              <a:ext cx="675351" cy="595380"/>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sp>
          <p:nvSpPr>
            <p:cNvPr id="16" name="Freeform 5">
              <a:extLst>
                <a:ext uri="{FF2B5EF4-FFF2-40B4-BE49-F238E27FC236}">
                  <a16:creationId xmlns:a16="http://schemas.microsoft.com/office/drawing/2014/main" id="{0ED11528-93DA-433F-9B3C-21106EFDBB6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85720" y="325570"/>
              <a:ext cx="550492" cy="485306"/>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grpSp>
      <p:sp>
        <p:nvSpPr>
          <p:cNvPr id="3" name="Content Placeholder 2">
            <a:extLst>
              <a:ext uri="{FF2B5EF4-FFF2-40B4-BE49-F238E27FC236}">
                <a16:creationId xmlns:a16="http://schemas.microsoft.com/office/drawing/2014/main" id="{FB23EC0A-6553-4ED6-BD91-D90DA9EC38BF}"/>
              </a:ext>
            </a:extLst>
          </p:cNvPr>
          <p:cNvSpPr>
            <a:spLocks noGrp="1"/>
          </p:cNvSpPr>
          <p:nvPr>
            <p:ph idx="1"/>
          </p:nvPr>
        </p:nvSpPr>
        <p:spPr>
          <a:xfrm>
            <a:off x="767290" y="3428999"/>
            <a:ext cx="4075054" cy="2741213"/>
          </a:xfrm>
        </p:spPr>
        <p:txBody>
          <a:bodyPr anchor="t">
            <a:normAutofit/>
          </a:bodyPr>
          <a:lstStyle/>
          <a:p>
            <a:r>
              <a:rPr lang="en-GB" sz="1900" dirty="0">
                <a:solidFill>
                  <a:schemeClr val="bg1"/>
                </a:solidFill>
              </a:rPr>
              <a:t>Inspects the work carried out by the CPS and other prosecuting agencies. </a:t>
            </a:r>
            <a:endParaRPr lang="en-US" dirty="0">
              <a:solidFill>
                <a:schemeClr val="bg1"/>
              </a:solidFill>
            </a:endParaRPr>
          </a:p>
          <a:p>
            <a:r>
              <a:rPr lang="en-GB" sz="1900" dirty="0">
                <a:solidFill>
                  <a:schemeClr val="bg1"/>
                </a:solidFill>
              </a:rPr>
              <a:t>Purpose is to enhance the quality of justice and make an assessment of prosecution services, that enables or leads to improvement in their efficiency, effectiveness and fairness.</a:t>
            </a:r>
            <a:endParaRPr lang="en-GB" sz="1900" dirty="0">
              <a:solidFill>
                <a:schemeClr val="bg1"/>
              </a:solidFill>
              <a:cs typeface="Calibri"/>
            </a:endParaRPr>
          </a:p>
          <a:p>
            <a:r>
              <a:rPr lang="en-GB" sz="1900" dirty="0">
                <a:solidFill>
                  <a:schemeClr val="bg1"/>
                </a:solidFill>
                <a:cs typeface="Calibri"/>
              </a:rPr>
              <a:t>Build public confidence</a:t>
            </a:r>
          </a:p>
        </p:txBody>
      </p:sp>
      <p:pic>
        <p:nvPicPr>
          <p:cNvPr id="5" name="Picture 16" descr="HMCPSI (@hmcpsi) | Twitter">
            <a:extLst>
              <a:ext uri="{FF2B5EF4-FFF2-40B4-BE49-F238E27FC236}">
                <a16:creationId xmlns:a16="http://schemas.microsoft.com/office/drawing/2014/main" id="{69ABFF45-0026-1F4E-A3C9-7D5FADB8691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279352" y="1538608"/>
            <a:ext cx="3780327" cy="37803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4234101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47607B">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8379E03-795D-4102-9582-CF43FF92FE51}"/>
              </a:ext>
            </a:extLst>
          </p:cNvPr>
          <p:cNvSpPr>
            <a:spLocks noGrp="1"/>
          </p:cNvSpPr>
          <p:nvPr>
            <p:ph type="title"/>
          </p:nvPr>
        </p:nvSpPr>
        <p:spPr>
          <a:xfrm>
            <a:off x="524256" y="4767072"/>
            <a:ext cx="6594189" cy="1625210"/>
          </a:xfrm>
        </p:spPr>
        <p:txBody>
          <a:bodyPr>
            <a:normAutofit/>
          </a:bodyPr>
          <a:lstStyle/>
          <a:p>
            <a:pPr algn="r"/>
            <a:r>
              <a:rPr lang="en-GB">
                <a:solidFill>
                  <a:srgbClr val="FFFFFF"/>
                </a:solidFill>
              </a:rPr>
              <a:t>Youth Justice System</a:t>
            </a:r>
          </a:p>
        </p:txBody>
      </p:sp>
      <p:pic>
        <p:nvPicPr>
          <p:cNvPr id="9218" name="Picture 2" descr="Youth justice - Catch22">
            <a:extLst>
              <a:ext uri="{FF2B5EF4-FFF2-40B4-BE49-F238E27FC236}">
                <a16:creationId xmlns:a16="http://schemas.microsoft.com/office/drawing/2014/main" id="{1613508D-0533-4046-83CC-D9620A1A006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0777" r="2" b="1777"/>
          <a:stretch/>
        </p:blipFill>
        <p:spPr bwMode="auto">
          <a:xfrm>
            <a:off x="327547" y="321733"/>
            <a:ext cx="7058306" cy="4107392"/>
          </a:xfrm>
          <a:prstGeom prst="rect">
            <a:avLst/>
          </a:prstGeom>
          <a:noFill/>
          <a:extLst>
            <a:ext uri="{909E8E84-426E-40DD-AFC4-6F175D3DCCD1}">
              <a14:hiddenFill xmlns:a14="http://schemas.microsoft.com/office/drawing/2010/main">
                <a:solidFill>
                  <a:srgbClr val="FFFFFF"/>
                </a:solidFill>
              </a14:hiddenFill>
            </a:ext>
          </a:extLst>
        </p:spPr>
      </p:pic>
      <p:sp>
        <p:nvSpPr>
          <p:cNvPr id="73" name="Rectangle 72">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3E55B53B-F916-4D2D-99B7-8F5484A3098E}"/>
              </a:ext>
            </a:extLst>
          </p:cNvPr>
          <p:cNvSpPr>
            <a:spLocks noGrp="1"/>
          </p:cNvSpPr>
          <p:nvPr>
            <p:ph idx="1"/>
          </p:nvPr>
        </p:nvSpPr>
        <p:spPr>
          <a:xfrm>
            <a:off x="8029319" y="917725"/>
            <a:ext cx="3424739" cy="4852362"/>
          </a:xfrm>
        </p:spPr>
        <p:txBody>
          <a:bodyPr anchor="ctr">
            <a:normAutofit/>
          </a:bodyPr>
          <a:lstStyle/>
          <a:p>
            <a:r>
              <a:rPr lang="en-GB" sz="2000" dirty="0">
                <a:solidFill>
                  <a:srgbClr val="FFFFFF"/>
                </a:solidFill>
              </a:rPr>
              <a:t>Role is to deal with young offenders</a:t>
            </a:r>
          </a:p>
          <a:p>
            <a:r>
              <a:rPr lang="en-GB" sz="2000" dirty="0">
                <a:solidFill>
                  <a:srgbClr val="FFFFFF"/>
                </a:solidFill>
              </a:rPr>
              <a:t>Age of criminal responsibility is 10 in England &amp; Wales (Too low, Too high?)</a:t>
            </a:r>
          </a:p>
          <a:p>
            <a:r>
              <a:rPr lang="en-GB" sz="2000" dirty="0">
                <a:solidFill>
                  <a:srgbClr val="FFFFFF"/>
                </a:solidFill>
              </a:rPr>
              <a:t>Age 10-17 year olds </a:t>
            </a:r>
          </a:p>
          <a:p>
            <a:r>
              <a:rPr lang="en-GB" sz="2000" dirty="0">
                <a:solidFill>
                  <a:srgbClr val="FFFFFF"/>
                </a:solidFill>
              </a:rPr>
              <a:t>Young Offenders Institutions (YOIs)</a:t>
            </a:r>
          </a:p>
          <a:p>
            <a:r>
              <a:rPr lang="en-GB" sz="2000" dirty="0">
                <a:solidFill>
                  <a:srgbClr val="FFFFFF"/>
                </a:solidFill>
              </a:rPr>
              <a:t>Secure Training Centres (STCs)</a:t>
            </a:r>
          </a:p>
          <a:p>
            <a:r>
              <a:rPr lang="en-GB" sz="2000" dirty="0">
                <a:solidFill>
                  <a:srgbClr val="FFFFFF"/>
                </a:solidFill>
              </a:rPr>
              <a:t>Local Authority Secure Children’s Homes (LASCHs)</a:t>
            </a:r>
          </a:p>
        </p:txBody>
      </p:sp>
    </p:spTree>
    <p:extLst>
      <p:ext uri="{BB962C8B-B14F-4D97-AF65-F5344CB8AC3E}">
        <p14:creationId xmlns:p14="http://schemas.microsoft.com/office/powerpoint/2010/main" val="11741029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Isosceles Triangle 17">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19A53281-441D-E08D-EF3D-E2D268033965}"/>
              </a:ext>
            </a:extLst>
          </p:cNvPr>
          <p:cNvPicPr>
            <a:picLocks noChangeAspect="1"/>
          </p:cNvPicPr>
          <p:nvPr/>
        </p:nvPicPr>
        <p:blipFill>
          <a:blip r:embed="rId3"/>
          <a:stretch>
            <a:fillRect/>
          </a:stretch>
        </p:blipFill>
        <p:spPr>
          <a:xfrm>
            <a:off x="1810566" y="643467"/>
            <a:ext cx="8570868" cy="5571065"/>
          </a:xfrm>
          <a:prstGeom prst="rect">
            <a:avLst/>
          </a:prstGeom>
          <a:ln>
            <a:noFill/>
          </a:ln>
        </p:spPr>
      </p:pic>
      <p:sp>
        <p:nvSpPr>
          <p:cNvPr id="20" name="Isosceles Triangle 19">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19623818"/>
      </p:ext>
    </p:extLst>
  </p:cSld>
  <p:clrMapOvr>
    <a:overrideClrMapping bg1="lt1" tx1="dk1" bg2="lt2" tx2="dk2" accent1="accent1" accent2="accent2" accent3="accent3" accent4="accent4" accent5="accent5" accent6="accent6" hlink="hlink" folHlink="folHlink"/>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FCCDD320-F060-4CF7-AE20-8592F7C957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4B49AD00-D954-4DA1-88A1-FFCD8F596D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5544" y="685798"/>
            <a:ext cx="4613397" cy="5486399"/>
          </a:xfrm>
          <a:prstGeom prst="rect">
            <a:avLst/>
          </a:prstGeom>
          <a:solidFill>
            <a:schemeClr val="tx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FED6A5D-482B-824C-9778-8CE366709DD8}"/>
              </a:ext>
            </a:extLst>
          </p:cNvPr>
          <p:cNvSpPr>
            <a:spLocks noGrp="1"/>
          </p:cNvSpPr>
          <p:nvPr>
            <p:ph type="title"/>
          </p:nvPr>
        </p:nvSpPr>
        <p:spPr>
          <a:xfrm>
            <a:off x="1117605" y="979715"/>
            <a:ext cx="3849274" cy="630716"/>
          </a:xfrm>
        </p:spPr>
        <p:txBody>
          <a:bodyPr vert="horz" lIns="91440" tIns="45720" rIns="91440" bIns="45720" rtlCol="0" anchor="b">
            <a:normAutofit/>
          </a:bodyPr>
          <a:lstStyle/>
          <a:p>
            <a:pPr algn="ctr"/>
            <a:r>
              <a:rPr lang="en-US" sz="3200" kern="1200" dirty="0">
                <a:solidFill>
                  <a:schemeClr val="bg1">
                    <a:alpha val="50000"/>
                  </a:schemeClr>
                </a:solidFill>
                <a:latin typeface="+mj-lt"/>
                <a:ea typeface="+mj-ea"/>
                <a:cs typeface="+mj-cs"/>
              </a:rPr>
              <a:t>Independent Study: </a:t>
            </a:r>
          </a:p>
        </p:txBody>
      </p:sp>
      <p:sp>
        <p:nvSpPr>
          <p:cNvPr id="13" name="TextBox 12">
            <a:extLst>
              <a:ext uri="{FF2B5EF4-FFF2-40B4-BE49-F238E27FC236}">
                <a16:creationId xmlns:a16="http://schemas.microsoft.com/office/drawing/2014/main" id="{FBD92782-136B-654C-9794-A173A04634DF}"/>
              </a:ext>
            </a:extLst>
          </p:cNvPr>
          <p:cNvSpPr txBox="1"/>
          <p:nvPr/>
        </p:nvSpPr>
        <p:spPr>
          <a:xfrm>
            <a:off x="1217925" y="1798820"/>
            <a:ext cx="6412068" cy="3898037"/>
          </a:xfrm>
          <a:prstGeom prst="rect">
            <a:avLst/>
          </a:prstGeom>
        </p:spPr>
        <p:txBody>
          <a:bodyPr vert="horz" lIns="91440" tIns="45720" rIns="91440" bIns="45720" rtlCol="0" anchor="t">
            <a:normAutofit/>
          </a:bodyPr>
          <a:lstStyle/>
          <a:p>
            <a:pPr lvl="0" indent="-228600" algn="ctr" defTabSz="914400">
              <a:lnSpc>
                <a:spcPct val="90000"/>
              </a:lnSpc>
              <a:spcAft>
                <a:spcPts val="800"/>
              </a:spcAft>
              <a:buFont typeface="Arial" panose="020B0604020202020204" pitchFamily="34" charset="0"/>
              <a:buChar char="•"/>
            </a:pPr>
            <a:r>
              <a:rPr lang="en-US" sz="2000" b="1" dirty="0">
                <a:solidFill>
                  <a:schemeClr val="bg1"/>
                </a:solidFill>
              </a:rPr>
              <a:t>What does this report say about </a:t>
            </a:r>
            <a:r>
              <a:rPr lang="en-US" sz="2000" b="1" dirty="0">
                <a:solidFill>
                  <a:schemeClr val="bg1"/>
                </a:solidFill>
                <a:effectLst/>
              </a:rPr>
              <a:t>the contemporary state of the Criminal </a:t>
            </a:r>
            <a:r>
              <a:rPr lang="en-US" sz="2000" b="1" dirty="0">
                <a:solidFill>
                  <a:schemeClr val="bg1"/>
                </a:solidFill>
              </a:rPr>
              <a:t>J</a:t>
            </a:r>
            <a:r>
              <a:rPr lang="en-US" sz="2000" b="1" dirty="0">
                <a:solidFill>
                  <a:schemeClr val="bg1"/>
                </a:solidFill>
                <a:effectLst/>
              </a:rPr>
              <a:t>ustice </a:t>
            </a:r>
            <a:r>
              <a:rPr lang="en-US" sz="2000" b="1" dirty="0">
                <a:solidFill>
                  <a:schemeClr val="bg1"/>
                </a:solidFill>
              </a:rPr>
              <a:t>S</a:t>
            </a:r>
            <a:r>
              <a:rPr lang="en-US" sz="2000" b="1" dirty="0">
                <a:solidFill>
                  <a:schemeClr val="bg1"/>
                </a:solidFill>
                <a:effectLst/>
              </a:rPr>
              <a:t>ystem in England &amp; Wales</a:t>
            </a:r>
          </a:p>
          <a:p>
            <a:pPr lvl="0" indent="-228600" algn="ctr" defTabSz="914400">
              <a:lnSpc>
                <a:spcPct val="90000"/>
              </a:lnSpc>
              <a:spcAft>
                <a:spcPts val="800"/>
              </a:spcAft>
              <a:buFont typeface="Arial" panose="020B0604020202020204" pitchFamily="34" charset="0"/>
              <a:buChar char="•"/>
            </a:pPr>
            <a:r>
              <a:rPr lang="en-GB" sz="2000" b="1" dirty="0">
                <a:solidFill>
                  <a:schemeClr val="bg1"/>
                </a:solidFill>
              </a:rPr>
              <a:t>Key Findings</a:t>
            </a:r>
            <a:r>
              <a:rPr lang="en-GB" sz="2000" dirty="0">
                <a:solidFill>
                  <a:schemeClr val="bg1"/>
                </a:solidFill>
              </a:rPr>
              <a:t>: What are the most significant findings from the report? How do they compare to your prior understanding of the criminal justice system?</a:t>
            </a:r>
            <a:r>
              <a:rPr lang="en-US" sz="2000" dirty="0">
                <a:solidFill>
                  <a:schemeClr val="bg1"/>
                </a:solidFill>
                <a:effectLst/>
              </a:rPr>
              <a:t> </a:t>
            </a:r>
          </a:p>
          <a:p>
            <a:pPr lvl="0" indent="-228600" defTabSz="914400">
              <a:lnSpc>
                <a:spcPct val="90000"/>
              </a:lnSpc>
              <a:spcAft>
                <a:spcPts val="800"/>
              </a:spcAft>
              <a:buFont typeface="Arial" panose="020B0604020202020204" pitchFamily="34" charset="0"/>
              <a:buChar char="•"/>
            </a:pPr>
            <a:r>
              <a:rPr lang="en-GB" sz="2000" b="1" dirty="0">
                <a:solidFill>
                  <a:schemeClr val="bg1"/>
                </a:solidFill>
              </a:rPr>
              <a:t>Systemic Issues</a:t>
            </a:r>
          </a:p>
          <a:p>
            <a:pPr lvl="0" indent="-228600" defTabSz="914400">
              <a:lnSpc>
                <a:spcPct val="90000"/>
              </a:lnSpc>
              <a:spcAft>
                <a:spcPts val="800"/>
              </a:spcAft>
              <a:buFont typeface="Arial" panose="020B0604020202020204" pitchFamily="34" charset="0"/>
              <a:buChar char="•"/>
            </a:pPr>
            <a:r>
              <a:rPr lang="en-US" sz="2000" b="1" dirty="0">
                <a:solidFill>
                  <a:schemeClr val="bg1"/>
                </a:solidFill>
              </a:rPr>
              <a:t>Reform Recommendations? </a:t>
            </a:r>
            <a:r>
              <a:rPr lang="en-US" sz="2000" dirty="0">
                <a:solidFill>
                  <a:schemeClr val="bg1"/>
                </a:solidFill>
              </a:rPr>
              <a:t>If any which do you think would be the most effective and why?</a:t>
            </a:r>
          </a:p>
          <a:p>
            <a:pPr lvl="0" indent="-228600" defTabSz="914400">
              <a:lnSpc>
                <a:spcPct val="90000"/>
              </a:lnSpc>
              <a:spcAft>
                <a:spcPts val="800"/>
              </a:spcAft>
              <a:buFont typeface="Arial" panose="020B0604020202020204" pitchFamily="34" charset="0"/>
              <a:buChar char="•"/>
            </a:pPr>
            <a:r>
              <a:rPr lang="en-US" sz="2000" b="1" dirty="0">
                <a:solidFill>
                  <a:schemeClr val="bg1"/>
                </a:solidFill>
                <a:effectLst/>
              </a:rPr>
              <a:t>Any trends? </a:t>
            </a:r>
            <a:r>
              <a:rPr lang="en-US" sz="2000" dirty="0">
                <a:solidFill>
                  <a:schemeClr val="bg1"/>
                </a:solidFill>
                <a:effectLst/>
              </a:rPr>
              <a:t>How do </a:t>
            </a:r>
            <a:r>
              <a:rPr lang="en-US" sz="2000" dirty="0">
                <a:solidFill>
                  <a:schemeClr val="bg1"/>
                </a:solidFill>
              </a:rPr>
              <a:t>you interpret </a:t>
            </a:r>
            <a:r>
              <a:rPr lang="en-GB" sz="2000" dirty="0">
                <a:solidFill>
                  <a:schemeClr val="bg1"/>
                </a:solidFill>
              </a:rPr>
              <a:t>their significance</a:t>
            </a:r>
            <a:endParaRPr lang="en-GB" sz="2000" dirty="0">
              <a:solidFill>
                <a:srgbClr val="1F1F1F"/>
              </a:solidFill>
              <a:latin typeface="Arial" panose="020B0604020202020204" pitchFamily="34" charset="0"/>
            </a:endParaRPr>
          </a:p>
          <a:p>
            <a:pPr lvl="0" indent="-228600" defTabSz="914400">
              <a:lnSpc>
                <a:spcPct val="90000"/>
              </a:lnSpc>
              <a:spcAft>
                <a:spcPts val="800"/>
              </a:spcAft>
              <a:buFont typeface="Arial" panose="020B0604020202020204" pitchFamily="34" charset="0"/>
              <a:buChar char="•"/>
            </a:pPr>
            <a:r>
              <a:rPr lang="en-US" sz="2000" b="1" dirty="0">
                <a:solidFill>
                  <a:schemeClr val="bg1"/>
                </a:solidFill>
                <a:effectLst/>
              </a:rPr>
              <a:t>Impact of policies? </a:t>
            </a:r>
            <a:r>
              <a:rPr lang="en-US" sz="2000" dirty="0">
                <a:solidFill>
                  <a:schemeClr val="bg1"/>
                </a:solidFill>
              </a:rPr>
              <a:t>Do current policies need to change for offenders and victims. </a:t>
            </a:r>
            <a:endParaRPr lang="en-US" sz="2000" dirty="0">
              <a:solidFill>
                <a:schemeClr val="bg1"/>
              </a:solidFill>
              <a:effectLst/>
            </a:endParaRPr>
          </a:p>
        </p:txBody>
      </p:sp>
      <p:pic>
        <p:nvPicPr>
          <p:cNvPr id="3" name="Picture 2">
            <a:extLst>
              <a:ext uri="{FF2B5EF4-FFF2-40B4-BE49-F238E27FC236}">
                <a16:creationId xmlns:a16="http://schemas.microsoft.com/office/drawing/2014/main" id="{8C205802-C4CD-C849-E130-C4EFA01BA215}"/>
              </a:ext>
            </a:extLst>
          </p:cNvPr>
          <p:cNvPicPr>
            <a:picLocks noChangeAspect="1"/>
          </p:cNvPicPr>
          <p:nvPr/>
        </p:nvPicPr>
        <p:blipFill>
          <a:blip r:embed="rId3"/>
          <a:stretch>
            <a:fillRect/>
          </a:stretch>
        </p:blipFill>
        <p:spPr>
          <a:xfrm>
            <a:off x="8109679" y="1610431"/>
            <a:ext cx="3414441" cy="3528278"/>
          </a:xfrm>
          <a:prstGeom prst="rect">
            <a:avLst/>
          </a:prstGeom>
        </p:spPr>
      </p:pic>
    </p:spTree>
    <p:extLst>
      <p:ext uri="{BB962C8B-B14F-4D97-AF65-F5344CB8AC3E}">
        <p14:creationId xmlns:p14="http://schemas.microsoft.com/office/powerpoint/2010/main" val="138812721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ED6A5D-482B-824C-9778-8CE366709DD8}"/>
              </a:ext>
            </a:extLst>
          </p:cNvPr>
          <p:cNvSpPr>
            <a:spLocks noGrp="1"/>
          </p:cNvSpPr>
          <p:nvPr>
            <p:ph type="title"/>
          </p:nvPr>
        </p:nvSpPr>
        <p:spPr>
          <a:xfrm>
            <a:off x="5946974" y="872265"/>
            <a:ext cx="5706631" cy="1716255"/>
          </a:xfrm>
        </p:spPr>
        <p:txBody>
          <a:bodyPr vert="horz" lIns="91440" tIns="45720" rIns="91440" bIns="45720" rtlCol="0" anchor="b">
            <a:normAutofit fontScale="90000"/>
          </a:bodyPr>
          <a:lstStyle/>
          <a:p>
            <a:pPr algn="ctr"/>
            <a:r>
              <a:rPr lang="en-US" sz="4000" u="sng"/>
              <a:t>Workshop Task </a:t>
            </a:r>
            <a:br>
              <a:rPr lang="en-US" sz="4000" u="sng"/>
            </a:br>
            <a:r>
              <a:rPr lang="en-US" sz="4000"/>
              <a:t>Summaries the following: </a:t>
            </a:r>
            <a:br>
              <a:rPr lang="en-US" sz="5600"/>
            </a:br>
            <a:endParaRPr lang="en-US" sz="5600" kern="1200">
              <a:solidFill>
                <a:schemeClr val="tx1"/>
              </a:solidFill>
              <a:latin typeface="+mj-lt"/>
              <a:ea typeface="+mj-ea"/>
              <a:cs typeface="+mj-cs"/>
            </a:endParaRPr>
          </a:p>
        </p:txBody>
      </p:sp>
      <p:sp>
        <p:nvSpPr>
          <p:cNvPr id="21" name="Rectangle 20">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picture containing logo&#10;&#10;Description automatically generated">
            <a:hlinkClick r:id="rId3"/>
            <a:extLst>
              <a:ext uri="{FF2B5EF4-FFF2-40B4-BE49-F238E27FC236}">
                <a16:creationId xmlns:a16="http://schemas.microsoft.com/office/drawing/2014/main" id="{92793A0F-C8A6-E543-9161-1E6706341FF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21600000">
            <a:off x="636722" y="299509"/>
            <a:ext cx="4506466" cy="6258983"/>
          </a:xfrm>
          <a:prstGeom prst="rect">
            <a:avLst/>
          </a:prstGeom>
        </p:spPr>
      </p:pic>
      <p:cxnSp>
        <p:nvCxnSpPr>
          <p:cNvPr id="23" name="Straight Connector 22">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38705707-C1D6-6442-9875-2E01EC709E20}"/>
              </a:ext>
            </a:extLst>
          </p:cNvPr>
          <p:cNvSpPr txBox="1"/>
          <p:nvPr/>
        </p:nvSpPr>
        <p:spPr>
          <a:xfrm>
            <a:off x="5997674" y="2292416"/>
            <a:ext cx="5557605" cy="4524315"/>
          </a:xfrm>
          <a:prstGeom prst="rect">
            <a:avLst/>
          </a:prstGeom>
          <a:noFill/>
        </p:spPr>
        <p:txBody>
          <a:bodyPr wrap="square" rtlCol="0">
            <a:spAutoFit/>
          </a:bodyPr>
          <a:lstStyle/>
          <a:p>
            <a:r>
              <a:rPr lang="en-GB" b="1" u="sng"/>
              <a:t>Group 1:</a:t>
            </a:r>
          </a:p>
          <a:p>
            <a:r>
              <a:rPr lang="en-GB"/>
              <a:t>Introduction (Pages 9-12)</a:t>
            </a:r>
          </a:p>
          <a:p>
            <a:endParaRPr lang="en-GB"/>
          </a:p>
          <a:p>
            <a:r>
              <a:rPr lang="en-GB" b="1" u="sng"/>
              <a:t>Group 2: </a:t>
            </a:r>
          </a:p>
          <a:p>
            <a:r>
              <a:rPr lang="en-GB"/>
              <a:t>Police (Pages 13-17)</a:t>
            </a:r>
          </a:p>
          <a:p>
            <a:endParaRPr lang="en-GB"/>
          </a:p>
          <a:p>
            <a:r>
              <a:rPr lang="en-GB" b="1" u="sng"/>
              <a:t>Group 3:</a:t>
            </a:r>
          </a:p>
          <a:p>
            <a:r>
              <a:rPr lang="en-GB"/>
              <a:t>Criminal Courts (18-22)</a:t>
            </a:r>
          </a:p>
          <a:p>
            <a:endParaRPr lang="en-GB"/>
          </a:p>
          <a:p>
            <a:r>
              <a:rPr lang="en-GB" b="1" u="sng"/>
              <a:t>Group 4:</a:t>
            </a:r>
          </a:p>
          <a:p>
            <a:r>
              <a:rPr lang="en-GB"/>
              <a:t>Prisons (23-26)</a:t>
            </a:r>
          </a:p>
          <a:p>
            <a:endParaRPr lang="en-GB"/>
          </a:p>
          <a:p>
            <a:r>
              <a:rPr lang="en-GB" b="1" u="sng"/>
              <a:t>Group 5:</a:t>
            </a:r>
            <a:br>
              <a:rPr lang="en-GB" b="1" u="sng"/>
            </a:br>
            <a:r>
              <a:rPr lang="en-GB"/>
              <a:t>Summary / Conclusion </a:t>
            </a:r>
          </a:p>
          <a:p>
            <a:endParaRPr lang="en-GB"/>
          </a:p>
          <a:p>
            <a:endParaRPr lang="en-GB"/>
          </a:p>
        </p:txBody>
      </p:sp>
    </p:spTree>
    <p:extLst>
      <p:ext uri="{BB962C8B-B14F-4D97-AF65-F5344CB8AC3E}">
        <p14:creationId xmlns:p14="http://schemas.microsoft.com/office/powerpoint/2010/main" val="300660776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983DB6-7216-48B8-B9DF-8C98E1161146}"/>
              </a:ext>
            </a:extLst>
          </p:cNvPr>
          <p:cNvSpPr>
            <a:spLocks noGrp="1"/>
          </p:cNvSpPr>
          <p:nvPr>
            <p:ph type="title"/>
          </p:nvPr>
        </p:nvSpPr>
        <p:spPr/>
        <p:txBody>
          <a:bodyPr/>
          <a:lstStyle/>
          <a:p>
            <a:r>
              <a:rPr lang="en-GB" dirty="0"/>
              <a:t>Useful Sources </a:t>
            </a:r>
          </a:p>
        </p:txBody>
      </p:sp>
      <p:sp>
        <p:nvSpPr>
          <p:cNvPr id="3" name="Content Placeholder 2">
            <a:extLst>
              <a:ext uri="{FF2B5EF4-FFF2-40B4-BE49-F238E27FC236}">
                <a16:creationId xmlns:a16="http://schemas.microsoft.com/office/drawing/2014/main" id="{79EB53C0-8732-4B44-BA94-82C0589D63E0}"/>
              </a:ext>
            </a:extLst>
          </p:cNvPr>
          <p:cNvSpPr>
            <a:spLocks noGrp="1"/>
          </p:cNvSpPr>
          <p:nvPr>
            <p:ph sz="half" idx="1"/>
          </p:nvPr>
        </p:nvSpPr>
        <p:spPr/>
        <p:txBody>
          <a:bodyPr>
            <a:normAutofit fontScale="40000" lnSpcReduction="20000"/>
          </a:bodyPr>
          <a:lstStyle/>
          <a:p>
            <a:r>
              <a:rPr lang="en-GB" sz="5000" dirty="0"/>
              <a:t>Banks, S. (2014) </a:t>
            </a:r>
            <a:r>
              <a:rPr lang="en-GB" sz="5000" i="1" dirty="0"/>
              <a:t>Informal Justice in England and Wales 1760-1914</a:t>
            </a:r>
            <a:r>
              <a:rPr lang="en-GB" sz="5000" dirty="0"/>
              <a:t>. Boydell Press.</a:t>
            </a:r>
            <a:endParaRPr lang="en-GB" sz="5000" b="1" dirty="0"/>
          </a:p>
          <a:p>
            <a:r>
              <a:rPr lang="en-GB" sz="5000" b="1" dirty="0"/>
              <a:t>Briscoe, J. P. 1870. “Nottinghamshire Facts and Fictions” Shepherd Brothers of Nottingham.</a:t>
            </a:r>
          </a:p>
          <a:p>
            <a:r>
              <a:rPr lang="en-GB" sz="5000" b="1" dirty="0">
                <a:cs typeface="Calibri" panose="020F0502020204030204" pitchFamily="34" charset="0"/>
              </a:rPr>
              <a:t>Foucault, M. 1971. </a:t>
            </a:r>
            <a:r>
              <a:rPr lang="en-GB" sz="5000" b="1" i="1" dirty="0">
                <a:cs typeface="Calibri" panose="020F0502020204030204" pitchFamily="34" charset="0"/>
              </a:rPr>
              <a:t>Discipline &amp; Pu</a:t>
            </a:r>
            <a:r>
              <a:rPr lang="en-GB" sz="5000" b="1" dirty="0">
                <a:cs typeface="Calibri" panose="020F0502020204030204" pitchFamily="34" charset="0"/>
              </a:rPr>
              <a:t>nish. Penguin Books. </a:t>
            </a:r>
            <a:endParaRPr lang="en-US" sz="5000" dirty="0">
              <a:cs typeface="Calibri" panose="020F0502020204030204" pitchFamily="34" charset="0"/>
            </a:endParaRPr>
          </a:p>
          <a:p>
            <a:r>
              <a:rPr lang="en-US" sz="5000" dirty="0">
                <a:latin typeface="Calibri" panose="020F0502020204030204" pitchFamily="34" charset="0"/>
                <a:cs typeface="Calibri" panose="020F0502020204030204" pitchFamily="34" charset="0"/>
              </a:rPr>
              <a:t>Sanders, A., Young, R., &amp; Burton, M. (2010). </a:t>
            </a:r>
            <a:r>
              <a:rPr lang="en-US" sz="5000" i="1" dirty="0">
                <a:latin typeface="Calibri" panose="020F0502020204030204" pitchFamily="34" charset="0"/>
                <a:cs typeface="Calibri" panose="020F0502020204030204" pitchFamily="34" charset="0"/>
              </a:rPr>
              <a:t>Criminal justice</a:t>
            </a:r>
            <a:r>
              <a:rPr lang="en-US" sz="5000" dirty="0">
                <a:latin typeface="Calibri" panose="020F0502020204030204" pitchFamily="34" charset="0"/>
                <a:cs typeface="Calibri" panose="020F0502020204030204" pitchFamily="34" charset="0"/>
              </a:rPr>
              <a:t>. Oxford University Press. Chapters 7, 8 &amp; 9.</a:t>
            </a:r>
          </a:p>
          <a:p>
            <a:r>
              <a:rPr lang="en-GB" sz="5000" dirty="0"/>
              <a:t>CJS (2009), https://webarchive.nationalarchives.gov.uk</a:t>
            </a:r>
          </a:p>
          <a:p>
            <a:endParaRPr lang="en-GB" dirty="0">
              <a:solidFill>
                <a:srgbClr val="00B0F0"/>
              </a:solidFill>
              <a:hlinkClick r:id="rId2"/>
            </a:endParaRPr>
          </a:p>
          <a:p>
            <a:endParaRPr lang="en-GB" dirty="0"/>
          </a:p>
        </p:txBody>
      </p:sp>
      <p:sp>
        <p:nvSpPr>
          <p:cNvPr id="4" name="Content Placeholder 3">
            <a:extLst>
              <a:ext uri="{FF2B5EF4-FFF2-40B4-BE49-F238E27FC236}">
                <a16:creationId xmlns:a16="http://schemas.microsoft.com/office/drawing/2014/main" id="{770D65E4-84A3-4B80-BD78-DD1B6D63338C}"/>
              </a:ext>
            </a:extLst>
          </p:cNvPr>
          <p:cNvSpPr>
            <a:spLocks noGrp="1"/>
          </p:cNvSpPr>
          <p:nvPr>
            <p:ph sz="half" idx="2"/>
          </p:nvPr>
        </p:nvSpPr>
        <p:spPr/>
        <p:txBody>
          <a:bodyPr>
            <a:normAutofit fontScale="40000" lnSpcReduction="20000"/>
          </a:bodyPr>
          <a:lstStyle/>
          <a:p>
            <a:r>
              <a:rPr lang="en-GB" dirty="0">
                <a:solidFill>
                  <a:srgbClr val="00B0F0"/>
                </a:solidFill>
                <a:hlinkClick r:id="rId3">
                  <a:extLst>
                    <a:ext uri="{A12FA001-AC4F-418D-AE19-62706E023703}">
                      <ahyp:hlinkClr xmlns:ahyp="http://schemas.microsoft.com/office/drawing/2018/hyperlinkcolor" val="tx"/>
                    </a:ext>
                  </a:extLst>
                </a:hlinkClick>
              </a:rPr>
              <a:t>https://www.gov.uk/government/organisations/home-office</a:t>
            </a:r>
            <a:endParaRPr lang="en-GB" dirty="0">
              <a:solidFill>
                <a:srgbClr val="00B0F0"/>
              </a:solidFill>
            </a:endParaRPr>
          </a:p>
          <a:p>
            <a:r>
              <a:rPr lang="en-GB" dirty="0">
                <a:solidFill>
                  <a:srgbClr val="00B0F0"/>
                </a:solidFill>
                <a:latin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val="tx"/>
                    </a:ext>
                  </a:extLst>
                </a:hlinkClick>
              </a:rPr>
              <a:t>http://www.prisonreformtrust.org.uk/ProjectsResearch/Remand</a:t>
            </a:r>
            <a:endParaRPr lang="en-GB" dirty="0">
              <a:solidFill>
                <a:srgbClr val="00B0F0"/>
              </a:solidFill>
              <a:latin typeface="Times New Roman" panose="02020603050405020304" pitchFamily="18" charset="0"/>
              <a:cs typeface="Times New Roman" panose="02020603050405020304" pitchFamily="18" charset="0"/>
            </a:endParaRPr>
          </a:p>
          <a:p>
            <a:r>
              <a:rPr lang="en-GB" dirty="0">
                <a:solidFill>
                  <a:srgbClr val="00B0F0"/>
                </a:solidFill>
                <a:latin typeface="Times New Roman" panose="02020603050405020304" pitchFamily="18" charset="0"/>
                <a:cs typeface="Times New Roman" panose="02020603050405020304" pitchFamily="18" charset="0"/>
                <a:hlinkClick r:id="rId5">
                  <a:extLst>
                    <a:ext uri="{A12FA001-AC4F-418D-AE19-62706E023703}">
                      <ahyp:hlinkClr xmlns:ahyp="http://schemas.microsoft.com/office/drawing/2018/hyperlinkcolor" val="tx"/>
                    </a:ext>
                  </a:extLst>
                </a:hlinkClick>
              </a:rPr>
              <a:t>http://www.legislation.gov.uk/ukpga/1976/63/schedule/1/enacted</a:t>
            </a:r>
            <a:endParaRPr lang="en-GB" dirty="0">
              <a:solidFill>
                <a:srgbClr val="00B0F0"/>
              </a:solidFill>
              <a:latin typeface="Times New Roman" panose="02020603050405020304" pitchFamily="18" charset="0"/>
              <a:cs typeface="Times New Roman" panose="02020603050405020304" pitchFamily="18" charset="0"/>
            </a:endParaRPr>
          </a:p>
          <a:p>
            <a:r>
              <a:rPr lang="en-GB" dirty="0">
                <a:solidFill>
                  <a:srgbClr val="00B0F0"/>
                </a:solidFill>
              </a:rPr>
              <a:t>https://media.nationalarchives.gov.uk/index.php/the-metropolitan-police-an-introduction-to-records-of-service-1829-1958-2/</a:t>
            </a:r>
          </a:p>
          <a:p>
            <a:r>
              <a:rPr lang="en-GB" dirty="0">
                <a:solidFill>
                  <a:srgbClr val="00B0F0"/>
                </a:solidFill>
                <a:latin typeface="Calibri" panose="020F0502020204030204" pitchFamily="34" charset="0"/>
                <a:cs typeface="Calibri" panose="020F0502020204030204" pitchFamily="34" charset="0"/>
                <a:hlinkClick r:id="rId6">
                  <a:extLst>
                    <a:ext uri="{A12FA001-AC4F-418D-AE19-62706E023703}">
                      <ahyp:hlinkClr xmlns:ahyp="http://schemas.microsoft.com/office/drawing/2018/hyperlinkcolor" val="tx"/>
                    </a:ext>
                  </a:extLst>
                </a:hlinkClick>
              </a:rPr>
              <a:t>http://www.cps.gov.uk</a:t>
            </a:r>
            <a:endParaRPr lang="en-GB" dirty="0">
              <a:solidFill>
                <a:srgbClr val="00B0F0"/>
              </a:solidFill>
              <a:latin typeface="Calibri" panose="020F0502020204030204" pitchFamily="34" charset="0"/>
              <a:cs typeface="Calibri" panose="020F0502020204030204" pitchFamily="34" charset="0"/>
            </a:endParaRPr>
          </a:p>
          <a:p>
            <a:r>
              <a:rPr lang="en-GB" dirty="0">
                <a:solidFill>
                  <a:srgbClr val="00B0F0"/>
                </a:solidFill>
                <a:hlinkClick r:id="rId2">
                  <a:extLst>
                    <a:ext uri="{A12FA001-AC4F-418D-AE19-62706E023703}">
                      <ahyp:hlinkClr xmlns:ahyp="http://schemas.microsoft.com/office/drawing/2018/hyperlinkcolor" val="tx"/>
                    </a:ext>
                  </a:extLst>
                </a:hlinkClick>
              </a:rPr>
              <a:t>https://www.gov.uk/government/organisations/ministry-of-justice</a:t>
            </a:r>
            <a:endParaRPr lang="en-GB" dirty="0">
              <a:solidFill>
                <a:srgbClr val="00B0F0"/>
              </a:solidFill>
            </a:endParaRPr>
          </a:p>
          <a:p>
            <a:r>
              <a:rPr lang="en-GB" dirty="0">
                <a:solidFill>
                  <a:srgbClr val="00B0F0"/>
                </a:solidFill>
                <a:latin typeface="Calibri Light" panose="020F0302020204030204" pitchFamily="34" charset="0"/>
                <a:cs typeface="Calibri Light" panose="020F0302020204030204" pitchFamily="34" charset="0"/>
                <a:hlinkClick r:id="rId7">
                  <a:extLst>
                    <a:ext uri="{A12FA001-AC4F-418D-AE19-62706E023703}">
                      <ahyp:hlinkClr xmlns:ahyp="http://schemas.microsoft.com/office/drawing/2018/hyperlinkcolor" val="tx"/>
                    </a:ext>
                  </a:extLst>
                </a:hlinkClick>
              </a:rPr>
              <a:t>http://www.cps.gov.uk/legal/s_to_u/termination_of_proceedings/</a:t>
            </a:r>
            <a:endParaRPr lang="en-GB" dirty="0">
              <a:solidFill>
                <a:srgbClr val="00B0F0"/>
              </a:solidFill>
              <a:latin typeface="Calibri Light" panose="020F0302020204030204" pitchFamily="34" charset="0"/>
              <a:cs typeface="Calibri Light" panose="020F0302020204030204" pitchFamily="34" charset="0"/>
            </a:endParaRPr>
          </a:p>
          <a:p>
            <a:r>
              <a:rPr lang="en-GB" dirty="0">
                <a:solidFill>
                  <a:srgbClr val="00B0F0"/>
                </a:solidFill>
                <a:hlinkClick r:id="rId8">
                  <a:extLst>
                    <a:ext uri="{A12FA001-AC4F-418D-AE19-62706E023703}">
                      <ahyp:hlinkClr xmlns:ahyp="http://schemas.microsoft.com/office/drawing/2018/hyperlinkcolor" val="tx"/>
                    </a:ext>
                  </a:extLst>
                </a:hlinkClick>
              </a:rPr>
              <a:t>www.justiceinspectorates.gov.uk/hmcpsi</a:t>
            </a:r>
            <a:endParaRPr lang="en-GB" dirty="0">
              <a:solidFill>
                <a:srgbClr val="00B0F0"/>
              </a:solidFill>
            </a:endParaRPr>
          </a:p>
          <a:p>
            <a:r>
              <a:rPr lang="en-GB" dirty="0">
                <a:solidFill>
                  <a:srgbClr val="00B0F0"/>
                </a:solidFill>
                <a:latin typeface="Calibri" panose="020F0502020204030204" pitchFamily="34" charset="0"/>
                <a:cs typeface="Calibri" panose="020F0502020204030204" pitchFamily="34" charset="0"/>
                <a:hlinkClick r:id="rId9">
                  <a:extLst>
                    <a:ext uri="{A12FA001-AC4F-418D-AE19-62706E023703}">
                      <ahyp:hlinkClr xmlns:ahyp="http://schemas.microsoft.com/office/drawing/2018/hyperlinkcolor" val="tx"/>
                    </a:ext>
                  </a:extLst>
                </a:hlinkClick>
              </a:rPr>
              <a:t>http://www.cps.gov.uk/legal/a_to_c/cautioning_and_diversion/</a:t>
            </a:r>
            <a:endParaRPr lang="en-GB" dirty="0">
              <a:solidFill>
                <a:srgbClr val="00B0F0"/>
              </a:solidFill>
              <a:latin typeface="Calibri" panose="020F0502020204030204" pitchFamily="34" charset="0"/>
              <a:cs typeface="Calibri" panose="020F0502020204030204" pitchFamily="34" charset="0"/>
            </a:endParaRPr>
          </a:p>
          <a:p>
            <a:r>
              <a:rPr lang="en-GB" dirty="0">
                <a:solidFill>
                  <a:srgbClr val="00B0F0"/>
                </a:solidFill>
                <a:hlinkClick r:id="rId10">
                  <a:extLst>
                    <a:ext uri="{A12FA001-AC4F-418D-AE19-62706E023703}">
                      <ahyp:hlinkClr xmlns:ahyp="http://schemas.microsoft.com/office/drawing/2018/hyperlinkcolor" val="tx"/>
                    </a:ext>
                  </a:extLst>
                </a:hlinkClick>
              </a:rPr>
              <a:t>https://www.gov.uk/government/organisations/youth-justice-board-for-england-and-wales</a:t>
            </a:r>
            <a:endParaRPr lang="en-GB" dirty="0">
              <a:solidFill>
                <a:srgbClr val="00B0F0"/>
              </a:solidFill>
            </a:endParaRPr>
          </a:p>
          <a:p>
            <a:r>
              <a:rPr lang="en-GB" dirty="0">
                <a:solidFill>
                  <a:srgbClr val="00B0F0"/>
                </a:solidFill>
                <a:hlinkClick r:id="rId11">
                  <a:extLst>
                    <a:ext uri="{A12FA001-AC4F-418D-AE19-62706E023703}">
                      <ahyp:hlinkClr xmlns:ahyp="http://schemas.microsoft.com/office/drawing/2018/hyperlinkcolor" val="tx"/>
                    </a:ext>
                  </a:extLst>
                </a:hlinkClick>
              </a:rPr>
              <a:t>https://howardleague.org</a:t>
            </a:r>
            <a:endParaRPr lang="en-GB" dirty="0">
              <a:solidFill>
                <a:srgbClr val="00B0F0"/>
              </a:solidFill>
            </a:endParaRPr>
          </a:p>
          <a:p>
            <a:r>
              <a:rPr lang="en-GB" dirty="0">
                <a:solidFill>
                  <a:srgbClr val="00B0F0"/>
                </a:solidFill>
                <a:hlinkClick r:id="rId12">
                  <a:extLst>
                    <a:ext uri="{A12FA001-AC4F-418D-AE19-62706E023703}">
                      <ahyp:hlinkClr xmlns:ahyp="http://schemas.microsoft.com/office/drawing/2018/hyperlinkcolor" val="tx"/>
                    </a:ext>
                  </a:extLst>
                </a:hlinkClick>
              </a:rPr>
              <a:t>https://justice.org.uk/youth-justice</a:t>
            </a:r>
            <a:endParaRPr lang="en-GB" dirty="0">
              <a:solidFill>
                <a:srgbClr val="00B0F0"/>
              </a:solidFill>
            </a:endParaRPr>
          </a:p>
          <a:p>
            <a:r>
              <a:rPr lang="en-GB" dirty="0">
                <a:solidFill>
                  <a:srgbClr val="00B0F0"/>
                </a:solidFill>
                <a:hlinkClick r:id="rId13">
                  <a:extLst>
                    <a:ext uri="{A12FA001-AC4F-418D-AE19-62706E023703}">
                      <ahyp:hlinkClr xmlns:ahyp="http://schemas.microsoft.com/office/drawing/2018/hyperlinkcolor" val="tx"/>
                    </a:ext>
                  </a:extLst>
                </a:hlinkClick>
              </a:rPr>
              <a:t>https://www.gov.uk/government/organisations/parole-board</a:t>
            </a:r>
            <a:endParaRPr lang="en-GB" dirty="0">
              <a:solidFill>
                <a:srgbClr val="00B0F0"/>
              </a:solidFill>
            </a:endParaRPr>
          </a:p>
          <a:p>
            <a:r>
              <a:rPr lang="en-GB" dirty="0">
                <a:solidFill>
                  <a:srgbClr val="00B0F0"/>
                </a:solidFill>
                <a:hlinkClick r:id="rId14">
                  <a:extLst>
                    <a:ext uri="{A12FA001-AC4F-418D-AE19-62706E023703}">
                      <ahyp:hlinkClr xmlns:ahyp="http://schemas.microsoft.com/office/drawing/2018/hyperlinkcolor" val="tx"/>
                    </a:ext>
                  </a:extLst>
                </a:hlinkClick>
              </a:rPr>
              <a:t>https://www.gov.uk/government/organisations/hm-prison-service</a:t>
            </a:r>
            <a:endParaRPr lang="en-GB" dirty="0">
              <a:solidFill>
                <a:srgbClr val="00B0F0"/>
              </a:solidFill>
            </a:endParaRPr>
          </a:p>
          <a:p>
            <a:r>
              <a:rPr lang="en-GB" dirty="0">
                <a:solidFill>
                  <a:srgbClr val="00B0F0"/>
                </a:solidFill>
                <a:hlinkClick r:id="rId15">
                  <a:extLst>
                    <a:ext uri="{A12FA001-AC4F-418D-AE19-62706E023703}">
                      <ahyp:hlinkClr xmlns:ahyp="http://schemas.microsoft.com/office/drawing/2018/hyperlinkcolor" val="tx"/>
                    </a:ext>
                  </a:extLst>
                </a:hlinkClick>
              </a:rPr>
              <a:t>https://www.gov.uk/government/organisations/national-probation-service</a:t>
            </a:r>
            <a:endParaRPr lang="en-GB" dirty="0">
              <a:solidFill>
                <a:srgbClr val="00B0F0"/>
              </a:solidFill>
            </a:endParaRPr>
          </a:p>
          <a:p>
            <a:r>
              <a:rPr lang="en-GB" dirty="0">
                <a:solidFill>
                  <a:srgbClr val="00B0F0"/>
                </a:solidFill>
                <a:hlinkClick r:id="rId16">
                  <a:extLst>
                    <a:ext uri="{A12FA001-AC4F-418D-AE19-62706E023703}">
                      <ahyp:hlinkClr xmlns:ahyp="http://schemas.microsoft.com/office/drawing/2018/hyperlinkcolor" val="tx"/>
                    </a:ext>
                  </a:extLst>
                </a:hlinkClick>
              </a:rPr>
              <a:t>https://www.gov.uk/government/organisations/her-majestys-prison-and-probation-service/about</a:t>
            </a:r>
            <a:endParaRPr lang="en-GB" dirty="0">
              <a:solidFill>
                <a:srgbClr val="00B0F0"/>
              </a:solidFill>
            </a:endParaRPr>
          </a:p>
          <a:p>
            <a:endParaRPr lang="en-GB" dirty="0"/>
          </a:p>
        </p:txBody>
      </p:sp>
    </p:spTree>
    <p:extLst>
      <p:ext uri="{BB962C8B-B14F-4D97-AF65-F5344CB8AC3E}">
        <p14:creationId xmlns:p14="http://schemas.microsoft.com/office/powerpoint/2010/main" val="3276926876"/>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FC77CB91DBE3047884ABBD40BFC76FC" ma:contentTypeVersion="14" ma:contentTypeDescription="Create a new document." ma:contentTypeScope="" ma:versionID="ac310a0913e56bb2cc3248181c85b4db">
  <xsd:schema xmlns:xsd="http://www.w3.org/2001/XMLSchema" xmlns:xs="http://www.w3.org/2001/XMLSchema" xmlns:p="http://schemas.microsoft.com/office/2006/metadata/properties" xmlns:ns3="ed25a739-d205-4a8f-b117-2566f909cb60" xmlns:ns4="58f7e881-cc1d-4294-8008-c54da3573a5f" targetNamespace="http://schemas.microsoft.com/office/2006/metadata/properties" ma:root="true" ma:fieldsID="5106241fcac60b029daadc5c29764005" ns3:_="" ns4:_="">
    <xsd:import namespace="ed25a739-d205-4a8f-b117-2566f909cb60"/>
    <xsd:import namespace="58f7e881-cc1d-4294-8008-c54da3573a5f"/>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Tags" minOccurs="0"/>
                <xsd:element ref="ns3:MediaServiceGenerationTime" minOccurs="0"/>
                <xsd:element ref="ns3:MediaServiceEventHashCode" minOccurs="0"/>
                <xsd:element ref="ns3:MediaServiceOCR" minOccurs="0"/>
                <xsd:element ref="ns3:MediaServiceAutoKeyPoints" minOccurs="0"/>
                <xsd:element ref="ns3:MediaServiceKeyPoints" minOccurs="0"/>
                <xsd:element ref="ns3:MediaServiceDateTaken" minOccurs="0"/>
                <xsd:element ref="ns3:MediaServiceLocation"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d25a739-d205-4a8f-b117-2566f909cb6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3" nillable="true" ma:displayName="Tags" ma:internalName="MediaServiceAutoTag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DateTaken" ma:index="19" nillable="true" ma:displayName="MediaServiceDateTaken" ma:hidden="true" ma:internalName="MediaServiceDateTaken" ma:readOnly="true">
      <xsd:simpleType>
        <xsd:restriction base="dms:Text"/>
      </xsd:simpleType>
    </xsd:element>
    <xsd:element name="MediaServiceLocation" ma:index="20" nillable="true" ma:displayName="Location" ma:internalName="MediaServiceLocation"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58f7e881-cc1d-4294-8008-c54da3573a5f"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CA95A412-6DA3-46CF-B6F4-1FB4119E98FF}">
  <ds:schemaRefs>
    <ds:schemaRef ds:uri="58f7e881-cc1d-4294-8008-c54da3573a5f"/>
    <ds:schemaRef ds:uri="ed25a739-d205-4a8f-b117-2566f909cb60"/>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390B4C01-126B-4673-8826-555CA0924865}">
  <ds:schemaRefs>
    <ds:schemaRef ds:uri="http://schemas.microsoft.com/sharepoint/v3/contenttype/forms"/>
  </ds:schemaRefs>
</ds:datastoreItem>
</file>

<file path=customXml/itemProps3.xml><?xml version="1.0" encoding="utf-8"?>
<ds:datastoreItem xmlns:ds="http://schemas.openxmlformats.org/officeDocument/2006/customXml" ds:itemID="{97E08C77-CE3E-4F1F-8B33-32B5F6377768}">
  <ds:schemaRefs>
    <ds:schemaRef ds:uri="http://purl.org/dc/elements/1.1/"/>
    <ds:schemaRef ds:uri="ed25a739-d205-4a8f-b117-2566f909cb60"/>
    <ds:schemaRef ds:uri="http://schemas.microsoft.com/office/2006/metadata/propertie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58f7e881-cc1d-4294-8008-c54da3573a5f"/>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2648</TotalTime>
  <Words>2229</Words>
  <Application>Microsoft Office PowerPoint</Application>
  <PresentationFormat>Widescreen</PresentationFormat>
  <Paragraphs>266</Paragraphs>
  <Slides>34</Slides>
  <Notes>5</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34</vt:i4>
      </vt:variant>
    </vt:vector>
  </HeadingPairs>
  <TitlesOfParts>
    <vt:vector size="40" baseType="lpstr">
      <vt:lpstr>Arial</vt:lpstr>
      <vt:lpstr>Calibri</vt:lpstr>
      <vt:lpstr>Calibri Light</vt:lpstr>
      <vt:lpstr>Lato</vt:lpstr>
      <vt:lpstr>Times New Roman</vt:lpstr>
      <vt:lpstr>Office Theme</vt:lpstr>
      <vt:lpstr>The Criminal Justice System, Youth Justice  &amp; Prison Systems in England and Wales</vt:lpstr>
      <vt:lpstr>An Overview of the Criminal Justice System</vt:lpstr>
      <vt:lpstr>PowerPoint Presentation</vt:lpstr>
      <vt:lpstr>PowerPoint Presentation</vt:lpstr>
      <vt:lpstr>PowerPoint Presentation</vt:lpstr>
      <vt:lpstr>Why do we have a criminal justice system?</vt:lpstr>
      <vt:lpstr>Social control &amp; discipline</vt:lpstr>
      <vt:lpstr>Adversarial system</vt:lpstr>
      <vt:lpstr>PowerPoint Presentation</vt:lpstr>
      <vt:lpstr>Inquisitorial system</vt:lpstr>
      <vt:lpstr>The CJS – Who’s involved?</vt:lpstr>
      <vt:lpstr>Crown Prosecution Service</vt:lpstr>
      <vt:lpstr>The Crown Prosecution Service </vt:lpstr>
      <vt:lpstr>CPS,  Jimmy Savel &amp; Kier Starmer </vt:lpstr>
      <vt:lpstr>Code for Crown Prosecutors: Decision to charge</vt:lpstr>
      <vt:lpstr>Evidential stage</vt:lpstr>
      <vt:lpstr>Public Interest Stage</vt:lpstr>
      <vt:lpstr>Threshold Test</vt:lpstr>
      <vt:lpstr>Two parts to evidential consideration of Threshold Test:</vt:lpstr>
      <vt:lpstr>Options for prosecution </vt:lpstr>
      <vt:lpstr>The Courts  (HM Courts &amp; Tribunals Service)</vt:lpstr>
      <vt:lpstr>Police Forces  </vt:lpstr>
      <vt:lpstr>The Attorney General’s Office</vt:lpstr>
      <vt:lpstr>The Ministry of Justice</vt:lpstr>
      <vt:lpstr>The Home Office</vt:lpstr>
      <vt:lpstr>PowerPoint Presentation</vt:lpstr>
      <vt:lpstr>The Prison Service</vt:lpstr>
      <vt:lpstr>The Probation Service</vt:lpstr>
      <vt:lpstr>Her Majesty’s Crown Prosecution Service Inspectorate (HMCPSI)</vt:lpstr>
      <vt:lpstr>Youth Justice System</vt:lpstr>
      <vt:lpstr>PowerPoint Presentation</vt:lpstr>
      <vt:lpstr>Independent Study: </vt:lpstr>
      <vt:lpstr>Workshop Task  Summaries the following:  </vt:lpstr>
      <vt:lpstr>Useful Sources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Criminal Justice System, Youth Justice &amp; Prison System in England and Wales</dc:title>
  <dc:creator>Claudine Young</dc:creator>
  <cp:lastModifiedBy>Jane Davies</cp:lastModifiedBy>
  <cp:revision>94</cp:revision>
  <dcterms:created xsi:type="dcterms:W3CDTF">2020-10-07T23:10:15Z</dcterms:created>
  <dcterms:modified xsi:type="dcterms:W3CDTF">2024-09-18T08:29:11Z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0x010100AFC77CB91DBE3047884ABBD40BFC76FC</vt:lpwstr>
  </property>
</Properties>
</file>